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9"/>
  </p:handoutMasterIdLst>
  <p:sldIdLst>
    <p:sldId id="339" r:id="rId2"/>
    <p:sldId id="340" r:id="rId3"/>
    <p:sldId id="341" r:id="rId4"/>
    <p:sldId id="342" r:id="rId5"/>
    <p:sldId id="343" r:id="rId6"/>
    <p:sldId id="344" r:id="rId7"/>
    <p:sldId id="345" r:id="rId8"/>
    <p:sldId id="346" r:id="rId9"/>
    <p:sldId id="347" r:id="rId10"/>
    <p:sldId id="348" r:id="rId11"/>
    <p:sldId id="349" r:id="rId12"/>
    <p:sldId id="350" r:id="rId13"/>
    <p:sldId id="351" r:id="rId14"/>
    <p:sldId id="352" r:id="rId15"/>
    <p:sldId id="353" r:id="rId16"/>
    <p:sldId id="354" r:id="rId17"/>
    <p:sldId id="355" r:id="rId18"/>
    <p:sldId id="356" r:id="rId19"/>
    <p:sldId id="357" r:id="rId20"/>
    <p:sldId id="358" r:id="rId21"/>
    <p:sldId id="359" r:id="rId22"/>
    <p:sldId id="360" r:id="rId23"/>
    <p:sldId id="361" r:id="rId24"/>
    <p:sldId id="362" r:id="rId25"/>
    <p:sldId id="363" r:id="rId26"/>
    <p:sldId id="364" r:id="rId27"/>
    <p:sldId id="365" r:id="rId28"/>
    <p:sldId id="366" r:id="rId29"/>
    <p:sldId id="367" r:id="rId30"/>
    <p:sldId id="368" r:id="rId31"/>
    <p:sldId id="369" r:id="rId32"/>
    <p:sldId id="257" r:id="rId33"/>
    <p:sldId id="370" r:id="rId34"/>
    <p:sldId id="266" r:id="rId35"/>
    <p:sldId id="259" r:id="rId36"/>
    <p:sldId id="260" r:id="rId37"/>
    <p:sldId id="261" r:id="rId38"/>
    <p:sldId id="267" r:id="rId39"/>
    <p:sldId id="268" r:id="rId40"/>
    <p:sldId id="270" r:id="rId41"/>
    <p:sldId id="327" r:id="rId42"/>
    <p:sldId id="272" r:id="rId43"/>
    <p:sldId id="326" r:id="rId44"/>
    <p:sldId id="276" r:id="rId45"/>
    <p:sldId id="278" r:id="rId46"/>
    <p:sldId id="274" r:id="rId47"/>
    <p:sldId id="277" r:id="rId48"/>
    <p:sldId id="263" r:id="rId49"/>
    <p:sldId id="328" r:id="rId50"/>
    <p:sldId id="284" r:id="rId51"/>
    <p:sldId id="279" r:id="rId52"/>
    <p:sldId id="329" r:id="rId53"/>
    <p:sldId id="281" r:id="rId54"/>
    <p:sldId id="283" r:id="rId55"/>
    <p:sldId id="287" r:id="rId56"/>
    <p:sldId id="288" r:id="rId57"/>
    <p:sldId id="289" r:id="rId58"/>
    <p:sldId id="291" r:id="rId59"/>
    <p:sldId id="330" r:id="rId60"/>
    <p:sldId id="331" r:id="rId61"/>
    <p:sldId id="323" r:id="rId62"/>
    <p:sldId id="337" r:id="rId63"/>
    <p:sldId id="325" r:id="rId64"/>
    <p:sldId id="332" r:id="rId65"/>
    <p:sldId id="307" r:id="rId66"/>
    <p:sldId id="292" r:id="rId67"/>
    <p:sldId id="295" r:id="rId68"/>
    <p:sldId id="299" r:id="rId69"/>
    <p:sldId id="335" r:id="rId70"/>
    <p:sldId id="311" r:id="rId71"/>
    <p:sldId id="313" r:id="rId72"/>
    <p:sldId id="315" r:id="rId73"/>
    <p:sldId id="333" r:id="rId74"/>
    <p:sldId id="316" r:id="rId75"/>
    <p:sldId id="334" r:id="rId76"/>
    <p:sldId id="317" r:id="rId77"/>
    <p:sldId id="318" r:id="rId7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120C904-0C30-4F64-89FC-6301A637412C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0BA80ED-5129-4520-98E3-9168E2B07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912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67C6-A8B2-4637-B882-C9B37CD76CED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BAF2B-9476-42BF-912B-96BFDD3D3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81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67C6-A8B2-4637-B882-C9B37CD76CED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BAF2B-9476-42BF-912B-96BFDD3D3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416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67C6-A8B2-4637-B882-C9B37CD76CED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BAF2B-9476-42BF-912B-96BFDD3D3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109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51649-E182-480E-87A7-F10A3DFBA8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764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67C6-A8B2-4637-B882-C9B37CD76CED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BAF2B-9476-42BF-912B-96BFDD3D3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65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67C6-A8B2-4637-B882-C9B37CD76CED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BAF2B-9476-42BF-912B-96BFDD3D3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398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67C6-A8B2-4637-B882-C9B37CD76CED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BAF2B-9476-42BF-912B-96BFDD3D3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138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67C6-A8B2-4637-B882-C9B37CD76CED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BAF2B-9476-42BF-912B-96BFDD3D3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66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67C6-A8B2-4637-B882-C9B37CD76CED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BAF2B-9476-42BF-912B-96BFDD3D3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820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67C6-A8B2-4637-B882-C9B37CD76CED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BAF2B-9476-42BF-912B-96BFDD3D3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655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67C6-A8B2-4637-B882-C9B37CD76CED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BAF2B-9476-42BF-912B-96BFDD3D3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289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67C6-A8B2-4637-B882-C9B37CD76CED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BAF2B-9476-42BF-912B-96BFDD3D3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50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B67C6-A8B2-4637-B882-C9B37CD76CED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BAF2B-9476-42BF-912B-96BFDD3D3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083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flickr.com/photos/v1v14n415c4/2679790931/" TargetMode="Externa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101042" cy="1470025"/>
          </a:xfrm>
        </p:spPr>
        <p:txBody>
          <a:bodyPr>
            <a:noAutofit/>
          </a:bodyPr>
          <a:lstStyle/>
          <a:p>
            <a:r>
              <a:rPr lang="en-US" sz="5400" dirty="0" smtClean="0">
                <a:latin typeface="Arial Black" pitchFamily="34" charset="0"/>
              </a:rPr>
              <a:t>Analysis of marriage</a:t>
            </a:r>
            <a:endParaRPr lang="ar-SA" sz="5400" dirty="0">
              <a:latin typeface="Arial Black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3C7A6-F500-4877-82DB-ED1F6B250435}" type="slidenum">
              <a:rPr lang="ar-SA" smtClean="0"/>
              <a:pPr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3110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282" y="428604"/>
            <a:ext cx="84296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ts val="4200"/>
              </a:lnSpc>
            </a:pPr>
            <a:r>
              <a:rPr lang="en-US" sz="3600" dirty="0" smtClean="0">
                <a:latin typeface="Arial Black" pitchFamily="34" charset="0"/>
              </a:rPr>
              <a:t>194650 –68512 = 126138</a:t>
            </a:r>
          </a:p>
          <a:p>
            <a:pPr algn="l" rtl="0">
              <a:lnSpc>
                <a:spcPts val="4200"/>
              </a:lnSpc>
            </a:pPr>
            <a:endParaRPr lang="en-US" sz="3600" dirty="0"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1472" y="2214554"/>
            <a:ext cx="18902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CMR  = </a:t>
            </a:r>
            <a:endParaRPr lang="ar-SA" sz="3200" dirty="0"/>
          </a:p>
        </p:txBody>
      </p:sp>
      <p:sp>
        <p:nvSpPr>
          <p:cNvPr id="6" name="Rectangle 5"/>
          <p:cNvSpPr/>
          <p:nvPr/>
        </p:nvSpPr>
        <p:spPr>
          <a:xfrm>
            <a:off x="2857488" y="1928802"/>
            <a:ext cx="12811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1404</a:t>
            </a:r>
            <a:endParaRPr lang="ar-SA" sz="32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857488" y="2500306"/>
            <a:ext cx="1500198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714612" y="2571744"/>
            <a:ext cx="18293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126138</a:t>
            </a:r>
            <a:endParaRPr lang="ar-SA" sz="3200" dirty="0"/>
          </a:p>
        </p:txBody>
      </p:sp>
      <p:sp>
        <p:nvSpPr>
          <p:cNvPr id="11" name="Rectangle 10"/>
          <p:cNvSpPr/>
          <p:nvPr/>
        </p:nvSpPr>
        <p:spPr>
          <a:xfrm>
            <a:off x="4572000" y="2214554"/>
            <a:ext cx="15392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 Black" pitchFamily="34" charset="0"/>
              </a:rPr>
              <a:t>X 1000</a:t>
            </a:r>
            <a:endParaRPr lang="ar-SA" sz="2800" dirty="0"/>
          </a:p>
        </p:txBody>
      </p:sp>
      <p:sp>
        <p:nvSpPr>
          <p:cNvPr id="12" name="Rectangle 11"/>
          <p:cNvSpPr/>
          <p:nvPr/>
        </p:nvSpPr>
        <p:spPr>
          <a:xfrm>
            <a:off x="6109195" y="2143116"/>
            <a:ext cx="30348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= 11.13/1000</a:t>
            </a:r>
            <a:endParaRPr lang="ar-SA" sz="32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3C7A6-F500-4877-82DB-ED1F6B250435}" type="slidenum">
              <a:rPr lang="ar-SA" smtClean="0"/>
              <a:pPr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55611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500042"/>
            <a:ext cx="8643998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ts val="5500"/>
              </a:lnSpc>
            </a:pPr>
            <a:r>
              <a:rPr lang="en-US" sz="3200" b="1" dirty="0" smtClean="0">
                <a:latin typeface="Arial Black" pitchFamily="34" charset="0"/>
              </a:rPr>
              <a:t>General Marriage Rate can also be obtained separately for Women and Men</a:t>
            </a:r>
          </a:p>
          <a:p>
            <a:pPr algn="l" rtl="0">
              <a:lnSpc>
                <a:spcPts val="5500"/>
              </a:lnSpc>
            </a:pPr>
            <a:r>
              <a:rPr lang="en-US" sz="3200" dirty="0" smtClean="0">
                <a:latin typeface="Arial Black" pitchFamily="34" charset="0"/>
              </a:rPr>
              <a:t>General marriage rate for women (</a:t>
            </a:r>
            <a:r>
              <a:rPr lang="en-US" sz="3200" dirty="0" err="1" smtClean="0">
                <a:latin typeface="Arial Black" pitchFamily="34" charset="0"/>
              </a:rPr>
              <a:t>GMRf</a:t>
            </a:r>
            <a:r>
              <a:rPr lang="en-US" sz="3200" dirty="0" smtClean="0">
                <a:latin typeface="Arial Black" pitchFamily="34" charset="0"/>
              </a:rPr>
              <a:t>)</a:t>
            </a:r>
          </a:p>
          <a:p>
            <a:pPr algn="l" rtl="0">
              <a:lnSpc>
                <a:spcPts val="5500"/>
              </a:lnSpc>
            </a:pPr>
            <a:endParaRPr lang="en-US" sz="3200" dirty="0">
              <a:latin typeface="Arial Black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7158" y="4643446"/>
            <a:ext cx="20292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latin typeface="Arial Black" pitchFamily="34" charset="0"/>
              </a:rPr>
              <a:t>GMRf</a:t>
            </a:r>
            <a:r>
              <a:rPr lang="en-US" sz="3600" dirty="0" smtClean="0">
                <a:latin typeface="Arial Black" pitchFamily="34" charset="0"/>
              </a:rPr>
              <a:t> =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3286116" y="4429132"/>
            <a:ext cx="24447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Marriages</a:t>
            </a:r>
            <a:endParaRPr lang="ar-SA" sz="3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214678" y="5072074"/>
            <a:ext cx="2428892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428860" y="5072074"/>
            <a:ext cx="40163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 Black" pitchFamily="34" charset="0"/>
              </a:rPr>
              <a:t>Mid-year female15+</a:t>
            </a:r>
            <a:endParaRPr lang="ar-SA" sz="2800" dirty="0"/>
          </a:p>
        </p:txBody>
      </p:sp>
      <p:sp>
        <p:nvSpPr>
          <p:cNvPr id="8" name="Rectangle 7"/>
          <p:cNvSpPr/>
          <p:nvPr/>
        </p:nvSpPr>
        <p:spPr>
          <a:xfrm>
            <a:off x="6715140" y="4572008"/>
            <a:ext cx="15392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 Black" pitchFamily="34" charset="0"/>
              </a:rPr>
              <a:t>X 1000</a:t>
            </a:r>
            <a:endParaRPr lang="ar-SA" sz="28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3C7A6-F500-4877-82DB-ED1F6B250435}" type="slidenum">
              <a:rPr lang="ar-SA" smtClean="0"/>
              <a:pPr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76562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500042"/>
            <a:ext cx="8929718" cy="1502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ts val="5500"/>
              </a:lnSpc>
            </a:pPr>
            <a:r>
              <a:rPr lang="en-US" sz="3200" dirty="0" smtClean="0">
                <a:latin typeface="Arial Black" pitchFamily="34" charset="0"/>
              </a:rPr>
              <a:t>General marriage rate for men(</a:t>
            </a:r>
            <a:r>
              <a:rPr lang="en-US" sz="3200" dirty="0" err="1" smtClean="0">
                <a:latin typeface="Arial Black" pitchFamily="34" charset="0"/>
              </a:rPr>
              <a:t>GMRm</a:t>
            </a:r>
            <a:r>
              <a:rPr lang="en-US" sz="3200" dirty="0" smtClean="0">
                <a:latin typeface="Arial Black" pitchFamily="34" charset="0"/>
              </a:rPr>
              <a:t>)</a:t>
            </a:r>
          </a:p>
          <a:p>
            <a:pPr algn="l" rtl="0">
              <a:lnSpc>
                <a:spcPts val="5500"/>
              </a:lnSpc>
            </a:pPr>
            <a:endParaRPr lang="en-US" sz="3200" dirty="0">
              <a:latin typeface="Arial Black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1833" y="2571744"/>
            <a:ext cx="22846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latin typeface="Arial Black" pitchFamily="34" charset="0"/>
              </a:rPr>
              <a:t>GMRm</a:t>
            </a:r>
            <a:r>
              <a:rPr lang="en-US" sz="3600" dirty="0" smtClean="0">
                <a:latin typeface="Arial Black" pitchFamily="34" charset="0"/>
              </a:rPr>
              <a:t> =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2786050" y="2214554"/>
            <a:ext cx="24447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Marriages</a:t>
            </a:r>
            <a:endParaRPr lang="ar-SA" sz="3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786050" y="2786058"/>
            <a:ext cx="2428892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428860" y="2786058"/>
            <a:ext cx="36442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 Black" pitchFamily="34" charset="0"/>
              </a:rPr>
              <a:t>Mid-year male15+</a:t>
            </a:r>
            <a:endParaRPr lang="ar-SA" sz="2800" dirty="0"/>
          </a:p>
        </p:txBody>
      </p:sp>
      <p:sp>
        <p:nvSpPr>
          <p:cNvPr id="8" name="Rectangle 7"/>
          <p:cNvSpPr/>
          <p:nvPr/>
        </p:nvSpPr>
        <p:spPr>
          <a:xfrm>
            <a:off x="6429388" y="2428868"/>
            <a:ext cx="15392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 Black" pitchFamily="34" charset="0"/>
              </a:rPr>
              <a:t>X 1000</a:t>
            </a:r>
            <a:endParaRPr lang="ar-SA" sz="28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3C7A6-F500-4877-82DB-ED1F6B250435}" type="slidenum">
              <a:rPr lang="ar-SA" smtClean="0"/>
              <a:pPr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00139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214290"/>
            <a:ext cx="8429684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ts val="5400"/>
              </a:lnSpc>
            </a:pPr>
            <a:r>
              <a:rPr lang="en-US" sz="4800" b="1" dirty="0" smtClean="0">
                <a:latin typeface="Arial Black" pitchFamily="34" charset="0"/>
              </a:rPr>
              <a:t>Exercise </a:t>
            </a:r>
          </a:p>
          <a:p>
            <a:pPr algn="l" rtl="0">
              <a:lnSpc>
                <a:spcPts val="5400"/>
              </a:lnSpc>
            </a:pPr>
            <a:r>
              <a:rPr lang="en-US" sz="3600" b="1" dirty="0" smtClean="0">
                <a:latin typeface="Arial Black" pitchFamily="34" charset="0"/>
              </a:rPr>
              <a:t>General Marriage Rate</a:t>
            </a:r>
          </a:p>
          <a:p>
            <a:pPr algn="l" rtl="0">
              <a:lnSpc>
                <a:spcPts val="5400"/>
              </a:lnSpc>
            </a:pPr>
            <a:r>
              <a:rPr lang="en-US" sz="3200" dirty="0" smtClean="0">
                <a:latin typeface="Arial Black" pitchFamily="34" charset="0"/>
              </a:rPr>
              <a:t>Calculate the general marriage rate for women and compare it to the general marriage rate for Brazil (1988) based on the following data</a:t>
            </a:r>
          </a:p>
          <a:p>
            <a:pPr algn="l" rtl="0">
              <a:lnSpc>
                <a:spcPts val="5400"/>
              </a:lnSpc>
            </a:pPr>
            <a:endParaRPr lang="en-US" sz="3200" dirty="0" smtClean="0">
              <a:latin typeface="Arial Black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3C7A6-F500-4877-82DB-ED1F6B250435}" type="slidenum">
              <a:rPr lang="ar-SA" smtClean="0"/>
              <a:pPr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476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66596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l" rtl="0">
              <a:lnSpc>
                <a:spcPts val="5400"/>
              </a:lnSpc>
            </a:pPr>
            <a:r>
              <a:rPr lang="en-US" sz="3200" dirty="0" smtClean="0">
                <a:latin typeface="Arial Black" pitchFamily="34" charset="0"/>
              </a:rPr>
              <a:t>Brazil, 1988 </a:t>
            </a:r>
          </a:p>
          <a:p>
            <a:pPr marL="0" lvl="1" algn="l" rtl="0">
              <a:lnSpc>
                <a:spcPts val="5400"/>
              </a:lnSpc>
            </a:pPr>
            <a:r>
              <a:rPr lang="en-US" sz="3200" dirty="0" smtClean="0">
                <a:latin typeface="Arial Black" pitchFamily="34" charset="0"/>
              </a:rPr>
              <a:t>Number of marriages : 951 236</a:t>
            </a:r>
          </a:p>
          <a:p>
            <a:pPr marL="0" lvl="1" algn="l" rtl="0">
              <a:lnSpc>
                <a:spcPts val="5400"/>
              </a:lnSpc>
            </a:pPr>
            <a:r>
              <a:rPr lang="en-US" sz="3200" dirty="0" smtClean="0">
                <a:latin typeface="Arial Black" pitchFamily="34" charset="0"/>
              </a:rPr>
              <a:t>Total population 15+  : 92 852 000 </a:t>
            </a:r>
          </a:p>
          <a:p>
            <a:pPr marL="0" lvl="1" algn="l" rtl="0">
              <a:lnSpc>
                <a:spcPts val="5400"/>
              </a:lnSpc>
            </a:pPr>
            <a:r>
              <a:rPr lang="en-US" sz="3200" dirty="0" smtClean="0">
                <a:latin typeface="Arial Black" pitchFamily="34" charset="0"/>
              </a:rPr>
              <a:t>Total female population 15+: 46,706 000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4282" y="3714752"/>
            <a:ext cx="8643998" cy="2336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ts val="5500"/>
              </a:lnSpc>
            </a:pPr>
            <a:r>
              <a:rPr lang="en-US" sz="3200" dirty="0" smtClean="0">
                <a:latin typeface="Arial Black" pitchFamily="34" charset="0"/>
              </a:rPr>
              <a:t>Answers:</a:t>
            </a:r>
          </a:p>
          <a:p>
            <a:pPr algn="l" rtl="0">
              <a:lnSpc>
                <a:spcPts val="6000"/>
              </a:lnSpc>
            </a:pPr>
            <a:r>
              <a:rPr lang="en-US" sz="3200" b="1" dirty="0" smtClean="0">
                <a:latin typeface="Arial Black" pitchFamily="34" charset="0"/>
              </a:rPr>
              <a:t>1- </a:t>
            </a:r>
            <a:r>
              <a:rPr lang="en-US" sz="3600" b="1" dirty="0" smtClean="0">
                <a:latin typeface="Arial Black" pitchFamily="34" charset="0"/>
              </a:rPr>
              <a:t>GMR  = 10.24</a:t>
            </a:r>
          </a:p>
          <a:p>
            <a:pPr algn="l" rtl="0">
              <a:lnSpc>
                <a:spcPts val="6000"/>
              </a:lnSpc>
            </a:pPr>
            <a:r>
              <a:rPr lang="en-US" sz="3600" b="1" dirty="0" smtClean="0">
                <a:latin typeface="Arial Black" pitchFamily="34" charset="0"/>
              </a:rPr>
              <a:t>2- </a:t>
            </a:r>
            <a:r>
              <a:rPr lang="en-US" sz="3600" b="1" dirty="0" err="1" smtClean="0">
                <a:latin typeface="Arial Black" pitchFamily="34" charset="0"/>
              </a:rPr>
              <a:t>GMRf</a:t>
            </a:r>
            <a:r>
              <a:rPr lang="en-US" sz="3600" b="1" dirty="0" smtClean="0">
                <a:latin typeface="Arial Black" pitchFamily="34" charset="0"/>
              </a:rPr>
              <a:t> =  </a:t>
            </a:r>
            <a:r>
              <a:rPr lang="en-US" sz="3600" dirty="0" smtClean="0">
                <a:latin typeface="Arial Black" pitchFamily="34" charset="0"/>
              </a:rPr>
              <a:t>20.37</a:t>
            </a:r>
            <a:endParaRPr lang="en-US" sz="3600" dirty="0">
              <a:latin typeface="Arial Black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3C7A6-F500-4877-82DB-ED1F6B250435}" type="slidenum">
              <a:rPr lang="ar-SA" smtClean="0"/>
              <a:pPr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28527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571480"/>
            <a:ext cx="78479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4000" dirty="0" smtClean="0">
                <a:latin typeface="Arial Black" pitchFamily="34" charset="0"/>
              </a:rPr>
              <a:t>Age specific marriage rate:</a:t>
            </a:r>
            <a:endParaRPr lang="ar-SA" sz="4000" dirty="0"/>
          </a:p>
        </p:txBody>
      </p:sp>
      <p:sp>
        <p:nvSpPr>
          <p:cNvPr id="3" name="Rectangle 2"/>
          <p:cNvSpPr/>
          <p:nvPr/>
        </p:nvSpPr>
        <p:spPr>
          <a:xfrm>
            <a:off x="285720" y="1571612"/>
            <a:ext cx="885827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ts val="4800"/>
              </a:lnSpc>
              <a:buFont typeface="Wingdings" pitchFamily="2" charset="2"/>
              <a:buChar char="§"/>
            </a:pPr>
            <a:r>
              <a:rPr lang="en-US" sz="3200" dirty="0" smtClean="0">
                <a:latin typeface="Arial Black" pitchFamily="34" charset="0"/>
              </a:rPr>
              <a:t>The Timing of marriage is a basic consideration in explaining fertility trends: </a:t>
            </a:r>
          </a:p>
          <a:p>
            <a:pPr algn="l" rtl="0">
              <a:lnSpc>
                <a:spcPts val="4800"/>
              </a:lnSpc>
              <a:buFont typeface="Wingdings" pitchFamily="2" charset="2"/>
              <a:buChar char="§"/>
            </a:pPr>
            <a:r>
              <a:rPr lang="en-US" sz="3200" dirty="0" smtClean="0">
                <a:latin typeface="Arial Black" pitchFamily="34" charset="0"/>
              </a:rPr>
              <a:t>Early marriage is associated with higher fertility, together with high proportions remaining unmarried is associated with lower fertility.</a:t>
            </a:r>
            <a:endParaRPr lang="ar-SA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3C7A6-F500-4877-82DB-ED1F6B250435}" type="slidenum">
              <a:rPr lang="ar-SA" smtClean="0"/>
              <a:pPr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40060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500042"/>
            <a:ext cx="8643998" cy="4946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ts val="5500"/>
              </a:lnSpc>
              <a:buFont typeface="Arial" pitchFamily="34" charset="0"/>
              <a:buChar char="•"/>
            </a:pPr>
            <a:r>
              <a:rPr lang="en-US" sz="3200" dirty="0" smtClean="0">
                <a:latin typeface="Arial Black" pitchFamily="34" charset="0"/>
              </a:rPr>
              <a:t> age specific rates are valuable for showing whether marriage is occurring early or late.</a:t>
            </a:r>
          </a:p>
          <a:p>
            <a:pPr algn="l" rtl="0">
              <a:lnSpc>
                <a:spcPts val="5500"/>
              </a:lnSpc>
              <a:buFont typeface="Arial" pitchFamily="34" charset="0"/>
              <a:buChar char="•"/>
            </a:pPr>
            <a:r>
              <a:rPr lang="en-US" sz="3200" dirty="0" smtClean="0">
                <a:latin typeface="Arial Black" pitchFamily="34" charset="0"/>
              </a:rPr>
              <a:t> The rates are often calculated separately for each sex, because of each differences between spouses.</a:t>
            </a:r>
          </a:p>
          <a:p>
            <a:pPr algn="l" rtl="0">
              <a:lnSpc>
                <a:spcPts val="5500"/>
              </a:lnSpc>
            </a:pPr>
            <a:endParaRPr lang="ar-SA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3C7A6-F500-4877-82DB-ED1F6B250435}" type="slidenum">
              <a:rPr lang="ar-SA" smtClean="0"/>
              <a:pPr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591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357166"/>
            <a:ext cx="8572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600" dirty="0" smtClean="0">
                <a:latin typeface="Arial Black" pitchFamily="34" charset="0"/>
              </a:rPr>
              <a:t>Age specific marriage rate ASMR (females): </a:t>
            </a:r>
            <a:endParaRPr lang="ar-SA" sz="3600" dirty="0"/>
          </a:p>
        </p:txBody>
      </p:sp>
      <p:sp>
        <p:nvSpPr>
          <p:cNvPr id="3" name="Rectangle 2"/>
          <p:cNvSpPr/>
          <p:nvPr/>
        </p:nvSpPr>
        <p:spPr>
          <a:xfrm>
            <a:off x="285720" y="2357430"/>
            <a:ext cx="22846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3600" dirty="0" smtClean="0">
                <a:latin typeface="Arial Black" pitchFamily="34" charset="0"/>
              </a:rPr>
              <a:t>ASMR = </a:t>
            </a:r>
            <a:endParaRPr lang="ar-SA" sz="3600" dirty="0"/>
          </a:p>
        </p:txBody>
      </p:sp>
      <p:sp>
        <p:nvSpPr>
          <p:cNvPr id="4" name="Rectangle 3"/>
          <p:cNvSpPr/>
          <p:nvPr/>
        </p:nvSpPr>
        <p:spPr>
          <a:xfrm>
            <a:off x="285720" y="3143248"/>
            <a:ext cx="80637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dirty="0" smtClean="0">
                <a:latin typeface="Arial Black" pitchFamily="34" charset="0"/>
              </a:rPr>
              <a:t>Marriages for females aged  x to x + n</a:t>
            </a:r>
            <a:endParaRPr lang="ar-SA" sz="28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28596" y="3786190"/>
            <a:ext cx="7286676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0" y="3929066"/>
            <a:ext cx="8858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dirty="0" smtClean="0">
                <a:latin typeface="Arial Black" pitchFamily="34" charset="0"/>
              </a:rPr>
              <a:t>Mid-year  female population aged  x to x + n</a:t>
            </a:r>
            <a:endParaRPr lang="ar-SA" sz="2800" dirty="0"/>
          </a:p>
        </p:txBody>
      </p:sp>
      <p:sp>
        <p:nvSpPr>
          <p:cNvPr id="8" name="Rectangle 7"/>
          <p:cNvSpPr/>
          <p:nvPr/>
        </p:nvSpPr>
        <p:spPr>
          <a:xfrm>
            <a:off x="7797157" y="3357562"/>
            <a:ext cx="13468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rial Black" pitchFamily="34" charset="0"/>
              </a:rPr>
              <a:t>X 1000</a:t>
            </a:r>
            <a:endParaRPr lang="ar-SA" sz="2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3C7A6-F500-4877-82DB-ED1F6B250435}" type="slidenum">
              <a:rPr lang="ar-SA" smtClean="0"/>
              <a:pPr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29148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14283" y="785794"/>
          <a:ext cx="8715435" cy="5857916"/>
        </p:xfrm>
        <a:graphic>
          <a:graphicData uri="http://schemas.openxmlformats.org/drawingml/2006/table">
            <a:tbl>
              <a:tblPr rtl="1"/>
              <a:tblGrid>
                <a:gridCol w="2519540"/>
                <a:gridCol w="2152652"/>
                <a:gridCol w="2246246"/>
                <a:gridCol w="1796997"/>
              </a:tblGrid>
              <a:tr h="1370013">
                <a:tc>
                  <a:txBody>
                    <a:bodyPr/>
                    <a:lstStyle/>
                    <a:p>
                      <a:pPr algn="ctr" rtl="1">
                        <a:lnSpc>
                          <a:spcPts val="35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Arial Black" pitchFamily="34" charset="0"/>
                          <a:ea typeface="Times New Roman"/>
                          <a:cs typeface="PT Bold Heading"/>
                        </a:rPr>
                        <a:t>Marriage rate/1000</a:t>
                      </a:r>
                      <a:r>
                        <a:rPr lang="ar-SA" sz="2800" dirty="0" smtClean="0">
                          <a:latin typeface="Arial Black" pitchFamily="34" charset="0"/>
                          <a:ea typeface="Times New Roman"/>
                          <a:cs typeface="PT Bold Heading"/>
                        </a:rPr>
                        <a:t> </a:t>
                      </a:r>
                      <a:endParaRPr lang="en-US" sz="3200" dirty="0">
                        <a:latin typeface="Arial Black" pitchFamily="34" charset="0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35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Arial Black" pitchFamily="34" charset="0"/>
                          <a:ea typeface="Times New Roman"/>
                          <a:cs typeface="PT Bold Heading"/>
                        </a:rPr>
                        <a:t>Women marrying</a:t>
                      </a:r>
                      <a:endParaRPr lang="en-US" sz="3600" dirty="0">
                        <a:latin typeface="Arial Black" pitchFamily="34" charset="0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35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Arial Black" pitchFamily="34" charset="0"/>
                          <a:ea typeface="Times New Roman"/>
                          <a:cs typeface="PT Bold Heading"/>
                        </a:rPr>
                        <a:t>Mid-year population females</a:t>
                      </a:r>
                      <a:endParaRPr lang="en-US" sz="2800" dirty="0">
                        <a:latin typeface="Arial Black" pitchFamily="34" charset="0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35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Arial Black" pitchFamily="34" charset="0"/>
                          <a:ea typeface="Times New Roman"/>
                          <a:cs typeface="PT Bold Heading"/>
                        </a:rPr>
                        <a:t>age intervals</a:t>
                      </a:r>
                      <a:endParaRPr lang="en-US" sz="2800" dirty="0">
                        <a:latin typeface="Arial Black" pitchFamily="34" charset="0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1129">
                <a:tc>
                  <a:txBody>
                    <a:bodyPr/>
                    <a:lstStyle/>
                    <a:p>
                      <a:pPr indent="16510" algn="ctr" rtl="1">
                        <a:lnSpc>
                          <a:spcPts val="48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Arial Black" pitchFamily="34" charset="0"/>
                          <a:ea typeface="Times New Roman"/>
                          <a:cs typeface="Simplified Arabic"/>
                        </a:rPr>
                        <a:t>4.9</a:t>
                      </a:r>
                      <a:endParaRPr lang="en-US" sz="2800" dirty="0">
                        <a:latin typeface="Arial Black" pitchFamily="34" charset="0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48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Arial Black" pitchFamily="34" charset="0"/>
                          <a:ea typeface="Times New Roman"/>
                          <a:cs typeface="Simplified Arabic"/>
                        </a:rPr>
                        <a:t>322</a:t>
                      </a:r>
                      <a:endParaRPr lang="en-US" sz="2800" dirty="0">
                        <a:latin typeface="Arial Black" pitchFamily="34" charset="0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ts val="48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Arial Black" pitchFamily="34" charset="0"/>
                          <a:ea typeface="Times New Roman"/>
                          <a:cs typeface="Simplified Arabic"/>
                        </a:rPr>
                        <a:t>65805</a:t>
                      </a:r>
                      <a:endParaRPr lang="en-US" sz="2800" dirty="0">
                        <a:latin typeface="Arial Black" pitchFamily="34" charset="0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48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Arial Black" pitchFamily="34" charset="0"/>
                          <a:ea typeface="Times New Roman"/>
                          <a:cs typeface="Simplified Arabic"/>
                        </a:rPr>
                        <a:t>15 - 19</a:t>
                      </a:r>
                      <a:endParaRPr lang="en-US" sz="2800" dirty="0">
                        <a:latin typeface="Arial Black" pitchFamily="34" charset="0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1129">
                <a:tc>
                  <a:txBody>
                    <a:bodyPr/>
                    <a:lstStyle/>
                    <a:p>
                      <a:pPr indent="16510" algn="ctr" rtl="1">
                        <a:lnSpc>
                          <a:spcPts val="48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Arial Black" pitchFamily="34" charset="0"/>
                          <a:ea typeface="Times New Roman"/>
                          <a:cs typeface="Simplified Arabic"/>
                        </a:rPr>
                        <a:t>41.5</a:t>
                      </a:r>
                      <a:endParaRPr lang="en-US" sz="2800" dirty="0">
                        <a:latin typeface="Arial Black" pitchFamily="34" charset="0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48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Arial Black" pitchFamily="34" charset="0"/>
                          <a:ea typeface="Times New Roman"/>
                          <a:cs typeface="Simplified Arabic"/>
                        </a:rPr>
                        <a:t>2733</a:t>
                      </a:r>
                      <a:endParaRPr lang="en-US" sz="2800" dirty="0">
                        <a:latin typeface="Arial Black" pitchFamily="34" charset="0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48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Arial Black" pitchFamily="34" charset="0"/>
                          <a:ea typeface="Times New Roman"/>
                          <a:cs typeface="Simplified Arabic"/>
                        </a:rPr>
                        <a:t>66587</a:t>
                      </a:r>
                      <a:endParaRPr lang="en-US" sz="2800" dirty="0">
                        <a:latin typeface="Arial Black" pitchFamily="34" charset="0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48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Arial Black" pitchFamily="34" charset="0"/>
                          <a:ea typeface="Times New Roman"/>
                          <a:cs typeface="Simplified Arabic"/>
                        </a:rPr>
                        <a:t>20 – 24</a:t>
                      </a:r>
                      <a:endParaRPr lang="en-US" sz="2800" dirty="0">
                        <a:latin typeface="Arial Black" pitchFamily="34" charset="0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1129">
                <a:tc>
                  <a:txBody>
                    <a:bodyPr/>
                    <a:lstStyle/>
                    <a:p>
                      <a:pPr indent="16510" algn="ctr" rtl="1">
                        <a:lnSpc>
                          <a:spcPts val="48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Arial Black" pitchFamily="34" charset="0"/>
                          <a:ea typeface="Times New Roman"/>
                          <a:cs typeface="Simplified Arabic"/>
                        </a:rPr>
                        <a:t>51.5</a:t>
                      </a:r>
                      <a:endParaRPr lang="en-US" sz="2800" dirty="0">
                        <a:latin typeface="Arial Black" pitchFamily="34" charset="0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48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Arial Black" pitchFamily="34" charset="0"/>
                          <a:ea typeface="Times New Roman"/>
                          <a:cs typeface="Simplified Arabic"/>
                        </a:rPr>
                        <a:t>3772</a:t>
                      </a:r>
                      <a:endParaRPr lang="en-US" sz="2800" dirty="0">
                        <a:latin typeface="Arial Black" pitchFamily="34" charset="0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48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Arial Black" pitchFamily="34" charset="0"/>
                          <a:ea typeface="Times New Roman"/>
                          <a:cs typeface="Simplified Arabic"/>
                        </a:rPr>
                        <a:t>73273</a:t>
                      </a:r>
                      <a:endParaRPr lang="en-US" sz="2800" dirty="0">
                        <a:latin typeface="Arial Black" pitchFamily="34" charset="0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ts val="48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Arial Black" pitchFamily="34" charset="0"/>
                          <a:ea typeface="Times New Roman"/>
                          <a:cs typeface="Simplified Arabic"/>
                        </a:rPr>
                        <a:t>25 – 29</a:t>
                      </a:r>
                      <a:endParaRPr lang="en-US" sz="2800" dirty="0">
                        <a:latin typeface="Arial Black" pitchFamily="34" charset="0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1129">
                <a:tc>
                  <a:txBody>
                    <a:bodyPr/>
                    <a:lstStyle/>
                    <a:p>
                      <a:pPr indent="16510" algn="ctr" rtl="1">
                        <a:lnSpc>
                          <a:spcPts val="48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Arial Black" pitchFamily="34" charset="0"/>
                          <a:ea typeface="Times New Roman"/>
                          <a:cs typeface="Simplified Arabic"/>
                        </a:rPr>
                        <a:t>27.3</a:t>
                      </a:r>
                      <a:endParaRPr lang="en-US" sz="2800" dirty="0">
                        <a:latin typeface="Arial Black" pitchFamily="34" charset="0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48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Arial Black" pitchFamily="34" charset="0"/>
                          <a:ea typeface="Times New Roman"/>
                          <a:cs typeface="Simplified Arabic"/>
                        </a:rPr>
                        <a:t>1943</a:t>
                      </a:r>
                      <a:endParaRPr lang="en-US" sz="2800" dirty="0">
                        <a:latin typeface="Arial Black" pitchFamily="34" charset="0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48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Arial Black" pitchFamily="34" charset="0"/>
                          <a:ea typeface="Times New Roman"/>
                          <a:cs typeface="Simplified Arabic"/>
                        </a:rPr>
                        <a:t>71211</a:t>
                      </a:r>
                      <a:endParaRPr lang="en-US" sz="2800" dirty="0">
                        <a:latin typeface="Arial Black" pitchFamily="34" charset="0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48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Arial Black" pitchFamily="34" charset="0"/>
                          <a:ea typeface="Times New Roman"/>
                          <a:cs typeface="Simplified Arabic"/>
                        </a:rPr>
                        <a:t>30 – 34</a:t>
                      </a:r>
                      <a:endParaRPr lang="en-US" sz="2800" dirty="0">
                        <a:latin typeface="Arial Black" pitchFamily="34" charset="0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1129">
                <a:tc>
                  <a:txBody>
                    <a:bodyPr/>
                    <a:lstStyle/>
                    <a:p>
                      <a:pPr indent="16510" algn="ctr" rtl="1">
                        <a:lnSpc>
                          <a:spcPts val="48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Arial Black" pitchFamily="34" charset="0"/>
                          <a:ea typeface="Times New Roman"/>
                          <a:cs typeface="Simplified Arabic"/>
                        </a:rPr>
                        <a:t>13.3</a:t>
                      </a:r>
                      <a:endParaRPr lang="en-US" sz="2800" dirty="0">
                        <a:latin typeface="Arial Black" pitchFamily="34" charset="0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48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Arial Black" pitchFamily="34" charset="0"/>
                          <a:ea typeface="Times New Roman"/>
                          <a:cs typeface="Simplified Arabic"/>
                        </a:rPr>
                        <a:t>995</a:t>
                      </a:r>
                      <a:endParaRPr lang="en-US" sz="2800" dirty="0">
                        <a:latin typeface="Arial Black" pitchFamily="34" charset="0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48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Arial Black" pitchFamily="34" charset="0"/>
                          <a:ea typeface="Times New Roman"/>
                          <a:cs typeface="Simplified Arabic"/>
                        </a:rPr>
                        <a:t>74916</a:t>
                      </a:r>
                      <a:endParaRPr lang="en-US" sz="2800" dirty="0">
                        <a:latin typeface="Arial Black" pitchFamily="34" charset="0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48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Arial Black" pitchFamily="34" charset="0"/>
                          <a:ea typeface="Times New Roman"/>
                          <a:cs typeface="Simplified Arabic"/>
                        </a:rPr>
                        <a:t>35 – 39</a:t>
                      </a:r>
                      <a:endParaRPr lang="en-US" sz="2800" dirty="0">
                        <a:latin typeface="Arial Black" pitchFamily="34" charset="0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1129">
                <a:tc>
                  <a:txBody>
                    <a:bodyPr/>
                    <a:lstStyle/>
                    <a:p>
                      <a:pPr indent="16510" algn="ctr" rtl="1">
                        <a:lnSpc>
                          <a:spcPts val="48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Arial Black" pitchFamily="34" charset="0"/>
                          <a:ea typeface="Times New Roman"/>
                          <a:cs typeface="Simplified Arabic"/>
                        </a:rPr>
                        <a:t>8.2</a:t>
                      </a:r>
                      <a:endParaRPr lang="en-US" sz="2800" dirty="0">
                        <a:latin typeface="Arial Black" pitchFamily="34" charset="0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48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Arial Black" pitchFamily="34" charset="0"/>
                          <a:ea typeface="Times New Roman"/>
                          <a:cs typeface="Simplified Arabic"/>
                        </a:rPr>
                        <a:t>590</a:t>
                      </a:r>
                      <a:endParaRPr lang="en-US" sz="2800" dirty="0">
                        <a:latin typeface="Arial Black" pitchFamily="34" charset="0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48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Arial Black" pitchFamily="34" charset="0"/>
                          <a:ea typeface="Times New Roman"/>
                          <a:cs typeface="Simplified Arabic"/>
                        </a:rPr>
                        <a:t>72366</a:t>
                      </a:r>
                      <a:endParaRPr lang="en-US" sz="2800" dirty="0">
                        <a:latin typeface="Arial Black" pitchFamily="34" charset="0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48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Arial Black" pitchFamily="34" charset="0"/>
                          <a:ea typeface="Times New Roman"/>
                          <a:cs typeface="Simplified Arabic"/>
                        </a:rPr>
                        <a:t>40 – 44</a:t>
                      </a:r>
                      <a:endParaRPr lang="en-US" sz="2800" dirty="0">
                        <a:latin typeface="Arial Black" pitchFamily="34" charset="0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1129">
                <a:tc>
                  <a:txBody>
                    <a:bodyPr/>
                    <a:lstStyle/>
                    <a:p>
                      <a:pPr indent="16510" algn="ctr" rtl="1">
                        <a:lnSpc>
                          <a:spcPts val="48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Arial Black" pitchFamily="34" charset="0"/>
                          <a:ea typeface="Times New Roman"/>
                          <a:cs typeface="Simplified Arabic"/>
                        </a:rPr>
                        <a:t>4.3</a:t>
                      </a:r>
                      <a:endParaRPr lang="en-US" sz="2800" dirty="0">
                        <a:latin typeface="Arial Black" pitchFamily="34" charset="0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48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Arial Black" pitchFamily="34" charset="0"/>
                          <a:ea typeface="Times New Roman"/>
                          <a:cs typeface="Simplified Arabic"/>
                        </a:rPr>
                        <a:t>280</a:t>
                      </a:r>
                      <a:endParaRPr lang="en-US" sz="2800" dirty="0">
                        <a:latin typeface="Arial Black" pitchFamily="34" charset="0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48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Arial Black" pitchFamily="34" charset="0"/>
                          <a:ea typeface="Times New Roman"/>
                          <a:cs typeface="Simplified Arabic"/>
                        </a:rPr>
                        <a:t>65210</a:t>
                      </a:r>
                      <a:endParaRPr lang="en-US" sz="2800" dirty="0">
                        <a:latin typeface="Arial Black" pitchFamily="34" charset="0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48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Arial Black" pitchFamily="34" charset="0"/>
                          <a:ea typeface="Times New Roman"/>
                          <a:cs typeface="Simplified Arabic"/>
                        </a:rPr>
                        <a:t>45 - 49</a:t>
                      </a:r>
                      <a:endParaRPr lang="en-US" sz="2800" dirty="0">
                        <a:latin typeface="Arial Black" pitchFamily="34" charset="0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30955" y="214290"/>
            <a:ext cx="90130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800" dirty="0" smtClean="0">
                <a:latin typeface="Arial Black" pitchFamily="34" charset="0"/>
              </a:rPr>
              <a:t>age specific marriage rate for Australia 2000</a:t>
            </a:r>
            <a:endParaRPr lang="ar-SA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3C7A6-F500-4877-82DB-ED1F6B250435}" type="slidenum">
              <a:rPr lang="ar-SA" smtClean="0"/>
              <a:pPr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01663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596" y="500042"/>
            <a:ext cx="8715404" cy="3234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ts val="4900"/>
              </a:lnSpc>
            </a:pPr>
            <a:r>
              <a:rPr lang="en-US" sz="3200" dirty="0" smtClean="0">
                <a:latin typeface="Arial Black" pitchFamily="34" charset="0"/>
              </a:rPr>
              <a:t>For example, age specific marriage in the interval (25 – 29) can be obtained as:</a:t>
            </a:r>
          </a:p>
          <a:p>
            <a:pPr algn="l" rtl="0">
              <a:lnSpc>
                <a:spcPts val="4900"/>
              </a:lnSpc>
            </a:pPr>
            <a:endParaRPr lang="en-US" sz="3200" dirty="0" smtClean="0">
              <a:latin typeface="Arial Black" pitchFamily="34" charset="0"/>
            </a:endParaRPr>
          </a:p>
          <a:p>
            <a:pPr algn="l" rtl="0">
              <a:lnSpc>
                <a:spcPts val="4900"/>
              </a:lnSpc>
            </a:pPr>
            <a:endParaRPr lang="ar-SA" sz="3200" dirty="0"/>
          </a:p>
        </p:txBody>
      </p:sp>
      <p:sp>
        <p:nvSpPr>
          <p:cNvPr id="3" name="Rectangle 2"/>
          <p:cNvSpPr/>
          <p:nvPr/>
        </p:nvSpPr>
        <p:spPr>
          <a:xfrm>
            <a:off x="500034" y="3286124"/>
            <a:ext cx="49615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3600" dirty="0" smtClean="0">
                <a:latin typeface="Arial Black" pitchFamily="34" charset="0"/>
              </a:rPr>
              <a:t>ASMR (F, 25 – 29)= </a:t>
            </a:r>
            <a:endParaRPr lang="ar-SA" sz="3600" dirty="0"/>
          </a:p>
        </p:txBody>
      </p:sp>
      <p:sp>
        <p:nvSpPr>
          <p:cNvPr id="4" name="Rectangle 3"/>
          <p:cNvSpPr/>
          <p:nvPr/>
        </p:nvSpPr>
        <p:spPr>
          <a:xfrm>
            <a:off x="3428992" y="4357694"/>
            <a:ext cx="1569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3600" dirty="0" smtClean="0">
                <a:latin typeface="Arial Black" pitchFamily="34" charset="0"/>
              </a:rPr>
              <a:t>3772 </a:t>
            </a:r>
            <a:endParaRPr lang="ar-SA" sz="3600" dirty="0"/>
          </a:p>
        </p:txBody>
      </p:sp>
      <p:sp>
        <p:nvSpPr>
          <p:cNvPr id="5" name="Rectangle 4"/>
          <p:cNvSpPr/>
          <p:nvPr/>
        </p:nvSpPr>
        <p:spPr>
          <a:xfrm>
            <a:off x="3143240" y="5072074"/>
            <a:ext cx="18774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3600" dirty="0" smtClean="0">
                <a:latin typeface="Arial Black" pitchFamily="34" charset="0"/>
              </a:rPr>
              <a:t>73273 </a:t>
            </a:r>
            <a:endParaRPr lang="ar-SA" sz="36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357554" y="5000636"/>
            <a:ext cx="164307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143504" y="4572008"/>
            <a:ext cx="26949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3600" dirty="0" smtClean="0">
                <a:latin typeface="Arial Black" pitchFamily="34" charset="0"/>
              </a:rPr>
              <a:t>X 1000 =  </a:t>
            </a:r>
            <a:endParaRPr lang="ar-SA" sz="3600" dirty="0"/>
          </a:p>
        </p:txBody>
      </p:sp>
      <p:sp>
        <p:nvSpPr>
          <p:cNvPr id="11" name="Rectangle 10"/>
          <p:cNvSpPr/>
          <p:nvPr/>
        </p:nvSpPr>
        <p:spPr>
          <a:xfrm>
            <a:off x="5429256" y="5786454"/>
            <a:ext cx="27751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3600" dirty="0" smtClean="0">
                <a:latin typeface="Arial Black" pitchFamily="34" charset="0"/>
              </a:rPr>
              <a:t>51.5/1000 </a:t>
            </a:r>
            <a:endParaRPr lang="ar-SA" sz="36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3C7A6-F500-4877-82DB-ED1F6B250435}" type="slidenum">
              <a:rPr lang="ar-SA" smtClean="0"/>
              <a:pPr/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65080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4290"/>
            <a:ext cx="9144000" cy="638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500"/>
              </a:lnSpc>
            </a:pPr>
            <a:endParaRPr lang="en-US" sz="3200" dirty="0" smtClean="0"/>
          </a:p>
          <a:p>
            <a:pPr algn="l" rtl="0">
              <a:lnSpc>
                <a:spcPts val="5500"/>
              </a:lnSpc>
            </a:pPr>
            <a:r>
              <a:rPr lang="en-US" sz="4000" b="1" dirty="0" smtClean="0">
                <a:latin typeface="Arial Black" pitchFamily="34" charset="0"/>
              </a:rPr>
              <a:t>Marriage</a:t>
            </a:r>
          </a:p>
          <a:p>
            <a:pPr algn="l" rtl="0">
              <a:lnSpc>
                <a:spcPts val="5500"/>
              </a:lnSpc>
            </a:pPr>
            <a:r>
              <a:rPr lang="en-US" sz="3600" b="1" dirty="0" smtClean="0">
                <a:latin typeface="Arial Black" pitchFamily="34" charset="0"/>
              </a:rPr>
              <a:t>Legal union of persons of opposite sex</a:t>
            </a:r>
          </a:p>
          <a:p>
            <a:pPr algn="l" rtl="0">
              <a:lnSpc>
                <a:spcPts val="5500"/>
              </a:lnSpc>
              <a:buFont typeface="Wingdings" pitchFamily="2" charset="2"/>
              <a:buChar char="§"/>
            </a:pPr>
            <a:r>
              <a:rPr lang="en-US" sz="3600" b="1" dirty="0" smtClean="0">
                <a:latin typeface="Arial Black" pitchFamily="34" charset="0"/>
              </a:rPr>
              <a:t> The legality of the union may be established by civil, religious, or other means as recognized by the laws of each </a:t>
            </a:r>
          </a:p>
          <a:p>
            <a:pPr algn="l" rtl="0">
              <a:lnSpc>
                <a:spcPts val="5500"/>
              </a:lnSpc>
            </a:pPr>
            <a:endParaRPr lang="en-US" sz="3600" dirty="0" smtClean="0">
              <a:latin typeface="Arial Black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3C7A6-F500-4877-82DB-ED1F6B250435}" type="slidenum">
              <a:rPr lang="ar-SA" smtClean="0"/>
              <a:pPr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958794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714356"/>
            <a:ext cx="70281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3600" dirty="0" smtClean="0">
                <a:latin typeface="Arial Black" pitchFamily="34" charset="0"/>
              </a:rPr>
              <a:t>Total marriage rate (TMR): </a:t>
            </a:r>
            <a:endParaRPr lang="ar-SA" sz="3600" dirty="0"/>
          </a:p>
        </p:txBody>
      </p:sp>
      <p:sp>
        <p:nvSpPr>
          <p:cNvPr id="3" name="Rectangle 2"/>
          <p:cNvSpPr/>
          <p:nvPr/>
        </p:nvSpPr>
        <p:spPr>
          <a:xfrm>
            <a:off x="0" y="1714488"/>
            <a:ext cx="9144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ts val="4500"/>
              </a:lnSpc>
            </a:pPr>
            <a:r>
              <a:rPr lang="en-US" sz="3200" dirty="0" smtClean="0">
                <a:latin typeface="Arial Black" pitchFamily="34" charset="0"/>
              </a:rPr>
              <a:t>The ASMR can be summed to form</a:t>
            </a:r>
          </a:p>
          <a:p>
            <a:pPr algn="l" rtl="0">
              <a:lnSpc>
                <a:spcPts val="4500"/>
              </a:lnSpc>
            </a:pPr>
            <a:r>
              <a:rPr lang="en-US" sz="3200" dirty="0" smtClean="0">
                <a:latin typeface="Arial Black" pitchFamily="34" charset="0"/>
              </a:rPr>
              <a:t>Total marriage rate in analogous way to the total fertility rate. </a:t>
            </a:r>
          </a:p>
          <a:p>
            <a:pPr algn="l" rtl="0">
              <a:lnSpc>
                <a:spcPts val="4500"/>
              </a:lnSpc>
            </a:pPr>
            <a:endParaRPr lang="en-US" sz="3200" dirty="0" smtClean="0">
              <a:latin typeface="Arial Black" pitchFamily="34" charset="0"/>
            </a:endParaRPr>
          </a:p>
          <a:p>
            <a:pPr algn="l" rtl="0">
              <a:lnSpc>
                <a:spcPts val="4500"/>
              </a:lnSpc>
            </a:pPr>
            <a:r>
              <a:rPr lang="en-US" sz="3200" dirty="0" smtClean="0">
                <a:latin typeface="Arial Black" pitchFamily="34" charset="0"/>
              </a:rPr>
              <a:t>For our example, this can be calculated as: </a:t>
            </a:r>
          </a:p>
          <a:p>
            <a:pPr algn="l" rtl="0">
              <a:lnSpc>
                <a:spcPts val="4500"/>
              </a:lnSpc>
            </a:pPr>
            <a:r>
              <a:rPr lang="en-US" sz="2800" dirty="0" smtClean="0">
                <a:latin typeface="Arial Black" pitchFamily="34" charset="0"/>
              </a:rPr>
              <a:t>(4.9 + 41.5 + 51.5 + 27.3 + 13.3 + 8.2 + 4.3) x 5</a:t>
            </a:r>
          </a:p>
          <a:p>
            <a:pPr algn="l" rtl="0">
              <a:lnSpc>
                <a:spcPts val="4500"/>
              </a:lnSpc>
            </a:pPr>
            <a:r>
              <a:rPr lang="en-US" sz="2800" dirty="0" smtClean="0">
                <a:latin typeface="Arial Black" pitchFamily="34" charset="0"/>
              </a:rPr>
              <a:t> </a:t>
            </a:r>
            <a:endParaRPr lang="ar-SA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5786454"/>
            <a:ext cx="9144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071802" y="5929330"/>
            <a:ext cx="14157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3600" dirty="0" smtClean="0">
                <a:latin typeface="Arial Black" pitchFamily="34" charset="0"/>
              </a:rPr>
              <a:t>1000</a:t>
            </a:r>
            <a:endParaRPr lang="ar-SA" sz="3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3C7A6-F500-4877-82DB-ED1F6B250435}" type="slidenum">
              <a:rPr lang="ar-SA" smtClean="0"/>
              <a:pPr/>
              <a:t>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853677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500042"/>
            <a:ext cx="8715436" cy="4021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600" dirty="0" smtClean="0">
                <a:latin typeface="Arial Black" pitchFamily="34" charset="0"/>
              </a:rPr>
              <a:t>0.755</a:t>
            </a:r>
          </a:p>
          <a:p>
            <a:pPr algn="l" rtl="0"/>
            <a:endParaRPr lang="en-US" sz="3600" dirty="0" smtClean="0">
              <a:latin typeface="Arial Black" pitchFamily="34" charset="0"/>
            </a:endParaRPr>
          </a:p>
          <a:p>
            <a:pPr algn="l" rtl="0">
              <a:lnSpc>
                <a:spcPts val="5500"/>
              </a:lnSpc>
            </a:pPr>
            <a:r>
              <a:rPr lang="en-US" sz="3600" dirty="0" smtClean="0">
                <a:latin typeface="Arial Black" pitchFamily="34" charset="0"/>
              </a:rPr>
              <a:t>This could be interpreted as the proportion of women who could eventually marry if the age specific rates are prevailed.</a:t>
            </a:r>
            <a:endParaRPr lang="ar-SA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3C7A6-F500-4877-82DB-ED1F6B250435}" type="slidenum">
              <a:rPr lang="ar-SA" smtClean="0"/>
              <a:pPr/>
              <a:t>21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140112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3000372"/>
            <a:ext cx="838037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5400" b="1" dirty="0" smtClean="0">
                <a:latin typeface="Arial Black" pitchFamily="34" charset="0"/>
              </a:rPr>
              <a:t>Indicators of Divorce </a:t>
            </a:r>
            <a:endParaRPr lang="en-US" sz="5400" dirty="0">
              <a:latin typeface="Arial Black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3C7A6-F500-4877-82DB-ED1F6B250435}" type="slidenum">
              <a:rPr lang="ar-SA" smtClean="0"/>
              <a:pPr/>
              <a:t>22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641588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857232"/>
            <a:ext cx="8501122" cy="3564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ts val="5500"/>
              </a:lnSpc>
            </a:pPr>
            <a:r>
              <a:rPr lang="en-US" sz="4400" b="1" dirty="0" smtClean="0">
                <a:latin typeface="Arial Black" pitchFamily="34" charset="0"/>
              </a:rPr>
              <a:t>Divorce</a:t>
            </a:r>
          </a:p>
          <a:p>
            <a:pPr algn="l" rtl="0">
              <a:lnSpc>
                <a:spcPts val="5500"/>
              </a:lnSpc>
            </a:pPr>
            <a:r>
              <a:rPr lang="en-US" sz="3600" dirty="0" smtClean="0">
                <a:latin typeface="Arial Black" pitchFamily="34" charset="0"/>
              </a:rPr>
              <a:t>Separation of the husband and wife by a judicial decree which confers on the parties the right to remarriage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3C7A6-F500-4877-82DB-ED1F6B250435}" type="slidenum">
              <a:rPr lang="ar-SA" smtClean="0"/>
              <a:pPr/>
              <a:t>23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853635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28604"/>
            <a:ext cx="8929718" cy="4888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endParaRPr lang="en-US" sz="3200" dirty="0">
              <a:latin typeface="Arial Black" pitchFamily="34" charset="0"/>
            </a:endParaRPr>
          </a:p>
          <a:p>
            <a:pPr algn="l" rtl="0"/>
            <a:r>
              <a:rPr lang="en-US" sz="3200" dirty="0" smtClean="0">
                <a:latin typeface="Arial Black" pitchFamily="34" charset="0"/>
              </a:rPr>
              <a:t>1</a:t>
            </a:r>
            <a:r>
              <a:rPr lang="en-US" sz="2800" dirty="0" smtClean="0">
                <a:latin typeface="Arial Black" pitchFamily="34" charset="0"/>
              </a:rPr>
              <a:t>-</a:t>
            </a:r>
            <a:r>
              <a:rPr lang="en-US" sz="3200" dirty="0" smtClean="0">
                <a:latin typeface="Arial Black" pitchFamily="34" charset="0"/>
              </a:rPr>
              <a:t> </a:t>
            </a:r>
            <a:r>
              <a:rPr lang="en-US" sz="4000" dirty="0" smtClean="0">
                <a:latin typeface="Arial Black" pitchFamily="34" charset="0"/>
              </a:rPr>
              <a:t>Crude divorce rate (CDR)</a:t>
            </a:r>
            <a:endParaRPr lang="en-US" sz="3200" dirty="0" smtClean="0">
              <a:latin typeface="Arial Black" pitchFamily="34" charset="0"/>
            </a:endParaRPr>
          </a:p>
          <a:p>
            <a:pPr algn="l" rtl="0"/>
            <a:endParaRPr lang="en-US" sz="3200" dirty="0" smtClean="0">
              <a:latin typeface="Arial Black" pitchFamily="34" charset="0"/>
            </a:endParaRPr>
          </a:p>
          <a:p>
            <a:pPr algn="l" rtl="0">
              <a:lnSpc>
                <a:spcPts val="5500"/>
              </a:lnSpc>
            </a:pPr>
            <a:r>
              <a:rPr lang="en-US" sz="3600" dirty="0" smtClean="0">
                <a:latin typeface="Arial Black" pitchFamily="34" charset="0"/>
              </a:rPr>
              <a:t>Number of divorces per 1,000 population</a:t>
            </a:r>
          </a:p>
          <a:p>
            <a:pPr algn="l" rtl="0"/>
            <a:endParaRPr lang="en-US" sz="2800" dirty="0" smtClean="0">
              <a:latin typeface="Arial Black" pitchFamily="34" charset="0"/>
            </a:endParaRPr>
          </a:p>
          <a:p>
            <a:pPr algn="l" rtl="0"/>
            <a:endParaRPr lang="en-US" sz="2800" dirty="0">
              <a:latin typeface="Arial Black" pitchFamily="34" charset="0"/>
            </a:endParaRPr>
          </a:p>
          <a:p>
            <a:pPr algn="l" rtl="0"/>
            <a:endParaRPr lang="en-US" sz="2800" dirty="0" smtClean="0">
              <a:latin typeface="Arial Black" pitchFamily="34" charset="0"/>
            </a:endParaRPr>
          </a:p>
          <a:p>
            <a:pPr algn="l" rtl="0"/>
            <a:endParaRPr lang="ar-SA" sz="3200" dirty="0"/>
          </a:p>
        </p:txBody>
      </p:sp>
      <p:sp>
        <p:nvSpPr>
          <p:cNvPr id="3" name="Rectangle 2"/>
          <p:cNvSpPr/>
          <p:nvPr/>
        </p:nvSpPr>
        <p:spPr>
          <a:xfrm>
            <a:off x="2285984" y="3786190"/>
            <a:ext cx="45842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Number of divorces</a:t>
            </a:r>
            <a:endParaRPr lang="ar-SA" sz="3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643174" y="4429132"/>
            <a:ext cx="414340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428860" y="4572008"/>
            <a:ext cx="45965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3200" dirty="0" smtClean="0">
                <a:latin typeface="Arial Black" pitchFamily="34" charset="0"/>
              </a:rPr>
              <a:t>Mid-year population</a:t>
            </a:r>
            <a:endParaRPr lang="ar-SA" sz="3200" dirty="0"/>
          </a:p>
        </p:txBody>
      </p:sp>
      <p:sp>
        <p:nvSpPr>
          <p:cNvPr id="8" name="Rectangle 7"/>
          <p:cNvSpPr/>
          <p:nvPr/>
        </p:nvSpPr>
        <p:spPr>
          <a:xfrm>
            <a:off x="434103" y="4286256"/>
            <a:ext cx="17203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Arial Black" pitchFamily="34" charset="0"/>
              </a:rPr>
              <a:t>CDR =</a:t>
            </a:r>
            <a:endParaRPr lang="ar-SA" sz="3600" dirty="0"/>
          </a:p>
        </p:txBody>
      </p:sp>
      <p:sp>
        <p:nvSpPr>
          <p:cNvPr id="9" name="Rectangle 8"/>
          <p:cNvSpPr/>
          <p:nvPr/>
        </p:nvSpPr>
        <p:spPr>
          <a:xfrm>
            <a:off x="7072330" y="4357694"/>
            <a:ext cx="15392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 Black" pitchFamily="34" charset="0"/>
              </a:rPr>
              <a:t>X 1000</a:t>
            </a:r>
            <a:endParaRPr lang="ar-SA" sz="28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3C7A6-F500-4877-82DB-ED1F6B250435}" type="slidenum">
              <a:rPr lang="ar-SA" smtClean="0"/>
              <a:pPr/>
              <a:t>24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954622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596" y="500042"/>
            <a:ext cx="8358246" cy="2208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ts val="5500"/>
              </a:lnSpc>
            </a:pPr>
            <a:r>
              <a:rPr lang="en-US" sz="3600" b="1" dirty="0" smtClean="0">
                <a:latin typeface="Arial Black" pitchFamily="34" charset="0"/>
              </a:rPr>
              <a:t>General Divorce Rate (GDR)</a:t>
            </a:r>
            <a:r>
              <a:rPr lang="en-US" sz="3200" b="1" dirty="0" smtClean="0">
                <a:latin typeface="Arial Black" pitchFamily="34" charset="0"/>
              </a:rPr>
              <a:t>:</a:t>
            </a:r>
          </a:p>
          <a:p>
            <a:pPr algn="l" rtl="0">
              <a:lnSpc>
                <a:spcPts val="5500"/>
              </a:lnSpc>
            </a:pPr>
            <a:r>
              <a:rPr lang="en-US" sz="3600" dirty="0" smtClean="0">
                <a:latin typeface="Arial Black" pitchFamily="34" charset="0"/>
              </a:rPr>
              <a:t>Is the umber of divorces per 1,000 persons age 15 and more</a:t>
            </a:r>
          </a:p>
        </p:txBody>
      </p:sp>
      <p:sp>
        <p:nvSpPr>
          <p:cNvPr id="3" name="Rectangle 2"/>
          <p:cNvSpPr/>
          <p:nvPr/>
        </p:nvSpPr>
        <p:spPr>
          <a:xfrm>
            <a:off x="824331" y="3286124"/>
            <a:ext cx="17459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Arial Black" pitchFamily="34" charset="0"/>
              </a:rPr>
              <a:t>GDR =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2500298" y="2857496"/>
            <a:ext cx="45842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Number of divorces</a:t>
            </a:r>
            <a:endParaRPr lang="en-US" sz="3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786050" y="3500438"/>
            <a:ext cx="414340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643174" y="3714752"/>
            <a:ext cx="40072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3200" dirty="0" smtClean="0">
                <a:latin typeface="Arial Black" pitchFamily="34" charset="0"/>
              </a:rPr>
              <a:t>Mid-year pop 15+</a:t>
            </a:r>
            <a:endParaRPr lang="ar-SA" sz="3200" dirty="0"/>
          </a:p>
        </p:txBody>
      </p:sp>
      <p:sp>
        <p:nvSpPr>
          <p:cNvPr id="7" name="Rectangle 6"/>
          <p:cNvSpPr/>
          <p:nvPr/>
        </p:nvSpPr>
        <p:spPr>
          <a:xfrm>
            <a:off x="7215206" y="3143248"/>
            <a:ext cx="15392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 Black" pitchFamily="34" charset="0"/>
              </a:rPr>
              <a:t>X 1000</a:t>
            </a:r>
            <a:endParaRPr lang="ar-SA" sz="2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3C7A6-F500-4877-82DB-ED1F6B250435}" type="slidenum">
              <a:rPr lang="ar-SA" smtClean="0"/>
              <a:pPr/>
              <a:t>25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97765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428604"/>
            <a:ext cx="8715436" cy="5209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ts val="5700"/>
              </a:lnSpc>
            </a:pPr>
            <a:r>
              <a:rPr lang="en-US" sz="3600" dirty="0" smtClean="0">
                <a:latin typeface="Arial Black" pitchFamily="34" charset="0"/>
              </a:rPr>
              <a:t>Calculate the crude divorce rate and the general divorce rate for Brazil (1988) based on the data:</a:t>
            </a:r>
          </a:p>
          <a:p>
            <a:pPr algn="l" rtl="0">
              <a:lnSpc>
                <a:spcPts val="5700"/>
              </a:lnSpc>
            </a:pPr>
            <a:endParaRPr lang="en-US" sz="3600" dirty="0" smtClean="0">
              <a:latin typeface="Arial Black" pitchFamily="34" charset="0"/>
            </a:endParaRPr>
          </a:p>
          <a:p>
            <a:pPr algn="l" rtl="0">
              <a:lnSpc>
                <a:spcPts val="5700"/>
              </a:lnSpc>
            </a:pPr>
            <a:r>
              <a:rPr lang="en-US" sz="3600" dirty="0" smtClean="0">
                <a:latin typeface="Arial Black" pitchFamily="34" charset="0"/>
              </a:rPr>
              <a:t>Number of divorces : 33,437 </a:t>
            </a:r>
          </a:p>
          <a:p>
            <a:pPr algn="l" rtl="0">
              <a:lnSpc>
                <a:spcPts val="5700"/>
              </a:lnSpc>
            </a:pPr>
            <a:r>
              <a:rPr lang="en-US" sz="3600" dirty="0" smtClean="0">
                <a:latin typeface="Arial Black" pitchFamily="34" charset="0"/>
              </a:rPr>
              <a:t>Total population 15+: 92,852,000 </a:t>
            </a:r>
          </a:p>
          <a:p>
            <a:pPr algn="l" rtl="0">
              <a:lnSpc>
                <a:spcPts val="5700"/>
              </a:lnSpc>
            </a:pPr>
            <a:r>
              <a:rPr lang="en-US" sz="3600" dirty="0" smtClean="0">
                <a:latin typeface="Arial Black" pitchFamily="34" charset="0"/>
              </a:rPr>
              <a:t>Total population       : 144,428,000 </a:t>
            </a:r>
            <a:endParaRPr lang="en-US" sz="3600" dirty="0">
              <a:latin typeface="Arial Black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3C7A6-F500-4877-82DB-ED1F6B250435}" type="slidenum">
              <a:rPr lang="ar-SA" smtClean="0"/>
              <a:pPr/>
              <a:t>26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45390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428604"/>
            <a:ext cx="8929718" cy="6145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ts val="5900"/>
              </a:lnSpc>
            </a:pPr>
            <a:endParaRPr lang="en-US" sz="3600" dirty="0" smtClean="0">
              <a:latin typeface="Arial Black" pitchFamily="34" charset="0"/>
            </a:endParaRPr>
          </a:p>
          <a:p>
            <a:pPr algn="l" rtl="0">
              <a:lnSpc>
                <a:spcPts val="5900"/>
              </a:lnSpc>
              <a:buFont typeface="Arial" pitchFamily="34" charset="0"/>
              <a:buChar char="•"/>
            </a:pPr>
            <a:r>
              <a:rPr lang="fr-FR" sz="4000" b="1" dirty="0" err="1" smtClean="0">
                <a:latin typeface="Arial Black" pitchFamily="34" charset="0"/>
              </a:rPr>
              <a:t>Crude</a:t>
            </a:r>
            <a:r>
              <a:rPr lang="fr-FR" sz="4000" b="1" dirty="0" smtClean="0">
                <a:latin typeface="Arial Black" pitchFamily="34" charset="0"/>
              </a:rPr>
              <a:t> Divorce Rate </a:t>
            </a:r>
            <a:r>
              <a:rPr lang="fr-FR" sz="3600" b="1" dirty="0" smtClean="0">
                <a:latin typeface="Arial Black" pitchFamily="34" charset="0"/>
              </a:rPr>
              <a:t>= </a:t>
            </a:r>
          </a:p>
          <a:p>
            <a:pPr algn="l" rtl="0">
              <a:lnSpc>
                <a:spcPts val="5900"/>
              </a:lnSpc>
            </a:pPr>
            <a:r>
              <a:rPr lang="fr-FR" sz="3600" b="1" dirty="0" smtClean="0">
                <a:latin typeface="Arial Black" pitchFamily="34" charset="0"/>
              </a:rPr>
              <a:t>6.45 divorces per 1,000 population</a:t>
            </a:r>
          </a:p>
          <a:p>
            <a:pPr algn="l" rtl="0">
              <a:lnSpc>
                <a:spcPts val="5900"/>
              </a:lnSpc>
            </a:pPr>
            <a:endParaRPr lang="en-US" sz="4000" b="1" dirty="0" smtClean="0">
              <a:latin typeface="Arial Black" pitchFamily="34" charset="0"/>
            </a:endParaRPr>
          </a:p>
          <a:p>
            <a:pPr algn="l" rtl="0">
              <a:lnSpc>
                <a:spcPts val="5900"/>
              </a:lnSpc>
              <a:buFont typeface="Arial" pitchFamily="34" charset="0"/>
              <a:buChar char="•"/>
            </a:pPr>
            <a:r>
              <a:rPr lang="en-US" sz="4000" b="1" dirty="0" smtClean="0">
                <a:latin typeface="Arial Black" pitchFamily="34" charset="0"/>
              </a:rPr>
              <a:t>General Divorce Rate </a:t>
            </a:r>
            <a:r>
              <a:rPr lang="en-US" sz="3600" b="1" dirty="0" smtClean="0">
                <a:latin typeface="Arial Black" pitchFamily="34" charset="0"/>
              </a:rPr>
              <a:t>= </a:t>
            </a:r>
          </a:p>
          <a:p>
            <a:pPr algn="l" rtl="0">
              <a:lnSpc>
                <a:spcPts val="5900"/>
              </a:lnSpc>
            </a:pPr>
            <a:r>
              <a:rPr lang="en-US" sz="3600" b="1" dirty="0" smtClean="0">
                <a:latin typeface="Arial Black" pitchFamily="34" charset="0"/>
              </a:rPr>
              <a:t>10.03 divorces per 1,000 persons age 15+</a:t>
            </a:r>
          </a:p>
          <a:p>
            <a:pPr algn="l" rtl="0">
              <a:lnSpc>
                <a:spcPts val="5900"/>
              </a:lnSpc>
            </a:pPr>
            <a:endParaRPr lang="en-US" sz="3600" dirty="0" smtClean="0">
              <a:latin typeface="Arial Black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3C7A6-F500-4877-82DB-ED1F6B250435}" type="slidenum">
              <a:rPr lang="ar-SA" smtClean="0"/>
              <a:pPr/>
              <a:t>27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206409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571480"/>
            <a:ext cx="8786842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ts val="5500"/>
              </a:lnSpc>
            </a:pPr>
            <a:r>
              <a:rPr lang="en-US" sz="3200" b="1" dirty="0" smtClean="0">
                <a:latin typeface="Arial Black" pitchFamily="34" charset="0"/>
              </a:rPr>
              <a:t>Divorce Rate Among Married Couples</a:t>
            </a:r>
          </a:p>
          <a:p>
            <a:pPr algn="l" rtl="0">
              <a:lnSpc>
                <a:spcPts val="5500"/>
              </a:lnSpc>
            </a:pPr>
            <a:r>
              <a:rPr lang="en-US" sz="3200" dirty="0" smtClean="0">
                <a:latin typeface="Arial Black" pitchFamily="34" charset="0"/>
              </a:rPr>
              <a:t>Is the Number of divorces per 1,000 married persons (DRM)</a:t>
            </a:r>
          </a:p>
          <a:p>
            <a:pPr algn="l" rtl="0">
              <a:lnSpc>
                <a:spcPts val="5500"/>
              </a:lnSpc>
            </a:pPr>
            <a:endParaRPr lang="en-US" sz="3200" dirty="0" smtClean="0">
              <a:latin typeface="Arial Black" pitchFamily="34" charset="0"/>
            </a:endParaRPr>
          </a:p>
          <a:p>
            <a:pPr algn="l" rtl="0">
              <a:lnSpc>
                <a:spcPts val="5500"/>
              </a:lnSpc>
            </a:pPr>
            <a:endParaRPr lang="en-US" sz="3200" dirty="0" smtClean="0">
              <a:latin typeface="Arial Black" pitchFamily="34" charset="0"/>
            </a:endParaRPr>
          </a:p>
          <a:p>
            <a:pPr algn="l" rtl="0">
              <a:lnSpc>
                <a:spcPts val="5500"/>
              </a:lnSpc>
            </a:pPr>
            <a:endParaRPr lang="en-US" sz="3200" dirty="0" smtClean="0">
              <a:latin typeface="Arial Black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9752" y="3143248"/>
            <a:ext cx="16433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Arial Black" pitchFamily="34" charset="0"/>
              </a:rPr>
              <a:t>DRM=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2143108" y="2857496"/>
            <a:ext cx="45842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Number of divorces</a:t>
            </a:r>
            <a:endParaRPr lang="en-US" sz="3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357422" y="3429000"/>
            <a:ext cx="428628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007495" y="3571876"/>
            <a:ext cx="65828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3200" dirty="0" smtClean="0">
                <a:latin typeface="Arial Black" pitchFamily="34" charset="0"/>
              </a:rPr>
              <a:t>Mid-year pop among married</a:t>
            </a:r>
            <a:endParaRPr lang="ar-SA" sz="3200" dirty="0"/>
          </a:p>
        </p:txBody>
      </p:sp>
      <p:sp>
        <p:nvSpPr>
          <p:cNvPr id="8" name="Rectangle 7"/>
          <p:cNvSpPr/>
          <p:nvPr/>
        </p:nvSpPr>
        <p:spPr>
          <a:xfrm>
            <a:off x="6858016" y="3000372"/>
            <a:ext cx="15392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 Black" pitchFamily="34" charset="0"/>
              </a:rPr>
              <a:t>X 1000</a:t>
            </a:r>
            <a:endParaRPr lang="ar-SA" sz="28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3C7A6-F500-4877-82DB-ED1F6B250435}" type="slidenum">
              <a:rPr lang="ar-SA" smtClean="0"/>
              <a:pPr/>
              <a:t>28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234892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642918"/>
            <a:ext cx="8786842" cy="2208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ts val="5500"/>
              </a:lnSpc>
            </a:pPr>
            <a:r>
              <a:rPr lang="en-US" sz="3600" b="1" dirty="0" smtClean="0">
                <a:latin typeface="Arial Black" pitchFamily="34" charset="0"/>
              </a:rPr>
              <a:t>Age-Specific Divorce Rate (ASDR)</a:t>
            </a:r>
          </a:p>
          <a:p>
            <a:pPr algn="l" rtl="0">
              <a:lnSpc>
                <a:spcPts val="5500"/>
              </a:lnSpc>
            </a:pPr>
            <a:r>
              <a:rPr lang="en-US" sz="3200" dirty="0" smtClean="0">
                <a:latin typeface="Arial Black" pitchFamily="34" charset="0"/>
              </a:rPr>
              <a:t>Is the number of divorces per 1,000 women (or men) of age “a” </a:t>
            </a:r>
          </a:p>
        </p:txBody>
      </p:sp>
      <p:sp>
        <p:nvSpPr>
          <p:cNvPr id="3" name="Rectangle 2"/>
          <p:cNvSpPr/>
          <p:nvPr/>
        </p:nvSpPr>
        <p:spPr>
          <a:xfrm>
            <a:off x="214282" y="3071810"/>
            <a:ext cx="18998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Arial Black" pitchFamily="34" charset="0"/>
              </a:rPr>
              <a:t>ASDR=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1357290" y="3786190"/>
            <a:ext cx="63377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Divorces by women age “a”</a:t>
            </a:r>
            <a:endParaRPr lang="en-US" sz="3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500166" y="4429132"/>
            <a:ext cx="592935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214414" y="4429132"/>
            <a:ext cx="65877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3200" dirty="0" smtClean="0">
                <a:latin typeface="Arial Black" pitchFamily="34" charset="0"/>
              </a:rPr>
              <a:t>Mid-year pop women age “a”</a:t>
            </a:r>
            <a:endParaRPr lang="ar-SA" sz="3200" dirty="0"/>
          </a:p>
        </p:txBody>
      </p:sp>
      <p:sp>
        <p:nvSpPr>
          <p:cNvPr id="9" name="Rectangle 8"/>
          <p:cNvSpPr/>
          <p:nvPr/>
        </p:nvSpPr>
        <p:spPr>
          <a:xfrm>
            <a:off x="7604797" y="4000504"/>
            <a:ext cx="15392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 Black" pitchFamily="34" charset="0"/>
              </a:rPr>
              <a:t>X 1000</a:t>
            </a:r>
            <a:endParaRPr lang="ar-SA" sz="28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3C7A6-F500-4877-82DB-ED1F6B250435}" type="slidenum">
              <a:rPr lang="ar-SA" smtClean="0"/>
              <a:pPr/>
              <a:t>29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01216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357166"/>
            <a:ext cx="8572560" cy="3618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ts val="5500"/>
              </a:lnSpc>
            </a:pPr>
            <a:r>
              <a:rPr lang="en-US" sz="4000" dirty="0" smtClean="0">
                <a:latin typeface="Arial Black" pitchFamily="34" charset="0"/>
              </a:rPr>
              <a:t>Types of marriage:</a:t>
            </a:r>
          </a:p>
          <a:p>
            <a:pPr algn="l" rtl="0">
              <a:lnSpc>
                <a:spcPts val="5500"/>
              </a:lnSpc>
            </a:pPr>
            <a:r>
              <a:rPr lang="en-US" sz="3600" dirty="0" smtClean="0">
                <a:latin typeface="Arial Black" pitchFamily="34" charset="0"/>
              </a:rPr>
              <a:t>1- Monogamy: </a:t>
            </a:r>
          </a:p>
          <a:p>
            <a:pPr algn="l" rtl="0">
              <a:lnSpc>
                <a:spcPts val="5500"/>
              </a:lnSpc>
            </a:pPr>
            <a:r>
              <a:rPr lang="en-US" sz="3600" dirty="0" smtClean="0">
                <a:latin typeface="Arial Black" pitchFamily="34" charset="0"/>
              </a:rPr>
              <a:t>is a form of marriage in which an individual has only one spouse during their life time.</a:t>
            </a:r>
          </a:p>
        </p:txBody>
      </p:sp>
      <p:sp>
        <p:nvSpPr>
          <p:cNvPr id="3" name="Rectangle 2"/>
          <p:cNvSpPr/>
          <p:nvPr/>
        </p:nvSpPr>
        <p:spPr>
          <a:xfrm>
            <a:off x="428596" y="4143380"/>
            <a:ext cx="8072494" cy="2361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ts val="4500"/>
              </a:lnSpc>
            </a:pPr>
            <a:r>
              <a:rPr lang="en-US" sz="3200" dirty="0" smtClean="0">
                <a:latin typeface="Arial Black" pitchFamily="34" charset="0"/>
              </a:rPr>
              <a:t>2- </a:t>
            </a:r>
            <a:r>
              <a:rPr lang="en-US" sz="3600" dirty="0" smtClean="0">
                <a:latin typeface="Arial Black" pitchFamily="34" charset="0"/>
              </a:rPr>
              <a:t>Polygamy</a:t>
            </a:r>
            <a:r>
              <a:rPr lang="en-US" sz="3200" dirty="0" smtClean="0">
                <a:latin typeface="Arial Black" pitchFamily="34" charset="0"/>
              </a:rPr>
              <a:t>: </a:t>
            </a:r>
          </a:p>
          <a:p>
            <a:pPr algn="l" rtl="0">
              <a:lnSpc>
                <a:spcPts val="4500"/>
              </a:lnSpc>
            </a:pPr>
            <a:r>
              <a:rPr lang="en-US" sz="3200" dirty="0" smtClean="0">
                <a:latin typeface="Arial Black" pitchFamily="34" charset="0"/>
              </a:rPr>
              <a:t>Is a form of marriage where a man is married to more than one wife at a time.</a:t>
            </a:r>
            <a:endParaRPr lang="ar-SA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3C7A6-F500-4877-82DB-ED1F6B250435}" type="slidenum">
              <a:rPr lang="ar-SA" smtClean="0"/>
              <a:pPr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023324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596" y="214290"/>
            <a:ext cx="8715404" cy="4256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ts val="5300"/>
              </a:lnSpc>
            </a:pPr>
            <a:r>
              <a:rPr lang="en-US" sz="3600" b="1" dirty="0" smtClean="0">
                <a:latin typeface="Arial Black" pitchFamily="34" charset="0"/>
              </a:rPr>
              <a:t>Exercis</a:t>
            </a:r>
            <a:r>
              <a:rPr lang="en-US" sz="3200" b="1" dirty="0" smtClean="0">
                <a:latin typeface="Arial Black" pitchFamily="34" charset="0"/>
              </a:rPr>
              <a:t>e</a:t>
            </a:r>
          </a:p>
          <a:p>
            <a:pPr algn="l" rtl="0">
              <a:lnSpc>
                <a:spcPts val="5300"/>
              </a:lnSpc>
            </a:pPr>
            <a:r>
              <a:rPr lang="en-US" sz="3200" dirty="0" smtClean="0">
                <a:latin typeface="Arial Black" pitchFamily="34" charset="0"/>
              </a:rPr>
              <a:t>Calculate the age-specific divorce rates for women 30–34 and 40–44 for Brazil (1988) based on the following data:</a:t>
            </a:r>
          </a:p>
          <a:p>
            <a:pPr algn="l" rtl="0">
              <a:lnSpc>
                <a:spcPts val="5300"/>
              </a:lnSpc>
            </a:pPr>
            <a:endParaRPr lang="en-US" sz="3200" dirty="0" smtClean="0">
              <a:latin typeface="Arial Black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857224" y="4214818"/>
          <a:ext cx="7572427" cy="2357454"/>
        </p:xfrm>
        <a:graphic>
          <a:graphicData uri="http://schemas.openxmlformats.org/drawingml/2006/table">
            <a:tbl>
              <a:tblPr/>
              <a:tblGrid>
                <a:gridCol w="2671985"/>
                <a:gridCol w="2228457"/>
                <a:gridCol w="2671985"/>
              </a:tblGrid>
              <a:tr h="785818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Arial Black"/>
                          <a:ea typeface="Calibri"/>
                          <a:cs typeface="Arial"/>
                        </a:rPr>
                        <a:t>Age groups</a:t>
                      </a:r>
                      <a:endParaRPr lang="en-US" sz="4400" dirty="0">
                        <a:solidFill>
                          <a:srgbClr val="000000"/>
                        </a:solidFill>
                        <a:latin typeface="Tahoma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Arial Black"/>
                          <a:ea typeface="Calibri"/>
                          <a:cs typeface="Arial"/>
                        </a:rPr>
                        <a:t>divorces</a:t>
                      </a:r>
                      <a:endParaRPr lang="en-US" sz="4400">
                        <a:solidFill>
                          <a:srgbClr val="000000"/>
                        </a:solidFill>
                        <a:latin typeface="Tahoma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Arial Black"/>
                          <a:ea typeface="Calibri"/>
                          <a:cs typeface="Arial"/>
                        </a:rPr>
                        <a:t>population</a:t>
                      </a:r>
                      <a:endParaRPr lang="en-US" sz="4400">
                        <a:solidFill>
                          <a:srgbClr val="000000"/>
                        </a:solidFill>
                        <a:latin typeface="Tahoma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Arial Black"/>
                          <a:ea typeface="Calibri"/>
                          <a:cs typeface="Arial"/>
                        </a:rPr>
                        <a:t>30 - 34</a:t>
                      </a:r>
                      <a:endParaRPr lang="en-US" sz="4400">
                        <a:solidFill>
                          <a:srgbClr val="000000"/>
                        </a:solidFill>
                        <a:latin typeface="Tahoma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Arial Black"/>
                          <a:ea typeface="Calibri"/>
                          <a:cs typeface="Arial"/>
                        </a:rPr>
                        <a:t>6689</a:t>
                      </a:r>
                      <a:endParaRPr lang="en-US" sz="4400">
                        <a:solidFill>
                          <a:srgbClr val="000000"/>
                        </a:solidFill>
                        <a:latin typeface="Tahoma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Arial Black"/>
                          <a:ea typeface="Calibri"/>
                          <a:cs typeface="Arial"/>
                        </a:rPr>
                        <a:t>5,443,000</a:t>
                      </a:r>
                      <a:endParaRPr lang="en-US" sz="4400">
                        <a:solidFill>
                          <a:srgbClr val="000000"/>
                        </a:solidFill>
                        <a:latin typeface="Tahoma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Arial Black"/>
                          <a:ea typeface="Calibri"/>
                          <a:cs typeface="Arial"/>
                        </a:rPr>
                        <a:t>40 - 44</a:t>
                      </a:r>
                      <a:endParaRPr lang="en-US" sz="4400">
                        <a:solidFill>
                          <a:srgbClr val="000000"/>
                        </a:solidFill>
                        <a:latin typeface="Tahoma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Arial Black"/>
                          <a:ea typeface="Calibri"/>
                          <a:cs typeface="Arial"/>
                        </a:rPr>
                        <a:t>4825</a:t>
                      </a:r>
                      <a:endParaRPr lang="en-US" sz="4400">
                        <a:solidFill>
                          <a:srgbClr val="000000"/>
                        </a:solidFill>
                        <a:latin typeface="Tahoma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Arial Black"/>
                          <a:ea typeface="Calibri"/>
                          <a:cs typeface="Arial"/>
                        </a:rPr>
                        <a:t>3,590,000</a:t>
                      </a:r>
                      <a:endParaRPr lang="en-US" sz="4400" dirty="0">
                        <a:solidFill>
                          <a:srgbClr val="000000"/>
                        </a:solidFill>
                        <a:latin typeface="Tahoma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3C7A6-F500-4877-82DB-ED1F6B250435}" type="slidenum">
              <a:rPr lang="ar-SA" smtClean="0"/>
              <a:pPr/>
              <a:t>30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64633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596" y="714356"/>
            <a:ext cx="8286808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endParaRPr lang="en-US" sz="3600" dirty="0" smtClean="0">
              <a:latin typeface="Arial Black" pitchFamily="34" charset="0"/>
            </a:endParaRPr>
          </a:p>
          <a:p>
            <a:pPr algn="l" rtl="0"/>
            <a:r>
              <a:rPr lang="en-US" sz="4000" dirty="0" smtClean="0">
                <a:latin typeface="Arial Black" pitchFamily="34" charset="0"/>
              </a:rPr>
              <a:t>Age-specific divorce rat</a:t>
            </a:r>
            <a:r>
              <a:rPr lang="en-US" sz="3600" dirty="0" smtClean="0">
                <a:latin typeface="Arial Black" pitchFamily="34" charset="0"/>
              </a:rPr>
              <a:t>e: </a:t>
            </a:r>
          </a:p>
          <a:p>
            <a:pPr algn="l" rtl="0"/>
            <a:endParaRPr lang="en-US" sz="3600" b="1" dirty="0" smtClean="0">
              <a:latin typeface="Arial Black" pitchFamily="34" charset="0"/>
            </a:endParaRPr>
          </a:p>
          <a:p>
            <a:pPr algn="l" rtl="0">
              <a:buFont typeface="Arial" pitchFamily="34" charset="0"/>
              <a:buChar char="•"/>
            </a:pPr>
            <a:r>
              <a:rPr lang="en-US" sz="3600" b="1" dirty="0" smtClean="0">
                <a:latin typeface="Arial Black" pitchFamily="34" charset="0"/>
              </a:rPr>
              <a:t> 1.23 divorces per 1,000 women 30–34</a:t>
            </a:r>
          </a:p>
          <a:p>
            <a:pPr algn="l" rtl="0"/>
            <a:endParaRPr lang="en-US" sz="3600" b="1" dirty="0" smtClean="0">
              <a:latin typeface="Arial Black" pitchFamily="34" charset="0"/>
            </a:endParaRPr>
          </a:p>
          <a:p>
            <a:pPr algn="l" rtl="0">
              <a:buFont typeface="Arial" pitchFamily="34" charset="0"/>
              <a:buChar char="•"/>
            </a:pPr>
            <a:r>
              <a:rPr lang="en-US" sz="3600" b="1" dirty="0" smtClean="0">
                <a:latin typeface="Arial Black" pitchFamily="34" charset="0"/>
              </a:rPr>
              <a:t> 1.34 divorces per 1,000 women 40–44</a:t>
            </a:r>
          </a:p>
          <a:p>
            <a:pPr algn="l" rtl="0"/>
            <a:endParaRPr lang="en-US" sz="3600" dirty="0" smtClean="0">
              <a:latin typeface="Arial Black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3C7A6-F500-4877-82DB-ED1F6B250435}" type="slidenum">
              <a:rPr lang="ar-SA" smtClean="0"/>
              <a:pPr/>
              <a:t>31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67693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763000" cy="6440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500"/>
              </a:lnSpc>
            </a:pPr>
            <a:r>
              <a:rPr lang="en-US" sz="3200" dirty="0" smtClean="0">
                <a:latin typeface="Arial Black" pitchFamily="34" charset="0"/>
              </a:rPr>
              <a:t>Upon </a:t>
            </a:r>
            <a:r>
              <a:rPr lang="en-US" sz="3200" dirty="0">
                <a:latin typeface="Arial Black" pitchFamily="34" charset="0"/>
              </a:rPr>
              <a:t>the completion of this module, the student will be able to :</a:t>
            </a:r>
          </a:p>
          <a:p>
            <a:pPr marL="457200" indent="-457200">
              <a:lnSpc>
                <a:spcPts val="5500"/>
              </a:lnSpc>
              <a:buFont typeface="Wingdings" pitchFamily="2" charset="2"/>
              <a:buChar char="§"/>
            </a:pPr>
            <a:r>
              <a:rPr lang="en-US" sz="3200" dirty="0" smtClean="0">
                <a:latin typeface="Arial Black" pitchFamily="34" charset="0"/>
              </a:rPr>
              <a:t>Define </a:t>
            </a:r>
            <a:r>
              <a:rPr lang="en-US" sz="3200" dirty="0">
                <a:latin typeface="Arial Black" pitchFamily="34" charset="0"/>
              </a:rPr>
              <a:t>migration and its different forms</a:t>
            </a:r>
          </a:p>
          <a:p>
            <a:pPr marL="457200" indent="-457200">
              <a:lnSpc>
                <a:spcPts val="5500"/>
              </a:lnSpc>
              <a:buFont typeface="Wingdings" pitchFamily="2" charset="2"/>
              <a:buChar char="§"/>
            </a:pPr>
            <a:r>
              <a:rPr lang="en-US" sz="3200" dirty="0" smtClean="0">
                <a:latin typeface="Arial Black" pitchFamily="34" charset="0"/>
              </a:rPr>
              <a:t>Define pull and push factors for migration.</a:t>
            </a:r>
            <a:endParaRPr lang="en-US" sz="3200" dirty="0">
              <a:latin typeface="Arial Black" pitchFamily="34" charset="0"/>
            </a:endParaRPr>
          </a:p>
          <a:p>
            <a:pPr marL="457200" indent="-457200">
              <a:lnSpc>
                <a:spcPts val="5500"/>
              </a:lnSpc>
              <a:buFont typeface="Wingdings" pitchFamily="2" charset="2"/>
              <a:buChar char="§"/>
            </a:pPr>
            <a:r>
              <a:rPr lang="en-US" sz="3200" dirty="0" smtClean="0">
                <a:latin typeface="Arial Black" pitchFamily="34" charset="0"/>
              </a:rPr>
              <a:t>Describe </a:t>
            </a:r>
            <a:r>
              <a:rPr lang="en-US" sz="3200" dirty="0">
                <a:latin typeface="Arial Black" pitchFamily="34" charset="0"/>
              </a:rPr>
              <a:t>the </a:t>
            </a:r>
            <a:r>
              <a:rPr lang="en-US" sz="3200" dirty="0" smtClean="0">
                <a:latin typeface="Arial Black" pitchFamily="34" charset="0"/>
              </a:rPr>
              <a:t>consequences </a:t>
            </a:r>
            <a:r>
              <a:rPr lang="en-US" sz="3200" dirty="0">
                <a:latin typeface="Arial Black" pitchFamily="34" charset="0"/>
              </a:rPr>
              <a:t>of </a:t>
            </a:r>
            <a:r>
              <a:rPr lang="en-US" sz="3200" dirty="0" smtClean="0">
                <a:latin typeface="Arial Black" pitchFamily="34" charset="0"/>
              </a:rPr>
              <a:t>migration\</a:t>
            </a:r>
          </a:p>
          <a:p>
            <a:pPr marL="457200" indent="-457200">
              <a:lnSpc>
                <a:spcPts val="5500"/>
              </a:lnSpc>
              <a:buFont typeface="Wingdings" pitchFamily="2" charset="2"/>
              <a:buChar char="§"/>
            </a:pPr>
            <a:r>
              <a:rPr lang="en-US" sz="3200" dirty="0" smtClean="0">
                <a:latin typeface="Arial Black" pitchFamily="34" charset="0"/>
              </a:rPr>
              <a:t>Define urbanization </a:t>
            </a:r>
            <a:endParaRPr lang="en-US" sz="32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3156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latin typeface="Arial Black" pitchFamily="34" charset="0"/>
              </a:rPr>
              <a:t>Migration</a:t>
            </a:r>
            <a:endParaRPr lang="en-US" sz="66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7114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What is Migration?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52400" y="1417638"/>
            <a:ext cx="8763000" cy="429736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dirty="0" smtClean="0">
                <a:latin typeface="Arial Black" pitchFamily="34" charset="0"/>
              </a:rPr>
              <a:t> </a:t>
            </a:r>
            <a:r>
              <a:rPr lang="en-US" sz="3600" b="1" dirty="0" smtClean="0">
                <a:latin typeface="Arial Black" pitchFamily="34" charset="0"/>
              </a:rPr>
              <a:t>Migration</a:t>
            </a:r>
            <a:r>
              <a:rPr lang="en-US" b="1" dirty="0" smtClean="0">
                <a:latin typeface="Arial Black" pitchFamily="34" charset="0"/>
              </a:rPr>
              <a:t>:</a:t>
            </a:r>
            <a:r>
              <a:rPr lang="en-US" dirty="0" smtClean="0">
                <a:latin typeface="Arial Black" pitchFamily="34" charset="0"/>
              </a:rPr>
              <a:t> </a:t>
            </a:r>
          </a:p>
          <a:p>
            <a:pPr marL="0" indent="0">
              <a:lnSpc>
                <a:spcPts val="5400"/>
              </a:lnSpc>
              <a:buNone/>
            </a:pPr>
            <a:r>
              <a:rPr lang="en-US" dirty="0" smtClean="0">
                <a:latin typeface="Arial Black" pitchFamily="34" charset="0"/>
              </a:rPr>
              <a:t>The act of moving </a:t>
            </a:r>
            <a:r>
              <a:rPr lang="en-US" b="1" dirty="0" smtClean="0">
                <a:latin typeface="Arial Black" pitchFamily="34" charset="0"/>
              </a:rPr>
              <a:t>to </a:t>
            </a:r>
            <a:r>
              <a:rPr lang="en-US" b="1" dirty="0">
                <a:latin typeface="Arial Black" pitchFamily="34" charset="0"/>
              </a:rPr>
              <a:t>a new </a:t>
            </a:r>
            <a:r>
              <a:rPr lang="en-US" b="1" dirty="0" smtClean="0">
                <a:latin typeface="Arial Black" pitchFamily="34" charset="0"/>
              </a:rPr>
              <a:t>place </a:t>
            </a:r>
            <a:r>
              <a:rPr lang="en-US" b="1" dirty="0">
                <a:latin typeface="Arial Black" pitchFamily="34" charset="0"/>
              </a:rPr>
              <a:t>outside the community of origin; </a:t>
            </a:r>
            <a:r>
              <a:rPr lang="en-US" dirty="0" smtClean="0">
                <a:latin typeface="Arial Black" pitchFamily="34" charset="0"/>
              </a:rPr>
              <a:t>with the purpose </a:t>
            </a:r>
            <a:r>
              <a:rPr lang="en-US" dirty="0">
                <a:latin typeface="Arial Black" pitchFamily="34" charset="0"/>
              </a:rPr>
              <a:t>of establishing a new permanent or semi-permanent residence</a:t>
            </a:r>
            <a:r>
              <a:rPr lang="en-US" dirty="0" smtClean="0">
                <a:latin typeface="Arial Black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1682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97359"/>
            <a:ext cx="9067800" cy="6440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500"/>
              </a:lnSpc>
            </a:pPr>
            <a:r>
              <a:rPr lang="en-US" sz="3200" dirty="0" smtClean="0">
                <a:latin typeface="Arial Black" pitchFamily="34" charset="0"/>
              </a:rPr>
              <a:t>2</a:t>
            </a:r>
            <a:r>
              <a:rPr lang="en-US" sz="3200" dirty="0">
                <a:latin typeface="Arial Black" pitchFamily="34" charset="0"/>
              </a:rPr>
              <a:t>. </a:t>
            </a:r>
            <a:r>
              <a:rPr lang="en-US" sz="3600" dirty="0">
                <a:latin typeface="Arial Black" pitchFamily="34" charset="0"/>
              </a:rPr>
              <a:t>International Migration</a:t>
            </a:r>
            <a:r>
              <a:rPr lang="en-US" sz="3200" dirty="0">
                <a:latin typeface="Arial Black" pitchFamily="34" charset="0"/>
              </a:rPr>
              <a:t>: </a:t>
            </a:r>
            <a:endParaRPr lang="en-US" sz="3200" dirty="0" smtClean="0">
              <a:latin typeface="Arial Black" pitchFamily="34" charset="0"/>
            </a:endParaRPr>
          </a:p>
          <a:p>
            <a:pPr>
              <a:lnSpc>
                <a:spcPts val="5500"/>
              </a:lnSpc>
            </a:pPr>
            <a:r>
              <a:rPr lang="en-US" sz="3200" dirty="0">
                <a:latin typeface="Arial Black" pitchFamily="34" charset="0"/>
              </a:rPr>
              <a:t> </a:t>
            </a:r>
            <a:r>
              <a:rPr lang="en-US" sz="3200" dirty="0" smtClean="0">
                <a:latin typeface="Arial Black" pitchFamily="34" charset="0"/>
              </a:rPr>
              <a:t>   Moves </a:t>
            </a:r>
            <a:r>
              <a:rPr lang="en-US" sz="3200" dirty="0">
                <a:latin typeface="Arial Black" pitchFamily="34" charset="0"/>
              </a:rPr>
              <a:t>between countries</a:t>
            </a:r>
          </a:p>
          <a:p>
            <a:pPr marL="457200" indent="-457200">
              <a:lnSpc>
                <a:spcPts val="5500"/>
              </a:lnSpc>
              <a:buFont typeface="Wingdings" pitchFamily="2" charset="2"/>
              <a:buChar char="§"/>
            </a:pPr>
            <a:r>
              <a:rPr lang="en-US" sz="3600" dirty="0" smtClean="0">
                <a:latin typeface="Arial Black" pitchFamily="34" charset="0"/>
              </a:rPr>
              <a:t>Immigration </a:t>
            </a:r>
            <a:r>
              <a:rPr lang="en-US" sz="3200" dirty="0" smtClean="0">
                <a:latin typeface="Arial Black" pitchFamily="34" charset="0"/>
              </a:rPr>
              <a:t>:</a:t>
            </a:r>
          </a:p>
          <a:p>
            <a:pPr>
              <a:lnSpc>
                <a:spcPts val="5500"/>
              </a:lnSpc>
            </a:pPr>
            <a:r>
              <a:rPr lang="en-US" sz="3200" dirty="0">
                <a:latin typeface="Arial Black" pitchFamily="34" charset="0"/>
              </a:rPr>
              <a:t> </a:t>
            </a:r>
            <a:r>
              <a:rPr lang="en-US" sz="3200" dirty="0" smtClean="0">
                <a:latin typeface="Arial Black" pitchFamily="34" charset="0"/>
              </a:rPr>
              <a:t>  move </a:t>
            </a:r>
            <a:r>
              <a:rPr lang="en-US" sz="3200" dirty="0">
                <a:latin typeface="Arial Black" pitchFamily="34" charset="0"/>
              </a:rPr>
              <a:t>into a new country</a:t>
            </a:r>
          </a:p>
          <a:p>
            <a:pPr marL="457200" indent="-457200">
              <a:lnSpc>
                <a:spcPts val="5500"/>
              </a:lnSpc>
              <a:buFont typeface="Wingdings" pitchFamily="2" charset="2"/>
              <a:buChar char="§"/>
              <a:tabLst>
                <a:tab pos="514350" algn="l"/>
              </a:tabLst>
            </a:pPr>
            <a:r>
              <a:rPr lang="en-US" sz="3600" dirty="0" smtClean="0">
                <a:latin typeface="Arial Black" pitchFamily="34" charset="0"/>
              </a:rPr>
              <a:t>Immigrant</a:t>
            </a:r>
            <a:r>
              <a:rPr lang="en-US" sz="3200" dirty="0" smtClean="0">
                <a:latin typeface="Arial Black" pitchFamily="34" charset="0"/>
              </a:rPr>
              <a:t>: </a:t>
            </a:r>
          </a:p>
          <a:p>
            <a:pPr marL="400050" indent="-400050">
              <a:lnSpc>
                <a:spcPts val="5500"/>
              </a:lnSpc>
            </a:pPr>
            <a:r>
              <a:rPr lang="en-US" sz="3200" dirty="0">
                <a:latin typeface="Arial Black" pitchFamily="34" charset="0"/>
              </a:rPr>
              <a:t> </a:t>
            </a:r>
            <a:r>
              <a:rPr lang="en-US" sz="3200" dirty="0" smtClean="0">
                <a:latin typeface="Arial Black" pitchFamily="34" charset="0"/>
              </a:rPr>
              <a:t>  An </a:t>
            </a:r>
            <a:r>
              <a:rPr lang="en-US" sz="3200" dirty="0">
                <a:latin typeface="Arial Black" pitchFamily="34" charset="0"/>
              </a:rPr>
              <a:t>international migrant who enters </a:t>
            </a:r>
            <a:r>
              <a:rPr lang="en-US" sz="3200" dirty="0" smtClean="0">
                <a:latin typeface="Arial Black" pitchFamily="34" charset="0"/>
              </a:rPr>
              <a:t>    the </a:t>
            </a:r>
            <a:r>
              <a:rPr lang="en-US" sz="3200" dirty="0">
                <a:latin typeface="Arial Black" pitchFamily="34" charset="0"/>
              </a:rPr>
              <a:t>area from a place outside the </a:t>
            </a:r>
            <a:r>
              <a:rPr lang="en-US" sz="3200" dirty="0" smtClean="0">
                <a:latin typeface="Arial Black" pitchFamily="34" charset="0"/>
              </a:rPr>
              <a:t>country.</a:t>
            </a:r>
            <a:endParaRPr lang="en-US" sz="3200" dirty="0">
              <a:latin typeface="Arial Black" pitchFamily="34" charset="0"/>
            </a:endParaRPr>
          </a:p>
          <a:p>
            <a:pPr>
              <a:lnSpc>
                <a:spcPts val="5500"/>
              </a:lnSpc>
            </a:pPr>
            <a:endParaRPr lang="en-US" sz="32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7868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85344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400"/>
              </a:lnSpc>
            </a:pPr>
            <a:r>
              <a:rPr lang="en-US" sz="3600" dirty="0" smtClean="0">
                <a:latin typeface="Arial Black" pitchFamily="34" charset="0"/>
              </a:rPr>
              <a:t>Emigration</a:t>
            </a:r>
            <a:r>
              <a:rPr lang="en-US" sz="3200" dirty="0" smtClean="0">
                <a:latin typeface="Arial Black" pitchFamily="34" charset="0"/>
              </a:rPr>
              <a:t>:</a:t>
            </a:r>
          </a:p>
          <a:p>
            <a:pPr>
              <a:lnSpc>
                <a:spcPts val="5400"/>
              </a:lnSpc>
            </a:pPr>
            <a:r>
              <a:rPr lang="en-US" sz="3200" dirty="0">
                <a:latin typeface="Arial Black" pitchFamily="34" charset="0"/>
              </a:rPr>
              <a:t> </a:t>
            </a:r>
            <a:r>
              <a:rPr lang="en-US" sz="3200" dirty="0" smtClean="0">
                <a:latin typeface="Arial Black" pitchFamily="34" charset="0"/>
              </a:rPr>
              <a:t>move out of home country.</a:t>
            </a:r>
          </a:p>
          <a:p>
            <a:pPr marL="457200" indent="-457200">
              <a:lnSpc>
                <a:spcPts val="5400"/>
              </a:lnSpc>
              <a:buFont typeface="Wingdings" pitchFamily="2" charset="2"/>
              <a:buChar char="§"/>
            </a:pPr>
            <a:r>
              <a:rPr lang="en-US" sz="3600" dirty="0" smtClean="0">
                <a:latin typeface="Arial Black" pitchFamily="34" charset="0"/>
              </a:rPr>
              <a:t>Emigrant</a:t>
            </a:r>
            <a:r>
              <a:rPr lang="en-US" sz="3200" dirty="0" smtClean="0">
                <a:latin typeface="Arial Black" pitchFamily="34" charset="0"/>
              </a:rPr>
              <a:t>:</a:t>
            </a:r>
          </a:p>
          <a:p>
            <a:pPr>
              <a:lnSpc>
                <a:spcPts val="5400"/>
              </a:lnSpc>
            </a:pPr>
            <a:r>
              <a:rPr lang="en-US" sz="3200" dirty="0" smtClean="0">
                <a:latin typeface="Arial Black" pitchFamily="34" charset="0"/>
              </a:rPr>
              <a:t>An international migrant departing to another country by crossing the international boundary. </a:t>
            </a:r>
            <a:endParaRPr lang="en-US" sz="32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3589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991600" cy="6209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300"/>
              </a:lnSpc>
            </a:pPr>
            <a:r>
              <a:rPr lang="en-US" sz="3200" b="1" dirty="0">
                <a:latin typeface="Arial Black" pitchFamily="34" charset="0"/>
              </a:rPr>
              <a:t>3. </a:t>
            </a:r>
            <a:r>
              <a:rPr lang="en-US" sz="3600" b="1" dirty="0">
                <a:latin typeface="Arial Black" pitchFamily="34" charset="0"/>
              </a:rPr>
              <a:t>Internal migration</a:t>
            </a:r>
            <a:r>
              <a:rPr lang="en-US" sz="3200" b="1" dirty="0">
                <a:latin typeface="Arial Black" pitchFamily="34" charset="0"/>
              </a:rPr>
              <a:t>: </a:t>
            </a:r>
            <a:endParaRPr lang="en-US" sz="3200" b="1" dirty="0" smtClean="0">
              <a:latin typeface="Arial Black" pitchFamily="34" charset="0"/>
            </a:endParaRPr>
          </a:p>
          <a:p>
            <a:pPr>
              <a:lnSpc>
                <a:spcPts val="5300"/>
              </a:lnSpc>
            </a:pPr>
            <a:r>
              <a:rPr lang="en-US" sz="3200" b="1" dirty="0" smtClean="0">
                <a:latin typeface="Arial Black" pitchFamily="34" charset="0"/>
              </a:rPr>
              <a:t>Moves </a:t>
            </a:r>
            <a:r>
              <a:rPr lang="en-US" sz="3200" b="1" dirty="0">
                <a:latin typeface="Arial Black" pitchFamily="34" charset="0"/>
              </a:rPr>
              <a:t>within a </a:t>
            </a:r>
            <a:r>
              <a:rPr lang="en-US" sz="3200" b="1" dirty="0" smtClean="0">
                <a:latin typeface="Arial Black" pitchFamily="34" charset="0"/>
              </a:rPr>
              <a:t>country</a:t>
            </a:r>
          </a:p>
          <a:p>
            <a:pPr marL="457200" indent="-457200">
              <a:lnSpc>
                <a:spcPts val="5300"/>
              </a:lnSpc>
              <a:buFont typeface="Wingdings" pitchFamily="2" charset="2"/>
              <a:buChar char="§"/>
            </a:pPr>
            <a:r>
              <a:rPr lang="en-US" sz="3600" dirty="0" smtClean="0">
                <a:latin typeface="Arial Black" pitchFamily="34" charset="0"/>
              </a:rPr>
              <a:t>In-Migration</a:t>
            </a:r>
            <a:r>
              <a:rPr lang="en-US" sz="3200" dirty="0">
                <a:latin typeface="Arial Black" pitchFamily="34" charset="0"/>
              </a:rPr>
              <a:t>: </a:t>
            </a:r>
            <a:endParaRPr lang="en-US" sz="3200" dirty="0" smtClean="0">
              <a:latin typeface="Arial Black" pitchFamily="34" charset="0"/>
            </a:endParaRPr>
          </a:p>
          <a:p>
            <a:pPr marL="400050" indent="-400050">
              <a:lnSpc>
                <a:spcPts val="5300"/>
              </a:lnSpc>
            </a:pPr>
            <a:r>
              <a:rPr lang="en-US" sz="3200" dirty="0">
                <a:latin typeface="Arial Black" pitchFamily="34" charset="0"/>
              </a:rPr>
              <a:t> </a:t>
            </a:r>
            <a:r>
              <a:rPr lang="en-US" sz="3200" dirty="0" smtClean="0">
                <a:latin typeface="Arial Black" pitchFamily="34" charset="0"/>
              </a:rPr>
              <a:t>  movement </a:t>
            </a:r>
            <a:r>
              <a:rPr lang="en-US" sz="3200" dirty="0">
                <a:latin typeface="Arial Black" pitchFamily="34" charset="0"/>
              </a:rPr>
              <a:t>into a new </a:t>
            </a:r>
            <a:r>
              <a:rPr lang="en-US" sz="3200" dirty="0" smtClean="0">
                <a:latin typeface="Arial Black" pitchFamily="34" charset="0"/>
              </a:rPr>
              <a:t>geographically/ administratively </a:t>
            </a:r>
            <a:r>
              <a:rPr lang="en-US" sz="3200" dirty="0">
                <a:latin typeface="Arial Black" pitchFamily="34" charset="0"/>
              </a:rPr>
              <a:t>defined area within the same </a:t>
            </a:r>
            <a:r>
              <a:rPr lang="en-US" sz="3200" dirty="0" smtClean="0">
                <a:latin typeface="Arial Black" pitchFamily="34" charset="0"/>
              </a:rPr>
              <a:t>country.</a:t>
            </a:r>
          </a:p>
          <a:p>
            <a:pPr marL="457200" indent="-457200">
              <a:lnSpc>
                <a:spcPts val="5300"/>
              </a:lnSpc>
              <a:buFont typeface="Wingdings" pitchFamily="2" charset="2"/>
              <a:buChar char="§"/>
            </a:pPr>
            <a:r>
              <a:rPr lang="en-US" sz="3600" dirty="0" smtClean="0">
                <a:latin typeface="Arial Black" pitchFamily="34" charset="0"/>
              </a:rPr>
              <a:t>In-Migrant </a:t>
            </a:r>
            <a:r>
              <a:rPr lang="en-US" sz="3200" dirty="0">
                <a:latin typeface="Arial Black" pitchFamily="34" charset="0"/>
              </a:rPr>
              <a:t>: </a:t>
            </a:r>
            <a:endParaRPr lang="en-US" sz="3200" dirty="0" smtClean="0">
              <a:latin typeface="Arial Black" pitchFamily="34" charset="0"/>
            </a:endParaRPr>
          </a:p>
          <a:p>
            <a:pPr marL="342900" indent="-342900">
              <a:lnSpc>
                <a:spcPts val="5300"/>
              </a:lnSpc>
            </a:pPr>
            <a:r>
              <a:rPr lang="en-US" sz="3200" dirty="0">
                <a:latin typeface="Arial Black" pitchFamily="34" charset="0"/>
              </a:rPr>
              <a:t> </a:t>
            </a:r>
            <a:r>
              <a:rPr lang="en-US" sz="3200" dirty="0" smtClean="0">
                <a:latin typeface="Arial Black" pitchFamily="34" charset="0"/>
              </a:rPr>
              <a:t>  A </a:t>
            </a:r>
            <a:r>
              <a:rPr lang="en-US" sz="3200" dirty="0">
                <a:latin typeface="Arial Black" pitchFamily="34" charset="0"/>
              </a:rPr>
              <a:t>person who moves into a new area within the same country</a:t>
            </a:r>
            <a:r>
              <a:rPr lang="en-US" sz="3200" dirty="0" smtClean="0">
                <a:latin typeface="Arial Black" pitchFamily="34" charset="0"/>
              </a:rPr>
              <a:t>􀂊</a:t>
            </a:r>
          </a:p>
        </p:txBody>
      </p:sp>
    </p:spTree>
    <p:extLst>
      <p:ext uri="{BB962C8B-B14F-4D97-AF65-F5344CB8AC3E}">
        <p14:creationId xmlns:p14="http://schemas.microsoft.com/office/powerpoint/2010/main" val="37080903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 txBox="1">
            <a:spLocks noChangeArrowheads="1"/>
          </p:cNvSpPr>
          <p:nvPr/>
        </p:nvSpPr>
        <p:spPr>
          <a:xfrm>
            <a:off x="533400" y="304800"/>
            <a:ext cx="81407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Types of Migration</a:t>
            </a:r>
          </a:p>
        </p:txBody>
      </p:sp>
      <p:sp>
        <p:nvSpPr>
          <p:cNvPr id="3" name="Rectangle 7"/>
          <p:cNvSpPr txBox="1">
            <a:spLocks noChangeArrowheads="1"/>
          </p:cNvSpPr>
          <p:nvPr/>
        </p:nvSpPr>
        <p:spPr>
          <a:xfrm>
            <a:off x="457200" y="1219200"/>
            <a:ext cx="8153400" cy="206623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ts val="52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Voluntary migration</a:t>
            </a:r>
          </a:p>
          <a:p>
            <a:pPr marL="742950" marR="0" lvl="1" indent="-285750" algn="l" defTabSz="914400" rtl="0" eaLnBrk="1" fontAlgn="auto" latinLnBrk="0" hangingPunct="1">
              <a:lnSpc>
                <a:spcPts val="52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The migrant makes the decision to move.</a:t>
            </a:r>
          </a:p>
        </p:txBody>
      </p:sp>
      <p:sp>
        <p:nvSpPr>
          <p:cNvPr id="4" name="Rectangle 3"/>
          <p:cNvSpPr/>
          <p:nvPr/>
        </p:nvSpPr>
        <p:spPr>
          <a:xfrm>
            <a:off x="525780" y="3505200"/>
            <a:ext cx="8450580" cy="2799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ts val="52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latin typeface="Arial Black" pitchFamily="34" charset="0"/>
              </a:rPr>
              <a:t>Involuntary</a:t>
            </a:r>
          </a:p>
          <a:p>
            <a:pPr marL="742950" lvl="1" indent="-285750">
              <a:lnSpc>
                <a:spcPts val="52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3200" dirty="0">
                <a:latin typeface="Arial Black" pitchFamily="34" charset="0"/>
              </a:rPr>
              <a:t>Forced migration in which the mover has no role in the decision-making process</a:t>
            </a:r>
            <a:r>
              <a:rPr lang="en-US" sz="3200" dirty="0" smtClean="0">
                <a:latin typeface="Arial Black" pitchFamily="34" charset="0"/>
              </a:rPr>
              <a:t>.</a:t>
            </a:r>
            <a:endParaRPr lang="en-US" sz="32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6573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81000"/>
            <a:ext cx="8991600" cy="3106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ts val="53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3200" dirty="0">
                <a:latin typeface="Arial Black" pitchFamily="34" charset="0"/>
              </a:rPr>
              <a:t>Refugees.</a:t>
            </a:r>
          </a:p>
          <a:p>
            <a:pPr marL="742950" lvl="1" indent="-285750">
              <a:lnSpc>
                <a:spcPts val="53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3200" dirty="0" smtClean="0">
                <a:latin typeface="Arial Black" pitchFamily="34" charset="0"/>
              </a:rPr>
              <a:t>Military </a:t>
            </a:r>
            <a:r>
              <a:rPr lang="en-US" sz="3200" dirty="0">
                <a:latin typeface="Arial Black" pitchFamily="34" charset="0"/>
              </a:rPr>
              <a:t>conscription.</a:t>
            </a:r>
          </a:p>
          <a:p>
            <a:pPr marL="742950" lvl="1" indent="-285750">
              <a:lnSpc>
                <a:spcPts val="53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3200" dirty="0">
                <a:latin typeface="Arial Black" pitchFamily="34" charset="0"/>
              </a:rPr>
              <a:t>Children of migrants.</a:t>
            </a:r>
          </a:p>
          <a:p>
            <a:pPr marL="742950" lvl="1" indent="-285750">
              <a:lnSpc>
                <a:spcPts val="53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3200" dirty="0">
                <a:latin typeface="Arial Black" pitchFamily="34" charset="0"/>
              </a:rPr>
              <a:t>Situations of divorce or separation.</a:t>
            </a:r>
          </a:p>
        </p:txBody>
      </p:sp>
    </p:spTree>
    <p:extLst>
      <p:ext uri="{BB962C8B-B14F-4D97-AF65-F5344CB8AC3E}">
        <p14:creationId xmlns:p14="http://schemas.microsoft.com/office/powerpoint/2010/main" val="1096657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28604"/>
            <a:ext cx="892971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4000" dirty="0" smtClean="0">
                <a:latin typeface="Arial Black" pitchFamily="34" charset="0"/>
              </a:rPr>
              <a:t>The measurement of marriage</a:t>
            </a:r>
            <a:r>
              <a:rPr lang="en-US" sz="3200" dirty="0" smtClean="0">
                <a:latin typeface="Arial Black" pitchFamily="34" charset="0"/>
              </a:rPr>
              <a:t>:</a:t>
            </a:r>
          </a:p>
          <a:p>
            <a:pPr algn="l" rtl="0"/>
            <a:endParaRPr lang="en-US" sz="3200" dirty="0">
              <a:latin typeface="Arial Black" pitchFamily="34" charset="0"/>
            </a:endParaRPr>
          </a:p>
          <a:p>
            <a:pPr algn="l" rtl="0"/>
            <a:r>
              <a:rPr lang="en-US" sz="3200" dirty="0" smtClean="0">
                <a:latin typeface="Arial Black" pitchFamily="34" charset="0"/>
              </a:rPr>
              <a:t>1</a:t>
            </a:r>
            <a:r>
              <a:rPr lang="en-US" sz="2800" dirty="0" smtClean="0">
                <a:latin typeface="Arial Black" pitchFamily="34" charset="0"/>
              </a:rPr>
              <a:t>-</a:t>
            </a:r>
            <a:r>
              <a:rPr lang="en-US" sz="3200" dirty="0" smtClean="0">
                <a:latin typeface="Arial Black" pitchFamily="34" charset="0"/>
              </a:rPr>
              <a:t> </a:t>
            </a:r>
            <a:r>
              <a:rPr lang="en-US" sz="3600" dirty="0" smtClean="0">
                <a:latin typeface="Arial Black" pitchFamily="34" charset="0"/>
              </a:rPr>
              <a:t>Crude marriage rate (CMR):</a:t>
            </a:r>
            <a:endParaRPr lang="en-US" sz="2800" dirty="0" smtClean="0">
              <a:latin typeface="Arial Black" pitchFamily="34" charset="0"/>
            </a:endParaRPr>
          </a:p>
          <a:p>
            <a:pPr algn="l" rtl="0"/>
            <a:endParaRPr lang="en-US" sz="2800" dirty="0">
              <a:latin typeface="Arial Black" pitchFamily="34" charset="0"/>
            </a:endParaRPr>
          </a:p>
          <a:p>
            <a:pPr algn="l" rtl="0"/>
            <a:endParaRPr lang="en-US" sz="2800" dirty="0" smtClean="0">
              <a:latin typeface="Arial Black" pitchFamily="34" charset="0"/>
            </a:endParaRPr>
          </a:p>
          <a:p>
            <a:pPr algn="l" rtl="0"/>
            <a:endParaRPr lang="ar-SA" sz="3200" dirty="0"/>
          </a:p>
        </p:txBody>
      </p:sp>
      <p:sp>
        <p:nvSpPr>
          <p:cNvPr id="3" name="Rectangle 2"/>
          <p:cNvSpPr/>
          <p:nvPr/>
        </p:nvSpPr>
        <p:spPr>
          <a:xfrm>
            <a:off x="2747627" y="2571744"/>
            <a:ext cx="38740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marriage in year</a:t>
            </a:r>
            <a:endParaRPr lang="ar-SA" sz="3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786050" y="3143248"/>
            <a:ext cx="3643338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643174" y="3214686"/>
            <a:ext cx="45965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3200" dirty="0" smtClean="0">
                <a:latin typeface="Arial Black" pitchFamily="34" charset="0"/>
              </a:rPr>
              <a:t>Mid-year population</a:t>
            </a:r>
            <a:endParaRPr lang="ar-SA" sz="3200" dirty="0"/>
          </a:p>
        </p:txBody>
      </p:sp>
      <p:sp>
        <p:nvSpPr>
          <p:cNvPr id="8" name="Rectangle 7"/>
          <p:cNvSpPr/>
          <p:nvPr/>
        </p:nvSpPr>
        <p:spPr>
          <a:xfrm>
            <a:off x="320499" y="2714620"/>
            <a:ext cx="17972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Arial Black" pitchFamily="34" charset="0"/>
              </a:rPr>
              <a:t>CMR =</a:t>
            </a:r>
            <a:endParaRPr lang="ar-SA" sz="3600" dirty="0"/>
          </a:p>
        </p:txBody>
      </p:sp>
      <p:sp>
        <p:nvSpPr>
          <p:cNvPr id="9" name="Rectangle 8"/>
          <p:cNvSpPr/>
          <p:nvPr/>
        </p:nvSpPr>
        <p:spPr>
          <a:xfrm>
            <a:off x="6929454" y="2714620"/>
            <a:ext cx="15392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 Black" pitchFamily="34" charset="0"/>
              </a:rPr>
              <a:t>X 1000</a:t>
            </a:r>
            <a:endParaRPr lang="ar-SA" sz="28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3C7A6-F500-4877-82DB-ED1F6B250435}" type="slidenum">
              <a:rPr lang="ar-SA" smtClean="0"/>
              <a:pPr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34934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u="sng" dirty="0" smtClean="0">
                <a:latin typeface="Comic Sans MS" pitchFamily="66" charset="0"/>
              </a:rPr>
              <a:t>Meanings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</p:spPr>
        <p:txBody>
          <a:bodyPr>
            <a:noAutofit/>
          </a:bodyPr>
          <a:lstStyle/>
          <a:p>
            <a:pPr eaLnBrk="1" hangingPunct="1">
              <a:lnSpc>
                <a:spcPts val="4500"/>
              </a:lnSpc>
            </a:pPr>
            <a:r>
              <a:rPr lang="en-US" sz="2800" dirty="0" err="1" smtClean="0">
                <a:latin typeface="Arial Black" pitchFamily="34" charset="0"/>
              </a:rPr>
              <a:t>Lina</a:t>
            </a:r>
            <a:r>
              <a:rPr lang="en-US" sz="2800" dirty="0" smtClean="0">
                <a:latin typeface="Arial Black" pitchFamily="34" charset="0"/>
              </a:rPr>
              <a:t> decides to leave her home town for good and move to a new area.</a:t>
            </a:r>
          </a:p>
          <a:p>
            <a:pPr eaLnBrk="1" hangingPunct="1">
              <a:lnSpc>
                <a:spcPts val="4500"/>
              </a:lnSpc>
            </a:pPr>
            <a:r>
              <a:rPr lang="en-US" sz="2800" dirty="0" smtClean="0">
                <a:latin typeface="Arial Black" pitchFamily="34" charset="0"/>
              </a:rPr>
              <a:t>Ahmed moves from Emirates to Saudi Arabia.</a:t>
            </a:r>
          </a:p>
          <a:p>
            <a:pPr eaLnBrk="1" hangingPunct="1">
              <a:lnSpc>
                <a:spcPts val="4500"/>
              </a:lnSpc>
            </a:pPr>
            <a:r>
              <a:rPr lang="en-US" sz="2800" dirty="0" err="1" smtClean="0">
                <a:latin typeface="Arial Black" pitchFamily="34" charset="0"/>
              </a:rPr>
              <a:t>Rana</a:t>
            </a:r>
            <a:r>
              <a:rPr lang="en-US" sz="2800" dirty="0" smtClean="0">
                <a:latin typeface="Arial Black" pitchFamily="34" charset="0"/>
              </a:rPr>
              <a:t> and her family have to leave Iraq because of the war.</a:t>
            </a:r>
          </a:p>
          <a:p>
            <a:pPr eaLnBrk="1" hangingPunct="1">
              <a:lnSpc>
                <a:spcPts val="4500"/>
              </a:lnSpc>
            </a:pPr>
            <a:endParaRPr lang="en-US" sz="2800" dirty="0" smtClean="0">
              <a:latin typeface="Arial Black" pitchFamily="34" charset="0"/>
            </a:endParaRPr>
          </a:p>
          <a:p>
            <a:pPr eaLnBrk="1" hangingPunct="1">
              <a:lnSpc>
                <a:spcPts val="4500"/>
              </a:lnSpc>
            </a:pPr>
            <a:endParaRPr lang="en-US" sz="2800" dirty="0" smtClean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17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457200"/>
            <a:ext cx="8229600" cy="4131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ts val="4500"/>
              </a:lnSpc>
              <a:buFont typeface="Arial" pitchFamily="34" charset="0"/>
              <a:buChar char="•"/>
            </a:pPr>
            <a:r>
              <a:rPr lang="en-US" sz="2800" dirty="0">
                <a:latin typeface="Arial Black" pitchFamily="34" charset="0"/>
              </a:rPr>
              <a:t>Huda is happy in Riyadh but decides to move to Jeddah for a new job and better standard of living.</a:t>
            </a:r>
          </a:p>
          <a:p>
            <a:pPr marL="457200" indent="-457200">
              <a:lnSpc>
                <a:spcPts val="4500"/>
              </a:lnSpc>
              <a:buFont typeface="Arial" pitchFamily="34" charset="0"/>
              <a:buChar char="•"/>
            </a:pPr>
            <a:r>
              <a:rPr lang="en-US" sz="2800" dirty="0">
                <a:latin typeface="Arial Black" pitchFamily="34" charset="0"/>
              </a:rPr>
              <a:t>Ali travels from </a:t>
            </a:r>
            <a:r>
              <a:rPr lang="en-US" sz="2800" dirty="0" err="1">
                <a:latin typeface="Arial Black" pitchFamily="34" charset="0"/>
              </a:rPr>
              <a:t>Kharg</a:t>
            </a:r>
            <a:r>
              <a:rPr lang="en-US" sz="2800" dirty="0">
                <a:latin typeface="Arial Black" pitchFamily="34" charset="0"/>
              </a:rPr>
              <a:t> to </a:t>
            </a:r>
            <a:r>
              <a:rPr lang="en-US" sz="2800" dirty="0" err="1">
                <a:latin typeface="Arial Black" pitchFamily="34" charset="0"/>
              </a:rPr>
              <a:t>Riyad</a:t>
            </a:r>
            <a:r>
              <a:rPr lang="en-US" sz="2800" dirty="0">
                <a:latin typeface="Arial Black" pitchFamily="34" charset="0"/>
              </a:rPr>
              <a:t> each day to go to work.</a:t>
            </a:r>
          </a:p>
          <a:p>
            <a:pPr marL="457200" indent="-457200">
              <a:lnSpc>
                <a:spcPts val="4500"/>
              </a:lnSpc>
              <a:buFont typeface="Arial" pitchFamily="34" charset="0"/>
              <a:buChar char="•"/>
            </a:pPr>
            <a:r>
              <a:rPr lang="en-US" sz="2800" dirty="0">
                <a:latin typeface="Arial Black" pitchFamily="34" charset="0"/>
              </a:rPr>
              <a:t>Nadia moves to Jeddah every summer to work in the tourist area.</a:t>
            </a:r>
          </a:p>
        </p:txBody>
      </p:sp>
    </p:spTree>
    <p:extLst>
      <p:ext uri="{BB962C8B-B14F-4D97-AF65-F5344CB8AC3E}">
        <p14:creationId xmlns:p14="http://schemas.microsoft.com/office/powerpoint/2010/main" val="17490413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232092"/>
            <a:ext cx="8686800" cy="6397307"/>
          </a:xfrm>
        </p:spPr>
        <p:txBody>
          <a:bodyPr>
            <a:noAutofit/>
          </a:bodyPr>
          <a:lstStyle/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800" b="1" dirty="0" smtClean="0">
                <a:latin typeface="Arial Black" pitchFamily="34" charset="0"/>
              </a:rPr>
              <a:t>1.  </a:t>
            </a:r>
            <a:r>
              <a:rPr lang="en-US" sz="2800" b="1" u="sng" dirty="0" smtClean="0">
                <a:latin typeface="Arial Black" pitchFamily="34" charset="0"/>
              </a:rPr>
              <a:t>International migration</a:t>
            </a:r>
          </a:p>
          <a:p>
            <a:pPr>
              <a:lnSpc>
                <a:spcPts val="4500"/>
              </a:lnSpc>
            </a:pPr>
            <a:r>
              <a:rPr lang="en-US" sz="2800" dirty="0">
                <a:latin typeface="Arial Black" pitchFamily="34" charset="0"/>
              </a:rPr>
              <a:t>Ahmed moves from </a:t>
            </a:r>
            <a:r>
              <a:rPr lang="en-US" sz="2800" dirty="0" smtClean="0">
                <a:latin typeface="Arial Black" pitchFamily="34" charset="0"/>
              </a:rPr>
              <a:t>Emirates </a:t>
            </a:r>
            <a:r>
              <a:rPr lang="en-US" sz="2800" dirty="0">
                <a:latin typeface="Arial Black" pitchFamily="34" charset="0"/>
              </a:rPr>
              <a:t>to Saudi Arabia.</a:t>
            </a:r>
          </a:p>
          <a:p>
            <a:pPr marL="533400" indent="-533400" eaLnBrk="1" hangingPunct="1">
              <a:lnSpc>
                <a:spcPts val="2000"/>
              </a:lnSpc>
              <a:buFontTx/>
              <a:buNone/>
            </a:pPr>
            <a:endParaRPr lang="en-US" sz="2800" dirty="0" smtClean="0">
              <a:latin typeface="Arial Black" pitchFamily="34" charset="0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800" b="1" dirty="0" smtClean="0">
                <a:latin typeface="Arial Black" pitchFamily="34" charset="0"/>
              </a:rPr>
              <a:t>2.  </a:t>
            </a:r>
            <a:r>
              <a:rPr lang="en-US" sz="2800" b="1" u="sng" dirty="0" smtClean="0">
                <a:latin typeface="Arial Black" pitchFamily="34" charset="0"/>
              </a:rPr>
              <a:t>Forced migration</a:t>
            </a:r>
          </a:p>
          <a:p>
            <a:pPr>
              <a:lnSpc>
                <a:spcPts val="4500"/>
              </a:lnSpc>
            </a:pPr>
            <a:r>
              <a:rPr lang="en-US" sz="2800" dirty="0" err="1" smtClean="0">
                <a:latin typeface="Arial Black" pitchFamily="34" charset="0"/>
              </a:rPr>
              <a:t>Rana</a:t>
            </a:r>
            <a:r>
              <a:rPr lang="en-US" sz="2800" dirty="0" smtClean="0">
                <a:latin typeface="Arial Black" pitchFamily="34" charset="0"/>
              </a:rPr>
              <a:t> and her family have to leave Iraq because of the war</a:t>
            </a:r>
          </a:p>
          <a:p>
            <a:pPr marL="533400" indent="-533400" eaLnBrk="1" hangingPunct="1">
              <a:lnSpc>
                <a:spcPts val="5200"/>
              </a:lnSpc>
              <a:buFontTx/>
              <a:buNone/>
            </a:pPr>
            <a:r>
              <a:rPr lang="en-US" sz="2800" b="1" dirty="0" smtClean="0">
                <a:latin typeface="Arial Black" pitchFamily="34" charset="0"/>
              </a:rPr>
              <a:t>3.  </a:t>
            </a:r>
            <a:r>
              <a:rPr lang="en-US" sz="2800" b="1" u="sng" dirty="0" smtClean="0">
                <a:latin typeface="Arial Black" pitchFamily="34" charset="0"/>
              </a:rPr>
              <a:t>Seasonal regional migration</a:t>
            </a:r>
          </a:p>
          <a:p>
            <a:pPr>
              <a:lnSpc>
                <a:spcPts val="4500"/>
              </a:lnSpc>
            </a:pPr>
            <a:r>
              <a:rPr lang="en-US" sz="2800" dirty="0">
                <a:latin typeface="Arial Black" pitchFamily="34" charset="0"/>
              </a:rPr>
              <a:t>Nadia moves to Jeddah every summer to work in the tourist area.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endParaRPr lang="en-US" sz="2800" dirty="0" smtClean="0">
              <a:latin typeface="Arial Black" pitchFamily="34" charset="0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endParaRPr lang="en-US" sz="2800" dirty="0" smtClean="0">
              <a:latin typeface="Arial Black" pitchFamily="34" charset="0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endParaRPr lang="en-US" sz="2800" dirty="0" smtClean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81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5770" y="2971800"/>
            <a:ext cx="8534400" cy="356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lnSpc>
                <a:spcPct val="90000"/>
              </a:lnSpc>
            </a:pPr>
            <a:r>
              <a:rPr lang="en-US" sz="2800" b="1" dirty="0">
                <a:latin typeface="Arial Black" pitchFamily="34" charset="0"/>
              </a:rPr>
              <a:t>5.  </a:t>
            </a:r>
            <a:r>
              <a:rPr lang="en-US" sz="2800" b="1" u="sng" dirty="0">
                <a:latin typeface="Arial Black" pitchFamily="34" charset="0"/>
              </a:rPr>
              <a:t>Permanent migration</a:t>
            </a:r>
          </a:p>
          <a:p>
            <a:pPr>
              <a:lnSpc>
                <a:spcPts val="4500"/>
              </a:lnSpc>
            </a:pPr>
            <a:r>
              <a:rPr lang="en-US" sz="2800" dirty="0" err="1">
                <a:latin typeface="Arial Black" pitchFamily="34" charset="0"/>
              </a:rPr>
              <a:t>Lina</a:t>
            </a:r>
            <a:r>
              <a:rPr lang="en-US" sz="2800" dirty="0">
                <a:latin typeface="Arial Black" pitchFamily="34" charset="0"/>
              </a:rPr>
              <a:t> decides to leave her home town for good and move to a new area.</a:t>
            </a:r>
          </a:p>
          <a:p>
            <a:pPr marL="533400" indent="-533400">
              <a:lnSpc>
                <a:spcPct val="90000"/>
              </a:lnSpc>
            </a:pPr>
            <a:endParaRPr lang="en-US" sz="2800" dirty="0">
              <a:latin typeface="Arial Black" pitchFamily="34" charset="0"/>
            </a:endParaRPr>
          </a:p>
          <a:p>
            <a:pPr marL="533400" indent="-533400">
              <a:lnSpc>
                <a:spcPct val="90000"/>
              </a:lnSpc>
            </a:pPr>
            <a:r>
              <a:rPr lang="en-US" sz="2800" b="1" dirty="0">
                <a:latin typeface="Arial Black" pitchFamily="34" charset="0"/>
              </a:rPr>
              <a:t>6.  </a:t>
            </a:r>
            <a:r>
              <a:rPr lang="en-US" sz="2800" b="1" u="sng" dirty="0">
                <a:latin typeface="Arial Black" pitchFamily="34" charset="0"/>
              </a:rPr>
              <a:t>Daily migration</a:t>
            </a:r>
          </a:p>
          <a:p>
            <a:pPr>
              <a:lnSpc>
                <a:spcPts val="4500"/>
              </a:lnSpc>
            </a:pPr>
            <a:r>
              <a:rPr lang="en-US" sz="2800" dirty="0">
                <a:latin typeface="Arial Black" pitchFamily="34" charset="0"/>
              </a:rPr>
              <a:t>Ali travels from </a:t>
            </a:r>
            <a:r>
              <a:rPr lang="en-US" sz="2800" dirty="0" err="1">
                <a:latin typeface="Arial Black" pitchFamily="34" charset="0"/>
              </a:rPr>
              <a:t>Kharg</a:t>
            </a:r>
            <a:r>
              <a:rPr lang="en-US" sz="2800" dirty="0">
                <a:latin typeface="Arial Black" pitchFamily="34" charset="0"/>
              </a:rPr>
              <a:t> to </a:t>
            </a:r>
            <a:r>
              <a:rPr lang="en-US" sz="2800" dirty="0" err="1">
                <a:latin typeface="Arial Black" pitchFamily="34" charset="0"/>
              </a:rPr>
              <a:t>Riyad</a:t>
            </a:r>
            <a:r>
              <a:rPr lang="en-US" sz="2800" dirty="0">
                <a:latin typeface="Arial Black" pitchFamily="34" charset="0"/>
              </a:rPr>
              <a:t> each day to go to work.</a:t>
            </a:r>
          </a:p>
        </p:txBody>
      </p:sp>
      <p:sp>
        <p:nvSpPr>
          <p:cNvPr id="3" name="Rectangle 2"/>
          <p:cNvSpPr/>
          <p:nvPr/>
        </p:nvSpPr>
        <p:spPr>
          <a:xfrm>
            <a:off x="445770" y="76200"/>
            <a:ext cx="8534400" cy="2453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lnSpc>
                <a:spcPts val="5300"/>
              </a:lnSpc>
            </a:pPr>
            <a:r>
              <a:rPr lang="en-US" sz="2800" b="1" dirty="0" smtClean="0">
                <a:latin typeface="Arial Black" pitchFamily="34" charset="0"/>
              </a:rPr>
              <a:t>4- </a:t>
            </a:r>
            <a:r>
              <a:rPr lang="en-US" sz="2800" b="1" u="sng" dirty="0" smtClean="0">
                <a:latin typeface="Arial Black" pitchFamily="34" charset="0"/>
              </a:rPr>
              <a:t>Voluntary </a:t>
            </a:r>
            <a:r>
              <a:rPr lang="en-US" sz="2800" b="1" u="sng" dirty="0">
                <a:latin typeface="Arial Black" pitchFamily="34" charset="0"/>
              </a:rPr>
              <a:t>migration</a:t>
            </a:r>
          </a:p>
          <a:p>
            <a:pPr>
              <a:lnSpc>
                <a:spcPts val="4500"/>
              </a:lnSpc>
            </a:pPr>
            <a:r>
              <a:rPr lang="en-US" sz="2800" dirty="0">
                <a:latin typeface="Arial Black" pitchFamily="34" charset="0"/>
              </a:rPr>
              <a:t>Huda is happy in Riyadh but decides to move to Jeddah for a new job and better standard of living.</a:t>
            </a:r>
          </a:p>
        </p:txBody>
      </p:sp>
    </p:spTree>
    <p:extLst>
      <p:ext uri="{BB962C8B-B14F-4D97-AF65-F5344CB8AC3E}">
        <p14:creationId xmlns:p14="http://schemas.microsoft.com/office/powerpoint/2010/main" val="18138066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609600" y="1905000"/>
            <a:ext cx="8382000" cy="4572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ts val="51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Population censuses</a:t>
            </a:r>
          </a:p>
          <a:p>
            <a:pPr marL="342900" marR="0" lvl="0" indent="-342900" algn="l" defTabSz="914400" rtl="0" eaLnBrk="1" fontAlgn="auto" latinLnBrk="0" hangingPunct="1">
              <a:lnSpc>
                <a:spcPts val="51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Population registers</a:t>
            </a:r>
          </a:p>
          <a:p>
            <a:pPr marL="342900" marR="0" lvl="0" indent="-342900" algn="l" defTabSz="914400" rtl="0" eaLnBrk="1" fontAlgn="auto" latinLnBrk="0" hangingPunct="1">
              <a:lnSpc>
                <a:spcPts val="51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Sample surveys</a:t>
            </a:r>
          </a:p>
          <a:p>
            <a:pPr marL="342900" marR="0" lvl="0" indent="-342900" algn="l" defTabSz="914400" rtl="0" eaLnBrk="1" fontAlgn="auto" latinLnBrk="0" hangingPunct="1">
              <a:lnSpc>
                <a:spcPts val="51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International migration statistics records</a:t>
            </a:r>
          </a:p>
          <a:p>
            <a:pPr marL="342900" marR="0" lvl="0" indent="-342900" algn="l" defTabSz="914400" rtl="0" eaLnBrk="1" fontAlgn="auto" latinLnBrk="0" hangingPunct="1">
              <a:lnSpc>
                <a:spcPts val="51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Other sources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38200" y="762000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Sources of migration data</a:t>
            </a:r>
          </a:p>
        </p:txBody>
      </p:sp>
    </p:spTree>
    <p:extLst>
      <p:ext uri="{BB962C8B-B14F-4D97-AF65-F5344CB8AC3E}">
        <p14:creationId xmlns:p14="http://schemas.microsoft.com/office/powerpoint/2010/main" val="6309798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>
          <a:xfrm>
            <a:off x="430530" y="1066800"/>
            <a:ext cx="8305800" cy="1295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1" fontAlgn="auto" latinLnBrk="0" hangingPunct="1">
              <a:lnSpc>
                <a:spcPts val="5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All migration is a combination of </a:t>
            </a:r>
            <a:r>
              <a:rPr kumimoji="0" lang="en-US" sz="36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</a:rPr>
              <a:t>push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</a:rPr>
              <a:t> and </a:t>
            </a:r>
            <a:r>
              <a:rPr kumimoji="0" lang="en-US" sz="36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</a:rPr>
              <a:t>pull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</a:rPr>
              <a:t> factors.  </a:t>
            </a:r>
          </a:p>
          <a:p>
            <a:pPr marL="342900" marR="0" lvl="0" indent="-342900" algn="l" defTabSz="914400" rtl="0" eaLnBrk="1" fontAlgn="auto" latinLnBrk="0" hangingPunct="1">
              <a:lnSpc>
                <a:spcPts val="5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pic>
        <p:nvPicPr>
          <p:cNvPr id="3" name="Picture 7" descr="keyimg20050329_5637804_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90600" y="2884172"/>
            <a:ext cx="7391400" cy="3897311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002030" y="187077"/>
            <a:ext cx="7162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4000" b="1" dirty="0">
                <a:latin typeface="Arial Black" pitchFamily="34" charset="0"/>
              </a:rPr>
              <a:t>Why do people move?</a:t>
            </a:r>
          </a:p>
        </p:txBody>
      </p:sp>
    </p:spTree>
    <p:extLst>
      <p:ext uri="{BB962C8B-B14F-4D97-AF65-F5344CB8AC3E}">
        <p14:creationId xmlns:p14="http://schemas.microsoft.com/office/powerpoint/2010/main" val="38171416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60643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Characteristics of Migrants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143000"/>
            <a:ext cx="8991600" cy="5486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ts val="4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Historically, males were more likely than females to migrant internationally</a:t>
            </a:r>
          </a:p>
          <a:p>
            <a:pPr marL="800100" marR="0" lvl="1" indent="-342900" algn="l" defTabSz="914400" rtl="0" eaLnBrk="1" fontAlgn="auto" latinLnBrk="0" hangingPunct="1">
              <a:lnSpc>
                <a:spcPts val="4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Because men worked more than women and left to find job opportunities</a:t>
            </a:r>
          </a:p>
          <a:p>
            <a:pPr marL="914400" marR="0" lvl="1" indent="-457200" algn="l" defTabSz="914400" rtl="0" eaLnBrk="1" fontAlgn="auto" latinLnBrk="0" hangingPunct="1">
              <a:lnSpc>
                <a:spcPts val="4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Since the 1990s, female migrants are on the rise </a:t>
            </a:r>
          </a:p>
          <a:p>
            <a:pPr marL="914400" marR="0" lvl="1" indent="-457200" algn="l" defTabSz="914400" rtl="0" eaLnBrk="1" fontAlgn="auto" latinLnBrk="0" hangingPunct="1">
              <a:lnSpc>
                <a:spcPts val="4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Most long distance migrants are young adults seeking work –not children or elderly</a:t>
            </a:r>
          </a:p>
        </p:txBody>
      </p:sp>
    </p:spTree>
    <p:extLst>
      <p:ext uri="{BB962C8B-B14F-4D97-AF65-F5344CB8AC3E}">
        <p14:creationId xmlns:p14="http://schemas.microsoft.com/office/powerpoint/2010/main" val="760666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image.slidesharecdn.com/migration-110323204042-phpapp02/95/migration-12-728.jpg?cb=130093104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8077200" cy="5791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0423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/>
        </p:nvSpPr>
        <p:spPr bwMode="auto">
          <a:xfrm>
            <a:off x="457200" y="152400"/>
            <a:ext cx="8534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77851"/>
              </a:buClr>
              <a:buSzPct val="85000"/>
              <a:buFont typeface="Wingdings 2" pitchFamily="18" charset="2"/>
              <a:buChar char="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76A5B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AD76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3600" dirty="0" smtClean="0">
                <a:latin typeface="Arial Black" pitchFamily="34" charset="0"/>
              </a:rPr>
              <a:t>Push Factors</a:t>
            </a:r>
            <a:r>
              <a:rPr lang="en-US" sz="3200" dirty="0" smtClean="0">
                <a:latin typeface="Arial Black" pitchFamily="34" charset="0"/>
              </a:rPr>
              <a:t>:</a:t>
            </a:r>
          </a:p>
          <a:p>
            <a:pPr marL="0" indent="0" eaLnBrk="1" hangingPunct="1">
              <a:lnSpc>
                <a:spcPts val="5200"/>
              </a:lnSpc>
              <a:buNone/>
            </a:pPr>
            <a:r>
              <a:rPr lang="en-US" sz="3200" dirty="0" smtClean="0">
                <a:latin typeface="Arial Black" pitchFamily="34" charset="0"/>
              </a:rPr>
              <a:t>Things that force/“push” people out of a place.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dirty="0" smtClean="0"/>
              <a:t> </a:t>
            </a:r>
          </a:p>
          <a:p>
            <a:pPr eaLnBrk="1" hangingPunct="1"/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228600" y="2133600"/>
            <a:ext cx="8763000" cy="448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5200"/>
              </a:lnSpc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latin typeface="Arial Black" pitchFamily="34" charset="0"/>
              </a:rPr>
              <a:t> War/crime and violence</a:t>
            </a:r>
            <a:endParaRPr lang="en-US" sz="3200" dirty="0">
              <a:latin typeface="Arial Black" pitchFamily="34" charset="0"/>
            </a:endParaRPr>
          </a:p>
          <a:p>
            <a:pPr lvl="0">
              <a:lnSpc>
                <a:spcPts val="5200"/>
              </a:lnSpc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latin typeface="Arial Black" pitchFamily="34" charset="0"/>
              </a:rPr>
              <a:t> Lack of basic infrastructure (light, roads, ….)</a:t>
            </a:r>
          </a:p>
          <a:p>
            <a:pPr lvl="0">
              <a:lnSpc>
                <a:spcPts val="5200"/>
              </a:lnSpc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latin typeface="Arial Black" pitchFamily="34" charset="0"/>
              </a:rPr>
              <a:t> Limited number of jobs</a:t>
            </a:r>
            <a:endParaRPr lang="en-US" sz="3200" dirty="0">
              <a:latin typeface="Arial Black" pitchFamily="34" charset="0"/>
            </a:endParaRPr>
          </a:p>
          <a:p>
            <a:pPr lvl="0">
              <a:lnSpc>
                <a:spcPts val="5200"/>
              </a:lnSpc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latin typeface="Arial Black" pitchFamily="34" charset="0"/>
              </a:rPr>
              <a:t> Overpopulation</a:t>
            </a:r>
            <a:endParaRPr lang="en-US" sz="3200" dirty="0">
              <a:latin typeface="Arial Black" pitchFamily="34" charset="0"/>
            </a:endParaRPr>
          </a:p>
          <a:p>
            <a:pPr lvl="0">
              <a:lnSpc>
                <a:spcPts val="52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68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457200"/>
            <a:ext cx="8077200" cy="3820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200"/>
              </a:lnSpc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latin typeface="Arial Black" pitchFamily="34" charset="0"/>
              </a:rPr>
              <a:t> </a:t>
            </a:r>
            <a:r>
              <a:rPr lang="en-US" sz="3200" dirty="0">
                <a:latin typeface="Arial Black" pitchFamily="34" charset="0"/>
              </a:rPr>
              <a:t>Few health facilities</a:t>
            </a:r>
          </a:p>
          <a:p>
            <a:pPr lvl="0">
              <a:lnSpc>
                <a:spcPts val="5200"/>
              </a:lnSpc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latin typeface="Arial Black" pitchFamily="34" charset="0"/>
              </a:rPr>
              <a:t> poor </a:t>
            </a:r>
            <a:r>
              <a:rPr lang="en-US" sz="3200" dirty="0">
                <a:latin typeface="Arial Black" pitchFamily="34" charset="0"/>
              </a:rPr>
              <a:t>educational opportunities</a:t>
            </a:r>
          </a:p>
          <a:p>
            <a:pPr lvl="0">
              <a:lnSpc>
                <a:spcPts val="52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Arial Black" pitchFamily="34" charset="0"/>
              </a:rPr>
              <a:t> Political persecution</a:t>
            </a:r>
          </a:p>
          <a:p>
            <a:pPr lvl="0">
              <a:lnSpc>
                <a:spcPts val="52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Arial Black" pitchFamily="34" charset="0"/>
              </a:rPr>
              <a:t> Environmental problems</a:t>
            </a:r>
          </a:p>
          <a:p>
            <a:pPr lvl="0">
              <a:lnSpc>
                <a:spcPts val="52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Arial Black" pitchFamily="34" charset="0"/>
              </a:rPr>
              <a:t> Lack of </a:t>
            </a:r>
            <a:r>
              <a:rPr lang="en-US" sz="3200" dirty="0" smtClean="0">
                <a:latin typeface="Arial Black" pitchFamily="34" charset="0"/>
              </a:rPr>
              <a:t>technologies</a:t>
            </a:r>
            <a:endParaRPr lang="en-US" sz="32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158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799" y="357166"/>
            <a:ext cx="8871201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ts val="5400"/>
              </a:lnSpc>
            </a:pPr>
            <a:r>
              <a:rPr lang="en-US" sz="3200" dirty="0" smtClean="0">
                <a:latin typeface="Arial Black" pitchFamily="34" charset="0"/>
              </a:rPr>
              <a:t>Example: </a:t>
            </a:r>
          </a:p>
          <a:p>
            <a:pPr algn="l" rtl="0">
              <a:lnSpc>
                <a:spcPts val="5400"/>
              </a:lnSpc>
            </a:pPr>
            <a:r>
              <a:rPr lang="en-US" sz="3200" dirty="0" smtClean="0">
                <a:latin typeface="Arial Black" pitchFamily="34" charset="0"/>
              </a:rPr>
              <a:t>In a certain community, the number of marriages in 1412H was 1404. </a:t>
            </a:r>
          </a:p>
          <a:p>
            <a:pPr algn="l" rtl="0">
              <a:lnSpc>
                <a:spcPts val="5400"/>
              </a:lnSpc>
            </a:pPr>
            <a:r>
              <a:rPr lang="en-US" sz="3200" dirty="0" smtClean="0">
                <a:latin typeface="Arial Black" pitchFamily="34" charset="0"/>
              </a:rPr>
              <a:t>The number of people at the mid-year was 194,650. </a:t>
            </a:r>
            <a:endParaRPr lang="ar-SA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3C7A6-F500-4877-82DB-ED1F6B250435}" type="slidenum">
              <a:rPr lang="ar-SA" smtClean="0"/>
              <a:pPr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5545793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eblij_ch03_fig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838200"/>
            <a:ext cx="7315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706798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 txBox="1">
            <a:spLocks noChangeArrowheads="1"/>
          </p:cNvSpPr>
          <p:nvPr/>
        </p:nvSpPr>
        <p:spPr>
          <a:xfrm>
            <a:off x="144780" y="152400"/>
            <a:ext cx="8839200" cy="6629400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1" fontAlgn="auto" latinLnBrk="0" hangingPunct="1">
              <a:lnSpc>
                <a:spcPts val="41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dirty="0" smtClean="0">
                <a:latin typeface="Arial Black" pitchFamily="34" charset="0"/>
              </a:rPr>
              <a:t>Pull Factors</a:t>
            </a:r>
          </a:p>
          <a:p>
            <a:pPr marR="0" lvl="0" algn="l" defTabSz="914400" rtl="0" eaLnBrk="1" fontAlgn="auto" latinLnBrk="0" hangingPunct="1">
              <a:lnSpc>
                <a:spcPts val="41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600" dirty="0">
              <a:latin typeface="Arial Black" pitchFamily="34" charset="0"/>
            </a:endParaRPr>
          </a:p>
          <a:p>
            <a:pPr marR="0" lvl="0" algn="l" defTabSz="914400" rtl="0" eaLnBrk="1" fontAlgn="auto" latinLnBrk="0" hangingPunct="1">
              <a:lnSpc>
                <a:spcPts val="41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600" dirty="0">
              <a:latin typeface="Arial Black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41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41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800" dirty="0">
              <a:latin typeface="Arial Black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41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Better standards of living</a:t>
            </a:r>
          </a:p>
          <a:p>
            <a:pPr marL="342900" marR="0" lvl="0" indent="-342900" algn="l" defTabSz="914400" rtl="0" eaLnBrk="1" fontAlgn="auto" latinLnBrk="0" hangingPunct="1">
              <a:lnSpc>
                <a:spcPts val="41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Job opportunities</a:t>
            </a:r>
          </a:p>
          <a:p>
            <a:pPr marL="342900" marR="0" lvl="0" indent="-342900" algn="l" defTabSz="914400" rtl="0" eaLnBrk="1" fontAlgn="auto" latinLnBrk="0" hangingPunct="1">
              <a:lnSpc>
                <a:spcPts val="41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Religious Freedom </a:t>
            </a:r>
          </a:p>
          <a:p>
            <a:pPr marL="342900" marR="0" lvl="0" indent="-342900" algn="l" defTabSz="914400" rtl="0" eaLnBrk="1" fontAlgn="auto" latinLnBrk="0" hangingPunct="1">
              <a:lnSpc>
                <a:spcPts val="41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Availability medical care </a:t>
            </a:r>
          </a:p>
        </p:txBody>
      </p:sp>
      <p:pic>
        <p:nvPicPr>
          <p:cNvPr id="4" name="Picture 1048" descr="DSC_297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96266" y="3432810"/>
            <a:ext cx="328771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52400" y="685800"/>
            <a:ext cx="8610600" cy="136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200"/>
              </a:lnSpc>
            </a:pPr>
            <a:r>
              <a:rPr lang="en-CA" sz="3200" dirty="0">
                <a:latin typeface="Arial Black" pitchFamily="34" charset="0"/>
              </a:rPr>
              <a:t>factors that encourage a person to come to a new place</a:t>
            </a:r>
            <a:endParaRPr lang="en-US" sz="32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35228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457200"/>
            <a:ext cx="8001000" cy="2467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ts val="41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latin typeface="Arial Black" pitchFamily="34" charset="0"/>
              </a:rPr>
              <a:t>Weather Conditions</a:t>
            </a:r>
          </a:p>
          <a:p>
            <a:pPr marL="342900" lvl="0" indent="-342900">
              <a:lnSpc>
                <a:spcPts val="41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latin typeface="Arial Black" pitchFamily="34" charset="0"/>
              </a:rPr>
              <a:t>Education Opportunity</a:t>
            </a:r>
          </a:p>
          <a:p>
            <a:pPr marL="342900" lvl="0" indent="-342900">
              <a:lnSpc>
                <a:spcPts val="41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latin typeface="Arial Black" pitchFamily="34" charset="0"/>
              </a:rPr>
              <a:t>Better climate</a:t>
            </a:r>
          </a:p>
          <a:p>
            <a:pPr marL="342900" lvl="0" indent="-342900">
              <a:lnSpc>
                <a:spcPts val="41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latin typeface="Arial Black" pitchFamily="34" charset="0"/>
              </a:rPr>
              <a:t>Political stability</a:t>
            </a:r>
          </a:p>
        </p:txBody>
      </p:sp>
    </p:spTree>
    <p:extLst>
      <p:ext uri="{BB962C8B-B14F-4D97-AF65-F5344CB8AC3E}">
        <p14:creationId xmlns:p14="http://schemas.microsoft.com/office/powerpoint/2010/main" val="72679086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12420" y="914400"/>
            <a:ext cx="8458200" cy="5638800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1" fontAlgn="auto" latinLnBrk="0" hangingPunct="1">
              <a:lnSpc>
                <a:spcPts val="51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</a:rPr>
              <a:t>For the ‘gaining’ country</a:t>
            </a:r>
          </a:p>
          <a:p>
            <a:pPr marL="342900" marR="0" lvl="0" indent="-342900" algn="l" defTabSz="914400" rtl="0" eaLnBrk="1" fontAlgn="auto" latinLnBrk="0" hangingPunct="1">
              <a:lnSpc>
                <a:spcPts val="51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It gains a bigger often cheaper labour force.</a:t>
            </a:r>
          </a:p>
          <a:p>
            <a:pPr marL="342900" marR="0" lvl="0" indent="-342900" algn="l" defTabSz="914400" rtl="0" eaLnBrk="1" fontAlgn="auto" latinLnBrk="0" hangingPunct="1">
              <a:lnSpc>
                <a:spcPts val="51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It needs to provide more services for extra people.</a:t>
            </a:r>
          </a:p>
          <a:p>
            <a:pPr marL="342900" marR="0" lvl="0" indent="-342900" algn="l" defTabSz="914400" rtl="0" eaLnBrk="1" fontAlgn="auto" latinLnBrk="0" hangingPunct="1">
              <a:lnSpc>
                <a:spcPts val="51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Immigrants sometimes set up shanty towns in the cities</a:t>
            </a:r>
          </a:p>
          <a:p>
            <a:pPr marL="342900" marR="0" lvl="0" indent="-342900" algn="l" defTabSz="914400" rtl="0" eaLnBrk="1" fontAlgn="auto" latinLnBrk="0" hangingPunct="1">
              <a:lnSpc>
                <a:spcPts val="51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It receives new ideas and cultures.</a:t>
            </a:r>
          </a:p>
          <a:p>
            <a:pPr marR="0" lvl="0" algn="l" defTabSz="914400" rtl="0" eaLnBrk="1" fontAlgn="auto" latinLnBrk="0" hangingPunct="1">
              <a:lnSpc>
                <a:spcPts val="51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04800" y="190500"/>
            <a:ext cx="8669338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Effects of international migration</a:t>
            </a:r>
          </a:p>
        </p:txBody>
      </p:sp>
    </p:spTree>
    <p:extLst>
      <p:ext uri="{BB962C8B-B14F-4D97-AF65-F5344CB8AC3E}">
        <p14:creationId xmlns:p14="http://schemas.microsoft.com/office/powerpoint/2010/main" val="419233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46063" y="381000"/>
            <a:ext cx="8897937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Effects of international migration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80353" y="1219200"/>
            <a:ext cx="8711247" cy="5486400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</a:rPr>
              <a:t>For the ‘losing’ country</a:t>
            </a:r>
          </a:p>
          <a:p>
            <a:pPr marL="342900" marR="0" lvl="0" indent="-342900" algn="l" defTabSz="914400" rtl="0" eaLnBrk="1" fontAlgn="auto" latinLnBrk="0" hangingPunct="1">
              <a:lnSpc>
                <a:spcPts val="52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It loses many 20-35 year olds and their children, so the population rises less quickly.</a:t>
            </a:r>
          </a:p>
          <a:p>
            <a:pPr marL="342900" marR="0" lvl="0" indent="-342900" algn="l" defTabSz="914400" rtl="0" eaLnBrk="1" fontAlgn="auto" latinLnBrk="0" hangingPunct="1">
              <a:lnSpc>
                <a:spcPts val="52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It can cause family break-ups as it is often just the male who migrates.</a:t>
            </a:r>
          </a:p>
          <a:p>
            <a:pPr marL="342900" marR="0" lvl="0" indent="-342900" algn="l" defTabSz="914400" rtl="0" eaLnBrk="1" fontAlgn="auto" latinLnBrk="0" hangingPunct="1">
              <a:lnSpc>
                <a:spcPts val="52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People who move away send money back to their families.</a:t>
            </a:r>
          </a:p>
        </p:txBody>
      </p:sp>
    </p:spTree>
    <p:extLst>
      <p:ext uri="{BB962C8B-B14F-4D97-AF65-F5344CB8AC3E}">
        <p14:creationId xmlns:p14="http://schemas.microsoft.com/office/powerpoint/2010/main" val="107985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295400"/>
            <a:ext cx="86868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sz="3200" b="1" dirty="0" smtClean="0">
                <a:latin typeface="Arial Black" pitchFamily="34" charset="0"/>
              </a:rPr>
              <a:t>Crude In-Migration Rate:</a:t>
            </a:r>
          </a:p>
          <a:p>
            <a:pPr>
              <a:lnSpc>
                <a:spcPts val="4500"/>
              </a:lnSpc>
            </a:pPr>
            <a:r>
              <a:rPr lang="en-US" sz="2800" dirty="0" smtClean="0">
                <a:latin typeface="Arial Black" pitchFamily="34" charset="0"/>
              </a:rPr>
              <a:t>Number of in-migrants per 1,000 population</a:t>
            </a:r>
          </a:p>
          <a:p>
            <a:pPr>
              <a:lnSpc>
                <a:spcPts val="4500"/>
              </a:lnSpc>
            </a:pPr>
            <a:endParaRPr lang="en-US" sz="2800" dirty="0" smtClean="0">
              <a:latin typeface="Arial Black" pitchFamily="34" charset="0"/>
            </a:endParaRPr>
          </a:p>
          <a:p>
            <a:pPr>
              <a:lnSpc>
                <a:spcPts val="4500"/>
              </a:lnSpc>
            </a:pPr>
            <a:r>
              <a:rPr lang="en-US" sz="2800" dirty="0" smtClean="0">
                <a:latin typeface="Arial Black" pitchFamily="34" charset="0"/>
              </a:rPr>
              <a:t>          = (I/P) * 1000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3886200"/>
            <a:ext cx="89154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sz="3200" b="1" dirty="0" smtClean="0">
                <a:latin typeface="Arial Black" pitchFamily="34" charset="0"/>
              </a:rPr>
              <a:t>Crude Out-Migration Rate</a:t>
            </a:r>
          </a:p>
          <a:p>
            <a:pPr>
              <a:lnSpc>
                <a:spcPts val="4500"/>
              </a:lnSpc>
            </a:pPr>
            <a:r>
              <a:rPr lang="en-US" sz="2800" dirty="0" smtClean="0">
                <a:latin typeface="Arial Black" pitchFamily="34" charset="0"/>
              </a:rPr>
              <a:t>Number of out-migrants per 1,000 population</a:t>
            </a:r>
          </a:p>
          <a:p>
            <a:pPr>
              <a:lnSpc>
                <a:spcPts val="4500"/>
              </a:lnSpc>
            </a:pPr>
            <a:endParaRPr lang="en-US" sz="2800" dirty="0" smtClean="0">
              <a:latin typeface="Arial Black" pitchFamily="34" charset="0"/>
            </a:endParaRPr>
          </a:p>
          <a:p>
            <a:pPr>
              <a:lnSpc>
                <a:spcPts val="4500"/>
              </a:lnSpc>
            </a:pPr>
            <a:r>
              <a:rPr lang="en-US" sz="2800" dirty="0" smtClean="0">
                <a:latin typeface="Arial Black" pitchFamily="34" charset="0"/>
              </a:rPr>
              <a:t>      = (O/P) * 1000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381000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Arial Black" pitchFamily="34" charset="0"/>
              </a:rPr>
              <a:t>Indicators for Studying Migration</a:t>
            </a:r>
            <a:endParaRPr lang="en-US" sz="36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88832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609600"/>
            <a:ext cx="8763000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</a:pPr>
            <a:r>
              <a:rPr lang="en-US" sz="3200" b="1" dirty="0" smtClean="0">
                <a:latin typeface="Arial Black" pitchFamily="34" charset="0"/>
              </a:rPr>
              <a:t>Crude Net Migration Rate</a:t>
            </a:r>
          </a:p>
          <a:p>
            <a:pPr>
              <a:lnSpc>
                <a:spcPts val="5200"/>
              </a:lnSpc>
            </a:pPr>
            <a:r>
              <a:rPr lang="en-US" sz="3200" dirty="0" smtClean="0">
                <a:latin typeface="Arial Black" pitchFamily="34" charset="0"/>
              </a:rPr>
              <a:t>Difference between the number of in-migrants and the number of out-migrants per 1,000 population</a:t>
            </a:r>
          </a:p>
          <a:p>
            <a:pPr>
              <a:lnSpc>
                <a:spcPts val="5000"/>
              </a:lnSpc>
            </a:pPr>
            <a:endParaRPr lang="en-US" sz="2800" dirty="0" smtClean="0">
              <a:latin typeface="Arial Black" pitchFamily="34" charset="0"/>
            </a:endParaRPr>
          </a:p>
          <a:p>
            <a:pPr>
              <a:lnSpc>
                <a:spcPts val="5000"/>
              </a:lnSpc>
            </a:pPr>
            <a:r>
              <a:rPr lang="en-US" sz="2800" dirty="0" smtClean="0">
                <a:latin typeface="Arial Black" pitchFamily="34" charset="0"/>
              </a:rPr>
              <a:t>                   = (I – 0)/P * 1000</a:t>
            </a:r>
          </a:p>
        </p:txBody>
      </p:sp>
    </p:spTree>
    <p:extLst>
      <p:ext uri="{BB962C8B-B14F-4D97-AF65-F5344CB8AC3E}">
        <p14:creationId xmlns:p14="http://schemas.microsoft.com/office/powerpoint/2010/main" val="150161897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610600" cy="5286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sz="3200" dirty="0" smtClean="0">
                <a:latin typeface="Arial Black" pitchFamily="34" charset="0"/>
              </a:rPr>
              <a:t>Calculate the crude net migration rate for Zimbabwe in 1987, based on the following data</a:t>
            </a:r>
          </a:p>
          <a:p>
            <a:pPr>
              <a:lnSpc>
                <a:spcPts val="4500"/>
              </a:lnSpc>
            </a:pPr>
            <a:endParaRPr lang="en-US" sz="3200" dirty="0" smtClean="0">
              <a:latin typeface="Arial Black" pitchFamily="34" charset="0"/>
            </a:endParaRPr>
          </a:p>
          <a:p>
            <a:pPr>
              <a:lnSpc>
                <a:spcPts val="4500"/>
              </a:lnSpc>
            </a:pPr>
            <a:r>
              <a:rPr lang="en-US" sz="3200" dirty="0" smtClean="0">
                <a:latin typeface="Arial Black" pitchFamily="34" charset="0"/>
              </a:rPr>
              <a:t>Zimbabwe, 1987 </a:t>
            </a:r>
          </a:p>
          <a:p>
            <a:pPr>
              <a:lnSpc>
                <a:spcPts val="4500"/>
              </a:lnSpc>
            </a:pPr>
            <a:endParaRPr lang="en-US" sz="3200" dirty="0" smtClean="0">
              <a:latin typeface="Arial Black" pitchFamily="34" charset="0"/>
            </a:endParaRPr>
          </a:p>
          <a:p>
            <a:pPr>
              <a:lnSpc>
                <a:spcPts val="4500"/>
              </a:lnSpc>
            </a:pPr>
            <a:r>
              <a:rPr lang="en-US" sz="3200" dirty="0" smtClean="0">
                <a:latin typeface="Arial Black" pitchFamily="34" charset="0"/>
              </a:rPr>
              <a:t>Long-term immigrants: 3 925</a:t>
            </a:r>
          </a:p>
          <a:p>
            <a:pPr>
              <a:lnSpc>
                <a:spcPts val="4500"/>
              </a:lnSpc>
            </a:pPr>
            <a:r>
              <a:rPr lang="en-US" sz="3200" dirty="0" smtClean="0">
                <a:latin typeface="Arial Black" pitchFamily="34" charset="0"/>
              </a:rPr>
              <a:t>Long-term emigrants : 5 330</a:t>
            </a:r>
          </a:p>
          <a:p>
            <a:pPr>
              <a:lnSpc>
                <a:spcPts val="4500"/>
              </a:lnSpc>
            </a:pPr>
            <a:r>
              <a:rPr lang="en-US" sz="3200" dirty="0" smtClean="0">
                <a:latin typeface="Arial Black" pitchFamily="34" charset="0"/>
              </a:rPr>
              <a:t>Total population : 8 640 000</a:t>
            </a:r>
            <a:endParaRPr lang="en-US" sz="32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13575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rrowheads="1"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effectLst/>
                <a:latin typeface="Arial Black" pitchFamily="34" charset="0"/>
              </a:rPr>
              <a:t>What is urbanization</a:t>
            </a:r>
          </a:p>
        </p:txBody>
      </p:sp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" y="1219200"/>
            <a:ext cx="85344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lnSpc>
                <a:spcPts val="5200"/>
              </a:lnSpc>
            </a:pPr>
            <a:r>
              <a:rPr lang="en-US" dirty="0">
                <a:effectLst/>
                <a:latin typeface="Arial Black" pitchFamily="34" charset="0"/>
              </a:rPr>
              <a:t>It is the growth of cities, brought about by a population shift from rural areas and small communities to large </a:t>
            </a:r>
            <a:r>
              <a:rPr lang="en-US" dirty="0" smtClean="0">
                <a:effectLst/>
                <a:latin typeface="Arial Black" pitchFamily="34" charset="0"/>
              </a:rPr>
              <a:t>ones.</a:t>
            </a:r>
          </a:p>
          <a:p>
            <a:pPr>
              <a:lnSpc>
                <a:spcPts val="5200"/>
              </a:lnSpc>
            </a:pPr>
            <a:r>
              <a:rPr lang="en-US" dirty="0" smtClean="0">
                <a:effectLst/>
                <a:latin typeface="Arial Black" pitchFamily="34" charset="0"/>
              </a:rPr>
              <a:t>Urbanization is the process by which there is an increase in the proportion of people living in urban area.</a:t>
            </a:r>
            <a:endParaRPr lang="en-US" dirty="0">
              <a:effectLst/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51281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04800"/>
            <a:ext cx="8458200" cy="6219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5300"/>
              </a:lnSpc>
              <a:spcBef>
                <a:spcPct val="20000"/>
              </a:spcBef>
              <a:defRPr/>
            </a:pPr>
            <a:r>
              <a:rPr lang="en-US" sz="3600" dirty="0" smtClean="0">
                <a:latin typeface="Arial Black" pitchFamily="34" charset="0"/>
              </a:rPr>
              <a:t>Why move to cities</a:t>
            </a:r>
            <a:endParaRPr lang="en-US" sz="3600" dirty="0">
              <a:latin typeface="Arial Black" pitchFamily="34" charset="0"/>
            </a:endParaRPr>
          </a:p>
          <a:p>
            <a:pPr marL="342900" lvl="0" indent="-342900">
              <a:lnSpc>
                <a:spcPts val="53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latin typeface="Arial Black" pitchFamily="34" charset="0"/>
              </a:rPr>
              <a:t>Escape constraints of village</a:t>
            </a:r>
          </a:p>
          <a:p>
            <a:pPr marL="342900" lvl="0" indent="-342900">
              <a:lnSpc>
                <a:spcPts val="53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latin typeface="Arial Black" pitchFamily="34" charset="0"/>
              </a:rPr>
              <a:t>Education </a:t>
            </a:r>
            <a:r>
              <a:rPr lang="en-US" sz="3200" dirty="0">
                <a:latin typeface="Arial Black" pitchFamily="34" charset="0"/>
              </a:rPr>
              <a:t>Opportunity</a:t>
            </a:r>
          </a:p>
          <a:p>
            <a:pPr marL="342900" lvl="0" indent="-342900">
              <a:lnSpc>
                <a:spcPts val="53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latin typeface="Arial Black" pitchFamily="34" charset="0"/>
              </a:rPr>
              <a:t>Job opportunities</a:t>
            </a:r>
          </a:p>
          <a:p>
            <a:pPr marL="342900" lvl="0" indent="-342900">
              <a:lnSpc>
                <a:spcPts val="53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latin typeface="Arial Black" pitchFamily="34" charset="0"/>
              </a:rPr>
              <a:t>Better social services:</a:t>
            </a:r>
          </a:p>
          <a:p>
            <a:pPr marL="457200" lvl="0" indent="285750">
              <a:lnSpc>
                <a:spcPts val="53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3200" dirty="0">
                <a:latin typeface="Arial Black" pitchFamily="34" charset="0"/>
              </a:rPr>
              <a:t>	</a:t>
            </a:r>
            <a:r>
              <a:rPr lang="en-US" sz="3200" dirty="0" smtClean="0">
                <a:latin typeface="Arial Black" pitchFamily="34" charset="0"/>
              </a:rPr>
              <a:t>Availability </a:t>
            </a:r>
            <a:r>
              <a:rPr lang="en-US" sz="3200" dirty="0">
                <a:latin typeface="Arial Black" pitchFamily="34" charset="0"/>
              </a:rPr>
              <a:t>medical </a:t>
            </a:r>
            <a:r>
              <a:rPr lang="en-US" sz="3200" dirty="0" smtClean="0">
                <a:latin typeface="Arial Black" pitchFamily="34" charset="0"/>
              </a:rPr>
              <a:t>care</a:t>
            </a:r>
          </a:p>
          <a:p>
            <a:pPr marL="457200" lvl="0" indent="285750">
              <a:lnSpc>
                <a:spcPts val="53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3200" dirty="0">
                <a:latin typeface="Arial Black" pitchFamily="34" charset="0"/>
              </a:rPr>
              <a:t> </a:t>
            </a:r>
            <a:r>
              <a:rPr lang="en-US" sz="3200" dirty="0" smtClean="0">
                <a:latin typeface="Arial Black" pitchFamily="34" charset="0"/>
              </a:rPr>
              <a:t>Government offices</a:t>
            </a:r>
          </a:p>
          <a:p>
            <a:pPr marL="457200" lvl="0" indent="-457200">
              <a:lnSpc>
                <a:spcPts val="53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latin typeface="Arial Black" pitchFamily="34" charset="0"/>
              </a:rPr>
              <a:t>Variety of entertainment </a:t>
            </a:r>
          </a:p>
        </p:txBody>
      </p:sp>
    </p:spTree>
    <p:extLst>
      <p:ext uri="{BB962C8B-B14F-4D97-AF65-F5344CB8AC3E}">
        <p14:creationId xmlns:p14="http://schemas.microsoft.com/office/powerpoint/2010/main" val="1714637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857232"/>
            <a:ext cx="16177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3200" dirty="0" smtClean="0">
                <a:latin typeface="Arial Black" pitchFamily="34" charset="0"/>
              </a:rPr>
              <a:t>CMR =</a:t>
            </a:r>
            <a:endParaRPr lang="ar-SA" sz="3200" dirty="0"/>
          </a:p>
        </p:txBody>
      </p:sp>
      <p:sp>
        <p:nvSpPr>
          <p:cNvPr id="3" name="Rectangle 2"/>
          <p:cNvSpPr/>
          <p:nvPr/>
        </p:nvSpPr>
        <p:spPr>
          <a:xfrm>
            <a:off x="1928794" y="571480"/>
            <a:ext cx="12811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1404</a:t>
            </a:r>
            <a:endParaRPr lang="ar-SA" sz="3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071670" y="1071546"/>
            <a:ext cx="1143008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785918" y="1071546"/>
            <a:ext cx="16177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 Black" pitchFamily="34" charset="0"/>
              </a:rPr>
              <a:t>194650</a:t>
            </a:r>
            <a:endParaRPr lang="ar-SA" sz="2800" dirty="0"/>
          </a:p>
        </p:txBody>
      </p:sp>
      <p:sp>
        <p:nvSpPr>
          <p:cNvPr id="8" name="Rectangle 7"/>
          <p:cNvSpPr/>
          <p:nvPr/>
        </p:nvSpPr>
        <p:spPr>
          <a:xfrm>
            <a:off x="3357554" y="785794"/>
            <a:ext cx="15392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 Black" pitchFamily="34" charset="0"/>
              </a:rPr>
              <a:t>X 1000</a:t>
            </a:r>
            <a:endParaRPr lang="ar-SA" sz="2800" dirty="0"/>
          </a:p>
        </p:txBody>
      </p:sp>
      <p:sp>
        <p:nvSpPr>
          <p:cNvPr id="9" name="Rectangle 8"/>
          <p:cNvSpPr/>
          <p:nvPr/>
        </p:nvSpPr>
        <p:spPr>
          <a:xfrm>
            <a:off x="4857752" y="714356"/>
            <a:ext cx="21948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 Black" pitchFamily="34" charset="0"/>
              </a:rPr>
              <a:t>= 7.2/1000</a:t>
            </a:r>
            <a:endParaRPr lang="ar-SA" sz="2800" dirty="0"/>
          </a:p>
        </p:txBody>
      </p:sp>
      <p:sp>
        <p:nvSpPr>
          <p:cNvPr id="10" name="Rectangle 9"/>
          <p:cNvSpPr/>
          <p:nvPr/>
        </p:nvSpPr>
        <p:spPr>
          <a:xfrm>
            <a:off x="214282" y="1714488"/>
            <a:ext cx="8715436" cy="4967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ts val="4800"/>
              </a:lnSpc>
            </a:pPr>
            <a:r>
              <a:rPr lang="en-US" sz="3600" dirty="0" smtClean="0">
                <a:latin typeface="Arial Black" pitchFamily="34" charset="0"/>
              </a:rPr>
              <a:t>Note that: </a:t>
            </a:r>
          </a:p>
          <a:p>
            <a:pPr algn="l" rtl="0">
              <a:lnSpc>
                <a:spcPts val="4800"/>
              </a:lnSpc>
            </a:pPr>
            <a:r>
              <a:rPr lang="en-US" sz="3200" dirty="0" smtClean="0">
                <a:latin typeface="Arial Black" pitchFamily="34" charset="0"/>
              </a:rPr>
              <a:t>1- Numerator is the number of marriages, rather the number of persons getting married. </a:t>
            </a:r>
          </a:p>
          <a:p>
            <a:pPr algn="l" rtl="0">
              <a:lnSpc>
                <a:spcPts val="4800"/>
              </a:lnSpc>
            </a:pPr>
            <a:r>
              <a:rPr lang="en-US" sz="3200" dirty="0" smtClean="0">
                <a:latin typeface="Arial Black" pitchFamily="34" charset="0"/>
              </a:rPr>
              <a:t>For this reason the rate tend to be low, since there will be only one event in the numerator  per two people in the denominator.</a:t>
            </a:r>
            <a:endParaRPr lang="ar-SA" sz="32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3C7A6-F500-4877-82DB-ED1F6B250435}" type="slidenum">
              <a:rPr lang="ar-SA" smtClean="0"/>
              <a:pPr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2250179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457200"/>
            <a:ext cx="6949018" cy="7237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5300"/>
              </a:lnSpc>
              <a:spcBef>
                <a:spcPct val="20000"/>
              </a:spcBef>
              <a:defRPr/>
            </a:pPr>
            <a:r>
              <a:rPr lang="en-US" sz="3600" dirty="0" smtClean="0">
                <a:latin typeface="Arial Black" pitchFamily="34" charset="0"/>
              </a:rPr>
              <a:t>Drawbacks </a:t>
            </a:r>
            <a:r>
              <a:rPr lang="en-US" sz="3600" dirty="0">
                <a:latin typeface="Arial Black" pitchFamily="34" charset="0"/>
              </a:rPr>
              <a:t>of urbanization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259080" y="1371600"/>
            <a:ext cx="8580120" cy="456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ts val="53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latin typeface="Arial Black" pitchFamily="34" charset="0"/>
              </a:rPr>
              <a:t>Huge demand on land, water, transport, housing and employment.</a:t>
            </a:r>
          </a:p>
          <a:p>
            <a:pPr marL="342900" lvl="0" indent="-342900">
              <a:lnSpc>
                <a:spcPts val="53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latin typeface="Arial Black" pitchFamily="34" charset="0"/>
              </a:rPr>
              <a:t>Problem of waste and sanitation.</a:t>
            </a:r>
          </a:p>
          <a:p>
            <a:pPr marL="342900" lvl="0" indent="-342900">
              <a:lnSpc>
                <a:spcPts val="53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latin typeface="Arial Black" pitchFamily="34" charset="0"/>
              </a:rPr>
              <a:t>Crime and violence.</a:t>
            </a:r>
          </a:p>
          <a:p>
            <a:pPr marL="342900" lvl="0" indent="-342900">
              <a:lnSpc>
                <a:spcPts val="53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latin typeface="Arial Black" pitchFamily="34" charset="0"/>
              </a:rPr>
              <a:t>Homelessness.</a:t>
            </a:r>
          </a:p>
          <a:p>
            <a:pPr marL="342900" lvl="0" indent="-342900">
              <a:lnSpc>
                <a:spcPts val="53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latin typeface="Arial Black" pitchFamily="34" charset="0"/>
              </a:rPr>
              <a:t>Unemployment</a:t>
            </a:r>
            <a:endParaRPr lang="en-US" sz="32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32394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381000" y="76200"/>
            <a:ext cx="86106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39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5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eaLnBrk="1" fontAlgn="auto" hangingPunct="1">
              <a:spcAft>
                <a:spcPts val="0"/>
              </a:spcAft>
              <a:buNone/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 Black" pitchFamily="34" charset="0"/>
              </a:rPr>
              <a:t>Urban population</a:t>
            </a:r>
            <a:r>
              <a:rPr lang="en-US" sz="2800" b="1" dirty="0" smtClean="0">
                <a:solidFill>
                  <a:schemeClr val="tx1"/>
                </a:solidFill>
                <a:latin typeface="Arial Black" pitchFamily="34" charset="0"/>
              </a:rPr>
              <a:t>:</a:t>
            </a:r>
          </a:p>
          <a:p>
            <a:pPr marL="171450" indent="0" eaLnBrk="1" fontAlgn="auto" hangingPunct="1">
              <a:lnSpc>
                <a:spcPts val="4500"/>
              </a:lnSpc>
              <a:spcAft>
                <a:spcPts val="0"/>
              </a:spcAft>
              <a:buNone/>
              <a:defRPr/>
            </a:pPr>
            <a:r>
              <a:rPr lang="en-US" sz="2800" dirty="0" smtClean="0">
                <a:solidFill>
                  <a:schemeClr val="tx1"/>
                </a:solidFill>
                <a:latin typeface="Arial Black" pitchFamily="34" charset="0"/>
              </a:rPr>
              <a:t>Persons living in cities or towns of 2,500   or more residents.</a:t>
            </a:r>
          </a:p>
          <a:p>
            <a:pPr marL="68580" indent="0" eaLnBrk="1" fontAlgn="auto" hangingPunct="1">
              <a:lnSpc>
                <a:spcPts val="2000"/>
              </a:lnSpc>
              <a:spcAft>
                <a:spcPts val="0"/>
              </a:spcAft>
              <a:buNone/>
              <a:defRPr/>
            </a:pPr>
            <a:endParaRPr lang="en-US" sz="2800" b="1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marL="68580" indent="0" eaLnBrk="1" fontAlgn="auto" hangingPunct="1">
              <a:spcAft>
                <a:spcPts val="0"/>
              </a:spcAft>
              <a:buNone/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 Black" pitchFamily="34" charset="0"/>
              </a:rPr>
              <a:t>Urbanized area:</a:t>
            </a:r>
          </a:p>
          <a:p>
            <a:pPr marL="68580" indent="0" eaLnBrk="1" fontAlgn="auto" hangingPunct="1">
              <a:lnSpc>
                <a:spcPts val="4500"/>
              </a:lnSpc>
              <a:spcAft>
                <a:spcPts val="0"/>
              </a:spcAft>
              <a:buNone/>
              <a:defRPr/>
            </a:pPr>
            <a:r>
              <a:rPr lang="en-US" sz="2800" dirty="0" smtClean="0">
                <a:solidFill>
                  <a:schemeClr val="tx1"/>
                </a:solidFill>
                <a:latin typeface="Arial Black" pitchFamily="34" charset="0"/>
              </a:rPr>
              <a:t>One or more places and the adjacent densely populated surrounding area that together have a minimum population of 50,000.</a:t>
            </a:r>
          </a:p>
          <a:p>
            <a:pPr marL="68580" indent="0" eaLnBrk="1" fontAlgn="auto" hangingPunct="1">
              <a:lnSpc>
                <a:spcPts val="1500"/>
              </a:lnSpc>
              <a:spcAft>
                <a:spcPts val="0"/>
              </a:spcAft>
              <a:buNone/>
              <a:defRPr/>
            </a:pPr>
            <a:endParaRPr lang="en-US" sz="3200" b="1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marL="68580" indent="0" eaLnBrk="1" fontAlgn="auto" hangingPunct="1">
              <a:spcAft>
                <a:spcPts val="0"/>
              </a:spcAft>
              <a:buNone/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 Black" pitchFamily="34" charset="0"/>
              </a:rPr>
              <a:t>Mega-cities:</a:t>
            </a:r>
          </a:p>
          <a:p>
            <a:pPr marL="68580" indent="0" eaLnBrk="1" fontAlgn="auto" hangingPunct="1">
              <a:spcAft>
                <a:spcPts val="0"/>
              </a:spcAft>
              <a:buNone/>
              <a:defRPr/>
            </a:pPr>
            <a:r>
              <a:rPr lang="en-US" sz="2800" dirty="0" smtClean="0">
                <a:solidFill>
                  <a:schemeClr val="tx1"/>
                </a:solidFill>
                <a:latin typeface="Arial Black" pitchFamily="34" charset="0"/>
              </a:rPr>
              <a:t> Cities with 10 million residents or more.</a:t>
            </a:r>
          </a:p>
        </p:txBody>
      </p:sp>
    </p:spTree>
    <p:extLst>
      <p:ext uri="{BB962C8B-B14F-4D97-AF65-F5344CB8AC3E}">
        <p14:creationId xmlns:p14="http://schemas.microsoft.com/office/powerpoint/2010/main" val="353653414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01_07r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7467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711271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685800" y="1516380"/>
            <a:ext cx="8229600" cy="3589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39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5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eaLnBrk="1" hangingPunct="1">
              <a:lnSpc>
                <a:spcPts val="5200"/>
              </a:lnSpc>
              <a:buFont typeface="Times" charset="0"/>
              <a:buAutoNum type="arabicPeriod"/>
            </a:pPr>
            <a:r>
              <a:rPr lang="en-US" sz="2800" b="1" dirty="0" smtClean="0">
                <a:solidFill>
                  <a:schemeClr val="tx1"/>
                </a:solidFill>
                <a:latin typeface="Arial Black" pitchFamily="34" charset="0"/>
              </a:rPr>
              <a:t>Promoting agricultural development in rural areas.</a:t>
            </a:r>
          </a:p>
          <a:p>
            <a:pPr marL="457200" indent="-457200" eaLnBrk="1" hangingPunct="1">
              <a:lnSpc>
                <a:spcPts val="5200"/>
              </a:lnSpc>
              <a:buFont typeface="Times" charset="0"/>
              <a:buAutoNum type="arabicPeriod"/>
            </a:pPr>
            <a:r>
              <a:rPr lang="en-US" sz="2800" b="1" dirty="0" smtClean="0">
                <a:solidFill>
                  <a:schemeClr val="tx1"/>
                </a:solidFill>
                <a:latin typeface="Arial Black" pitchFamily="34" charset="0"/>
              </a:rPr>
              <a:t>Providing incentives to industries and businesses to relocate from urban to rural areas.</a:t>
            </a:r>
          </a:p>
        </p:txBody>
      </p:sp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533400" y="228600"/>
            <a:ext cx="8153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75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lnSpc>
                <a:spcPts val="5200"/>
              </a:lnSpc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  <a:latin typeface="Arial Black" pitchFamily="34" charset="0"/>
              </a:rPr>
              <a:t>Strategies for Reducing Urban Growth</a:t>
            </a:r>
          </a:p>
        </p:txBody>
      </p:sp>
    </p:spTree>
    <p:extLst>
      <p:ext uri="{BB962C8B-B14F-4D97-AF65-F5344CB8AC3E}">
        <p14:creationId xmlns:p14="http://schemas.microsoft.com/office/powerpoint/2010/main" val="20224278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228600" y="533400"/>
            <a:ext cx="8763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39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5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 eaLnBrk="1" hangingPunct="1">
              <a:lnSpc>
                <a:spcPts val="4500"/>
              </a:lnSpc>
              <a:buFont typeface="Times" charset="0"/>
              <a:buAutoNum type="arabicPeriod" startAt="3"/>
            </a:pPr>
            <a:r>
              <a:rPr lang="en-US" sz="2800" dirty="0" smtClean="0">
                <a:solidFill>
                  <a:schemeClr val="tx1"/>
                </a:solidFill>
                <a:latin typeface="Arial Black" pitchFamily="34" charset="0"/>
              </a:rPr>
              <a:t>Providing incentives to encourage new businesses in rural areas.</a:t>
            </a:r>
          </a:p>
          <a:p>
            <a:pPr marL="533400" indent="-533400" eaLnBrk="1" hangingPunct="1">
              <a:lnSpc>
                <a:spcPts val="4500"/>
              </a:lnSpc>
              <a:buFont typeface="Times" charset="0"/>
              <a:buAutoNum type="arabicPeriod" startAt="3"/>
            </a:pPr>
            <a:endParaRPr lang="en-US" sz="2800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marL="533400" indent="-533400" eaLnBrk="1" hangingPunct="1">
              <a:lnSpc>
                <a:spcPts val="4500"/>
              </a:lnSpc>
              <a:buFont typeface="Times" charset="0"/>
              <a:buAutoNum type="arabicPeriod" startAt="3"/>
            </a:pPr>
            <a:r>
              <a:rPr lang="en-US" sz="2800" dirty="0" smtClean="0">
                <a:solidFill>
                  <a:schemeClr val="tx1"/>
                </a:solidFill>
                <a:latin typeface="Arial Black" pitchFamily="34" charset="0"/>
              </a:rPr>
              <a:t>Developing the infrastructure of rural areas, including transportation systems, clean water supplies, sanitary waste disposal systems, and social services.</a:t>
            </a:r>
          </a:p>
        </p:txBody>
      </p:sp>
    </p:spTree>
    <p:extLst>
      <p:ext uri="{BB962C8B-B14F-4D97-AF65-F5344CB8AC3E}">
        <p14:creationId xmlns:p14="http://schemas.microsoft.com/office/powerpoint/2010/main" val="75027799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" y="1143000"/>
            <a:ext cx="89154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2800" dirty="0" smtClean="0">
                <a:latin typeface="Arial Black" pitchFamily="34" charset="0"/>
                <a:cs typeface="Times New Roman" pitchFamily="18" charset="0"/>
              </a:rPr>
              <a:t>Transportation problems (commute to work)</a:t>
            </a:r>
            <a:endParaRPr lang="en-US" sz="2400" dirty="0" smtClean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601980" y="133350"/>
            <a:ext cx="82296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3600" dirty="0" smtClean="0">
                <a:latin typeface="Arial Black" pitchFamily="34" charset="0"/>
                <a:cs typeface="Times New Roman" pitchFamily="18" charset="0"/>
              </a:rPr>
              <a:t>Environment of Cities</a:t>
            </a:r>
          </a:p>
        </p:txBody>
      </p:sp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60020" y="2362200"/>
            <a:ext cx="8763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eaLnBrk="1" hangingPunct="1"/>
            <a:r>
              <a:rPr lang="en-US" dirty="0" smtClean="0">
                <a:latin typeface="Arial Black" pitchFamily="34" charset="0"/>
                <a:cs typeface="Times New Roman" pitchFamily="18" charset="0"/>
              </a:rPr>
              <a:t>Air</a:t>
            </a:r>
          </a:p>
          <a:p>
            <a:pPr lvl="1" eaLnBrk="1" hangingPunct="1">
              <a:lnSpc>
                <a:spcPts val="4500"/>
              </a:lnSpc>
            </a:pPr>
            <a:r>
              <a:rPr lang="en-US" dirty="0" smtClean="0">
                <a:latin typeface="Arial Black" pitchFamily="34" charset="0"/>
                <a:cs typeface="Times New Roman" pitchFamily="18" charset="0"/>
              </a:rPr>
              <a:t>Smoke &amp; dust  (particulates)</a:t>
            </a:r>
          </a:p>
          <a:p>
            <a:pPr lvl="1" eaLnBrk="1" hangingPunct="1">
              <a:lnSpc>
                <a:spcPts val="4500"/>
              </a:lnSpc>
            </a:pPr>
            <a:r>
              <a:rPr lang="en-US" dirty="0" smtClean="0">
                <a:latin typeface="Arial Black" pitchFamily="34" charset="0"/>
                <a:cs typeface="Times New Roman" pitchFamily="18" charset="0"/>
              </a:rPr>
              <a:t>Hydrocarbons, nitrous oxides, ozone</a:t>
            </a:r>
          </a:p>
          <a:p>
            <a:pPr eaLnBrk="1" hangingPunct="1"/>
            <a:r>
              <a:rPr lang="en-US" dirty="0" smtClean="0">
                <a:latin typeface="Arial Black" pitchFamily="34" charset="0"/>
                <a:cs typeface="Times New Roman" pitchFamily="18" charset="0"/>
              </a:rPr>
              <a:t>Water</a:t>
            </a:r>
          </a:p>
          <a:p>
            <a:pPr lvl="1" eaLnBrk="1" hangingPunct="1">
              <a:lnSpc>
                <a:spcPts val="4500"/>
              </a:lnSpc>
            </a:pPr>
            <a:r>
              <a:rPr lang="en-US" dirty="0" smtClean="0">
                <a:latin typeface="Arial Black" pitchFamily="34" charset="0"/>
                <a:cs typeface="Times New Roman" pitchFamily="18" charset="0"/>
              </a:rPr>
              <a:t>Usually must be piped in from distance.</a:t>
            </a:r>
          </a:p>
          <a:p>
            <a:pPr lvl="1" eaLnBrk="1" hangingPunct="1">
              <a:lnSpc>
                <a:spcPts val="4500"/>
              </a:lnSpc>
            </a:pPr>
            <a:r>
              <a:rPr lang="en-US" dirty="0" smtClean="0">
                <a:latin typeface="Arial Black" pitchFamily="34" charset="0"/>
                <a:cs typeface="Times New Roman" pitchFamily="18" charset="0"/>
              </a:rPr>
              <a:t>Pollution from industrial waste,</a:t>
            </a:r>
          </a:p>
          <a:p>
            <a:pPr lvl="1" eaLnBrk="1" hangingPunct="1">
              <a:lnSpc>
                <a:spcPts val="4500"/>
              </a:lnSpc>
            </a:pPr>
            <a:r>
              <a:rPr lang="en-US" dirty="0" smtClean="0">
                <a:latin typeface="Arial Black" pitchFamily="34" charset="0"/>
                <a:cs typeface="Times New Roman" pitchFamily="18" charset="0"/>
              </a:rPr>
              <a:t>Human waste (sewage).</a:t>
            </a:r>
          </a:p>
          <a:p>
            <a:pPr eaLnBrk="1" hangingPunct="1"/>
            <a:endParaRPr lang="en-US" dirty="0" smtClean="0">
              <a:latin typeface="Arial Black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1839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5184775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24802"/>
            <a:ext cx="3429000" cy="599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80592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ioFave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538956"/>
            <a:ext cx="8077200" cy="586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55463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ather and son collect plastic for recycling in Manilla Bay, Philippine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398018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Megacities Zoom In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958" y="53340"/>
            <a:ext cx="4608513" cy="406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62363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4191000" cy="495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28600"/>
            <a:ext cx="4895850" cy="495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389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714356"/>
            <a:ext cx="8643998" cy="4438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ts val="4900"/>
              </a:lnSpc>
            </a:pPr>
            <a:r>
              <a:rPr lang="en-US" sz="3200" dirty="0" smtClean="0">
                <a:latin typeface="Arial Black" pitchFamily="34" charset="0"/>
              </a:rPr>
              <a:t>2- It has the deficiency that the denominator is the total population, including children and others not currently at risk of marrying (currently married) or divorcing.</a:t>
            </a:r>
          </a:p>
          <a:p>
            <a:pPr algn="l" rtl="0">
              <a:lnSpc>
                <a:spcPts val="4900"/>
              </a:lnSpc>
            </a:pPr>
            <a:r>
              <a:rPr lang="en-US" sz="3200" dirty="0" smtClean="0">
                <a:latin typeface="Arial Black" pitchFamily="34" charset="0"/>
              </a:rPr>
              <a:t>3- Age structure of the population also affects CMR.</a:t>
            </a:r>
            <a:endParaRPr lang="ar-SA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3C7A6-F500-4877-82DB-ED1F6B250435}" type="slidenum">
              <a:rPr lang="ar-SA" smtClean="0"/>
              <a:pPr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4835822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304800" y="1166019"/>
            <a:ext cx="8610600" cy="409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ts val="4600"/>
              </a:lnSpc>
            </a:pPr>
            <a:r>
              <a:rPr lang="en-US" dirty="0" smtClean="0">
                <a:latin typeface="Arial Black" pitchFamily="34" charset="0"/>
                <a:cs typeface="Times New Roman" pitchFamily="18" charset="0"/>
              </a:rPr>
              <a:t>Solid waste, garbage, litter.</a:t>
            </a:r>
          </a:p>
          <a:p>
            <a:pPr eaLnBrk="1" hangingPunct="1">
              <a:lnSpc>
                <a:spcPts val="4600"/>
              </a:lnSpc>
            </a:pPr>
            <a:r>
              <a:rPr lang="en-US" dirty="0" smtClean="0">
                <a:latin typeface="Arial Black" pitchFamily="34" charset="0"/>
                <a:cs typeface="Times New Roman" pitchFamily="18" charset="0"/>
              </a:rPr>
              <a:t>Spread of infectious diseases</a:t>
            </a:r>
          </a:p>
          <a:p>
            <a:pPr lvl="1" eaLnBrk="1" hangingPunct="1">
              <a:lnSpc>
                <a:spcPts val="4600"/>
              </a:lnSpc>
            </a:pPr>
            <a:r>
              <a:rPr lang="en-US" sz="3200" dirty="0" smtClean="0">
                <a:latin typeface="Arial Black" pitchFamily="34" charset="0"/>
                <a:cs typeface="Times New Roman" pitchFamily="18" charset="0"/>
              </a:rPr>
              <a:t>Common cold, influenza, measles</a:t>
            </a:r>
          </a:p>
          <a:p>
            <a:pPr lvl="1" eaLnBrk="1" hangingPunct="1">
              <a:lnSpc>
                <a:spcPts val="4600"/>
              </a:lnSpc>
            </a:pPr>
            <a:r>
              <a:rPr lang="en-US" sz="3200" dirty="0" smtClean="0">
                <a:latin typeface="Arial Black" pitchFamily="34" charset="0"/>
                <a:cs typeface="Times New Roman" pitchFamily="18" charset="0"/>
              </a:rPr>
              <a:t>Cholera, typhoid fever, plague </a:t>
            </a:r>
          </a:p>
          <a:p>
            <a:pPr lvl="1" eaLnBrk="1" hangingPunct="1">
              <a:lnSpc>
                <a:spcPts val="4600"/>
              </a:lnSpc>
            </a:pPr>
            <a:r>
              <a:rPr lang="en-US" sz="3200" dirty="0" smtClean="0">
                <a:latin typeface="Arial Black" pitchFamily="34" charset="0"/>
                <a:cs typeface="Times New Roman" pitchFamily="18" charset="0"/>
              </a:rPr>
              <a:t>Malaria, yellow fever, dengue, West Nile virus</a:t>
            </a:r>
          </a:p>
        </p:txBody>
      </p:sp>
    </p:spTree>
    <p:extLst>
      <p:ext uri="{BB962C8B-B14F-4D97-AF65-F5344CB8AC3E}">
        <p14:creationId xmlns:p14="http://schemas.microsoft.com/office/powerpoint/2010/main" val="391154174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461010" y="228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3600" dirty="0" smtClean="0">
                <a:latin typeface="Arial Black" pitchFamily="34" charset="0"/>
              </a:rPr>
              <a:t>Migration-consequences</a:t>
            </a:r>
          </a:p>
        </p:txBody>
      </p:sp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" y="1219200"/>
            <a:ext cx="88392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ts val="5200"/>
              </a:lnSpc>
            </a:pPr>
            <a:r>
              <a:rPr lang="en-US" dirty="0" smtClean="0">
                <a:latin typeface="Arial Black" pitchFamily="34" charset="0"/>
              </a:rPr>
              <a:t>Overcrowding</a:t>
            </a:r>
          </a:p>
          <a:p>
            <a:pPr eaLnBrk="1" hangingPunct="1">
              <a:lnSpc>
                <a:spcPts val="5200"/>
              </a:lnSpc>
            </a:pPr>
            <a:r>
              <a:rPr lang="en-US" dirty="0" smtClean="0">
                <a:latin typeface="Arial Black" pitchFamily="34" charset="0"/>
              </a:rPr>
              <a:t>Mushrooming of slums</a:t>
            </a:r>
          </a:p>
          <a:p>
            <a:pPr eaLnBrk="1" hangingPunct="1">
              <a:lnSpc>
                <a:spcPts val="5200"/>
              </a:lnSpc>
            </a:pPr>
            <a:r>
              <a:rPr lang="en-US" dirty="0" smtClean="0">
                <a:latin typeface="Arial Black" pitchFamily="34" charset="0"/>
              </a:rPr>
              <a:t>Unemployment</a:t>
            </a:r>
          </a:p>
          <a:p>
            <a:pPr eaLnBrk="1" hangingPunct="1">
              <a:lnSpc>
                <a:spcPts val="5200"/>
              </a:lnSpc>
            </a:pPr>
            <a:r>
              <a:rPr lang="en-US" dirty="0" smtClean="0">
                <a:latin typeface="Arial Black" pitchFamily="34" charset="0"/>
              </a:rPr>
              <a:t>Poverty</a:t>
            </a:r>
          </a:p>
          <a:p>
            <a:pPr eaLnBrk="1" hangingPunct="1">
              <a:lnSpc>
                <a:spcPts val="5200"/>
              </a:lnSpc>
            </a:pPr>
            <a:r>
              <a:rPr lang="en-US" dirty="0" smtClean="0">
                <a:latin typeface="Arial Black" pitchFamily="34" charset="0"/>
              </a:rPr>
              <a:t>Physical &amp; mental stress</a:t>
            </a:r>
          </a:p>
          <a:p>
            <a:pPr eaLnBrk="1" hangingPunct="1">
              <a:lnSpc>
                <a:spcPts val="5200"/>
              </a:lnSpc>
            </a:pPr>
            <a:r>
              <a:rPr lang="en-US" dirty="0" smtClean="0">
                <a:latin typeface="Arial Black" pitchFamily="34" charset="0"/>
              </a:rPr>
              <a:t>Change of Family structure-Nuclear families</a:t>
            </a:r>
          </a:p>
          <a:p>
            <a:pPr eaLnBrk="1" hangingPunct="1">
              <a:lnSpc>
                <a:spcPts val="5200"/>
              </a:lnSpc>
              <a:buFontTx/>
              <a:buNone/>
            </a:pPr>
            <a:r>
              <a:rPr lang="en-US" dirty="0" smtClean="0">
                <a:latin typeface="Arial Black" pitchFamily="34" charset="0"/>
              </a:rPr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41793825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/>
        </p:nvSpPr>
        <p:spPr bwMode="auto">
          <a:xfrm>
            <a:off x="381000" y="800100"/>
            <a:ext cx="8382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ts val="5000"/>
              </a:lnSpc>
              <a:buNone/>
            </a:pPr>
            <a:r>
              <a:rPr lang="en-US" sz="2800" b="1" i="1" dirty="0" smtClean="0">
                <a:latin typeface="Arial Black" pitchFamily="34" charset="0"/>
              </a:rPr>
              <a:t>Overcrowding and related health issues</a:t>
            </a:r>
            <a:endParaRPr lang="en-US" sz="2800" dirty="0" smtClean="0">
              <a:latin typeface="Arial Black" pitchFamily="34" charset="0"/>
            </a:endParaRPr>
          </a:p>
          <a:p>
            <a:pPr eaLnBrk="1" hangingPunct="1">
              <a:lnSpc>
                <a:spcPts val="5000"/>
              </a:lnSpc>
            </a:pPr>
            <a:r>
              <a:rPr lang="en-US" sz="2800" dirty="0" smtClean="0">
                <a:latin typeface="Arial Black" pitchFamily="34" charset="0"/>
              </a:rPr>
              <a:t>Rapid growth of urban centers has led to substandard housing on marginal land and overcrowding </a:t>
            </a:r>
          </a:p>
          <a:p>
            <a:pPr eaLnBrk="1" hangingPunct="1">
              <a:lnSpc>
                <a:spcPts val="5000"/>
              </a:lnSpc>
            </a:pPr>
            <a:r>
              <a:rPr lang="en-US" sz="2800" dirty="0" smtClean="0">
                <a:latin typeface="Arial Black" pitchFamily="34" charset="0"/>
              </a:rPr>
              <a:t>Outbreaks of diseases transmitted through respiratory and </a:t>
            </a:r>
            <a:r>
              <a:rPr lang="en-US" sz="2800" dirty="0" err="1" smtClean="0">
                <a:latin typeface="Arial Black" pitchFamily="34" charset="0"/>
              </a:rPr>
              <a:t>faeco</a:t>
            </a:r>
            <a:r>
              <a:rPr lang="en-US" sz="2800" dirty="0" smtClean="0">
                <a:latin typeface="Arial Black" pitchFamily="34" charset="0"/>
              </a:rPr>
              <a:t>-oral route due to increased population density</a:t>
            </a:r>
          </a:p>
          <a:p>
            <a:pPr eaLnBrk="1" hangingPunct="1">
              <a:lnSpc>
                <a:spcPts val="5000"/>
              </a:lnSpc>
            </a:pPr>
            <a:endParaRPr lang="en-US" sz="2800" dirty="0" smtClean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33942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382013"/>
            <a:ext cx="906780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5000"/>
              </a:lnSpc>
              <a:buFont typeface="Arial" pitchFamily="34" charset="0"/>
              <a:buChar char="•"/>
            </a:pPr>
            <a:r>
              <a:rPr lang="en-US" sz="2800" dirty="0">
                <a:latin typeface="Arial Black" pitchFamily="34" charset="0"/>
              </a:rPr>
              <a:t>It exacerbates health risks related to insufficient and poor water supply and poor sanitation </a:t>
            </a:r>
            <a:r>
              <a:rPr lang="en-US" sz="2800" dirty="0" smtClean="0">
                <a:latin typeface="Arial Black" pitchFamily="34" charset="0"/>
              </a:rPr>
              <a:t>systems.</a:t>
            </a:r>
          </a:p>
          <a:p>
            <a:pPr>
              <a:lnSpc>
                <a:spcPts val="5000"/>
              </a:lnSpc>
            </a:pPr>
            <a:endParaRPr lang="en-US" sz="2800" dirty="0">
              <a:latin typeface="Arial Black" pitchFamily="34" charset="0"/>
            </a:endParaRPr>
          </a:p>
          <a:p>
            <a:pPr marL="342900" indent="-342900">
              <a:lnSpc>
                <a:spcPts val="5000"/>
              </a:lnSpc>
              <a:buFont typeface="Arial" pitchFamily="34" charset="0"/>
              <a:buChar char="•"/>
            </a:pPr>
            <a:r>
              <a:rPr lang="en-US" sz="2800" dirty="0">
                <a:latin typeface="Arial Black" pitchFamily="34" charset="0"/>
              </a:rPr>
              <a:t>Lack of privacy leading to depression, anxiety, </a:t>
            </a:r>
            <a:r>
              <a:rPr lang="en-US" sz="2800" dirty="0" smtClean="0">
                <a:latin typeface="Arial Black" pitchFamily="34" charset="0"/>
              </a:rPr>
              <a:t>stress </a:t>
            </a:r>
            <a:r>
              <a:rPr lang="en-US" sz="2800" dirty="0" err="1">
                <a:latin typeface="Arial Black" pitchFamily="34" charset="0"/>
              </a:rPr>
              <a:t>etc</a:t>
            </a:r>
            <a:endParaRPr lang="en-US" sz="28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50133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/>
        </p:nvSpPr>
        <p:spPr bwMode="auto">
          <a:xfrm>
            <a:off x="319881" y="457200"/>
            <a:ext cx="8504238" cy="494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lnSpc>
                <a:spcPts val="5000"/>
              </a:lnSpc>
              <a:spcAft>
                <a:spcPts val="0"/>
              </a:spcAft>
              <a:buNone/>
              <a:defRPr/>
            </a:pPr>
            <a:r>
              <a:rPr lang="en-US" b="1" i="1" dirty="0" smtClean="0">
                <a:latin typeface="Arial Black" pitchFamily="34" charset="0"/>
              </a:rPr>
              <a:t>Air pollution and its consequences</a:t>
            </a:r>
            <a:endParaRPr lang="en-US" dirty="0" smtClean="0">
              <a:latin typeface="Arial Black" pitchFamily="34" charset="0"/>
            </a:endParaRPr>
          </a:p>
          <a:p>
            <a:pPr eaLnBrk="1" fontAlgn="auto" hangingPunct="1">
              <a:lnSpc>
                <a:spcPts val="5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Arial Black" pitchFamily="34" charset="0"/>
              </a:rPr>
              <a:t>Due to increase in the numbers of motorized vehicles and industries in the cities of the developing world</a:t>
            </a:r>
          </a:p>
          <a:p>
            <a:pPr eaLnBrk="1" fontAlgn="auto" hangingPunct="1">
              <a:lnSpc>
                <a:spcPts val="5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Arial Black" pitchFamily="34" charset="0"/>
              </a:rPr>
              <a:t>Air pollution can affect our health in many ways with both </a:t>
            </a:r>
            <a:r>
              <a:rPr lang="en-US" i="1" dirty="0" smtClean="0">
                <a:latin typeface="Arial Black" pitchFamily="34" charset="0"/>
              </a:rPr>
              <a:t>short-term </a:t>
            </a:r>
            <a:r>
              <a:rPr lang="en-US" dirty="0" smtClean="0">
                <a:latin typeface="Arial Black" pitchFamily="34" charset="0"/>
              </a:rPr>
              <a:t>and </a:t>
            </a:r>
            <a:r>
              <a:rPr lang="en-US" i="1" dirty="0" smtClean="0">
                <a:latin typeface="Arial Black" pitchFamily="34" charset="0"/>
              </a:rPr>
              <a:t>long-term </a:t>
            </a:r>
            <a:r>
              <a:rPr lang="en-US" dirty="0" smtClean="0">
                <a:latin typeface="Arial Black" pitchFamily="34" charset="0"/>
              </a:rPr>
              <a:t>effects</a:t>
            </a:r>
          </a:p>
          <a:p>
            <a:pPr eaLnBrk="1" fontAlgn="auto" hangingPunct="1">
              <a:lnSpc>
                <a:spcPts val="5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41062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304800"/>
            <a:ext cx="8991600" cy="5567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400"/>
              </a:lnSpc>
              <a:buFont typeface="Arial" pitchFamily="34" charset="0"/>
              <a:buChar char="•"/>
              <a:defRPr/>
            </a:pPr>
            <a:r>
              <a:rPr lang="en-US" sz="3200" dirty="0">
                <a:latin typeface="Arial Black" pitchFamily="34" charset="0"/>
              </a:rPr>
              <a:t>Short-term air pollution can aggravate medical conditions like asthma and </a:t>
            </a:r>
            <a:r>
              <a:rPr lang="en-US" sz="3200" dirty="0" smtClean="0">
                <a:latin typeface="Arial Black" pitchFamily="34" charset="0"/>
              </a:rPr>
              <a:t>emphysema.</a:t>
            </a:r>
          </a:p>
          <a:p>
            <a:pPr>
              <a:lnSpc>
                <a:spcPts val="5400"/>
              </a:lnSpc>
              <a:defRPr/>
            </a:pPr>
            <a:endParaRPr lang="en-US" sz="3200" dirty="0">
              <a:latin typeface="Arial Black" pitchFamily="34" charset="0"/>
            </a:endParaRPr>
          </a:p>
          <a:p>
            <a:pPr>
              <a:lnSpc>
                <a:spcPts val="5400"/>
              </a:lnSpc>
              <a:buFont typeface="Arial" pitchFamily="34" charset="0"/>
              <a:buChar char="•"/>
              <a:defRPr/>
            </a:pPr>
            <a:r>
              <a:rPr lang="en-US" sz="3200" dirty="0">
                <a:latin typeface="Arial Black" pitchFamily="34" charset="0"/>
              </a:rPr>
              <a:t>Long-term health effects can include chronic respiratory disease, lung cancer, heart disease, and even damage to other vital organs</a:t>
            </a:r>
          </a:p>
        </p:txBody>
      </p:sp>
    </p:spTree>
    <p:extLst>
      <p:ext uri="{BB962C8B-B14F-4D97-AF65-F5344CB8AC3E}">
        <p14:creationId xmlns:p14="http://schemas.microsoft.com/office/powerpoint/2010/main" val="366712870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/>
        </p:nvSpPr>
        <p:spPr bwMode="auto">
          <a:xfrm>
            <a:off x="152400" y="228600"/>
            <a:ext cx="8763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lnSpc>
                <a:spcPts val="5000"/>
              </a:lnSpc>
              <a:spcAft>
                <a:spcPts val="0"/>
              </a:spcAft>
              <a:buNone/>
              <a:defRPr/>
            </a:pPr>
            <a:r>
              <a:rPr lang="en-US" sz="2800" b="1" i="1" dirty="0" smtClean="0">
                <a:latin typeface="Arial Black" pitchFamily="34" charset="0"/>
              </a:rPr>
              <a:t>Water and sanitation problems</a:t>
            </a:r>
            <a:endParaRPr lang="en-US" sz="2800" dirty="0" smtClean="0">
              <a:latin typeface="Arial Black" pitchFamily="34" charset="0"/>
            </a:endParaRPr>
          </a:p>
          <a:p>
            <a:pPr eaLnBrk="1" fontAlgn="auto" hangingPunct="1">
              <a:lnSpc>
                <a:spcPts val="5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latin typeface="Arial Black" pitchFamily="34" charset="0"/>
              </a:rPr>
              <a:t>Nearly 1.1 billion people worldwide do not have access to clean drinking water and over 400 million people, lack simple improved latrine.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3657600"/>
            <a:ext cx="8763000" cy="1309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  <a:buFont typeface="Arial" pitchFamily="34" charset="0"/>
              <a:buChar char="•"/>
              <a:defRPr/>
            </a:pPr>
            <a:r>
              <a:rPr lang="en-US" sz="2800" dirty="0" smtClean="0">
                <a:latin typeface="Arial Black" pitchFamily="34" charset="0"/>
              </a:rPr>
              <a:t> This </a:t>
            </a:r>
            <a:r>
              <a:rPr lang="en-US" sz="2800" dirty="0">
                <a:latin typeface="Arial Black" pitchFamily="34" charset="0"/>
              </a:rPr>
              <a:t>can lead to increased episodes of diarrhea and other communicable diseases.</a:t>
            </a:r>
          </a:p>
        </p:txBody>
      </p:sp>
    </p:spTree>
    <p:extLst>
      <p:ext uri="{BB962C8B-B14F-4D97-AF65-F5344CB8AC3E}">
        <p14:creationId xmlns:p14="http://schemas.microsoft.com/office/powerpoint/2010/main" val="5676985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/>
        </p:nvSpPr>
        <p:spPr bwMode="auto">
          <a:xfrm>
            <a:off x="121920" y="609600"/>
            <a:ext cx="8763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lnSpc>
                <a:spcPts val="5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latin typeface="Arial Black" pitchFamily="34" charset="0"/>
              </a:rPr>
              <a:t>The rising trends of non-communicable diseases are a consequence of the demographic and dietary transition.</a:t>
            </a:r>
          </a:p>
          <a:p>
            <a:pPr eaLnBrk="1" fontAlgn="auto" hangingPunct="1">
              <a:lnSpc>
                <a:spcPts val="5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latin typeface="Arial Black" pitchFamily="34" charset="0"/>
              </a:rPr>
              <a:t>Decreases in activity combined with access to processed food high in calories and low in nutrition have played a key role</a:t>
            </a:r>
          </a:p>
        </p:txBody>
      </p:sp>
    </p:spTree>
    <p:extLst>
      <p:ext uri="{BB962C8B-B14F-4D97-AF65-F5344CB8AC3E}">
        <p14:creationId xmlns:p14="http://schemas.microsoft.com/office/powerpoint/2010/main" val="2923544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0034" y="500042"/>
            <a:ext cx="76316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3600" dirty="0" smtClean="0">
                <a:latin typeface="Arial Black" pitchFamily="34" charset="0"/>
              </a:rPr>
              <a:t>General marriage rate (GMR):</a:t>
            </a:r>
            <a:endParaRPr lang="ar-SA" sz="3600" dirty="0"/>
          </a:p>
        </p:txBody>
      </p:sp>
      <p:sp>
        <p:nvSpPr>
          <p:cNvPr id="3" name="Rectangle 2"/>
          <p:cNvSpPr/>
          <p:nvPr/>
        </p:nvSpPr>
        <p:spPr>
          <a:xfrm>
            <a:off x="477592" y="1785926"/>
            <a:ext cx="19127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GMR  = </a:t>
            </a:r>
            <a:endParaRPr lang="ar-SA" sz="3200" dirty="0"/>
          </a:p>
        </p:txBody>
      </p:sp>
      <p:sp>
        <p:nvSpPr>
          <p:cNvPr id="4" name="Rectangle 3"/>
          <p:cNvSpPr/>
          <p:nvPr/>
        </p:nvSpPr>
        <p:spPr>
          <a:xfrm>
            <a:off x="3357554" y="1500174"/>
            <a:ext cx="21563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 Black" pitchFamily="34" charset="0"/>
              </a:rPr>
              <a:t>Marriages</a:t>
            </a:r>
            <a:endParaRPr lang="ar-SA" sz="28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071802" y="2071678"/>
            <a:ext cx="250033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571736" y="2071678"/>
            <a:ext cx="35297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 Black" pitchFamily="34" charset="0"/>
              </a:rPr>
              <a:t>Mid-year age 15+</a:t>
            </a:r>
            <a:endParaRPr lang="ar-SA" sz="2800" dirty="0"/>
          </a:p>
        </p:txBody>
      </p:sp>
      <p:sp>
        <p:nvSpPr>
          <p:cNvPr id="9" name="Rectangle 8"/>
          <p:cNvSpPr/>
          <p:nvPr/>
        </p:nvSpPr>
        <p:spPr>
          <a:xfrm>
            <a:off x="6357950" y="1714488"/>
            <a:ext cx="15392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 Black" pitchFamily="34" charset="0"/>
              </a:rPr>
              <a:t>X 1000</a:t>
            </a:r>
            <a:endParaRPr lang="ar-SA" sz="2800" dirty="0"/>
          </a:p>
        </p:txBody>
      </p:sp>
      <p:sp>
        <p:nvSpPr>
          <p:cNvPr id="11" name="Rectangle 10"/>
          <p:cNvSpPr/>
          <p:nvPr/>
        </p:nvSpPr>
        <p:spPr>
          <a:xfrm>
            <a:off x="428596" y="3429000"/>
            <a:ext cx="8429684" cy="2208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ts val="5500"/>
              </a:lnSpc>
            </a:pPr>
            <a:r>
              <a:rPr lang="en-US" sz="3200" dirty="0" smtClean="0">
                <a:latin typeface="Arial Black" pitchFamily="34" charset="0"/>
              </a:rPr>
              <a:t>General Marriage Rate is the number of marriages per 1,000 population age 15 and older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3C7A6-F500-4877-82DB-ED1F6B250435}" type="slidenum">
              <a:rPr lang="ar-SA" smtClean="0"/>
              <a:pPr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97050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357166"/>
            <a:ext cx="8929718" cy="2505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ts val="4800"/>
              </a:lnSpc>
            </a:pPr>
            <a:r>
              <a:rPr lang="en-US" sz="3200" dirty="0" smtClean="0">
                <a:latin typeface="Arial Black" pitchFamily="34" charset="0"/>
              </a:rPr>
              <a:t>Example:</a:t>
            </a:r>
          </a:p>
          <a:p>
            <a:pPr algn="l" rtl="0">
              <a:lnSpc>
                <a:spcPts val="4800"/>
              </a:lnSpc>
              <a:buFont typeface="Arial" pitchFamily="34" charset="0"/>
              <a:buChar char="•"/>
            </a:pPr>
            <a:r>
              <a:rPr lang="en-US" sz="3200" dirty="0" smtClean="0">
                <a:latin typeface="Arial Black" pitchFamily="34" charset="0"/>
              </a:rPr>
              <a:t>In the previous example, if the number of those who were below 15 was 68512 calculate  CMR: </a:t>
            </a:r>
            <a:endParaRPr lang="ar-SA" sz="3200" dirty="0"/>
          </a:p>
        </p:txBody>
      </p:sp>
      <p:sp>
        <p:nvSpPr>
          <p:cNvPr id="3" name="Rectangle 2"/>
          <p:cNvSpPr/>
          <p:nvPr/>
        </p:nvSpPr>
        <p:spPr>
          <a:xfrm>
            <a:off x="214282" y="3286124"/>
            <a:ext cx="8643998" cy="2605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ts val="4900"/>
              </a:lnSpc>
              <a:buFont typeface="Arial" pitchFamily="34" charset="0"/>
              <a:buChar char="•"/>
            </a:pPr>
            <a:r>
              <a:rPr lang="en-US" sz="3200" dirty="0" smtClean="0">
                <a:latin typeface="Arial Black" pitchFamily="34" charset="0"/>
              </a:rPr>
              <a:t>To get the number who were 15+, we deduct the number of those who were less than 15 from mid- year population, that is: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3C7A6-F500-4877-82DB-ED1F6B250435}" type="slidenum">
              <a:rPr lang="ar-SA" smtClean="0"/>
              <a:pPr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356021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2247</Words>
  <Application>Microsoft Office PowerPoint</Application>
  <PresentationFormat>On-screen Show (4:3)</PresentationFormat>
  <Paragraphs>414</Paragraphs>
  <Slides>77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78" baseType="lpstr">
      <vt:lpstr>Office Theme</vt:lpstr>
      <vt:lpstr>Analysis of marriage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Migration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Meanings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King Saud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Migration</dc:title>
  <dc:creator>User</dc:creator>
  <cp:lastModifiedBy>Basma</cp:lastModifiedBy>
  <cp:revision>37</cp:revision>
  <cp:lastPrinted>2014-11-23T09:36:56Z</cp:lastPrinted>
  <dcterms:created xsi:type="dcterms:W3CDTF">2014-10-26T09:35:33Z</dcterms:created>
  <dcterms:modified xsi:type="dcterms:W3CDTF">2018-10-22T08:48:29Z</dcterms:modified>
</cp:coreProperties>
</file>