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sldIdLst>
    <p:sldId id="257" r:id="rId5"/>
    <p:sldId id="258" r:id="rId6"/>
    <p:sldId id="259" r:id="rId7"/>
    <p:sldId id="260" r:id="rId8"/>
    <p:sldId id="261" r:id="rId9"/>
    <p:sldId id="262" r:id="rId10"/>
    <p:sldId id="263" r:id="rId11"/>
    <p:sldId id="440" r:id="rId12"/>
    <p:sldId id="441" r:id="rId13"/>
    <p:sldId id="264" r:id="rId14"/>
    <p:sldId id="265" r:id="rId15"/>
    <p:sldId id="266" r:id="rId16"/>
    <p:sldId id="267" r:id="rId17"/>
    <p:sldId id="268" r:id="rId18"/>
    <p:sldId id="269" r:id="rId19"/>
    <p:sldId id="270" r:id="rId20"/>
    <p:sldId id="271" r:id="rId21"/>
    <p:sldId id="272" r:id="rId22"/>
    <p:sldId id="273" r:id="rId23"/>
    <p:sldId id="442" r:id="rId24"/>
    <p:sldId id="443" r:id="rId25"/>
    <p:sldId id="444" r:id="rId26"/>
    <p:sldId id="445" r:id="rId27"/>
    <p:sldId id="446" r:id="rId28"/>
    <p:sldId id="447" r:id="rId29"/>
    <p:sldId id="448" r:id="rId30"/>
    <p:sldId id="466" r:id="rId31"/>
    <p:sldId id="465" r:id="rId32"/>
    <p:sldId id="449" r:id="rId33"/>
    <p:sldId id="450" r:id="rId34"/>
    <p:sldId id="451" r:id="rId35"/>
    <p:sldId id="452" r:id="rId36"/>
    <p:sldId id="468" r:id="rId37"/>
    <p:sldId id="453" r:id="rId38"/>
    <p:sldId id="454" r:id="rId39"/>
    <p:sldId id="455" r:id="rId40"/>
    <p:sldId id="457" r:id="rId41"/>
    <p:sldId id="280" r:id="rId42"/>
    <p:sldId id="281" r:id="rId43"/>
    <p:sldId id="282" r:id="rId44"/>
    <p:sldId id="283" r:id="rId45"/>
    <p:sldId id="284" r:id="rId46"/>
    <p:sldId id="285" r:id="rId47"/>
    <p:sldId id="286" r:id="rId48"/>
    <p:sldId id="287" r:id="rId49"/>
    <p:sldId id="288" r:id="rId50"/>
    <p:sldId id="289" r:id="rId51"/>
    <p:sldId id="290" r:id="rId52"/>
    <p:sldId id="437" r:id="rId53"/>
    <p:sldId id="438" r:id="rId54"/>
    <p:sldId id="439" r:id="rId55"/>
    <p:sldId id="291" r:id="rId56"/>
    <p:sldId id="292" r:id="rId57"/>
    <p:sldId id="293" r:id="rId58"/>
    <p:sldId id="294" r:id="rId59"/>
    <p:sldId id="436" r:id="rId60"/>
    <p:sldId id="295" r:id="rId61"/>
    <p:sldId id="296" r:id="rId62"/>
    <p:sldId id="297" r:id="rId63"/>
    <p:sldId id="298" r:id="rId64"/>
    <p:sldId id="299" r:id="rId65"/>
    <p:sldId id="300" r:id="rId66"/>
    <p:sldId id="301" r:id="rId67"/>
    <p:sldId id="302" r:id="rId68"/>
    <p:sldId id="303" r:id="rId69"/>
    <p:sldId id="304" r:id="rId70"/>
    <p:sldId id="305" r:id="rId71"/>
    <p:sldId id="306" r:id="rId72"/>
    <p:sldId id="307" r:id="rId73"/>
    <p:sldId id="308" r:id="rId74"/>
    <p:sldId id="309" r:id="rId75"/>
    <p:sldId id="310" r:id="rId76"/>
    <p:sldId id="311" r:id="rId77"/>
    <p:sldId id="312" r:id="rId78"/>
    <p:sldId id="313" r:id="rId79"/>
    <p:sldId id="314" r:id="rId80"/>
    <p:sldId id="315" r:id="rId81"/>
    <p:sldId id="316" r:id="rId82"/>
    <p:sldId id="317" r:id="rId83"/>
    <p:sldId id="318" r:id="rId84"/>
    <p:sldId id="319" r:id="rId85"/>
    <p:sldId id="320" r:id="rId86"/>
    <p:sldId id="321" r:id="rId87"/>
    <p:sldId id="322" r:id="rId88"/>
    <p:sldId id="323" r:id="rId89"/>
    <p:sldId id="324" r:id="rId90"/>
    <p:sldId id="325" r:id="rId91"/>
    <p:sldId id="326" r:id="rId92"/>
    <p:sldId id="327" r:id="rId93"/>
    <p:sldId id="328" r:id="rId94"/>
    <p:sldId id="329" r:id="rId95"/>
    <p:sldId id="330" r:id="rId96"/>
    <p:sldId id="331" r:id="rId97"/>
    <p:sldId id="332" r:id="rId98"/>
    <p:sldId id="333" r:id="rId99"/>
    <p:sldId id="334" r:id="rId100"/>
    <p:sldId id="335" r:id="rId101"/>
    <p:sldId id="336" r:id="rId102"/>
    <p:sldId id="337" r:id="rId103"/>
    <p:sldId id="338" r:id="rId104"/>
    <p:sldId id="339" r:id="rId105"/>
    <p:sldId id="340" r:id="rId106"/>
    <p:sldId id="341" r:id="rId107"/>
    <p:sldId id="342" r:id="rId108"/>
    <p:sldId id="343" r:id="rId109"/>
    <p:sldId id="344" r:id="rId110"/>
    <p:sldId id="345" r:id="rId111"/>
    <p:sldId id="346" r:id="rId112"/>
    <p:sldId id="347" r:id="rId113"/>
    <p:sldId id="348" r:id="rId114"/>
    <p:sldId id="349" r:id="rId115"/>
    <p:sldId id="350" r:id="rId116"/>
    <p:sldId id="351" r:id="rId117"/>
    <p:sldId id="352" r:id="rId118"/>
    <p:sldId id="462" r:id="rId119"/>
    <p:sldId id="461" r:id="rId120"/>
    <p:sldId id="353" r:id="rId121"/>
    <p:sldId id="354" r:id="rId122"/>
    <p:sldId id="355" r:id="rId123"/>
    <p:sldId id="356" r:id="rId124"/>
    <p:sldId id="357" r:id="rId125"/>
    <p:sldId id="358" r:id="rId126"/>
    <p:sldId id="359" r:id="rId127"/>
    <p:sldId id="360" r:id="rId128"/>
    <p:sldId id="361" r:id="rId129"/>
    <p:sldId id="362" r:id="rId130"/>
    <p:sldId id="363" r:id="rId131"/>
    <p:sldId id="364" r:id="rId132"/>
    <p:sldId id="365" r:id="rId133"/>
    <p:sldId id="366" r:id="rId134"/>
    <p:sldId id="367" r:id="rId135"/>
    <p:sldId id="368" r:id="rId136"/>
    <p:sldId id="369" r:id="rId137"/>
    <p:sldId id="370" r:id="rId138"/>
    <p:sldId id="371" r:id="rId139"/>
    <p:sldId id="372" r:id="rId140"/>
    <p:sldId id="373" r:id="rId141"/>
    <p:sldId id="374" r:id="rId142"/>
    <p:sldId id="375" r:id="rId143"/>
    <p:sldId id="376" r:id="rId144"/>
    <p:sldId id="459" r:id="rId145"/>
    <p:sldId id="460" r:id="rId146"/>
    <p:sldId id="378" r:id="rId147"/>
    <p:sldId id="379" r:id="rId148"/>
    <p:sldId id="380" r:id="rId149"/>
    <p:sldId id="381" r:id="rId150"/>
    <p:sldId id="382" r:id="rId151"/>
    <p:sldId id="383" r:id="rId152"/>
    <p:sldId id="384" r:id="rId153"/>
    <p:sldId id="385" r:id="rId154"/>
    <p:sldId id="386" r:id="rId155"/>
    <p:sldId id="387" r:id="rId156"/>
    <p:sldId id="388" r:id="rId157"/>
    <p:sldId id="389" r:id="rId158"/>
    <p:sldId id="390" r:id="rId159"/>
    <p:sldId id="391" r:id="rId160"/>
    <p:sldId id="392" r:id="rId161"/>
    <p:sldId id="393" r:id="rId162"/>
    <p:sldId id="394" r:id="rId163"/>
    <p:sldId id="395" r:id="rId164"/>
    <p:sldId id="396" r:id="rId165"/>
    <p:sldId id="397" r:id="rId166"/>
    <p:sldId id="398" r:id="rId167"/>
    <p:sldId id="399" r:id="rId168"/>
    <p:sldId id="400" r:id="rId169"/>
    <p:sldId id="401" r:id="rId170"/>
    <p:sldId id="402" r:id="rId171"/>
    <p:sldId id="403" r:id="rId172"/>
    <p:sldId id="404" r:id="rId173"/>
    <p:sldId id="405" r:id="rId174"/>
    <p:sldId id="406" r:id="rId175"/>
    <p:sldId id="407" r:id="rId176"/>
    <p:sldId id="408" r:id="rId177"/>
    <p:sldId id="409" r:id="rId178"/>
    <p:sldId id="410" r:id="rId179"/>
    <p:sldId id="411" r:id="rId180"/>
    <p:sldId id="412" r:id="rId181"/>
    <p:sldId id="413" r:id="rId182"/>
    <p:sldId id="414" r:id="rId183"/>
    <p:sldId id="415" r:id="rId184"/>
    <p:sldId id="416" r:id="rId185"/>
    <p:sldId id="417" r:id="rId186"/>
    <p:sldId id="418" r:id="rId187"/>
    <p:sldId id="419" r:id="rId188"/>
    <p:sldId id="420" r:id="rId189"/>
    <p:sldId id="421" r:id="rId190"/>
    <p:sldId id="422" r:id="rId191"/>
    <p:sldId id="423" r:id="rId192"/>
    <p:sldId id="424" r:id="rId193"/>
    <p:sldId id="425" r:id="rId194"/>
    <p:sldId id="426" r:id="rId195"/>
    <p:sldId id="427" r:id="rId196"/>
    <p:sldId id="428" r:id="rId197"/>
    <p:sldId id="429" r:id="rId198"/>
    <p:sldId id="430" r:id="rId199"/>
    <p:sldId id="431" r:id="rId200"/>
    <p:sldId id="432" r:id="rId201"/>
    <p:sldId id="433" r:id="rId202"/>
    <p:sldId id="434" r:id="rId203"/>
    <p:sldId id="435" r:id="rId204"/>
    <p:sldId id="463" r:id="rId205"/>
    <p:sldId id="464" r:id="rId20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0000"/>
    <a:srgbClr val="FF5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106" d="100"/>
          <a:sy n="106" d="100"/>
        </p:scale>
        <p:origin x="1158"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slide" Target="slides/slide161.xml"/><Relationship Id="rId181" Type="http://schemas.openxmlformats.org/officeDocument/2006/relationships/slide" Target="slides/slide177.xml"/><Relationship Id="rId186" Type="http://schemas.openxmlformats.org/officeDocument/2006/relationships/slide" Target="slides/slide182.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92" Type="http://schemas.openxmlformats.org/officeDocument/2006/relationships/slide" Target="slides/slide188.xml"/><Relationship Id="rId197" Type="http://schemas.openxmlformats.org/officeDocument/2006/relationships/slide" Target="slides/slide193.xml"/><Relationship Id="rId206" Type="http://schemas.openxmlformats.org/officeDocument/2006/relationships/slide" Target="slides/slide202.xml"/><Relationship Id="rId201" Type="http://schemas.openxmlformats.org/officeDocument/2006/relationships/slide" Target="slides/slide197.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presProps" Target="pres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theme" Target="theme/theme1.xml"/><Relationship Id="rId190" Type="http://schemas.openxmlformats.org/officeDocument/2006/relationships/slide" Target="slides/slide186.xml"/><Relationship Id="rId204" Type="http://schemas.openxmlformats.org/officeDocument/2006/relationships/slide" Target="slides/slide200.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tableStyles" Target="tableStyles.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1B4D3F-E6DA-4975-AD66-2E24FECFBA2C}" type="doc">
      <dgm:prSet loTypeId="urn:microsoft.com/office/officeart/2005/8/layout/cycle2" loCatId="cycle" qsTypeId="urn:microsoft.com/office/officeart/2005/8/quickstyle/3d4" qsCatId="3D" csTypeId="urn:microsoft.com/office/officeart/2005/8/colors/accent2_2" csCatId="accent2" phldr="1"/>
      <dgm:spPr/>
      <dgm:t>
        <a:bodyPr/>
        <a:lstStyle/>
        <a:p>
          <a:pPr rtl="1"/>
          <a:endParaRPr lang="ar-LY"/>
        </a:p>
      </dgm:t>
    </dgm:pt>
    <dgm:pt modelId="{0EA00AF7-305F-4BD8-8E73-E6ACAD070BFC}">
      <dgm:prSet phldrT="[Text]" custT="1"/>
      <dgm:spPr/>
      <dgm:t>
        <a:bodyPr/>
        <a:lstStyle/>
        <a:p>
          <a:pPr rtl="1">
            <a:lnSpc>
              <a:spcPct val="50000"/>
            </a:lnSpc>
          </a:pPr>
          <a:r>
            <a:rPr lang="ar-LY" sz="2000" b="0" kern="1200" dirty="0" smtClean="0">
              <a:solidFill>
                <a:srgbClr val="7E0000"/>
              </a:solidFill>
              <a:latin typeface="Arial" pitchFamily="34" charset="0"/>
              <a:ea typeface="+mn-ea"/>
              <a:cs typeface="DecoType Naskh Variants" pitchFamily="2" charset="-78"/>
            </a:rPr>
            <a:t>التركيز </a:t>
          </a:r>
          <a:endParaRPr lang="ar-SA" sz="2400" b="0" kern="1200" dirty="0" smtClean="0">
            <a:solidFill>
              <a:srgbClr val="7E0000"/>
            </a:solidFill>
            <a:latin typeface="Arial" pitchFamily="34" charset="0"/>
            <a:ea typeface="+mn-ea"/>
            <a:cs typeface="DecoType Naskh Variants" pitchFamily="2" charset="-78"/>
          </a:endParaRPr>
        </a:p>
        <a:p>
          <a:pPr rtl="1">
            <a:lnSpc>
              <a:spcPct val="50000"/>
            </a:lnSpc>
          </a:pPr>
          <a:r>
            <a:rPr lang="ar-SA" sz="2000" b="0" kern="1200" dirty="0" smtClean="0">
              <a:solidFill>
                <a:srgbClr val="7E0000"/>
              </a:solidFill>
              <a:latin typeface="Arial" pitchFamily="34" charset="0"/>
              <a:ea typeface="+mn-ea"/>
              <a:cs typeface="DecoType Naskh Variants" pitchFamily="2" charset="-78"/>
            </a:rPr>
            <a:t>على الشرائح المست</a:t>
          </a:r>
          <a:r>
            <a:rPr lang="ar-SA" sz="2400" b="0" kern="1200" dirty="0" smtClean="0">
              <a:solidFill>
                <a:srgbClr val="7E0000"/>
              </a:solidFill>
              <a:latin typeface="Arial" pitchFamily="34" charset="0"/>
              <a:ea typeface="+mn-ea"/>
              <a:cs typeface="DecoType Naskh Variants" pitchFamily="2" charset="-78"/>
            </a:rPr>
            <a:t>فيدة</a:t>
          </a:r>
          <a:endParaRPr lang="ar-LY" sz="2800" b="0" kern="1200" dirty="0">
            <a:solidFill>
              <a:srgbClr val="7E0000"/>
            </a:solidFill>
            <a:latin typeface="Arial" pitchFamily="34" charset="0"/>
            <a:ea typeface="+mn-ea"/>
            <a:cs typeface="DecoType Naskh Variants" pitchFamily="2" charset="-78"/>
          </a:endParaRPr>
        </a:p>
      </dgm:t>
    </dgm:pt>
    <dgm:pt modelId="{232E6BAB-5D81-410F-94A1-0EB373A98971}" type="parTrans" cxnId="{D4BFDC22-359B-4168-869F-AE41A679A2DE}">
      <dgm:prSet/>
      <dgm:spPr/>
      <dgm:t>
        <a:bodyPr/>
        <a:lstStyle/>
        <a:p>
          <a:pPr rtl="1"/>
          <a:endParaRPr lang="ar-LY" sz="1600" b="1">
            <a:effectLst>
              <a:outerShdw blurRad="38100" dist="38100" dir="2700000" algn="tl">
                <a:srgbClr val="000000">
                  <a:alpha val="43137"/>
                </a:srgbClr>
              </a:outerShdw>
            </a:effectLst>
          </a:endParaRPr>
        </a:p>
      </dgm:t>
    </dgm:pt>
    <dgm:pt modelId="{A09779F5-0C3F-4DB5-919D-12BE72724660}" type="sibTrans" cxnId="{D4BFDC22-359B-4168-869F-AE41A679A2DE}">
      <dgm:prSet custT="1"/>
      <dgm:spPr/>
      <dgm:t>
        <a:bodyPr/>
        <a:lstStyle/>
        <a:p>
          <a:pPr rtl="1"/>
          <a:endParaRPr lang="ar-LY" sz="1600" b="1">
            <a:effectLst>
              <a:outerShdw blurRad="38100" dist="38100" dir="2700000" algn="tl">
                <a:srgbClr val="000000">
                  <a:alpha val="43137"/>
                </a:srgbClr>
              </a:outerShdw>
            </a:effectLst>
          </a:endParaRPr>
        </a:p>
      </dgm:t>
    </dgm:pt>
    <dgm:pt modelId="{BABC9444-3B35-489C-BC50-98D09690A837}">
      <dgm:prSet phldrT="[Text]" custT="1"/>
      <dgm:spPr/>
      <dgm:t>
        <a:bodyPr/>
        <a:lstStyle/>
        <a:p>
          <a:pPr rtl="1"/>
          <a:r>
            <a:rPr lang="ar-LY" sz="4000" kern="1200" dirty="0" smtClean="0">
              <a:solidFill>
                <a:srgbClr val="7E0000"/>
              </a:solidFill>
              <a:latin typeface="Arial" pitchFamily="34" charset="0"/>
              <a:ea typeface="+mn-ea"/>
              <a:cs typeface="DecoType Naskh Variants" pitchFamily="2" charset="-78"/>
            </a:rPr>
            <a:t>القيادة</a:t>
          </a:r>
          <a:endParaRPr lang="ar-LY" sz="1600" kern="1200" dirty="0">
            <a:solidFill>
              <a:srgbClr val="7E0000"/>
            </a:solidFill>
            <a:latin typeface="Arial" pitchFamily="34" charset="0"/>
            <a:ea typeface="+mn-ea"/>
            <a:cs typeface="DecoType Naskh Variants" pitchFamily="2" charset="-78"/>
          </a:endParaRPr>
        </a:p>
      </dgm:t>
    </dgm:pt>
    <dgm:pt modelId="{1398C31A-5391-426E-ACA5-61F28321307B}" type="parTrans" cxnId="{F7AB4278-045D-4444-A264-FDA905168B84}">
      <dgm:prSet/>
      <dgm:spPr/>
      <dgm:t>
        <a:bodyPr/>
        <a:lstStyle/>
        <a:p>
          <a:pPr rtl="1"/>
          <a:endParaRPr lang="ar-LY" sz="1600" b="1">
            <a:effectLst>
              <a:outerShdw blurRad="38100" dist="38100" dir="2700000" algn="tl">
                <a:srgbClr val="000000">
                  <a:alpha val="43137"/>
                </a:srgbClr>
              </a:outerShdw>
            </a:effectLst>
          </a:endParaRPr>
        </a:p>
      </dgm:t>
    </dgm:pt>
    <dgm:pt modelId="{628E0C71-207F-4A5F-AE57-ADBCB9527AC9}" type="sibTrans" cxnId="{F7AB4278-045D-4444-A264-FDA905168B84}">
      <dgm:prSet custT="1"/>
      <dgm:spPr/>
      <dgm:t>
        <a:bodyPr/>
        <a:lstStyle/>
        <a:p>
          <a:pPr rtl="1"/>
          <a:endParaRPr lang="ar-LY" sz="1600" b="1">
            <a:effectLst>
              <a:outerShdw blurRad="38100" dist="38100" dir="2700000" algn="tl">
                <a:srgbClr val="000000">
                  <a:alpha val="43137"/>
                </a:srgbClr>
              </a:outerShdw>
            </a:effectLst>
          </a:endParaRPr>
        </a:p>
      </dgm:t>
    </dgm:pt>
    <dgm:pt modelId="{1820E65B-C762-4A5A-B4F0-15470153FDD3}">
      <dgm:prSet phldrT="[Text]" custT="1"/>
      <dgm:spPr/>
      <dgm:t>
        <a:bodyPr/>
        <a:lstStyle/>
        <a:p>
          <a:pPr rtl="1"/>
          <a:r>
            <a:rPr lang="ar-LY" sz="2000" kern="1200" dirty="0" smtClean="0">
              <a:solidFill>
                <a:srgbClr val="7E0000"/>
              </a:solidFill>
              <a:latin typeface="Arial" pitchFamily="34" charset="0"/>
              <a:ea typeface="+mn-ea"/>
              <a:cs typeface="DecoType Naskh Variants" pitchFamily="2" charset="-78"/>
            </a:rPr>
            <a:t>مشاركة </a:t>
          </a:r>
          <a:r>
            <a:rPr lang="ar-SA" sz="2000" kern="1200" dirty="0" smtClean="0">
              <a:solidFill>
                <a:srgbClr val="7E0000"/>
              </a:solidFill>
              <a:latin typeface="Arial" pitchFamily="34" charset="0"/>
              <a:ea typeface="+mn-ea"/>
              <a:cs typeface="DecoType Naskh Variants" pitchFamily="2" charset="-78"/>
            </a:rPr>
            <a:t>الأفراد</a:t>
          </a:r>
          <a:endParaRPr lang="ar-LY" sz="2000" kern="1200" dirty="0">
            <a:solidFill>
              <a:srgbClr val="7E0000"/>
            </a:solidFill>
            <a:latin typeface="Arial" pitchFamily="34" charset="0"/>
            <a:ea typeface="+mn-ea"/>
            <a:cs typeface="DecoType Naskh Variants" pitchFamily="2" charset="-78"/>
          </a:endParaRPr>
        </a:p>
      </dgm:t>
    </dgm:pt>
    <dgm:pt modelId="{BB2CC990-1123-4379-8FDB-19566863F177}" type="parTrans" cxnId="{5F1F207B-2FF0-47DA-A0E3-FFAAE8685832}">
      <dgm:prSet/>
      <dgm:spPr/>
      <dgm:t>
        <a:bodyPr/>
        <a:lstStyle/>
        <a:p>
          <a:pPr rtl="1"/>
          <a:endParaRPr lang="ar-LY" sz="1600" b="1">
            <a:effectLst>
              <a:outerShdw blurRad="38100" dist="38100" dir="2700000" algn="tl">
                <a:srgbClr val="000000">
                  <a:alpha val="43137"/>
                </a:srgbClr>
              </a:outerShdw>
            </a:effectLst>
          </a:endParaRPr>
        </a:p>
      </dgm:t>
    </dgm:pt>
    <dgm:pt modelId="{459905BA-590C-4D6C-A567-3CC310D693F4}" type="sibTrans" cxnId="{5F1F207B-2FF0-47DA-A0E3-FFAAE8685832}">
      <dgm:prSet custT="1"/>
      <dgm:spPr/>
      <dgm:t>
        <a:bodyPr/>
        <a:lstStyle/>
        <a:p>
          <a:pPr rtl="1"/>
          <a:endParaRPr lang="ar-LY" sz="1600" b="1">
            <a:effectLst>
              <a:outerShdw blurRad="38100" dist="38100" dir="2700000" algn="tl">
                <a:srgbClr val="000000">
                  <a:alpha val="43137"/>
                </a:srgbClr>
              </a:outerShdw>
            </a:effectLst>
          </a:endParaRPr>
        </a:p>
      </dgm:t>
    </dgm:pt>
    <dgm:pt modelId="{0BDA8099-CC84-48FB-A838-202AB7EE6C65}">
      <dgm:prSet phldrT="[Text]" custT="1"/>
      <dgm:spPr/>
      <dgm:t>
        <a:bodyPr/>
        <a:lstStyle/>
        <a:p>
          <a:pPr rtl="1"/>
          <a:r>
            <a:rPr lang="ar-SA" sz="3200" kern="1200" smtClean="0">
              <a:solidFill>
                <a:srgbClr val="7E0000"/>
              </a:solidFill>
              <a:latin typeface="Arial" pitchFamily="34" charset="0"/>
              <a:ea typeface="+mn-ea"/>
              <a:cs typeface="DecoType Naskh Variants" pitchFamily="2" charset="-78"/>
            </a:rPr>
            <a:t>منهج </a:t>
          </a:r>
          <a:r>
            <a:rPr lang="ar-LY" sz="3200" kern="1200" smtClean="0">
              <a:solidFill>
                <a:srgbClr val="7E0000"/>
              </a:solidFill>
              <a:latin typeface="Arial" pitchFamily="34" charset="0"/>
              <a:ea typeface="+mn-ea"/>
              <a:cs typeface="DecoType Naskh Variants" pitchFamily="2" charset="-78"/>
            </a:rPr>
            <a:t>العملية </a:t>
          </a:r>
          <a:endParaRPr lang="ar-LY" sz="3200" kern="1200" dirty="0">
            <a:solidFill>
              <a:srgbClr val="7E0000"/>
            </a:solidFill>
            <a:latin typeface="Arial" pitchFamily="34" charset="0"/>
            <a:ea typeface="+mn-ea"/>
            <a:cs typeface="DecoType Naskh Variants" pitchFamily="2" charset="-78"/>
          </a:endParaRPr>
        </a:p>
      </dgm:t>
    </dgm:pt>
    <dgm:pt modelId="{ABD47179-06CC-4324-872C-C123A3248268}" type="parTrans" cxnId="{A4373DCE-BB31-4933-912A-1F9BCB5C57DB}">
      <dgm:prSet/>
      <dgm:spPr/>
      <dgm:t>
        <a:bodyPr/>
        <a:lstStyle/>
        <a:p>
          <a:pPr rtl="1"/>
          <a:endParaRPr lang="ar-LY" sz="1600" b="1">
            <a:effectLst>
              <a:outerShdw blurRad="38100" dist="38100" dir="2700000" algn="tl">
                <a:srgbClr val="000000">
                  <a:alpha val="43137"/>
                </a:srgbClr>
              </a:outerShdw>
            </a:effectLst>
          </a:endParaRPr>
        </a:p>
      </dgm:t>
    </dgm:pt>
    <dgm:pt modelId="{A7FC7E85-A390-45EC-9C2F-BD551DC551F9}" type="sibTrans" cxnId="{A4373DCE-BB31-4933-912A-1F9BCB5C57DB}">
      <dgm:prSet custT="1"/>
      <dgm:spPr/>
      <dgm:t>
        <a:bodyPr/>
        <a:lstStyle/>
        <a:p>
          <a:pPr rtl="1"/>
          <a:endParaRPr lang="ar-LY" sz="1600" b="1">
            <a:effectLst>
              <a:outerShdw blurRad="38100" dist="38100" dir="2700000" algn="tl">
                <a:srgbClr val="000000">
                  <a:alpha val="43137"/>
                </a:srgbClr>
              </a:outerShdw>
            </a:effectLst>
          </a:endParaRPr>
        </a:p>
      </dgm:t>
    </dgm:pt>
    <dgm:pt modelId="{14478605-7D0D-467B-8E0C-2BA976167A73}">
      <dgm:prSet phldrT="[Text]" custT="1"/>
      <dgm:spPr/>
      <dgm:t>
        <a:bodyPr/>
        <a:lstStyle/>
        <a:p>
          <a:pPr rtl="1"/>
          <a:r>
            <a:rPr lang="ar-SA" sz="2800" kern="1200" dirty="0" smtClean="0">
              <a:solidFill>
                <a:srgbClr val="7E0000"/>
              </a:solidFill>
              <a:latin typeface="Arial" pitchFamily="34" charset="0"/>
              <a:ea typeface="+mn-ea"/>
              <a:cs typeface="DecoType Naskh Variants" pitchFamily="2" charset="-78"/>
            </a:rPr>
            <a:t>التحسين</a:t>
          </a:r>
          <a:endParaRPr lang="ar-LY" sz="2800" kern="1200" dirty="0">
            <a:solidFill>
              <a:srgbClr val="7E0000"/>
            </a:solidFill>
            <a:latin typeface="Arial" pitchFamily="34" charset="0"/>
            <a:ea typeface="+mn-ea"/>
            <a:cs typeface="DecoType Naskh Variants" pitchFamily="2" charset="-78"/>
          </a:endParaRPr>
        </a:p>
      </dgm:t>
    </dgm:pt>
    <dgm:pt modelId="{4BABD88F-7E32-4A05-A0B0-64C11A54470F}" type="parTrans" cxnId="{AD5B779C-492A-4D16-A0A4-786F750EDE8B}">
      <dgm:prSet/>
      <dgm:spPr/>
      <dgm:t>
        <a:bodyPr/>
        <a:lstStyle/>
        <a:p>
          <a:pPr rtl="1"/>
          <a:endParaRPr lang="ar-LY" sz="1600" b="1">
            <a:effectLst>
              <a:outerShdw blurRad="38100" dist="38100" dir="2700000" algn="tl">
                <a:srgbClr val="000000">
                  <a:alpha val="43137"/>
                </a:srgbClr>
              </a:outerShdw>
            </a:effectLst>
          </a:endParaRPr>
        </a:p>
      </dgm:t>
    </dgm:pt>
    <dgm:pt modelId="{8C0C95F7-232E-4AD9-976F-3404EF169991}" type="sibTrans" cxnId="{AD5B779C-492A-4D16-A0A4-786F750EDE8B}">
      <dgm:prSet custT="1"/>
      <dgm:spPr/>
      <dgm:t>
        <a:bodyPr/>
        <a:lstStyle/>
        <a:p>
          <a:pPr rtl="1"/>
          <a:endParaRPr lang="ar-LY" sz="1600" b="1">
            <a:effectLst>
              <a:outerShdw blurRad="38100" dist="38100" dir="2700000" algn="tl">
                <a:srgbClr val="000000">
                  <a:alpha val="43137"/>
                </a:srgbClr>
              </a:outerShdw>
            </a:effectLst>
          </a:endParaRPr>
        </a:p>
      </dgm:t>
    </dgm:pt>
    <dgm:pt modelId="{163E1C8D-4F9B-435E-A83D-1778D6DC850F}">
      <dgm:prSet phldrT="[Text]" custT="1"/>
      <dgm:spPr/>
      <dgm:t>
        <a:bodyPr/>
        <a:lstStyle/>
        <a:p>
          <a:pPr rtl="1"/>
          <a:r>
            <a:rPr lang="ar-SA" sz="2000" kern="1200" dirty="0" smtClean="0">
              <a:solidFill>
                <a:srgbClr val="7E0000"/>
              </a:solidFill>
              <a:latin typeface="Arial" pitchFamily="34" charset="0"/>
              <a:ea typeface="+mn-ea"/>
              <a:cs typeface="DecoType Naskh Variants" pitchFamily="2" charset="-78"/>
            </a:rPr>
            <a:t>اتخاذ القرار المبني على الدليل</a:t>
          </a:r>
          <a:endParaRPr lang="ar-LY" sz="2000" kern="1200" dirty="0">
            <a:solidFill>
              <a:srgbClr val="7E0000"/>
            </a:solidFill>
            <a:latin typeface="Arial" pitchFamily="34" charset="0"/>
            <a:ea typeface="+mn-ea"/>
            <a:cs typeface="DecoType Naskh Variants" pitchFamily="2" charset="-78"/>
          </a:endParaRPr>
        </a:p>
      </dgm:t>
    </dgm:pt>
    <dgm:pt modelId="{1685AF4E-5172-4543-AB6A-4C021A744880}" type="parTrans" cxnId="{5F532C48-E0A8-4427-86BD-6B2CCEF30636}">
      <dgm:prSet/>
      <dgm:spPr/>
      <dgm:t>
        <a:bodyPr/>
        <a:lstStyle/>
        <a:p>
          <a:pPr rtl="1"/>
          <a:endParaRPr lang="ar-LY" sz="1600" b="1">
            <a:effectLst>
              <a:outerShdw blurRad="38100" dist="38100" dir="2700000" algn="tl">
                <a:srgbClr val="000000">
                  <a:alpha val="43137"/>
                </a:srgbClr>
              </a:outerShdw>
            </a:effectLst>
          </a:endParaRPr>
        </a:p>
      </dgm:t>
    </dgm:pt>
    <dgm:pt modelId="{B13FB2E9-FD27-4D50-BE7C-C2C89A6C2B72}" type="sibTrans" cxnId="{5F532C48-E0A8-4427-86BD-6B2CCEF30636}">
      <dgm:prSet custT="1"/>
      <dgm:spPr/>
      <dgm:t>
        <a:bodyPr/>
        <a:lstStyle/>
        <a:p>
          <a:pPr rtl="1"/>
          <a:endParaRPr lang="ar-LY" sz="1600" b="1">
            <a:effectLst>
              <a:outerShdw blurRad="38100" dist="38100" dir="2700000" algn="tl">
                <a:srgbClr val="000000">
                  <a:alpha val="43137"/>
                </a:srgbClr>
              </a:outerShdw>
            </a:effectLst>
          </a:endParaRPr>
        </a:p>
      </dgm:t>
    </dgm:pt>
    <dgm:pt modelId="{5FD6F9EF-D7FE-4A62-92EB-857E553B13EC}">
      <dgm:prSet phldrT="[Text]" custT="1"/>
      <dgm:spPr/>
      <dgm:t>
        <a:bodyPr/>
        <a:lstStyle/>
        <a:p>
          <a:pPr rtl="1"/>
          <a:r>
            <a:rPr lang="ar-SA" sz="2800" kern="1200" dirty="0" smtClean="0">
              <a:solidFill>
                <a:srgbClr val="7E0000"/>
              </a:solidFill>
              <a:latin typeface="Arial" pitchFamily="34" charset="0"/>
              <a:ea typeface="+mn-ea"/>
              <a:cs typeface="DecoType Naskh Variants" pitchFamily="2" charset="-78"/>
            </a:rPr>
            <a:t>إدارة العلاقات</a:t>
          </a:r>
          <a:endParaRPr lang="ar-LY" sz="2800" kern="1200" dirty="0">
            <a:solidFill>
              <a:srgbClr val="7E0000"/>
            </a:solidFill>
            <a:latin typeface="Arial" pitchFamily="34" charset="0"/>
            <a:ea typeface="+mn-ea"/>
            <a:cs typeface="DecoType Naskh Variants" pitchFamily="2" charset="-78"/>
          </a:endParaRPr>
        </a:p>
      </dgm:t>
    </dgm:pt>
    <dgm:pt modelId="{DD67B1DE-17F9-4C9E-B0C0-05B5547CD549}" type="parTrans" cxnId="{0B3E19BE-9B85-4D9B-B7A1-148722ADF021}">
      <dgm:prSet/>
      <dgm:spPr/>
      <dgm:t>
        <a:bodyPr/>
        <a:lstStyle/>
        <a:p>
          <a:pPr rtl="1"/>
          <a:endParaRPr lang="ar-LY" sz="1600" b="1">
            <a:effectLst>
              <a:outerShdw blurRad="38100" dist="38100" dir="2700000" algn="tl">
                <a:srgbClr val="000000">
                  <a:alpha val="43137"/>
                </a:srgbClr>
              </a:outerShdw>
            </a:effectLst>
          </a:endParaRPr>
        </a:p>
      </dgm:t>
    </dgm:pt>
    <dgm:pt modelId="{CDC8B729-AF32-4FFB-8EF1-4F7B6C758C93}" type="sibTrans" cxnId="{0B3E19BE-9B85-4D9B-B7A1-148722ADF021}">
      <dgm:prSet custT="1"/>
      <dgm:spPr/>
      <dgm:t>
        <a:bodyPr/>
        <a:lstStyle/>
        <a:p>
          <a:pPr rtl="1"/>
          <a:endParaRPr lang="ar-LY" sz="1600" b="1">
            <a:effectLst>
              <a:outerShdw blurRad="38100" dist="38100" dir="2700000" algn="tl">
                <a:srgbClr val="000000">
                  <a:alpha val="43137"/>
                </a:srgbClr>
              </a:outerShdw>
            </a:effectLst>
          </a:endParaRPr>
        </a:p>
      </dgm:t>
    </dgm:pt>
    <dgm:pt modelId="{A452C56D-76FB-4910-A7A3-12E92FF744DD}" type="pres">
      <dgm:prSet presAssocID="{8A1B4D3F-E6DA-4975-AD66-2E24FECFBA2C}" presName="cycle" presStyleCnt="0">
        <dgm:presLayoutVars>
          <dgm:dir/>
          <dgm:resizeHandles val="exact"/>
        </dgm:presLayoutVars>
      </dgm:prSet>
      <dgm:spPr/>
      <dgm:t>
        <a:bodyPr/>
        <a:lstStyle/>
        <a:p>
          <a:endParaRPr lang="en-US"/>
        </a:p>
      </dgm:t>
    </dgm:pt>
    <dgm:pt modelId="{231208CA-0F0E-4E38-97A1-C1AA956208E1}" type="pres">
      <dgm:prSet presAssocID="{0EA00AF7-305F-4BD8-8E73-E6ACAD070BFC}" presName="node" presStyleLbl="node1" presStyleIdx="0" presStyleCnt="7">
        <dgm:presLayoutVars>
          <dgm:bulletEnabled val="1"/>
        </dgm:presLayoutVars>
      </dgm:prSet>
      <dgm:spPr/>
      <dgm:t>
        <a:bodyPr/>
        <a:lstStyle/>
        <a:p>
          <a:endParaRPr lang="en-US"/>
        </a:p>
      </dgm:t>
    </dgm:pt>
    <dgm:pt modelId="{116F2D56-98EB-4780-81BF-B8FC0EF51CF2}" type="pres">
      <dgm:prSet presAssocID="{A09779F5-0C3F-4DB5-919D-12BE72724660}" presName="sibTrans" presStyleLbl="sibTrans2D1" presStyleIdx="0" presStyleCnt="7"/>
      <dgm:spPr/>
      <dgm:t>
        <a:bodyPr/>
        <a:lstStyle/>
        <a:p>
          <a:endParaRPr lang="en-US"/>
        </a:p>
      </dgm:t>
    </dgm:pt>
    <dgm:pt modelId="{2E56F683-8764-4B95-8F30-AB9BE94A498B}" type="pres">
      <dgm:prSet presAssocID="{A09779F5-0C3F-4DB5-919D-12BE72724660}" presName="connectorText" presStyleLbl="sibTrans2D1" presStyleIdx="0" presStyleCnt="7"/>
      <dgm:spPr/>
      <dgm:t>
        <a:bodyPr/>
        <a:lstStyle/>
        <a:p>
          <a:endParaRPr lang="en-US"/>
        </a:p>
      </dgm:t>
    </dgm:pt>
    <dgm:pt modelId="{687C26D3-5485-4EC5-9262-12D5262079A6}" type="pres">
      <dgm:prSet presAssocID="{BABC9444-3B35-489C-BC50-98D09690A837}" presName="node" presStyleLbl="node1" presStyleIdx="1" presStyleCnt="7">
        <dgm:presLayoutVars>
          <dgm:bulletEnabled val="1"/>
        </dgm:presLayoutVars>
      </dgm:prSet>
      <dgm:spPr/>
      <dgm:t>
        <a:bodyPr/>
        <a:lstStyle/>
        <a:p>
          <a:endParaRPr lang="en-US"/>
        </a:p>
      </dgm:t>
    </dgm:pt>
    <dgm:pt modelId="{55F7B760-79DD-4BB1-B902-A2E2BC06F086}" type="pres">
      <dgm:prSet presAssocID="{628E0C71-207F-4A5F-AE57-ADBCB9527AC9}" presName="sibTrans" presStyleLbl="sibTrans2D1" presStyleIdx="1" presStyleCnt="7"/>
      <dgm:spPr/>
      <dgm:t>
        <a:bodyPr/>
        <a:lstStyle/>
        <a:p>
          <a:endParaRPr lang="en-US"/>
        </a:p>
      </dgm:t>
    </dgm:pt>
    <dgm:pt modelId="{060F3535-AC32-457D-999A-B1CC9E8105DD}" type="pres">
      <dgm:prSet presAssocID="{628E0C71-207F-4A5F-AE57-ADBCB9527AC9}" presName="connectorText" presStyleLbl="sibTrans2D1" presStyleIdx="1" presStyleCnt="7"/>
      <dgm:spPr/>
      <dgm:t>
        <a:bodyPr/>
        <a:lstStyle/>
        <a:p>
          <a:endParaRPr lang="en-US"/>
        </a:p>
      </dgm:t>
    </dgm:pt>
    <dgm:pt modelId="{03B721EB-BCB2-4564-B3A3-A1E561747B32}" type="pres">
      <dgm:prSet presAssocID="{1820E65B-C762-4A5A-B4F0-15470153FDD3}" presName="node" presStyleLbl="node1" presStyleIdx="2" presStyleCnt="7">
        <dgm:presLayoutVars>
          <dgm:bulletEnabled val="1"/>
        </dgm:presLayoutVars>
      </dgm:prSet>
      <dgm:spPr/>
      <dgm:t>
        <a:bodyPr/>
        <a:lstStyle/>
        <a:p>
          <a:pPr rtl="1"/>
          <a:endParaRPr lang="ar-LY"/>
        </a:p>
      </dgm:t>
    </dgm:pt>
    <dgm:pt modelId="{2FE0E177-BFB5-48AE-B754-B11EDFD626FA}" type="pres">
      <dgm:prSet presAssocID="{459905BA-590C-4D6C-A567-3CC310D693F4}" presName="sibTrans" presStyleLbl="sibTrans2D1" presStyleIdx="2" presStyleCnt="7"/>
      <dgm:spPr/>
      <dgm:t>
        <a:bodyPr/>
        <a:lstStyle/>
        <a:p>
          <a:endParaRPr lang="en-US"/>
        </a:p>
      </dgm:t>
    </dgm:pt>
    <dgm:pt modelId="{C55FEA72-98AC-4A92-A6AD-07C674746801}" type="pres">
      <dgm:prSet presAssocID="{459905BA-590C-4D6C-A567-3CC310D693F4}" presName="connectorText" presStyleLbl="sibTrans2D1" presStyleIdx="2" presStyleCnt="7"/>
      <dgm:spPr/>
      <dgm:t>
        <a:bodyPr/>
        <a:lstStyle/>
        <a:p>
          <a:endParaRPr lang="en-US"/>
        </a:p>
      </dgm:t>
    </dgm:pt>
    <dgm:pt modelId="{8B8D8F93-05DF-4DBE-A67B-FEEB211544CB}" type="pres">
      <dgm:prSet presAssocID="{0BDA8099-CC84-48FB-A838-202AB7EE6C65}" presName="node" presStyleLbl="node1" presStyleIdx="3" presStyleCnt="7">
        <dgm:presLayoutVars>
          <dgm:bulletEnabled val="1"/>
        </dgm:presLayoutVars>
      </dgm:prSet>
      <dgm:spPr/>
      <dgm:t>
        <a:bodyPr/>
        <a:lstStyle/>
        <a:p>
          <a:endParaRPr lang="en-US"/>
        </a:p>
      </dgm:t>
    </dgm:pt>
    <dgm:pt modelId="{CF962791-D63A-4E83-8904-6BD56F9F1471}" type="pres">
      <dgm:prSet presAssocID="{A7FC7E85-A390-45EC-9C2F-BD551DC551F9}" presName="sibTrans" presStyleLbl="sibTrans2D1" presStyleIdx="3" presStyleCnt="7"/>
      <dgm:spPr/>
      <dgm:t>
        <a:bodyPr/>
        <a:lstStyle/>
        <a:p>
          <a:endParaRPr lang="en-US"/>
        </a:p>
      </dgm:t>
    </dgm:pt>
    <dgm:pt modelId="{29AA5F32-4212-4CE3-97B2-F6C9C43FA16C}" type="pres">
      <dgm:prSet presAssocID="{A7FC7E85-A390-45EC-9C2F-BD551DC551F9}" presName="connectorText" presStyleLbl="sibTrans2D1" presStyleIdx="3" presStyleCnt="7"/>
      <dgm:spPr/>
      <dgm:t>
        <a:bodyPr/>
        <a:lstStyle/>
        <a:p>
          <a:endParaRPr lang="en-US"/>
        </a:p>
      </dgm:t>
    </dgm:pt>
    <dgm:pt modelId="{9A2585CC-DF41-4C78-AACF-115336FE63CF}" type="pres">
      <dgm:prSet presAssocID="{14478605-7D0D-467B-8E0C-2BA976167A73}" presName="node" presStyleLbl="node1" presStyleIdx="4" presStyleCnt="7">
        <dgm:presLayoutVars>
          <dgm:bulletEnabled val="1"/>
        </dgm:presLayoutVars>
      </dgm:prSet>
      <dgm:spPr/>
      <dgm:t>
        <a:bodyPr/>
        <a:lstStyle/>
        <a:p>
          <a:pPr rtl="1"/>
          <a:endParaRPr lang="ar-LY"/>
        </a:p>
      </dgm:t>
    </dgm:pt>
    <dgm:pt modelId="{922B6B7B-5F8F-4FFA-9597-536E0A0616B0}" type="pres">
      <dgm:prSet presAssocID="{8C0C95F7-232E-4AD9-976F-3404EF169991}" presName="sibTrans" presStyleLbl="sibTrans2D1" presStyleIdx="4" presStyleCnt="7"/>
      <dgm:spPr/>
      <dgm:t>
        <a:bodyPr/>
        <a:lstStyle/>
        <a:p>
          <a:endParaRPr lang="en-US"/>
        </a:p>
      </dgm:t>
    </dgm:pt>
    <dgm:pt modelId="{7B0C5BA7-182C-4E4A-859C-35E649F01681}" type="pres">
      <dgm:prSet presAssocID="{8C0C95F7-232E-4AD9-976F-3404EF169991}" presName="connectorText" presStyleLbl="sibTrans2D1" presStyleIdx="4" presStyleCnt="7"/>
      <dgm:spPr/>
      <dgm:t>
        <a:bodyPr/>
        <a:lstStyle/>
        <a:p>
          <a:endParaRPr lang="en-US"/>
        </a:p>
      </dgm:t>
    </dgm:pt>
    <dgm:pt modelId="{93A3FD75-6F79-406A-99D2-F7CB27009946}" type="pres">
      <dgm:prSet presAssocID="{163E1C8D-4F9B-435E-A83D-1778D6DC850F}" presName="node" presStyleLbl="node1" presStyleIdx="5" presStyleCnt="7" custScaleX="116496">
        <dgm:presLayoutVars>
          <dgm:bulletEnabled val="1"/>
        </dgm:presLayoutVars>
      </dgm:prSet>
      <dgm:spPr/>
      <dgm:t>
        <a:bodyPr/>
        <a:lstStyle/>
        <a:p>
          <a:pPr rtl="1"/>
          <a:endParaRPr lang="ar-LY"/>
        </a:p>
      </dgm:t>
    </dgm:pt>
    <dgm:pt modelId="{2735AF52-DD33-4CF6-8998-86D5DC4F3A31}" type="pres">
      <dgm:prSet presAssocID="{B13FB2E9-FD27-4D50-BE7C-C2C89A6C2B72}" presName="sibTrans" presStyleLbl="sibTrans2D1" presStyleIdx="5" presStyleCnt="7"/>
      <dgm:spPr/>
      <dgm:t>
        <a:bodyPr/>
        <a:lstStyle/>
        <a:p>
          <a:endParaRPr lang="en-US"/>
        </a:p>
      </dgm:t>
    </dgm:pt>
    <dgm:pt modelId="{270E7E99-0394-4D70-8CDA-1EA0C12D8956}" type="pres">
      <dgm:prSet presAssocID="{B13FB2E9-FD27-4D50-BE7C-C2C89A6C2B72}" presName="connectorText" presStyleLbl="sibTrans2D1" presStyleIdx="5" presStyleCnt="7"/>
      <dgm:spPr/>
      <dgm:t>
        <a:bodyPr/>
        <a:lstStyle/>
        <a:p>
          <a:endParaRPr lang="en-US"/>
        </a:p>
      </dgm:t>
    </dgm:pt>
    <dgm:pt modelId="{54D10487-784E-474B-AEB5-2047B7CE020E}" type="pres">
      <dgm:prSet presAssocID="{5FD6F9EF-D7FE-4A62-92EB-857E553B13EC}" presName="node" presStyleLbl="node1" presStyleIdx="6" presStyleCnt="7">
        <dgm:presLayoutVars>
          <dgm:bulletEnabled val="1"/>
        </dgm:presLayoutVars>
      </dgm:prSet>
      <dgm:spPr/>
      <dgm:t>
        <a:bodyPr/>
        <a:lstStyle/>
        <a:p>
          <a:endParaRPr lang="en-US"/>
        </a:p>
      </dgm:t>
    </dgm:pt>
    <dgm:pt modelId="{8667D283-527B-4686-B2F1-70928E8F9B33}" type="pres">
      <dgm:prSet presAssocID="{CDC8B729-AF32-4FFB-8EF1-4F7B6C758C93}" presName="sibTrans" presStyleLbl="sibTrans2D1" presStyleIdx="6" presStyleCnt="7"/>
      <dgm:spPr/>
      <dgm:t>
        <a:bodyPr/>
        <a:lstStyle/>
        <a:p>
          <a:endParaRPr lang="en-US"/>
        </a:p>
      </dgm:t>
    </dgm:pt>
    <dgm:pt modelId="{9B1A30A2-AD31-41F3-BD2C-27C349DF1B4A}" type="pres">
      <dgm:prSet presAssocID="{CDC8B729-AF32-4FFB-8EF1-4F7B6C758C93}" presName="connectorText" presStyleLbl="sibTrans2D1" presStyleIdx="6" presStyleCnt="7"/>
      <dgm:spPr/>
      <dgm:t>
        <a:bodyPr/>
        <a:lstStyle/>
        <a:p>
          <a:endParaRPr lang="en-US"/>
        </a:p>
      </dgm:t>
    </dgm:pt>
  </dgm:ptLst>
  <dgm:cxnLst>
    <dgm:cxn modelId="{B20F0E23-382A-461A-AA87-2ECC126A8E82}" type="presOf" srcId="{B13FB2E9-FD27-4D50-BE7C-C2C89A6C2B72}" destId="{270E7E99-0394-4D70-8CDA-1EA0C12D8956}" srcOrd="1" destOrd="0" presId="urn:microsoft.com/office/officeart/2005/8/layout/cycle2"/>
    <dgm:cxn modelId="{F0470CBF-D8EF-44E3-A049-E3170E3B6BEE}" type="presOf" srcId="{0BDA8099-CC84-48FB-A838-202AB7EE6C65}" destId="{8B8D8F93-05DF-4DBE-A67B-FEEB211544CB}" srcOrd="0" destOrd="0" presId="urn:microsoft.com/office/officeart/2005/8/layout/cycle2"/>
    <dgm:cxn modelId="{5F1F207B-2FF0-47DA-A0E3-FFAAE8685832}" srcId="{8A1B4D3F-E6DA-4975-AD66-2E24FECFBA2C}" destId="{1820E65B-C762-4A5A-B4F0-15470153FDD3}" srcOrd="2" destOrd="0" parTransId="{BB2CC990-1123-4379-8FDB-19566863F177}" sibTransId="{459905BA-590C-4D6C-A567-3CC310D693F4}"/>
    <dgm:cxn modelId="{C579AD10-777B-40A4-922C-2A933963DA37}" type="presOf" srcId="{A09779F5-0C3F-4DB5-919D-12BE72724660}" destId="{2E56F683-8764-4B95-8F30-AB9BE94A498B}" srcOrd="1" destOrd="0" presId="urn:microsoft.com/office/officeart/2005/8/layout/cycle2"/>
    <dgm:cxn modelId="{6A69D314-D881-4281-A00F-B77D69F4DA7A}" type="presOf" srcId="{A7FC7E85-A390-45EC-9C2F-BD551DC551F9}" destId="{CF962791-D63A-4E83-8904-6BD56F9F1471}" srcOrd="0" destOrd="0" presId="urn:microsoft.com/office/officeart/2005/8/layout/cycle2"/>
    <dgm:cxn modelId="{DE8E4AD0-B592-44FA-9C42-9601BFF051D7}" type="presOf" srcId="{BABC9444-3B35-489C-BC50-98D09690A837}" destId="{687C26D3-5485-4EC5-9262-12D5262079A6}" srcOrd="0" destOrd="0" presId="urn:microsoft.com/office/officeart/2005/8/layout/cycle2"/>
    <dgm:cxn modelId="{A69D4095-8D62-4BD2-8072-BD385C015A66}" type="presOf" srcId="{628E0C71-207F-4A5F-AE57-ADBCB9527AC9}" destId="{55F7B760-79DD-4BB1-B902-A2E2BC06F086}" srcOrd="0" destOrd="0" presId="urn:microsoft.com/office/officeart/2005/8/layout/cycle2"/>
    <dgm:cxn modelId="{A4373DCE-BB31-4933-912A-1F9BCB5C57DB}" srcId="{8A1B4D3F-E6DA-4975-AD66-2E24FECFBA2C}" destId="{0BDA8099-CC84-48FB-A838-202AB7EE6C65}" srcOrd="3" destOrd="0" parTransId="{ABD47179-06CC-4324-872C-C123A3248268}" sibTransId="{A7FC7E85-A390-45EC-9C2F-BD551DC551F9}"/>
    <dgm:cxn modelId="{E33F8B3D-9B2A-425F-B482-B449F9F6C541}" type="presOf" srcId="{459905BA-590C-4D6C-A567-3CC310D693F4}" destId="{C55FEA72-98AC-4A92-A6AD-07C674746801}" srcOrd="1" destOrd="0" presId="urn:microsoft.com/office/officeart/2005/8/layout/cycle2"/>
    <dgm:cxn modelId="{D7CB9FC6-7094-427D-BAC4-2A0410AE22AD}" type="presOf" srcId="{A7FC7E85-A390-45EC-9C2F-BD551DC551F9}" destId="{29AA5F32-4212-4CE3-97B2-F6C9C43FA16C}" srcOrd="1" destOrd="0" presId="urn:microsoft.com/office/officeart/2005/8/layout/cycle2"/>
    <dgm:cxn modelId="{ADEFB0F1-EFC5-4A75-9E23-D90D3379DFE0}" type="presOf" srcId="{14478605-7D0D-467B-8E0C-2BA976167A73}" destId="{9A2585CC-DF41-4C78-AACF-115336FE63CF}" srcOrd="0" destOrd="0" presId="urn:microsoft.com/office/officeart/2005/8/layout/cycle2"/>
    <dgm:cxn modelId="{FD6F4014-64BD-4513-947E-6647E946B16A}" type="presOf" srcId="{459905BA-590C-4D6C-A567-3CC310D693F4}" destId="{2FE0E177-BFB5-48AE-B754-B11EDFD626FA}" srcOrd="0" destOrd="0" presId="urn:microsoft.com/office/officeart/2005/8/layout/cycle2"/>
    <dgm:cxn modelId="{0B3E19BE-9B85-4D9B-B7A1-148722ADF021}" srcId="{8A1B4D3F-E6DA-4975-AD66-2E24FECFBA2C}" destId="{5FD6F9EF-D7FE-4A62-92EB-857E553B13EC}" srcOrd="6" destOrd="0" parTransId="{DD67B1DE-17F9-4C9E-B0C0-05B5547CD549}" sibTransId="{CDC8B729-AF32-4FFB-8EF1-4F7B6C758C93}"/>
    <dgm:cxn modelId="{AD5B779C-492A-4D16-A0A4-786F750EDE8B}" srcId="{8A1B4D3F-E6DA-4975-AD66-2E24FECFBA2C}" destId="{14478605-7D0D-467B-8E0C-2BA976167A73}" srcOrd="4" destOrd="0" parTransId="{4BABD88F-7E32-4A05-A0B0-64C11A54470F}" sibTransId="{8C0C95F7-232E-4AD9-976F-3404EF169991}"/>
    <dgm:cxn modelId="{BB1904E5-3BB5-4383-A250-58F9226F880E}" type="presOf" srcId="{A09779F5-0C3F-4DB5-919D-12BE72724660}" destId="{116F2D56-98EB-4780-81BF-B8FC0EF51CF2}" srcOrd="0" destOrd="0" presId="urn:microsoft.com/office/officeart/2005/8/layout/cycle2"/>
    <dgm:cxn modelId="{20AD2575-6E1B-4AA1-9739-32AB6BFF1D5C}" type="presOf" srcId="{B13FB2E9-FD27-4D50-BE7C-C2C89A6C2B72}" destId="{2735AF52-DD33-4CF6-8998-86D5DC4F3A31}" srcOrd="0" destOrd="0" presId="urn:microsoft.com/office/officeart/2005/8/layout/cycle2"/>
    <dgm:cxn modelId="{2D18633A-C927-4BA7-8819-ADD731A0929F}" type="presOf" srcId="{5FD6F9EF-D7FE-4A62-92EB-857E553B13EC}" destId="{54D10487-784E-474B-AEB5-2047B7CE020E}" srcOrd="0" destOrd="0" presId="urn:microsoft.com/office/officeart/2005/8/layout/cycle2"/>
    <dgm:cxn modelId="{99895A5C-25C1-4936-B0CE-ADDE3F7F4F0D}" type="presOf" srcId="{163E1C8D-4F9B-435E-A83D-1778D6DC850F}" destId="{93A3FD75-6F79-406A-99D2-F7CB27009946}" srcOrd="0" destOrd="0" presId="urn:microsoft.com/office/officeart/2005/8/layout/cycle2"/>
    <dgm:cxn modelId="{9FCAEF64-8458-4213-853A-E1210B7756A4}" type="presOf" srcId="{CDC8B729-AF32-4FFB-8EF1-4F7B6C758C93}" destId="{8667D283-527B-4686-B2F1-70928E8F9B33}" srcOrd="0" destOrd="0" presId="urn:microsoft.com/office/officeart/2005/8/layout/cycle2"/>
    <dgm:cxn modelId="{CA65FD94-EFDF-43C7-BAD1-C8B5B58A0DB5}" type="presOf" srcId="{8A1B4D3F-E6DA-4975-AD66-2E24FECFBA2C}" destId="{A452C56D-76FB-4910-A7A3-12E92FF744DD}" srcOrd="0" destOrd="0" presId="urn:microsoft.com/office/officeart/2005/8/layout/cycle2"/>
    <dgm:cxn modelId="{4EDC2F97-A10F-4275-94ED-874DD81E97A2}" type="presOf" srcId="{8C0C95F7-232E-4AD9-976F-3404EF169991}" destId="{7B0C5BA7-182C-4E4A-859C-35E649F01681}" srcOrd="1" destOrd="0" presId="urn:microsoft.com/office/officeart/2005/8/layout/cycle2"/>
    <dgm:cxn modelId="{F7AB4278-045D-4444-A264-FDA905168B84}" srcId="{8A1B4D3F-E6DA-4975-AD66-2E24FECFBA2C}" destId="{BABC9444-3B35-489C-BC50-98D09690A837}" srcOrd="1" destOrd="0" parTransId="{1398C31A-5391-426E-ACA5-61F28321307B}" sibTransId="{628E0C71-207F-4A5F-AE57-ADBCB9527AC9}"/>
    <dgm:cxn modelId="{820086EE-43E9-4975-9098-65F0091715AF}" type="presOf" srcId="{0EA00AF7-305F-4BD8-8E73-E6ACAD070BFC}" destId="{231208CA-0F0E-4E38-97A1-C1AA956208E1}" srcOrd="0" destOrd="0" presId="urn:microsoft.com/office/officeart/2005/8/layout/cycle2"/>
    <dgm:cxn modelId="{5F532C48-E0A8-4427-86BD-6B2CCEF30636}" srcId="{8A1B4D3F-E6DA-4975-AD66-2E24FECFBA2C}" destId="{163E1C8D-4F9B-435E-A83D-1778D6DC850F}" srcOrd="5" destOrd="0" parTransId="{1685AF4E-5172-4543-AB6A-4C021A744880}" sibTransId="{B13FB2E9-FD27-4D50-BE7C-C2C89A6C2B72}"/>
    <dgm:cxn modelId="{C0E9939A-C558-476E-9B8A-787FF4148F6F}" type="presOf" srcId="{8C0C95F7-232E-4AD9-976F-3404EF169991}" destId="{922B6B7B-5F8F-4FFA-9597-536E0A0616B0}" srcOrd="0" destOrd="0" presId="urn:microsoft.com/office/officeart/2005/8/layout/cycle2"/>
    <dgm:cxn modelId="{7F56F053-B430-467F-AE74-F1B87ABC1B79}" type="presOf" srcId="{1820E65B-C762-4A5A-B4F0-15470153FDD3}" destId="{03B721EB-BCB2-4564-B3A3-A1E561747B32}" srcOrd="0" destOrd="0" presId="urn:microsoft.com/office/officeart/2005/8/layout/cycle2"/>
    <dgm:cxn modelId="{B87A66BF-B8E5-44F2-84D2-0D6F20C417DD}" type="presOf" srcId="{CDC8B729-AF32-4FFB-8EF1-4F7B6C758C93}" destId="{9B1A30A2-AD31-41F3-BD2C-27C349DF1B4A}" srcOrd="1" destOrd="0" presId="urn:microsoft.com/office/officeart/2005/8/layout/cycle2"/>
    <dgm:cxn modelId="{ED32300C-1A4B-43E2-85C7-43C09DA00B71}" type="presOf" srcId="{628E0C71-207F-4A5F-AE57-ADBCB9527AC9}" destId="{060F3535-AC32-457D-999A-B1CC9E8105DD}" srcOrd="1" destOrd="0" presId="urn:microsoft.com/office/officeart/2005/8/layout/cycle2"/>
    <dgm:cxn modelId="{D4BFDC22-359B-4168-869F-AE41A679A2DE}" srcId="{8A1B4D3F-E6DA-4975-AD66-2E24FECFBA2C}" destId="{0EA00AF7-305F-4BD8-8E73-E6ACAD070BFC}" srcOrd="0" destOrd="0" parTransId="{232E6BAB-5D81-410F-94A1-0EB373A98971}" sibTransId="{A09779F5-0C3F-4DB5-919D-12BE72724660}"/>
    <dgm:cxn modelId="{F4407D26-145D-4518-B59B-7F3837281919}" type="presParOf" srcId="{A452C56D-76FB-4910-A7A3-12E92FF744DD}" destId="{231208CA-0F0E-4E38-97A1-C1AA956208E1}" srcOrd="0" destOrd="0" presId="urn:microsoft.com/office/officeart/2005/8/layout/cycle2"/>
    <dgm:cxn modelId="{90470436-69E7-4755-AB87-B3196C73D057}" type="presParOf" srcId="{A452C56D-76FB-4910-A7A3-12E92FF744DD}" destId="{116F2D56-98EB-4780-81BF-B8FC0EF51CF2}" srcOrd="1" destOrd="0" presId="urn:microsoft.com/office/officeart/2005/8/layout/cycle2"/>
    <dgm:cxn modelId="{6FFBCDEE-5C69-4859-BD86-9623A1C40190}" type="presParOf" srcId="{116F2D56-98EB-4780-81BF-B8FC0EF51CF2}" destId="{2E56F683-8764-4B95-8F30-AB9BE94A498B}" srcOrd="0" destOrd="0" presId="urn:microsoft.com/office/officeart/2005/8/layout/cycle2"/>
    <dgm:cxn modelId="{61E89DD3-3C6C-473B-9275-EA2E1371F50F}" type="presParOf" srcId="{A452C56D-76FB-4910-A7A3-12E92FF744DD}" destId="{687C26D3-5485-4EC5-9262-12D5262079A6}" srcOrd="2" destOrd="0" presId="urn:microsoft.com/office/officeart/2005/8/layout/cycle2"/>
    <dgm:cxn modelId="{DF269C87-F9F5-46ED-B2D9-E4D4626526B8}" type="presParOf" srcId="{A452C56D-76FB-4910-A7A3-12E92FF744DD}" destId="{55F7B760-79DD-4BB1-B902-A2E2BC06F086}" srcOrd="3" destOrd="0" presId="urn:microsoft.com/office/officeart/2005/8/layout/cycle2"/>
    <dgm:cxn modelId="{21BEDFA5-2B5F-4F76-BCC6-73852F474FAF}" type="presParOf" srcId="{55F7B760-79DD-4BB1-B902-A2E2BC06F086}" destId="{060F3535-AC32-457D-999A-B1CC9E8105DD}" srcOrd="0" destOrd="0" presId="urn:microsoft.com/office/officeart/2005/8/layout/cycle2"/>
    <dgm:cxn modelId="{C81F9FAD-F2B6-47A2-BA90-5C115CC43ECE}" type="presParOf" srcId="{A452C56D-76FB-4910-A7A3-12E92FF744DD}" destId="{03B721EB-BCB2-4564-B3A3-A1E561747B32}" srcOrd="4" destOrd="0" presId="urn:microsoft.com/office/officeart/2005/8/layout/cycle2"/>
    <dgm:cxn modelId="{49B0C2F4-D770-47F4-9118-7AE0F5EAC4D4}" type="presParOf" srcId="{A452C56D-76FB-4910-A7A3-12E92FF744DD}" destId="{2FE0E177-BFB5-48AE-B754-B11EDFD626FA}" srcOrd="5" destOrd="0" presId="urn:microsoft.com/office/officeart/2005/8/layout/cycle2"/>
    <dgm:cxn modelId="{692438AF-A817-4E47-B86D-6729388F8FC9}" type="presParOf" srcId="{2FE0E177-BFB5-48AE-B754-B11EDFD626FA}" destId="{C55FEA72-98AC-4A92-A6AD-07C674746801}" srcOrd="0" destOrd="0" presId="urn:microsoft.com/office/officeart/2005/8/layout/cycle2"/>
    <dgm:cxn modelId="{36F2DE66-32BF-4202-972A-779A40D08AA7}" type="presParOf" srcId="{A452C56D-76FB-4910-A7A3-12E92FF744DD}" destId="{8B8D8F93-05DF-4DBE-A67B-FEEB211544CB}" srcOrd="6" destOrd="0" presId="urn:microsoft.com/office/officeart/2005/8/layout/cycle2"/>
    <dgm:cxn modelId="{E3BBF50D-C4A4-4CBD-ACFF-2950058C3091}" type="presParOf" srcId="{A452C56D-76FB-4910-A7A3-12E92FF744DD}" destId="{CF962791-D63A-4E83-8904-6BD56F9F1471}" srcOrd="7" destOrd="0" presId="urn:microsoft.com/office/officeart/2005/8/layout/cycle2"/>
    <dgm:cxn modelId="{2E24EBE8-04D4-4377-9074-EE62E807DE04}" type="presParOf" srcId="{CF962791-D63A-4E83-8904-6BD56F9F1471}" destId="{29AA5F32-4212-4CE3-97B2-F6C9C43FA16C}" srcOrd="0" destOrd="0" presId="urn:microsoft.com/office/officeart/2005/8/layout/cycle2"/>
    <dgm:cxn modelId="{7A1BCF2A-8B8E-4AE8-AB4D-D5850A243BBA}" type="presParOf" srcId="{A452C56D-76FB-4910-A7A3-12E92FF744DD}" destId="{9A2585CC-DF41-4C78-AACF-115336FE63CF}" srcOrd="8" destOrd="0" presId="urn:microsoft.com/office/officeart/2005/8/layout/cycle2"/>
    <dgm:cxn modelId="{4B961A79-F36D-465C-A9E8-B4EB2DAFECB1}" type="presParOf" srcId="{A452C56D-76FB-4910-A7A3-12E92FF744DD}" destId="{922B6B7B-5F8F-4FFA-9597-536E0A0616B0}" srcOrd="9" destOrd="0" presId="urn:microsoft.com/office/officeart/2005/8/layout/cycle2"/>
    <dgm:cxn modelId="{60D115C6-7F08-40B2-B0C9-DD7DA12FA70E}" type="presParOf" srcId="{922B6B7B-5F8F-4FFA-9597-536E0A0616B0}" destId="{7B0C5BA7-182C-4E4A-859C-35E649F01681}" srcOrd="0" destOrd="0" presId="urn:microsoft.com/office/officeart/2005/8/layout/cycle2"/>
    <dgm:cxn modelId="{6D1C0865-CD13-4384-9F51-F81281CC6694}" type="presParOf" srcId="{A452C56D-76FB-4910-A7A3-12E92FF744DD}" destId="{93A3FD75-6F79-406A-99D2-F7CB27009946}" srcOrd="10" destOrd="0" presId="urn:microsoft.com/office/officeart/2005/8/layout/cycle2"/>
    <dgm:cxn modelId="{52A60CF0-1FD9-4566-9EB1-2E8C5A8FE859}" type="presParOf" srcId="{A452C56D-76FB-4910-A7A3-12E92FF744DD}" destId="{2735AF52-DD33-4CF6-8998-86D5DC4F3A31}" srcOrd="11" destOrd="0" presId="urn:microsoft.com/office/officeart/2005/8/layout/cycle2"/>
    <dgm:cxn modelId="{564BD0C1-4409-4492-8C7F-DB740F0C0A75}" type="presParOf" srcId="{2735AF52-DD33-4CF6-8998-86D5DC4F3A31}" destId="{270E7E99-0394-4D70-8CDA-1EA0C12D8956}" srcOrd="0" destOrd="0" presId="urn:microsoft.com/office/officeart/2005/8/layout/cycle2"/>
    <dgm:cxn modelId="{FA493C17-18A6-440F-961C-0780144E3081}" type="presParOf" srcId="{A452C56D-76FB-4910-A7A3-12E92FF744DD}" destId="{54D10487-784E-474B-AEB5-2047B7CE020E}" srcOrd="12" destOrd="0" presId="urn:microsoft.com/office/officeart/2005/8/layout/cycle2"/>
    <dgm:cxn modelId="{5CCB8543-D60C-4F71-B8AC-3A638B481856}" type="presParOf" srcId="{A452C56D-76FB-4910-A7A3-12E92FF744DD}" destId="{8667D283-527B-4686-B2F1-70928E8F9B33}" srcOrd="13" destOrd="0" presId="urn:microsoft.com/office/officeart/2005/8/layout/cycle2"/>
    <dgm:cxn modelId="{89CAA498-479D-4AF2-99A7-5458E257EE73}" type="presParOf" srcId="{8667D283-527B-4686-B2F1-70928E8F9B33}" destId="{9B1A30A2-AD31-41F3-BD2C-27C349DF1B4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208CA-0F0E-4E38-97A1-C1AA956208E1}">
      <dsp:nvSpPr>
        <dsp:cNvPr id="0" name=""/>
        <dsp:cNvSpPr/>
      </dsp:nvSpPr>
      <dsp:spPr>
        <a:xfrm>
          <a:off x="3841804" y="1453"/>
          <a:ext cx="1280302" cy="1280302"/>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50000"/>
            </a:lnSpc>
            <a:spcBef>
              <a:spcPct val="0"/>
            </a:spcBef>
            <a:spcAft>
              <a:spcPct val="35000"/>
            </a:spcAft>
          </a:pPr>
          <a:r>
            <a:rPr lang="ar-LY" sz="2000" b="0" kern="1200" dirty="0" smtClean="0">
              <a:solidFill>
                <a:srgbClr val="7E0000"/>
              </a:solidFill>
              <a:latin typeface="Arial" pitchFamily="34" charset="0"/>
              <a:ea typeface="+mn-ea"/>
              <a:cs typeface="DecoType Naskh Variants" pitchFamily="2" charset="-78"/>
            </a:rPr>
            <a:t>التركيز </a:t>
          </a:r>
          <a:endParaRPr lang="ar-SA" sz="2400" b="0" kern="1200" dirty="0" smtClean="0">
            <a:solidFill>
              <a:srgbClr val="7E0000"/>
            </a:solidFill>
            <a:latin typeface="Arial" pitchFamily="34" charset="0"/>
            <a:ea typeface="+mn-ea"/>
            <a:cs typeface="DecoType Naskh Variants" pitchFamily="2" charset="-78"/>
          </a:endParaRPr>
        </a:p>
        <a:p>
          <a:pPr lvl="0" algn="ctr" defTabSz="889000" rtl="1">
            <a:lnSpc>
              <a:spcPct val="50000"/>
            </a:lnSpc>
            <a:spcBef>
              <a:spcPct val="0"/>
            </a:spcBef>
            <a:spcAft>
              <a:spcPct val="35000"/>
            </a:spcAft>
          </a:pPr>
          <a:r>
            <a:rPr lang="ar-SA" sz="2000" b="0" kern="1200" dirty="0" smtClean="0">
              <a:solidFill>
                <a:srgbClr val="7E0000"/>
              </a:solidFill>
              <a:latin typeface="Arial" pitchFamily="34" charset="0"/>
              <a:ea typeface="+mn-ea"/>
              <a:cs typeface="DecoType Naskh Variants" pitchFamily="2" charset="-78"/>
            </a:rPr>
            <a:t>على الشرائح المست</a:t>
          </a:r>
          <a:r>
            <a:rPr lang="ar-SA" sz="2400" b="0" kern="1200" dirty="0" smtClean="0">
              <a:solidFill>
                <a:srgbClr val="7E0000"/>
              </a:solidFill>
              <a:latin typeface="Arial" pitchFamily="34" charset="0"/>
              <a:ea typeface="+mn-ea"/>
              <a:cs typeface="DecoType Naskh Variants" pitchFamily="2" charset="-78"/>
            </a:rPr>
            <a:t>فيدة</a:t>
          </a:r>
          <a:endParaRPr lang="ar-LY" sz="2800" b="0" kern="1200" dirty="0">
            <a:solidFill>
              <a:srgbClr val="7E0000"/>
            </a:solidFill>
            <a:latin typeface="Arial" pitchFamily="34" charset="0"/>
            <a:ea typeface="+mn-ea"/>
            <a:cs typeface="DecoType Naskh Variants" pitchFamily="2" charset="-78"/>
          </a:endParaRPr>
        </a:p>
      </dsp:txBody>
      <dsp:txXfrm>
        <a:off x="4029300" y="188949"/>
        <a:ext cx="905310" cy="905310"/>
      </dsp:txXfrm>
    </dsp:sp>
    <dsp:sp modelId="{116F2D56-98EB-4780-81BF-B8FC0EF51CF2}">
      <dsp:nvSpPr>
        <dsp:cNvPr id="0" name=""/>
        <dsp:cNvSpPr/>
      </dsp:nvSpPr>
      <dsp:spPr>
        <a:xfrm rot="1542857">
          <a:off x="5169245" y="838561"/>
          <a:ext cx="340656" cy="432102"/>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LY" sz="1600" b="1" kern="1200">
            <a:effectLst>
              <a:outerShdw blurRad="38100" dist="38100" dir="2700000" algn="tl">
                <a:srgbClr val="000000">
                  <a:alpha val="43137"/>
                </a:srgbClr>
              </a:outerShdw>
            </a:effectLst>
          </a:endParaRPr>
        </a:p>
      </dsp:txBody>
      <dsp:txXfrm>
        <a:off x="5174305" y="902810"/>
        <a:ext cx="238459" cy="259262"/>
      </dsp:txXfrm>
    </dsp:sp>
    <dsp:sp modelId="{687C26D3-5485-4EC5-9262-12D5262079A6}">
      <dsp:nvSpPr>
        <dsp:cNvPr id="0" name=""/>
        <dsp:cNvSpPr/>
      </dsp:nvSpPr>
      <dsp:spPr>
        <a:xfrm>
          <a:off x="5574413" y="835834"/>
          <a:ext cx="1280302" cy="1280302"/>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rtl="1">
            <a:lnSpc>
              <a:spcPct val="90000"/>
            </a:lnSpc>
            <a:spcBef>
              <a:spcPct val="0"/>
            </a:spcBef>
            <a:spcAft>
              <a:spcPct val="35000"/>
            </a:spcAft>
          </a:pPr>
          <a:r>
            <a:rPr lang="ar-LY" sz="4000" kern="1200" dirty="0" smtClean="0">
              <a:solidFill>
                <a:srgbClr val="7E0000"/>
              </a:solidFill>
              <a:latin typeface="Arial" pitchFamily="34" charset="0"/>
              <a:ea typeface="+mn-ea"/>
              <a:cs typeface="DecoType Naskh Variants" pitchFamily="2" charset="-78"/>
            </a:rPr>
            <a:t>القيادة</a:t>
          </a:r>
          <a:endParaRPr lang="ar-LY" sz="1600" kern="1200" dirty="0">
            <a:solidFill>
              <a:srgbClr val="7E0000"/>
            </a:solidFill>
            <a:latin typeface="Arial" pitchFamily="34" charset="0"/>
            <a:ea typeface="+mn-ea"/>
            <a:cs typeface="DecoType Naskh Variants" pitchFamily="2" charset="-78"/>
          </a:endParaRPr>
        </a:p>
      </dsp:txBody>
      <dsp:txXfrm>
        <a:off x="5761909" y="1023330"/>
        <a:ext cx="905310" cy="905310"/>
      </dsp:txXfrm>
    </dsp:sp>
    <dsp:sp modelId="{55F7B760-79DD-4BB1-B902-A2E2BC06F086}">
      <dsp:nvSpPr>
        <dsp:cNvPr id="0" name=""/>
        <dsp:cNvSpPr/>
      </dsp:nvSpPr>
      <dsp:spPr>
        <a:xfrm rot="4628571">
          <a:off x="6256050" y="2187953"/>
          <a:ext cx="340656" cy="432102"/>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LY" sz="1600" b="1" kern="1200">
            <a:effectLst>
              <a:outerShdw blurRad="38100" dist="38100" dir="2700000" algn="tl">
                <a:srgbClr val="000000">
                  <a:alpha val="43137"/>
                </a:srgbClr>
              </a:outerShdw>
            </a:effectLst>
          </a:endParaRPr>
        </a:p>
      </dsp:txBody>
      <dsp:txXfrm>
        <a:off x="6295778" y="2224556"/>
        <a:ext cx="238459" cy="259262"/>
      </dsp:txXfrm>
    </dsp:sp>
    <dsp:sp modelId="{03B721EB-BCB2-4564-B3A3-A1E561747B32}">
      <dsp:nvSpPr>
        <dsp:cNvPr id="0" name=""/>
        <dsp:cNvSpPr/>
      </dsp:nvSpPr>
      <dsp:spPr>
        <a:xfrm>
          <a:off x="6002332" y="2710670"/>
          <a:ext cx="1280302" cy="1280302"/>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LY" sz="2000" kern="1200" dirty="0" smtClean="0">
              <a:solidFill>
                <a:srgbClr val="7E0000"/>
              </a:solidFill>
              <a:latin typeface="Arial" pitchFamily="34" charset="0"/>
              <a:ea typeface="+mn-ea"/>
              <a:cs typeface="DecoType Naskh Variants" pitchFamily="2" charset="-78"/>
            </a:rPr>
            <a:t>مشاركة </a:t>
          </a:r>
          <a:r>
            <a:rPr lang="ar-SA" sz="2000" kern="1200" dirty="0" smtClean="0">
              <a:solidFill>
                <a:srgbClr val="7E0000"/>
              </a:solidFill>
              <a:latin typeface="Arial" pitchFamily="34" charset="0"/>
              <a:ea typeface="+mn-ea"/>
              <a:cs typeface="DecoType Naskh Variants" pitchFamily="2" charset="-78"/>
            </a:rPr>
            <a:t>الأفراد</a:t>
          </a:r>
          <a:endParaRPr lang="ar-LY" sz="2000" kern="1200" dirty="0">
            <a:solidFill>
              <a:srgbClr val="7E0000"/>
            </a:solidFill>
            <a:latin typeface="Arial" pitchFamily="34" charset="0"/>
            <a:ea typeface="+mn-ea"/>
            <a:cs typeface="DecoType Naskh Variants" pitchFamily="2" charset="-78"/>
          </a:endParaRPr>
        </a:p>
      </dsp:txBody>
      <dsp:txXfrm>
        <a:off x="6189828" y="2898166"/>
        <a:ext cx="905310" cy="905310"/>
      </dsp:txXfrm>
    </dsp:sp>
    <dsp:sp modelId="{2FE0E177-BFB5-48AE-B754-B11EDFD626FA}">
      <dsp:nvSpPr>
        <dsp:cNvPr id="0" name=""/>
        <dsp:cNvSpPr/>
      </dsp:nvSpPr>
      <dsp:spPr>
        <a:xfrm rot="7714286">
          <a:off x="5878665" y="3878983"/>
          <a:ext cx="340656" cy="432102"/>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LY" sz="1600" b="1" kern="1200">
            <a:effectLst>
              <a:outerShdw blurRad="38100" dist="38100" dir="2700000" algn="tl">
                <a:srgbClr val="000000">
                  <a:alpha val="43137"/>
                </a:srgbClr>
              </a:outerShdw>
            </a:effectLst>
          </a:endParaRPr>
        </a:p>
      </dsp:txBody>
      <dsp:txXfrm rot="10800000">
        <a:off x="5961623" y="3925453"/>
        <a:ext cx="238459" cy="259262"/>
      </dsp:txXfrm>
    </dsp:sp>
    <dsp:sp modelId="{8B8D8F93-05DF-4DBE-A67B-FEEB211544CB}">
      <dsp:nvSpPr>
        <dsp:cNvPr id="0" name=""/>
        <dsp:cNvSpPr/>
      </dsp:nvSpPr>
      <dsp:spPr>
        <a:xfrm>
          <a:off x="4803329" y="4214172"/>
          <a:ext cx="1280302" cy="1280302"/>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ar-SA" sz="3200" kern="1200" smtClean="0">
              <a:solidFill>
                <a:srgbClr val="7E0000"/>
              </a:solidFill>
              <a:latin typeface="Arial" pitchFamily="34" charset="0"/>
              <a:ea typeface="+mn-ea"/>
              <a:cs typeface="DecoType Naskh Variants" pitchFamily="2" charset="-78"/>
            </a:rPr>
            <a:t>منهج </a:t>
          </a:r>
          <a:r>
            <a:rPr lang="ar-LY" sz="3200" kern="1200" smtClean="0">
              <a:solidFill>
                <a:srgbClr val="7E0000"/>
              </a:solidFill>
              <a:latin typeface="Arial" pitchFamily="34" charset="0"/>
              <a:ea typeface="+mn-ea"/>
              <a:cs typeface="DecoType Naskh Variants" pitchFamily="2" charset="-78"/>
            </a:rPr>
            <a:t>العملية </a:t>
          </a:r>
          <a:endParaRPr lang="ar-LY" sz="3200" kern="1200" dirty="0">
            <a:solidFill>
              <a:srgbClr val="7E0000"/>
            </a:solidFill>
            <a:latin typeface="Arial" pitchFamily="34" charset="0"/>
            <a:ea typeface="+mn-ea"/>
            <a:cs typeface="DecoType Naskh Variants" pitchFamily="2" charset="-78"/>
          </a:endParaRPr>
        </a:p>
      </dsp:txBody>
      <dsp:txXfrm>
        <a:off x="4990825" y="4401668"/>
        <a:ext cx="905310" cy="905310"/>
      </dsp:txXfrm>
    </dsp:sp>
    <dsp:sp modelId="{CF962791-D63A-4E83-8904-6BD56F9F1471}">
      <dsp:nvSpPr>
        <dsp:cNvPr id="0" name=""/>
        <dsp:cNvSpPr/>
      </dsp:nvSpPr>
      <dsp:spPr>
        <a:xfrm rot="10800000">
          <a:off x="4321268" y="4638272"/>
          <a:ext cx="340656" cy="432102"/>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LY" sz="1600" b="1" kern="1200">
            <a:effectLst>
              <a:outerShdw blurRad="38100" dist="38100" dir="2700000" algn="tl">
                <a:srgbClr val="000000">
                  <a:alpha val="43137"/>
                </a:srgbClr>
              </a:outerShdw>
            </a:effectLst>
          </a:endParaRPr>
        </a:p>
      </dsp:txBody>
      <dsp:txXfrm rot="10800000">
        <a:off x="4423465" y="4724692"/>
        <a:ext cx="238459" cy="259262"/>
      </dsp:txXfrm>
    </dsp:sp>
    <dsp:sp modelId="{9A2585CC-DF41-4C78-AACF-115336FE63CF}">
      <dsp:nvSpPr>
        <dsp:cNvPr id="0" name=""/>
        <dsp:cNvSpPr/>
      </dsp:nvSpPr>
      <dsp:spPr>
        <a:xfrm>
          <a:off x="2880278" y="4214172"/>
          <a:ext cx="1280302" cy="1280302"/>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SA" sz="2800" kern="1200" dirty="0" smtClean="0">
              <a:solidFill>
                <a:srgbClr val="7E0000"/>
              </a:solidFill>
              <a:latin typeface="Arial" pitchFamily="34" charset="0"/>
              <a:ea typeface="+mn-ea"/>
              <a:cs typeface="DecoType Naskh Variants" pitchFamily="2" charset="-78"/>
            </a:rPr>
            <a:t>التحسين</a:t>
          </a:r>
          <a:endParaRPr lang="ar-LY" sz="2800" kern="1200" dirty="0">
            <a:solidFill>
              <a:srgbClr val="7E0000"/>
            </a:solidFill>
            <a:latin typeface="Arial" pitchFamily="34" charset="0"/>
            <a:ea typeface="+mn-ea"/>
            <a:cs typeface="DecoType Naskh Variants" pitchFamily="2" charset="-78"/>
          </a:endParaRPr>
        </a:p>
      </dsp:txBody>
      <dsp:txXfrm>
        <a:off x="3067774" y="4401668"/>
        <a:ext cx="905310" cy="905310"/>
      </dsp:txXfrm>
    </dsp:sp>
    <dsp:sp modelId="{922B6B7B-5F8F-4FFA-9597-536E0A0616B0}">
      <dsp:nvSpPr>
        <dsp:cNvPr id="0" name=""/>
        <dsp:cNvSpPr/>
      </dsp:nvSpPr>
      <dsp:spPr>
        <a:xfrm rot="13885714">
          <a:off x="2776748" y="3907516"/>
          <a:ext cx="321846" cy="432102"/>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LY" sz="1600" b="1" kern="1200">
            <a:effectLst>
              <a:outerShdw blurRad="38100" dist="38100" dir="2700000" algn="tl">
                <a:srgbClr val="000000">
                  <a:alpha val="43137"/>
                </a:srgbClr>
              </a:outerShdw>
            </a:effectLst>
          </a:endParaRPr>
        </a:p>
      </dsp:txBody>
      <dsp:txXfrm rot="10800000">
        <a:off x="2855125" y="4031680"/>
        <a:ext cx="225292" cy="259262"/>
      </dsp:txXfrm>
    </dsp:sp>
    <dsp:sp modelId="{93A3FD75-6F79-406A-99D2-F7CB27009946}">
      <dsp:nvSpPr>
        <dsp:cNvPr id="0" name=""/>
        <dsp:cNvSpPr/>
      </dsp:nvSpPr>
      <dsp:spPr>
        <a:xfrm>
          <a:off x="1575676" y="2710670"/>
          <a:ext cx="1491501" cy="1280302"/>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SA" sz="2000" kern="1200" dirty="0" smtClean="0">
              <a:solidFill>
                <a:srgbClr val="7E0000"/>
              </a:solidFill>
              <a:latin typeface="Arial" pitchFamily="34" charset="0"/>
              <a:ea typeface="+mn-ea"/>
              <a:cs typeface="DecoType Naskh Variants" pitchFamily="2" charset="-78"/>
            </a:rPr>
            <a:t>اتخاذ القرار المبني على الدليل</a:t>
          </a:r>
          <a:endParaRPr lang="ar-LY" sz="2000" kern="1200" dirty="0">
            <a:solidFill>
              <a:srgbClr val="7E0000"/>
            </a:solidFill>
            <a:latin typeface="Arial" pitchFamily="34" charset="0"/>
            <a:ea typeface="+mn-ea"/>
            <a:cs typeface="DecoType Naskh Variants" pitchFamily="2" charset="-78"/>
          </a:endParaRPr>
        </a:p>
      </dsp:txBody>
      <dsp:txXfrm>
        <a:off x="1794101" y="2898166"/>
        <a:ext cx="1054651" cy="905310"/>
      </dsp:txXfrm>
    </dsp:sp>
    <dsp:sp modelId="{2735AF52-DD33-4CF6-8998-86D5DC4F3A31}">
      <dsp:nvSpPr>
        <dsp:cNvPr id="0" name=""/>
        <dsp:cNvSpPr/>
      </dsp:nvSpPr>
      <dsp:spPr>
        <a:xfrm rot="16971429">
          <a:off x="2364512" y="2204637"/>
          <a:ext cx="338424" cy="432102"/>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LY" sz="1600" b="1" kern="1200">
            <a:effectLst>
              <a:outerShdw blurRad="38100" dist="38100" dir="2700000" algn="tl">
                <a:srgbClr val="000000">
                  <a:alpha val="43137"/>
                </a:srgbClr>
              </a:outerShdw>
            </a:effectLst>
          </a:endParaRPr>
        </a:p>
      </dsp:txBody>
      <dsp:txXfrm>
        <a:off x="2403980" y="2340548"/>
        <a:ext cx="236897" cy="259262"/>
      </dsp:txXfrm>
    </dsp:sp>
    <dsp:sp modelId="{54D10487-784E-474B-AEB5-2047B7CE020E}">
      <dsp:nvSpPr>
        <dsp:cNvPr id="0" name=""/>
        <dsp:cNvSpPr/>
      </dsp:nvSpPr>
      <dsp:spPr>
        <a:xfrm>
          <a:off x="2109195" y="835834"/>
          <a:ext cx="1280302" cy="1280302"/>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SA" sz="2800" kern="1200" dirty="0" smtClean="0">
              <a:solidFill>
                <a:srgbClr val="7E0000"/>
              </a:solidFill>
              <a:latin typeface="Arial" pitchFamily="34" charset="0"/>
              <a:ea typeface="+mn-ea"/>
              <a:cs typeface="DecoType Naskh Variants" pitchFamily="2" charset="-78"/>
            </a:rPr>
            <a:t>إدارة العلاقات</a:t>
          </a:r>
          <a:endParaRPr lang="ar-LY" sz="2800" kern="1200" dirty="0">
            <a:solidFill>
              <a:srgbClr val="7E0000"/>
            </a:solidFill>
            <a:latin typeface="Arial" pitchFamily="34" charset="0"/>
            <a:ea typeface="+mn-ea"/>
            <a:cs typeface="DecoType Naskh Variants" pitchFamily="2" charset="-78"/>
          </a:endParaRPr>
        </a:p>
      </dsp:txBody>
      <dsp:txXfrm>
        <a:off x="2296691" y="1023330"/>
        <a:ext cx="905310" cy="905310"/>
      </dsp:txXfrm>
    </dsp:sp>
    <dsp:sp modelId="{8667D283-527B-4686-B2F1-70928E8F9B33}">
      <dsp:nvSpPr>
        <dsp:cNvPr id="0" name=""/>
        <dsp:cNvSpPr/>
      </dsp:nvSpPr>
      <dsp:spPr>
        <a:xfrm rot="20057143">
          <a:off x="3436636" y="846927"/>
          <a:ext cx="340656" cy="432102"/>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LY" sz="1600" b="1" kern="1200">
            <a:effectLst>
              <a:outerShdw blurRad="38100" dist="38100" dir="2700000" algn="tl">
                <a:srgbClr val="000000">
                  <a:alpha val="43137"/>
                </a:srgbClr>
              </a:outerShdw>
            </a:effectLst>
          </a:endParaRPr>
        </a:p>
      </dsp:txBody>
      <dsp:txXfrm>
        <a:off x="3441696" y="955518"/>
        <a:ext cx="238459" cy="25926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2D4AD0B1-1647-4258-8F4B-0826BE887D64}" type="datetimeFigureOut">
              <a:rPr lang="ar-SA" smtClean="0"/>
              <a:pPr/>
              <a:t>09/04/1442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13E80A2-6A48-4560-99D0-9D4B491E2034}"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2D4AD0B1-1647-4258-8F4B-0826BE887D64}" type="datetimeFigureOut">
              <a:rPr lang="ar-SA" smtClean="0"/>
              <a:pPr/>
              <a:t>09/04/1442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13E80A2-6A48-4560-99D0-9D4B491E2034}"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2D4AD0B1-1647-4258-8F4B-0826BE887D64}" type="datetimeFigureOut">
              <a:rPr lang="ar-SA" smtClean="0"/>
              <a:pPr/>
              <a:t>09/04/1442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13E80A2-6A48-4560-99D0-9D4B491E2034}"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2D4AD0B1-1647-4258-8F4B-0826BE887D64}" type="datetimeFigureOut">
              <a:rPr lang="ar-SA" smtClean="0"/>
              <a:pPr/>
              <a:t>09/04/1442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13E80A2-6A48-4560-99D0-9D4B491E2034}"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2D4AD0B1-1647-4258-8F4B-0826BE887D64}" type="datetimeFigureOut">
              <a:rPr lang="ar-SA" smtClean="0"/>
              <a:pPr/>
              <a:t>09/04/1442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13E80A2-6A48-4560-99D0-9D4B491E2034}"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2D4AD0B1-1647-4258-8F4B-0826BE887D64}" type="datetimeFigureOut">
              <a:rPr lang="ar-SA" smtClean="0"/>
              <a:pPr/>
              <a:t>09/04/1442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13E80A2-6A48-4560-99D0-9D4B491E2034}"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2D4AD0B1-1647-4258-8F4B-0826BE887D64}" type="datetimeFigureOut">
              <a:rPr lang="ar-SA" smtClean="0"/>
              <a:pPr/>
              <a:t>09/04/1442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213E80A2-6A48-4560-99D0-9D4B491E2034}"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2D4AD0B1-1647-4258-8F4B-0826BE887D64}" type="datetimeFigureOut">
              <a:rPr lang="ar-SA" smtClean="0"/>
              <a:pPr/>
              <a:t>09/04/1442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213E80A2-6A48-4560-99D0-9D4B491E2034}"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D4AD0B1-1647-4258-8F4B-0826BE887D64}" type="datetimeFigureOut">
              <a:rPr lang="ar-SA" smtClean="0"/>
              <a:pPr/>
              <a:t>09/04/1442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213E80A2-6A48-4560-99D0-9D4B491E2034}"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D4AD0B1-1647-4258-8F4B-0826BE887D64}" type="datetimeFigureOut">
              <a:rPr lang="ar-SA" smtClean="0"/>
              <a:pPr/>
              <a:t>09/04/1442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13E80A2-6A48-4560-99D0-9D4B491E2034}"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D4AD0B1-1647-4258-8F4B-0826BE887D64}" type="datetimeFigureOut">
              <a:rPr lang="ar-SA" smtClean="0"/>
              <a:pPr/>
              <a:t>09/04/1442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13E80A2-6A48-4560-99D0-9D4B491E2034}"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D4AD0B1-1647-4258-8F4B-0826BE887D64}" type="datetimeFigureOut">
              <a:rPr lang="ar-SA" smtClean="0"/>
              <a:pPr/>
              <a:t>09/04/1442</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13E80A2-6A48-4560-99D0-9D4B491E2034}"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slide" Target="slide14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9.xml"/><Relationship Id="rId3" Type="http://schemas.openxmlformats.org/officeDocument/2006/relationships/slide" Target="slide44.xml"/><Relationship Id="rId7" Type="http://schemas.openxmlformats.org/officeDocument/2006/relationships/slide" Target="slide63.xml"/><Relationship Id="rId12" Type="http://schemas.openxmlformats.org/officeDocument/2006/relationships/slide" Target="slide78.xml"/><Relationship Id="rId2" Type="http://schemas.openxmlformats.org/officeDocument/2006/relationships/slide" Target="slide39.xml"/><Relationship Id="rId1" Type="http://schemas.openxmlformats.org/officeDocument/2006/relationships/slideLayout" Target="../slideLayouts/slideLayout7.xml"/><Relationship Id="rId6" Type="http://schemas.openxmlformats.org/officeDocument/2006/relationships/slide" Target="slide58.xml"/><Relationship Id="rId11" Type="http://schemas.openxmlformats.org/officeDocument/2006/relationships/slide" Target="slide76.xml"/><Relationship Id="rId5" Type="http://schemas.openxmlformats.org/officeDocument/2006/relationships/slide" Target="slide55.xml"/><Relationship Id="rId10" Type="http://schemas.openxmlformats.org/officeDocument/2006/relationships/slide" Target="slide75.xml"/><Relationship Id="rId4" Type="http://schemas.openxmlformats.org/officeDocument/2006/relationships/slide" Target="slide45.xml"/><Relationship Id="rId9" Type="http://schemas.openxmlformats.org/officeDocument/2006/relationships/slide" Target="slide7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slide" Target="slide80.xml"/><Relationship Id="rId1" Type="http://schemas.openxmlformats.org/officeDocument/2006/relationships/slideLayout" Target="../slideLayouts/slideLayout7.xml"/><Relationship Id="rId5" Type="http://schemas.openxmlformats.org/officeDocument/2006/relationships/slide" Target="slide87.xml"/><Relationship Id="rId4" Type="http://schemas.openxmlformats.org/officeDocument/2006/relationships/slide" Target="slide8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94.xml"/><Relationship Id="rId2" Type="http://schemas.openxmlformats.org/officeDocument/2006/relationships/slide" Target="slide91.xml"/><Relationship Id="rId1" Type="http://schemas.openxmlformats.org/officeDocument/2006/relationships/slideLayout" Target="../slideLayouts/slideLayout7.xml"/><Relationship Id="rId6" Type="http://schemas.openxmlformats.org/officeDocument/2006/relationships/slide" Target="slide97.xml"/><Relationship Id="rId5" Type="http://schemas.openxmlformats.org/officeDocument/2006/relationships/slide" Target="slide96.xml"/><Relationship Id="rId4" Type="http://schemas.openxmlformats.org/officeDocument/2006/relationships/slide" Target="slide9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105.xml"/><Relationship Id="rId2" Type="http://schemas.openxmlformats.org/officeDocument/2006/relationships/slide" Target="slide99.xml"/><Relationship Id="rId1" Type="http://schemas.openxmlformats.org/officeDocument/2006/relationships/slideLayout" Target="../slideLayouts/slideLayout7.xml"/><Relationship Id="rId4" Type="http://schemas.openxmlformats.org/officeDocument/2006/relationships/slide" Target="slide108.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slide" Target="slide118.xml"/><Relationship Id="rId13" Type="http://schemas.openxmlformats.org/officeDocument/2006/relationships/slide" Target="slide127.xml"/><Relationship Id="rId3" Type="http://schemas.openxmlformats.org/officeDocument/2006/relationships/slide" Target="slide110.xml"/><Relationship Id="rId7" Type="http://schemas.openxmlformats.org/officeDocument/2006/relationships/slide" Target="slide116.xml"/><Relationship Id="rId12" Type="http://schemas.openxmlformats.org/officeDocument/2006/relationships/slide" Target="slide125.xml"/><Relationship Id="rId2" Type="http://schemas.openxmlformats.org/officeDocument/2006/relationships/slide" Target="slide109.xml"/><Relationship Id="rId1" Type="http://schemas.openxmlformats.org/officeDocument/2006/relationships/slideLayout" Target="../slideLayouts/slideLayout7.xml"/><Relationship Id="rId6" Type="http://schemas.openxmlformats.org/officeDocument/2006/relationships/slide" Target="slide114.xml"/><Relationship Id="rId11" Type="http://schemas.openxmlformats.org/officeDocument/2006/relationships/slide" Target="slide124.xml"/><Relationship Id="rId5" Type="http://schemas.openxmlformats.org/officeDocument/2006/relationships/slide" Target="slide112.xml"/><Relationship Id="rId10" Type="http://schemas.openxmlformats.org/officeDocument/2006/relationships/slide" Target="slide123.xml"/><Relationship Id="rId4" Type="http://schemas.openxmlformats.org/officeDocument/2006/relationships/slide" Target="slide111.xml"/><Relationship Id="rId9" Type="http://schemas.openxmlformats.org/officeDocument/2006/relationships/slide" Target="slide121.xml"/><Relationship Id="rId14" Type="http://schemas.openxmlformats.org/officeDocument/2006/relationships/slide" Target="slide128.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slide" Target="slide144.xml"/><Relationship Id="rId13" Type="http://schemas.openxmlformats.org/officeDocument/2006/relationships/slide" Target="slide155.xml"/><Relationship Id="rId18" Type="http://schemas.openxmlformats.org/officeDocument/2006/relationships/slide" Target="slide169.xml"/><Relationship Id="rId3" Type="http://schemas.openxmlformats.org/officeDocument/2006/relationships/slide" Target="slide135.xml"/><Relationship Id="rId21" Type="http://schemas.openxmlformats.org/officeDocument/2006/relationships/slide" Target="slide174.xml"/><Relationship Id="rId7" Type="http://schemas.openxmlformats.org/officeDocument/2006/relationships/slide" Target="slide143.xml"/><Relationship Id="rId12" Type="http://schemas.openxmlformats.org/officeDocument/2006/relationships/slide" Target="slide153.xml"/><Relationship Id="rId17" Type="http://schemas.openxmlformats.org/officeDocument/2006/relationships/slide" Target="slide168.xml"/><Relationship Id="rId2" Type="http://schemas.openxmlformats.org/officeDocument/2006/relationships/slide" Target="slide132.xml"/><Relationship Id="rId16" Type="http://schemas.openxmlformats.org/officeDocument/2006/relationships/slide" Target="slide165.xml"/><Relationship Id="rId20" Type="http://schemas.openxmlformats.org/officeDocument/2006/relationships/slide" Target="slide172.xml"/><Relationship Id="rId1" Type="http://schemas.openxmlformats.org/officeDocument/2006/relationships/slideLayout" Target="../slideLayouts/slideLayout7.xml"/><Relationship Id="rId6" Type="http://schemas.openxmlformats.org/officeDocument/2006/relationships/slide" Target="slide142.xml"/><Relationship Id="rId11" Type="http://schemas.openxmlformats.org/officeDocument/2006/relationships/slide" Target="slide151.xml"/><Relationship Id="rId5" Type="http://schemas.openxmlformats.org/officeDocument/2006/relationships/slide" Target="slide137.xml"/><Relationship Id="rId15" Type="http://schemas.openxmlformats.org/officeDocument/2006/relationships/slide" Target="slide162.xml"/><Relationship Id="rId23" Type="http://schemas.openxmlformats.org/officeDocument/2006/relationships/slide" Target="slide177.xml"/><Relationship Id="rId10" Type="http://schemas.openxmlformats.org/officeDocument/2006/relationships/slide" Target="slide148.xml"/><Relationship Id="rId19" Type="http://schemas.openxmlformats.org/officeDocument/2006/relationships/slide" Target="slide171.xml"/><Relationship Id="rId4" Type="http://schemas.openxmlformats.org/officeDocument/2006/relationships/slide" Target="slide136.xml"/><Relationship Id="rId9" Type="http://schemas.openxmlformats.org/officeDocument/2006/relationships/slide" Target="slide146.xml"/><Relationship Id="rId14" Type="http://schemas.openxmlformats.org/officeDocument/2006/relationships/slide" Target="slide158.xml"/><Relationship Id="rId22" Type="http://schemas.openxmlformats.org/officeDocument/2006/relationships/slide" Target="slide175.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slide" Target="slide193.xml"/><Relationship Id="rId3" Type="http://schemas.openxmlformats.org/officeDocument/2006/relationships/slide" Target="slide182.xml"/><Relationship Id="rId7" Type="http://schemas.openxmlformats.org/officeDocument/2006/relationships/slide" Target="slide190.xml"/><Relationship Id="rId2" Type="http://schemas.openxmlformats.org/officeDocument/2006/relationships/slide" Target="slide180.xml"/><Relationship Id="rId1" Type="http://schemas.openxmlformats.org/officeDocument/2006/relationships/slideLayout" Target="../slideLayouts/slideLayout7.xml"/><Relationship Id="rId6" Type="http://schemas.openxmlformats.org/officeDocument/2006/relationships/slide" Target="slide189.xml"/><Relationship Id="rId5" Type="http://schemas.openxmlformats.org/officeDocument/2006/relationships/slide" Target="slide186.xml"/><Relationship Id="rId4" Type="http://schemas.openxmlformats.org/officeDocument/2006/relationships/slide" Target="slide184.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196.xml"/><Relationship Id="rId2" Type="http://schemas.openxmlformats.org/officeDocument/2006/relationships/slide" Target="slide194.xml"/><Relationship Id="rId1" Type="http://schemas.openxmlformats.org/officeDocument/2006/relationships/slideLayout" Target="../slideLayouts/slideLayout7.xml"/><Relationship Id="rId4" Type="http://schemas.openxmlformats.org/officeDocument/2006/relationships/slide" Target="slide199.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4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145.xm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 Target="slide146.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 Target="slide147.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7.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 Target="slide148.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hyperlink" Target="mailto:abhari@ksu.edu.sa" TargetMode="Externa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مجموعة 8"/>
          <p:cNvGrpSpPr/>
          <p:nvPr/>
        </p:nvGrpSpPr>
        <p:grpSpPr>
          <a:xfrm>
            <a:off x="1752600" y="152400"/>
            <a:ext cx="5715000" cy="6477000"/>
            <a:chOff x="2133600" y="-18715"/>
            <a:chExt cx="5715000" cy="6876715"/>
          </a:xfrm>
        </p:grpSpPr>
        <p:pic>
          <p:nvPicPr>
            <p:cNvPr id="2" name="Picture 2"/>
            <p:cNvPicPr>
              <a:picLocks noChangeAspect="1" noChangeArrowheads="1"/>
            </p:cNvPicPr>
            <p:nvPr/>
          </p:nvPicPr>
          <p:blipFill>
            <a:blip r:embed="rId2" cstate="print"/>
            <a:srcRect/>
            <a:stretch>
              <a:fillRect/>
            </a:stretch>
          </p:blipFill>
          <p:spPr bwMode="auto">
            <a:xfrm>
              <a:off x="2743200" y="-18715"/>
              <a:ext cx="5057775" cy="458960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2133600" y="5162885"/>
              <a:ext cx="5715000" cy="1695115"/>
            </a:xfrm>
            <a:prstGeom prst="rect">
              <a:avLst/>
            </a:prstGeom>
            <a:noFill/>
            <a:ln w="9525">
              <a:noFill/>
              <a:miter lim="800000"/>
              <a:headEnd/>
              <a:tailEnd/>
            </a:ln>
            <a:effectLst/>
          </p:spPr>
        </p:pic>
      </p:grpSp>
      <p:sp>
        <p:nvSpPr>
          <p:cNvPr id="7" name="مربع نص 6"/>
          <p:cNvSpPr txBox="1"/>
          <p:nvPr/>
        </p:nvSpPr>
        <p:spPr>
          <a:xfrm>
            <a:off x="2362200" y="228600"/>
            <a:ext cx="5334000" cy="784830"/>
          </a:xfrm>
          <a:prstGeom prst="rect">
            <a:avLst/>
          </a:prstGeom>
          <a:solidFill>
            <a:schemeClr val="bg1"/>
          </a:solidFill>
        </p:spPr>
        <p:txBody>
          <a:bodyPr wrap="square" rtlCol="1">
            <a:spAutoFit/>
          </a:bodyPr>
          <a:lstStyle/>
          <a:p>
            <a:r>
              <a:rPr lang="ar-SA" sz="4500" dirty="0" smtClean="0">
                <a:solidFill>
                  <a:srgbClr val="640000"/>
                </a:solidFill>
                <a:cs typeface="DecoType Naskh Variants" pitchFamily="2" charset="-78"/>
              </a:rPr>
              <a:t>المعيار الدولي                       آزو 9001</a:t>
            </a:r>
          </a:p>
        </p:txBody>
      </p:sp>
      <p:sp>
        <p:nvSpPr>
          <p:cNvPr id="8" name="مربع نص 7"/>
          <p:cNvSpPr txBox="1"/>
          <p:nvPr/>
        </p:nvSpPr>
        <p:spPr>
          <a:xfrm>
            <a:off x="6248400" y="1371600"/>
            <a:ext cx="1370888" cy="707886"/>
          </a:xfrm>
          <a:prstGeom prst="rect">
            <a:avLst/>
          </a:prstGeom>
          <a:solidFill>
            <a:schemeClr val="bg1"/>
          </a:solidFill>
        </p:spPr>
        <p:txBody>
          <a:bodyPr wrap="none" rtlCol="1">
            <a:spAutoFit/>
          </a:bodyPr>
          <a:lstStyle/>
          <a:p>
            <a:pPr algn="ctr"/>
            <a:r>
              <a:rPr lang="ar-SA" sz="2000" dirty="0" smtClean="0">
                <a:solidFill>
                  <a:srgbClr val="640000"/>
                </a:solidFill>
                <a:cs typeface="DecoType Naskh Variants" pitchFamily="2" charset="-78"/>
              </a:rPr>
              <a:t>الإصدار الخامس</a:t>
            </a:r>
          </a:p>
          <a:p>
            <a:pPr algn="ctr"/>
            <a:r>
              <a:rPr lang="ar-SA" sz="2000" dirty="0" smtClean="0">
                <a:solidFill>
                  <a:srgbClr val="640000"/>
                </a:solidFill>
                <a:cs typeface="DecoType Naskh Variants" pitchFamily="2" charset="-78"/>
              </a:rPr>
              <a:t>15-09-2015</a:t>
            </a:r>
          </a:p>
        </p:txBody>
      </p:sp>
      <p:sp>
        <p:nvSpPr>
          <p:cNvPr id="10" name="مربع نص 9"/>
          <p:cNvSpPr txBox="1"/>
          <p:nvPr/>
        </p:nvSpPr>
        <p:spPr>
          <a:xfrm>
            <a:off x="2209800" y="3429000"/>
            <a:ext cx="5181600" cy="1015663"/>
          </a:xfrm>
          <a:prstGeom prst="rect">
            <a:avLst/>
          </a:prstGeom>
          <a:solidFill>
            <a:schemeClr val="bg1"/>
          </a:solidFill>
        </p:spPr>
        <p:txBody>
          <a:bodyPr wrap="square" rtlCol="1">
            <a:spAutoFit/>
          </a:bodyPr>
          <a:lstStyle/>
          <a:p>
            <a:r>
              <a:rPr lang="ar-SA" sz="4500" dirty="0" smtClean="0">
                <a:solidFill>
                  <a:srgbClr val="640000"/>
                </a:solidFill>
                <a:cs typeface="DecoType Naskh Variants" pitchFamily="2" charset="-78"/>
              </a:rPr>
              <a:t>نظام إدارة الجودة      -     المتطلبات</a:t>
            </a:r>
          </a:p>
          <a:p>
            <a:endParaRPr lang="ar-SA" sz="1500" dirty="0" smtClean="0">
              <a:solidFill>
                <a:srgbClr val="640000"/>
              </a:solidFill>
              <a:cs typeface="DecoType Naskh Variants" pitchFamily="2" charset="-78"/>
            </a:endParaRPr>
          </a:p>
        </p:txBody>
      </p:sp>
      <p:sp>
        <p:nvSpPr>
          <p:cNvPr id="245762" name="AutoShape 2" descr="نتيجة بحث الصور عن ‪iso‬‏"/>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245764" name="AutoShape 4" descr="نتيجة بحث الصور عن ‪iso‬‏"/>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5" name="مربع نص 14"/>
          <p:cNvSpPr txBox="1"/>
          <p:nvPr/>
        </p:nvSpPr>
        <p:spPr>
          <a:xfrm>
            <a:off x="1676400" y="5334000"/>
            <a:ext cx="5791200" cy="1200329"/>
          </a:xfrm>
          <a:prstGeom prst="rect">
            <a:avLst/>
          </a:prstGeom>
          <a:solidFill>
            <a:schemeClr val="bg1"/>
          </a:solidFill>
        </p:spPr>
        <p:txBody>
          <a:bodyPr wrap="square" rtlCol="1">
            <a:spAutoFit/>
          </a:bodyPr>
          <a:lstStyle/>
          <a:p>
            <a:endParaRPr lang="ar-SA" dirty="0" smtClean="0"/>
          </a:p>
          <a:p>
            <a:endParaRPr lang="ar-SA" dirty="0" smtClean="0"/>
          </a:p>
          <a:p>
            <a:endParaRPr lang="ar-SA" dirty="0" smtClean="0"/>
          </a:p>
          <a:p>
            <a:endParaRPr lang="ar-SA" dirty="0"/>
          </a:p>
        </p:txBody>
      </p:sp>
      <p:pic>
        <p:nvPicPr>
          <p:cNvPr id="245766" name="Picture 6" descr="http://www.iso.org/iso/logos_initials.jpg"/>
          <p:cNvPicPr>
            <a:picLocks noChangeAspect="1" noChangeArrowheads="1"/>
          </p:cNvPicPr>
          <p:nvPr/>
        </p:nvPicPr>
        <p:blipFill>
          <a:blip r:embed="rId4" cstate="print"/>
          <a:srcRect l="50526" r="10176"/>
          <a:stretch>
            <a:fillRect/>
          </a:stretch>
        </p:blipFill>
        <p:spPr bwMode="auto">
          <a:xfrm>
            <a:off x="2362200" y="5334000"/>
            <a:ext cx="1071904" cy="1000125"/>
          </a:xfrm>
          <a:prstGeom prst="rect">
            <a:avLst/>
          </a:prstGeom>
          <a:noFill/>
        </p:spPr>
      </p:pic>
      <p:sp>
        <p:nvSpPr>
          <p:cNvPr id="11" name="مستطيل 10"/>
          <p:cNvSpPr/>
          <p:nvPr/>
        </p:nvSpPr>
        <p:spPr>
          <a:xfrm>
            <a:off x="4876800" y="5257800"/>
            <a:ext cx="2743200" cy="1200329"/>
          </a:xfrm>
          <a:prstGeom prst="rect">
            <a:avLst/>
          </a:prstGeom>
          <a:solidFill>
            <a:schemeClr val="bg1"/>
          </a:solidFill>
        </p:spPr>
        <p:txBody>
          <a:bodyPr wrap="square">
            <a:spAutoFit/>
          </a:bodyPr>
          <a:lstStyle/>
          <a:p>
            <a:pPr algn="ctr"/>
            <a:r>
              <a:rPr lang="ar-SA" sz="3200" dirty="0" smtClean="0">
                <a:solidFill>
                  <a:srgbClr val="640000"/>
                </a:solidFill>
                <a:cs typeface="DecoType Naskh Variants" pitchFamily="2" charset="-78"/>
              </a:rPr>
              <a:t>الرقم المرجعي</a:t>
            </a:r>
          </a:p>
          <a:p>
            <a:pPr algn="ctr" rtl="0"/>
            <a:r>
              <a:rPr lang="en-US" sz="2000" dirty="0" smtClean="0">
                <a:solidFill>
                  <a:srgbClr val="640000"/>
                </a:solidFill>
                <a:cs typeface="DecoType Naskh Variants" pitchFamily="2" charset="-78"/>
              </a:rPr>
              <a:t>ISO 9001 2015 (E)</a:t>
            </a:r>
          </a:p>
          <a:p>
            <a:pPr algn="ctr" rtl="0"/>
            <a:r>
              <a:rPr lang="en-US" sz="2000" dirty="0" smtClean="0">
                <a:solidFill>
                  <a:srgbClr val="640000"/>
                </a:solidFill>
                <a:cs typeface="DecoType Naskh Variants" pitchFamily="2" charset="-78"/>
              </a:rPr>
              <a:t>© ISO 2015</a:t>
            </a:r>
            <a:endParaRPr lang="ar-SA" sz="2000" dirty="0" smtClean="0">
              <a:solidFill>
                <a:srgbClr val="640000"/>
              </a:solidFill>
              <a:cs typeface="DecoType Naskh Variants" pitchFamily="2" charset="-78"/>
            </a:endParaRPr>
          </a:p>
        </p:txBody>
      </p:sp>
      <p:sp>
        <p:nvSpPr>
          <p:cNvPr id="14" name="مربع نص 13">
            <a:hlinkClick r:id="rId5" action="ppaction://hlinksldjump"/>
          </p:cNvPr>
          <p:cNvSpPr txBox="1"/>
          <p:nvPr/>
        </p:nvSpPr>
        <p:spPr>
          <a:xfrm>
            <a:off x="0" y="6396335"/>
            <a:ext cx="715260" cy="461665"/>
          </a:xfrm>
          <a:prstGeom prst="rect">
            <a:avLst/>
          </a:prstGeom>
          <a:noFill/>
        </p:spPr>
        <p:txBody>
          <a:bodyPr wrap="none" rtlCol="1">
            <a:spAutoFit/>
          </a:bodyPr>
          <a:lstStyle/>
          <a:p>
            <a:r>
              <a:rPr lang="ar-SA" sz="2400" dirty="0" smtClean="0">
                <a:solidFill>
                  <a:srgbClr val="640000"/>
                </a:solidFill>
                <a:cs typeface="DecoType Naskh Variants" pitchFamily="2" charset="-78"/>
              </a:rPr>
              <a:t>الغلاف</a:t>
            </a:r>
          </a:p>
        </p:txBody>
      </p:sp>
      <p:sp>
        <p:nvSpPr>
          <p:cNvPr id="16" name="مربع نص 1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عبهري</a:t>
            </a:r>
          </a:p>
        </p:txBody>
      </p:sp>
      <p:sp>
        <p:nvSpPr>
          <p:cNvPr id="17" name="مستطيل 16"/>
          <p:cNvSpPr/>
          <p:nvPr/>
        </p:nvSpPr>
        <p:spPr>
          <a:xfrm>
            <a:off x="0" y="1981200"/>
            <a:ext cx="3099182" cy="369332"/>
          </a:xfrm>
          <a:prstGeom prst="rect">
            <a:avLst/>
          </a:prstGeom>
        </p:spPr>
        <p:txBody>
          <a:bodyPr wrap="none">
            <a:spAutoFit/>
          </a:bodyPr>
          <a:lstStyle/>
          <a:p>
            <a:r>
              <a:rPr lang="en-US" dirty="0" smtClean="0"/>
              <a:t>http://isoconsultantpune.com/</a:t>
            </a:r>
            <a:endParaRPr lang="ar-SA" dirty="0"/>
          </a:p>
        </p:txBody>
      </p:sp>
      <p:sp>
        <p:nvSpPr>
          <p:cNvPr id="18" name="مستطيل 17"/>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1676400"/>
            <a:ext cx="9144000" cy="4001095"/>
          </a:xfrm>
          <a:prstGeom prst="rect">
            <a:avLst/>
          </a:prstGeom>
        </p:spPr>
        <p:txBody>
          <a:bodyPr wrap="square">
            <a:spAutoFit/>
          </a:bodyPr>
          <a:lstStyle/>
          <a:p>
            <a:pPr algn="ctr"/>
            <a:r>
              <a:rPr lang="ar-SA" sz="20000" dirty="0" smtClean="0">
                <a:solidFill>
                  <a:srgbClr val="640000"/>
                </a:solidFill>
                <a:cs typeface="DecoType Naskh Variants" pitchFamily="2" charset="-78"/>
              </a:rPr>
              <a:t>المحتويات</a:t>
            </a:r>
          </a:p>
          <a:p>
            <a:pPr algn="ctr"/>
            <a:r>
              <a:rPr lang="en-US" sz="5400" dirty="0" smtClean="0">
                <a:solidFill>
                  <a:schemeClr val="accent3">
                    <a:lumMod val="50000"/>
                  </a:schemeClr>
                </a:solidFill>
                <a:latin typeface="Chaparral Pro Light" pitchFamily="18" charset="0"/>
              </a:rPr>
              <a:t>Contents</a:t>
            </a:r>
            <a:endParaRPr lang="ar-SA" sz="5400" dirty="0">
              <a:solidFill>
                <a:schemeClr val="accent3">
                  <a:lumMod val="50000"/>
                </a:schemeClr>
              </a:solidFill>
              <a:latin typeface="Chaparral Pro Light" pitchFamily="18" charset="0"/>
            </a:endParaRP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5" name="مستطيل 4"/>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advClick="0"/>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00767"/>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6</a:t>
            </a:r>
            <a:r>
              <a:rPr lang="ar-SA" sz="4400" dirty="0" smtClean="0">
                <a:solidFill>
                  <a:srgbClr val="FFC1CD"/>
                </a:solidFill>
                <a:cs typeface="DecoType Naskh Variants" pitchFamily="2" charset="-78"/>
              </a:rPr>
              <a:t>التخطيط</a:t>
            </a:r>
          </a:p>
          <a:p>
            <a:r>
              <a:rPr lang="en-US" sz="4400" dirty="0" smtClean="0">
                <a:solidFill>
                  <a:srgbClr val="FFC1CD"/>
                </a:solidFill>
                <a:cs typeface="DecoType Naskh Variants" pitchFamily="2" charset="-78"/>
              </a:rPr>
              <a:t>6.1</a:t>
            </a:r>
            <a:r>
              <a:rPr lang="ar-SA" sz="4000" dirty="0" smtClean="0">
                <a:solidFill>
                  <a:srgbClr val="FFC1CD"/>
                </a:solidFill>
                <a:cs typeface="DecoType Naskh Variants" pitchFamily="2" charset="-78"/>
              </a:rPr>
              <a:t> الأفعال الخاصة لمواجهة المخاطر واستغلال الفرص</a:t>
            </a:r>
            <a:endParaRPr lang="ar-SA" sz="4400" dirty="0" smtClean="0">
              <a:solidFill>
                <a:srgbClr val="FFC1CD"/>
              </a:solidFill>
              <a:cs typeface="DecoType Naskh Variants" pitchFamily="2" charset="-78"/>
            </a:endParaRPr>
          </a:p>
          <a:p>
            <a:r>
              <a:rPr lang="en-US" sz="4400" dirty="0" smtClean="0">
                <a:solidFill>
                  <a:srgbClr val="FFC1CD"/>
                </a:solidFill>
                <a:cs typeface="DecoType Naskh Variants" pitchFamily="2" charset="-78"/>
              </a:rPr>
              <a:t>6.1.1</a:t>
            </a:r>
            <a:endParaRPr lang="ar-SA" sz="4400" dirty="0" smtClean="0">
              <a:solidFill>
                <a:srgbClr val="FFC1CD"/>
              </a:solidFill>
              <a:cs typeface="DecoType Naskh Variants" pitchFamily="2" charset="-78"/>
            </a:endParaRPr>
          </a:p>
        </p:txBody>
      </p:sp>
      <p:sp>
        <p:nvSpPr>
          <p:cNvPr id="5" name="مستطيل 4"/>
          <p:cNvSpPr/>
          <p:nvPr/>
        </p:nvSpPr>
        <p:spPr>
          <a:xfrm>
            <a:off x="76200" y="3429000"/>
            <a:ext cx="7620000" cy="2262158"/>
          </a:xfrm>
          <a:prstGeom prst="rect">
            <a:avLst/>
          </a:prstGeom>
        </p:spPr>
        <p:txBody>
          <a:bodyPr wrap="square">
            <a:spAutoFit/>
          </a:bodyPr>
          <a:lstStyle/>
          <a:p>
            <a:pPr marL="342900" indent="-342900">
              <a:buFont typeface="+mj-cs"/>
              <a:buAutoNum type="arabic2Minus"/>
            </a:pPr>
            <a:r>
              <a:rPr lang="ar-SA" sz="3300" dirty="0" smtClean="0">
                <a:solidFill>
                  <a:srgbClr val="640013"/>
                </a:solidFill>
                <a:cs typeface="DecoType Naskh Variants" pitchFamily="2" charset="-78"/>
              </a:rPr>
              <a:t>التأكيد على أن نظام إدارة الجودة بإمكانه تحقيق النتائج المرجوة؛</a:t>
            </a:r>
          </a:p>
          <a:p>
            <a:pPr marL="342900" indent="-342900">
              <a:buFont typeface="+mj-cs"/>
              <a:buAutoNum type="arabic2Minus"/>
            </a:pPr>
            <a:r>
              <a:rPr lang="ar-SA" sz="3600" dirty="0" smtClean="0">
                <a:solidFill>
                  <a:srgbClr val="640013"/>
                </a:solidFill>
                <a:cs typeface="DecoType Naskh Variants" pitchFamily="2" charset="-78"/>
              </a:rPr>
              <a:t>تعزيز الآثار المرغوب فيها؛</a:t>
            </a:r>
          </a:p>
          <a:p>
            <a:pPr marL="342900" indent="-342900">
              <a:buFont typeface="+mj-cs"/>
              <a:buAutoNum type="arabic2Minus"/>
            </a:pPr>
            <a:r>
              <a:rPr lang="ar-SA" sz="3600" dirty="0" smtClean="0">
                <a:solidFill>
                  <a:srgbClr val="640013"/>
                </a:solidFill>
                <a:cs typeface="DecoType Naskh Variants" pitchFamily="2" charset="-78"/>
              </a:rPr>
              <a:t>منع الآثار غير المرغوب فيها أو الحد منها؛</a:t>
            </a:r>
          </a:p>
          <a:p>
            <a:pPr marL="342900" indent="-342900">
              <a:buFont typeface="+mj-cs"/>
              <a:buAutoNum type="arabic2Minus"/>
            </a:pPr>
            <a:r>
              <a:rPr lang="ar-SA" sz="3600" dirty="0" smtClean="0">
                <a:solidFill>
                  <a:srgbClr val="640013"/>
                </a:solidFill>
                <a:cs typeface="DecoType Naskh Variants" pitchFamily="2" charset="-78"/>
              </a:rPr>
              <a:t>تحقيق تحسن.</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00767"/>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6</a:t>
            </a:r>
            <a:r>
              <a:rPr lang="ar-SA" sz="4400" dirty="0" smtClean="0">
                <a:solidFill>
                  <a:srgbClr val="FFC1CD"/>
                </a:solidFill>
                <a:cs typeface="DecoType Naskh Variants" pitchFamily="2" charset="-78"/>
              </a:rPr>
              <a:t>التخطيط</a:t>
            </a:r>
          </a:p>
          <a:p>
            <a:r>
              <a:rPr lang="en-US" sz="4400" dirty="0" smtClean="0">
                <a:solidFill>
                  <a:srgbClr val="FFC1CD"/>
                </a:solidFill>
                <a:cs typeface="DecoType Naskh Variants" pitchFamily="2" charset="-78"/>
              </a:rPr>
              <a:t>6.1</a:t>
            </a:r>
            <a:r>
              <a:rPr lang="ar-SA" sz="4000" dirty="0" smtClean="0">
                <a:solidFill>
                  <a:srgbClr val="FFC1CD"/>
                </a:solidFill>
                <a:cs typeface="DecoType Naskh Variants" pitchFamily="2" charset="-78"/>
              </a:rPr>
              <a:t> الأفعال الخاصة لمواجهة المخاطر واستغلال الفرص</a:t>
            </a:r>
            <a:endParaRPr lang="ar-SA" sz="4400" dirty="0" smtClean="0">
              <a:solidFill>
                <a:srgbClr val="FFC1CD"/>
              </a:solidFill>
              <a:cs typeface="DecoType Naskh Variants" pitchFamily="2" charset="-78"/>
            </a:endParaRPr>
          </a:p>
          <a:p>
            <a:r>
              <a:rPr lang="en-US" sz="4400" dirty="0" smtClean="0">
                <a:solidFill>
                  <a:srgbClr val="640013"/>
                </a:solidFill>
                <a:cs typeface="DecoType Naskh Variants" pitchFamily="2" charset="-78"/>
              </a:rPr>
              <a:t>6.1.2</a:t>
            </a:r>
            <a:endParaRPr lang="ar-SA" sz="4400" dirty="0" smtClean="0">
              <a:solidFill>
                <a:srgbClr val="640013"/>
              </a:solidFill>
              <a:cs typeface="DecoType Naskh Variants" pitchFamily="2" charset="-78"/>
            </a:endParaRPr>
          </a:p>
        </p:txBody>
      </p:sp>
      <p:sp>
        <p:nvSpPr>
          <p:cNvPr id="6" name="مستطيل 5"/>
          <p:cNvSpPr/>
          <p:nvPr/>
        </p:nvSpPr>
        <p:spPr>
          <a:xfrm>
            <a:off x="76200" y="2819400"/>
            <a:ext cx="7620000" cy="3785652"/>
          </a:xfrm>
          <a:prstGeom prst="rect">
            <a:avLst/>
          </a:prstGeom>
        </p:spPr>
        <p:txBody>
          <a:bodyPr wrap="square">
            <a:spAutoFit/>
          </a:bodyPr>
          <a:lstStyle/>
          <a:p>
            <a:r>
              <a:rPr lang="ar-SA" sz="6000" dirty="0" smtClean="0">
                <a:solidFill>
                  <a:srgbClr val="640013"/>
                </a:solidFill>
                <a:cs typeface="DecoType Naskh Variants" pitchFamily="2" charset="-78"/>
              </a:rPr>
              <a:t>يجب</a:t>
            </a:r>
            <a:r>
              <a:rPr lang="ar-SA" sz="3600" dirty="0" smtClean="0">
                <a:solidFill>
                  <a:srgbClr val="640013"/>
                </a:solidFill>
                <a:cs typeface="DecoType Naskh Variants" pitchFamily="2" charset="-78"/>
              </a:rPr>
              <a:t> على المؤسسة تخطيط ما يلي :</a:t>
            </a:r>
          </a:p>
          <a:p>
            <a:pPr marL="342900" indent="-342900">
              <a:buFont typeface="+mj-cs"/>
              <a:buAutoNum type="arabic2Minus"/>
            </a:pPr>
            <a:r>
              <a:rPr lang="ar-SA" sz="3600" dirty="0" smtClean="0">
                <a:solidFill>
                  <a:srgbClr val="640013"/>
                </a:solidFill>
                <a:cs typeface="DecoType Naskh Variants" pitchFamily="2" charset="-78"/>
              </a:rPr>
              <a:t>الأفعال الخاصة لمواجهة المخاطر واستغلال الفرص؛</a:t>
            </a:r>
          </a:p>
          <a:p>
            <a:pPr marL="342900" indent="-342900">
              <a:buFont typeface="+mj-cs"/>
              <a:buAutoNum type="arabic2Minus"/>
            </a:pPr>
            <a:r>
              <a:rPr lang="ar-SA" sz="3600" dirty="0" smtClean="0">
                <a:solidFill>
                  <a:srgbClr val="640013"/>
                </a:solidFill>
                <a:cs typeface="DecoType Naskh Variants" pitchFamily="2" charset="-78"/>
              </a:rPr>
              <a:t>الكيفية المتبعة في :</a:t>
            </a:r>
          </a:p>
          <a:p>
            <a:pPr marL="800100" indent="-168275">
              <a:buFont typeface="+mj-lt"/>
              <a:buAutoNum type="arabicPeriod"/>
            </a:pPr>
            <a:r>
              <a:rPr lang="ar-SA" sz="3600" dirty="0" smtClean="0">
                <a:solidFill>
                  <a:srgbClr val="640013"/>
                </a:solidFill>
                <a:cs typeface="DecoType Naskh Variants" pitchFamily="2" charset="-78"/>
              </a:rPr>
              <a:t>   دمج الأفعال في عمليات نظام إدارة الجودة وتطبيقها    (انظر البند </a:t>
            </a:r>
            <a:r>
              <a:rPr lang="en-US" sz="3600" dirty="0" smtClean="0">
                <a:solidFill>
                  <a:srgbClr val="640013"/>
                </a:solidFill>
                <a:cs typeface="DecoType Naskh Variants" pitchFamily="2" charset="-78"/>
              </a:rPr>
              <a:t>4.4</a:t>
            </a:r>
            <a:r>
              <a:rPr lang="ar-SA" sz="3600" dirty="0" smtClean="0">
                <a:solidFill>
                  <a:srgbClr val="640013"/>
                </a:solidFill>
                <a:cs typeface="DecoType Naskh Variants" pitchFamily="2" charset="-78"/>
              </a:rPr>
              <a:t>)</a:t>
            </a:r>
          </a:p>
          <a:p>
            <a:pPr marL="800100" indent="-168275">
              <a:buFont typeface="+mj-lt"/>
              <a:buAutoNum type="arabicPeriod"/>
            </a:pPr>
            <a:r>
              <a:rPr lang="ar-SA" sz="3600" dirty="0" smtClean="0">
                <a:solidFill>
                  <a:srgbClr val="640013"/>
                </a:solidFill>
                <a:cs typeface="DecoType Naskh Variants" pitchFamily="2" charset="-78"/>
              </a:rPr>
              <a:t>   تقييم فاعلية تلك الأفعال.</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00767"/>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6</a:t>
            </a:r>
            <a:r>
              <a:rPr lang="ar-SA" sz="4400" dirty="0" smtClean="0">
                <a:solidFill>
                  <a:srgbClr val="FFC1CD"/>
                </a:solidFill>
                <a:cs typeface="DecoType Naskh Variants" pitchFamily="2" charset="-78"/>
              </a:rPr>
              <a:t>التخطيط</a:t>
            </a:r>
          </a:p>
          <a:p>
            <a:r>
              <a:rPr lang="en-US" sz="4400" dirty="0" smtClean="0">
                <a:solidFill>
                  <a:srgbClr val="FFC1CD"/>
                </a:solidFill>
                <a:cs typeface="DecoType Naskh Variants" pitchFamily="2" charset="-78"/>
              </a:rPr>
              <a:t>6.1</a:t>
            </a:r>
            <a:r>
              <a:rPr lang="ar-SA" sz="4000" dirty="0" smtClean="0">
                <a:solidFill>
                  <a:srgbClr val="FFC1CD"/>
                </a:solidFill>
                <a:cs typeface="DecoType Naskh Variants" pitchFamily="2" charset="-78"/>
              </a:rPr>
              <a:t> الأفعال الخاصة لمواجهة المخاطر واستغلال الفرص</a:t>
            </a:r>
            <a:endParaRPr lang="ar-SA" sz="4400" dirty="0" smtClean="0">
              <a:solidFill>
                <a:srgbClr val="FFC1CD"/>
              </a:solidFill>
              <a:cs typeface="DecoType Naskh Variants" pitchFamily="2" charset="-78"/>
            </a:endParaRPr>
          </a:p>
          <a:p>
            <a:r>
              <a:rPr lang="en-US" sz="4400" dirty="0" smtClean="0">
                <a:solidFill>
                  <a:srgbClr val="FFC1CD"/>
                </a:solidFill>
                <a:cs typeface="DecoType Naskh Variants" pitchFamily="2" charset="-78"/>
              </a:rPr>
              <a:t>6.1.2</a:t>
            </a:r>
            <a:endParaRPr lang="ar-SA" sz="4400" dirty="0" smtClean="0">
              <a:solidFill>
                <a:srgbClr val="FFC1CD"/>
              </a:solidFill>
              <a:cs typeface="DecoType Naskh Variants" pitchFamily="2" charset="-78"/>
            </a:endParaRPr>
          </a:p>
        </p:txBody>
      </p:sp>
      <p:sp>
        <p:nvSpPr>
          <p:cNvPr id="6" name="مستطيل 5"/>
          <p:cNvSpPr/>
          <p:nvPr/>
        </p:nvSpPr>
        <p:spPr>
          <a:xfrm>
            <a:off x="76200" y="3619634"/>
            <a:ext cx="7620000" cy="1561966"/>
          </a:xfrm>
          <a:prstGeom prst="rect">
            <a:avLst/>
          </a:prstGeom>
        </p:spPr>
        <p:txBody>
          <a:bodyPr wrap="square">
            <a:spAutoFit/>
          </a:bodyPr>
          <a:lstStyle/>
          <a:p>
            <a:pPr algn="just"/>
            <a:r>
              <a:rPr lang="ar-SA" sz="6000" dirty="0" smtClean="0">
                <a:solidFill>
                  <a:srgbClr val="640013"/>
                </a:solidFill>
                <a:cs typeface="DecoType Naskh Variants" pitchFamily="2" charset="-78"/>
              </a:rPr>
              <a:t>يجب</a:t>
            </a:r>
            <a:r>
              <a:rPr lang="ar-SA" sz="3600" dirty="0" smtClean="0">
                <a:solidFill>
                  <a:srgbClr val="640013"/>
                </a:solidFill>
                <a:cs typeface="DecoType Naskh Variants" pitchFamily="2" charset="-78"/>
              </a:rPr>
              <a:t> </a:t>
            </a:r>
            <a:r>
              <a:rPr lang="ar-SA" sz="3550" dirty="0" smtClean="0">
                <a:solidFill>
                  <a:srgbClr val="640013"/>
                </a:solidFill>
                <a:cs typeface="DecoType Naskh Variants" pitchFamily="2" charset="-78"/>
              </a:rPr>
              <a:t>أن تكون الأفعال المتخذة لمعالجة المخاطر واستغلال الفرص متناسبة مع التأثير المُحتمل على مطابقة المنتجات والخدمات. </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00767"/>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6</a:t>
            </a:r>
            <a:r>
              <a:rPr lang="ar-SA" sz="4400" dirty="0" smtClean="0">
                <a:solidFill>
                  <a:srgbClr val="FFC1CD"/>
                </a:solidFill>
                <a:cs typeface="DecoType Naskh Variants" pitchFamily="2" charset="-78"/>
              </a:rPr>
              <a:t>التخطيط</a:t>
            </a:r>
          </a:p>
          <a:p>
            <a:r>
              <a:rPr lang="en-US" sz="4400" dirty="0" smtClean="0">
                <a:solidFill>
                  <a:srgbClr val="FFC1CD"/>
                </a:solidFill>
                <a:cs typeface="DecoType Naskh Variants" pitchFamily="2" charset="-78"/>
              </a:rPr>
              <a:t>6.1</a:t>
            </a:r>
            <a:r>
              <a:rPr lang="ar-SA" sz="4000" dirty="0" smtClean="0">
                <a:solidFill>
                  <a:srgbClr val="FFC1CD"/>
                </a:solidFill>
                <a:cs typeface="DecoType Naskh Variants" pitchFamily="2" charset="-78"/>
              </a:rPr>
              <a:t> الأفعال الخاصة لمواجهة المخاطر واستغلال الفرص</a:t>
            </a:r>
            <a:endParaRPr lang="ar-SA" sz="4400" dirty="0" smtClean="0">
              <a:solidFill>
                <a:srgbClr val="FFC1CD"/>
              </a:solidFill>
              <a:cs typeface="DecoType Naskh Variants" pitchFamily="2" charset="-78"/>
            </a:endParaRPr>
          </a:p>
          <a:p>
            <a:r>
              <a:rPr lang="en-US" sz="4400" dirty="0" smtClean="0">
                <a:solidFill>
                  <a:srgbClr val="FFC1CD"/>
                </a:solidFill>
                <a:cs typeface="DecoType Naskh Variants" pitchFamily="2" charset="-78"/>
              </a:rPr>
              <a:t>6.1.2</a:t>
            </a:r>
            <a:endParaRPr lang="ar-SA" sz="4400" dirty="0" smtClean="0">
              <a:solidFill>
                <a:srgbClr val="FFC1CD"/>
              </a:solidFill>
              <a:cs typeface="DecoType Naskh Variants" pitchFamily="2" charset="-78"/>
            </a:endParaRPr>
          </a:p>
        </p:txBody>
      </p:sp>
      <p:sp>
        <p:nvSpPr>
          <p:cNvPr id="6" name="مستطيل 5"/>
          <p:cNvSpPr/>
          <p:nvPr/>
        </p:nvSpPr>
        <p:spPr>
          <a:xfrm>
            <a:off x="76200" y="3048000"/>
            <a:ext cx="7620000" cy="3016210"/>
          </a:xfrm>
          <a:prstGeom prst="rect">
            <a:avLst/>
          </a:prstGeom>
        </p:spPr>
        <p:txBody>
          <a:bodyPr wrap="square">
            <a:spAutoFit/>
          </a:bodyPr>
          <a:lstStyle/>
          <a:p>
            <a:pPr algn="just"/>
            <a:r>
              <a:rPr lang="ar-SA" sz="4800" dirty="0" smtClean="0">
                <a:solidFill>
                  <a:srgbClr val="640013"/>
                </a:solidFill>
                <a:cs typeface="DecoType Naskh Variants" pitchFamily="2" charset="-78"/>
              </a:rPr>
              <a:t>ملحوظة </a:t>
            </a:r>
            <a:r>
              <a:rPr lang="en-US" sz="4000" dirty="0" smtClean="0">
                <a:solidFill>
                  <a:srgbClr val="640013"/>
                </a:solidFill>
                <a:cs typeface="DecoType Naskh Variants" pitchFamily="2" charset="-78"/>
              </a:rPr>
              <a:t>1</a:t>
            </a:r>
            <a:endParaRPr lang="ar-SA" sz="4000" dirty="0" smtClean="0">
              <a:solidFill>
                <a:srgbClr val="640013"/>
              </a:solidFill>
              <a:cs typeface="DecoType Naskh Variants" pitchFamily="2" charset="-78"/>
            </a:endParaRPr>
          </a:p>
          <a:p>
            <a:r>
              <a:rPr lang="ar-SA" sz="3550" dirty="0" smtClean="0">
                <a:solidFill>
                  <a:srgbClr val="640013"/>
                </a:solidFill>
                <a:cs typeface="DecoType Naskh Variants" pitchFamily="2" charset="-78"/>
              </a:rPr>
              <a:t>من الممكن أن تتضمن خيارات مواجهة المخاطر تجنب المخاطر أو تحمل المخاطر بغية استغلال فرصةٍ ما أو القضاء على مصدر الخطر أو تغيير الاحتمالية أو العواقب أو تقاسم المخاطر أو الإبقاء على المخاطر من خلال اتخاذ القرارات المبلغة. </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00767"/>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6</a:t>
            </a:r>
            <a:r>
              <a:rPr lang="ar-SA" sz="4400" dirty="0" smtClean="0">
                <a:solidFill>
                  <a:srgbClr val="FFC1CD"/>
                </a:solidFill>
                <a:cs typeface="DecoType Naskh Variants" pitchFamily="2" charset="-78"/>
              </a:rPr>
              <a:t>التخطيط</a:t>
            </a:r>
          </a:p>
          <a:p>
            <a:r>
              <a:rPr lang="en-US" sz="4400" dirty="0" smtClean="0">
                <a:solidFill>
                  <a:srgbClr val="FFC1CD"/>
                </a:solidFill>
                <a:cs typeface="DecoType Naskh Variants" pitchFamily="2" charset="-78"/>
              </a:rPr>
              <a:t>6.1</a:t>
            </a:r>
            <a:r>
              <a:rPr lang="ar-SA" sz="4000" dirty="0" smtClean="0">
                <a:solidFill>
                  <a:srgbClr val="FFC1CD"/>
                </a:solidFill>
                <a:cs typeface="DecoType Naskh Variants" pitchFamily="2" charset="-78"/>
              </a:rPr>
              <a:t> الأفعال الخاصة لمواجهة المخاطر واستغلال الفرص</a:t>
            </a:r>
            <a:endParaRPr lang="ar-SA" sz="4400" dirty="0" smtClean="0">
              <a:solidFill>
                <a:srgbClr val="FFC1CD"/>
              </a:solidFill>
              <a:cs typeface="DecoType Naskh Variants" pitchFamily="2" charset="-78"/>
            </a:endParaRPr>
          </a:p>
          <a:p>
            <a:r>
              <a:rPr lang="en-US" sz="4400" dirty="0" smtClean="0">
                <a:solidFill>
                  <a:srgbClr val="FFC1CD"/>
                </a:solidFill>
                <a:cs typeface="DecoType Naskh Variants" pitchFamily="2" charset="-78"/>
              </a:rPr>
              <a:t>6.1.2</a:t>
            </a:r>
            <a:endParaRPr lang="ar-SA" sz="4400" dirty="0" smtClean="0">
              <a:solidFill>
                <a:srgbClr val="FFC1CD"/>
              </a:solidFill>
              <a:cs typeface="DecoType Naskh Variants" pitchFamily="2" charset="-78"/>
            </a:endParaRPr>
          </a:p>
        </p:txBody>
      </p:sp>
      <p:sp>
        <p:nvSpPr>
          <p:cNvPr id="6" name="مستطيل 5"/>
          <p:cNvSpPr/>
          <p:nvPr/>
        </p:nvSpPr>
        <p:spPr>
          <a:xfrm>
            <a:off x="76200" y="2971800"/>
            <a:ext cx="7620000" cy="3562514"/>
          </a:xfrm>
          <a:prstGeom prst="rect">
            <a:avLst/>
          </a:prstGeom>
        </p:spPr>
        <p:txBody>
          <a:bodyPr wrap="square">
            <a:spAutoFit/>
          </a:bodyPr>
          <a:lstStyle/>
          <a:p>
            <a:pPr algn="just"/>
            <a:r>
              <a:rPr lang="ar-SA" sz="4800" dirty="0" smtClean="0">
                <a:solidFill>
                  <a:srgbClr val="640013"/>
                </a:solidFill>
                <a:cs typeface="DecoType Naskh Variants" pitchFamily="2" charset="-78"/>
              </a:rPr>
              <a:t>ملحوظة </a:t>
            </a:r>
            <a:r>
              <a:rPr lang="en-US" sz="4000" dirty="0" smtClean="0">
                <a:solidFill>
                  <a:srgbClr val="640013"/>
                </a:solidFill>
                <a:cs typeface="DecoType Naskh Variants" pitchFamily="2" charset="-78"/>
              </a:rPr>
              <a:t>2</a:t>
            </a:r>
            <a:endParaRPr lang="ar-SA" sz="4000" dirty="0" smtClean="0">
              <a:solidFill>
                <a:srgbClr val="640013"/>
              </a:solidFill>
              <a:cs typeface="DecoType Naskh Variants" pitchFamily="2" charset="-78"/>
            </a:endParaRPr>
          </a:p>
          <a:p>
            <a:pPr algn="just"/>
            <a:r>
              <a:rPr lang="ar-SA" sz="3550" dirty="0" smtClean="0">
                <a:solidFill>
                  <a:srgbClr val="640013"/>
                </a:solidFill>
                <a:cs typeface="DecoType Naskh Variants" pitchFamily="2" charset="-78"/>
              </a:rPr>
              <a:t>من الممكن أن تؤدي الفرص إلى اعتماد ممارسات جديدة والإفراج عن منتجات جديدة وفتح أسواق جديدة واستهداف مستفيدين جُدد وبناء شراكات واستخدام تكنولوجيا جديدة وغيرها من الاحتمالات المرغوبة والقابلة للتطبيق، وذلك من أجل معالجة احتياجات المؤسسة أو متطلبات المستفيدين. </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00767"/>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6</a:t>
            </a:r>
            <a:r>
              <a:rPr lang="ar-SA" sz="4400" dirty="0" smtClean="0">
                <a:solidFill>
                  <a:srgbClr val="FFC1CD"/>
                </a:solidFill>
                <a:cs typeface="DecoType Naskh Variants" pitchFamily="2" charset="-78"/>
              </a:rPr>
              <a:t>التخطيط</a:t>
            </a:r>
          </a:p>
          <a:p>
            <a:r>
              <a:rPr lang="en-US" sz="4400" dirty="0" smtClean="0">
                <a:solidFill>
                  <a:srgbClr val="640013"/>
                </a:solidFill>
                <a:cs typeface="DecoType Naskh Variants" pitchFamily="2" charset="-78"/>
              </a:rPr>
              <a:t>6.2</a:t>
            </a:r>
            <a:r>
              <a:rPr lang="ar-SA" sz="4000" dirty="0" smtClean="0">
                <a:solidFill>
                  <a:srgbClr val="640013"/>
                </a:solidFill>
                <a:cs typeface="DecoType Naskh Variants" pitchFamily="2" charset="-78"/>
              </a:rPr>
              <a:t> </a:t>
            </a:r>
            <a:r>
              <a:rPr lang="ar-SA" sz="4400" dirty="0" smtClean="0">
                <a:solidFill>
                  <a:srgbClr val="640013"/>
                </a:solidFill>
                <a:cs typeface="DecoType Naskh Variants" pitchFamily="2" charset="-78"/>
              </a:rPr>
              <a:t>أهداف الجودة والتخطيط لتحقيقها</a:t>
            </a:r>
          </a:p>
          <a:p>
            <a:r>
              <a:rPr lang="en-US" sz="4400" dirty="0" smtClean="0">
                <a:solidFill>
                  <a:srgbClr val="640013"/>
                </a:solidFill>
                <a:cs typeface="DecoType Naskh Variants" pitchFamily="2" charset="-78"/>
              </a:rPr>
              <a:t>6.2.1</a:t>
            </a:r>
            <a:endParaRPr lang="ar-SA" sz="4400" dirty="0" smtClean="0">
              <a:solidFill>
                <a:srgbClr val="640013"/>
              </a:solidFill>
              <a:cs typeface="DecoType Naskh Variants" pitchFamily="2" charset="-78"/>
            </a:endParaRPr>
          </a:p>
        </p:txBody>
      </p:sp>
      <p:sp>
        <p:nvSpPr>
          <p:cNvPr id="6" name="مستطيل 5"/>
          <p:cNvSpPr/>
          <p:nvPr/>
        </p:nvSpPr>
        <p:spPr>
          <a:xfrm>
            <a:off x="76200" y="2971800"/>
            <a:ext cx="7620000" cy="3585597"/>
          </a:xfrm>
          <a:prstGeom prst="rect">
            <a:avLst/>
          </a:prstGeom>
        </p:spPr>
        <p:txBody>
          <a:bodyPr wrap="square">
            <a:spAutoFit/>
          </a:bodyPr>
          <a:lstStyle/>
          <a:p>
            <a:pPr algn="just"/>
            <a:r>
              <a:rPr lang="ar-SA" sz="4800" dirty="0" smtClean="0">
                <a:solidFill>
                  <a:srgbClr val="640013"/>
                </a:solidFill>
                <a:cs typeface="DecoType Naskh Variants" pitchFamily="2" charset="-78"/>
              </a:rPr>
              <a:t>يجب </a:t>
            </a:r>
            <a:r>
              <a:rPr lang="ar-SA" sz="3550" dirty="0" smtClean="0">
                <a:solidFill>
                  <a:srgbClr val="640013"/>
                </a:solidFill>
                <a:cs typeface="DecoType Naskh Variants" pitchFamily="2" charset="-78"/>
              </a:rPr>
              <a:t>على المؤسسة تحديد أهداف الجودة على مستوى الوظائف والمستويات والعمليات ذات الصلة واللازمة لنظام إدارة الجودة .</a:t>
            </a:r>
          </a:p>
          <a:p>
            <a:pPr algn="just"/>
            <a:r>
              <a:rPr lang="ar-SA" sz="3550" dirty="0" smtClean="0">
                <a:solidFill>
                  <a:srgbClr val="640013"/>
                </a:solidFill>
                <a:cs typeface="DecoType Naskh Variants" pitchFamily="2" charset="-78"/>
              </a:rPr>
              <a:t>يجب أن تكون أهداف الجودة : </a:t>
            </a:r>
          </a:p>
          <a:p>
            <a:pPr marL="742950" indent="-742950">
              <a:buFont typeface="+mj-cs"/>
              <a:buAutoNum type="arabic2Minus"/>
            </a:pPr>
            <a:r>
              <a:rPr lang="ar-SA" sz="3550" dirty="0" smtClean="0">
                <a:solidFill>
                  <a:srgbClr val="640013"/>
                </a:solidFill>
                <a:cs typeface="DecoType Naskh Variants" pitchFamily="2" charset="-78"/>
              </a:rPr>
              <a:t>متسقة مع سياسة الجودة؛</a:t>
            </a:r>
          </a:p>
          <a:p>
            <a:pPr marL="742950" indent="-742950">
              <a:buFont typeface="+mj-cs"/>
              <a:buAutoNum type="arabic2Minus"/>
            </a:pPr>
            <a:r>
              <a:rPr lang="ar-SA" sz="3550" dirty="0" smtClean="0">
                <a:solidFill>
                  <a:srgbClr val="640013"/>
                </a:solidFill>
                <a:cs typeface="DecoType Naskh Variants" pitchFamily="2" charset="-78"/>
              </a:rPr>
              <a:t>قابلة للقياس؛</a:t>
            </a:r>
          </a:p>
          <a:p>
            <a:pPr marL="742950" indent="-742950">
              <a:buFont typeface="+mj-cs"/>
              <a:buAutoNum type="arabic2Minus"/>
            </a:pPr>
            <a:r>
              <a:rPr lang="ar-SA" sz="3550" dirty="0" smtClean="0">
                <a:solidFill>
                  <a:srgbClr val="640013"/>
                </a:solidFill>
                <a:cs typeface="DecoType Naskh Variants" pitchFamily="2" charset="-78"/>
              </a:rPr>
              <a:t>آخذه بالحسبان المتطلبات المعمول </a:t>
            </a:r>
            <a:r>
              <a:rPr lang="ar-SA" sz="3550" dirty="0" err="1" smtClean="0">
                <a:solidFill>
                  <a:srgbClr val="640013"/>
                </a:solidFill>
                <a:cs typeface="DecoType Naskh Variants" pitchFamily="2" charset="-78"/>
              </a:rPr>
              <a:t>بها</a:t>
            </a:r>
            <a:r>
              <a:rPr lang="ar-SA" sz="3550" dirty="0" smtClean="0">
                <a:solidFill>
                  <a:srgbClr val="640013"/>
                </a:solidFill>
                <a:cs typeface="DecoType Naskh Variants" pitchFamily="2" charset="-78"/>
              </a:rPr>
              <a:t>؛</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00767"/>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6</a:t>
            </a:r>
            <a:r>
              <a:rPr lang="ar-SA" sz="4400" dirty="0" smtClean="0">
                <a:solidFill>
                  <a:srgbClr val="FFC1CD"/>
                </a:solidFill>
                <a:cs typeface="DecoType Naskh Variants" pitchFamily="2" charset="-78"/>
              </a:rPr>
              <a:t>التخطيط</a:t>
            </a:r>
          </a:p>
          <a:p>
            <a:r>
              <a:rPr lang="en-US" sz="4400" dirty="0" smtClean="0">
                <a:solidFill>
                  <a:srgbClr val="FFC1CD"/>
                </a:solidFill>
                <a:cs typeface="DecoType Naskh Variants" pitchFamily="2" charset="-78"/>
              </a:rPr>
              <a:t>6.2</a:t>
            </a:r>
            <a:r>
              <a:rPr lang="ar-SA" sz="4400" dirty="0" smtClean="0">
                <a:solidFill>
                  <a:srgbClr val="FFC1CD"/>
                </a:solidFill>
                <a:cs typeface="DecoType Naskh Variants" pitchFamily="2" charset="-78"/>
              </a:rPr>
              <a:t> أهداف الجودة والتخطيط لتحقيقها</a:t>
            </a:r>
          </a:p>
          <a:p>
            <a:r>
              <a:rPr lang="en-US" sz="4400" dirty="0" smtClean="0">
                <a:solidFill>
                  <a:srgbClr val="FFC1CD"/>
                </a:solidFill>
                <a:cs typeface="DecoType Naskh Variants" pitchFamily="2" charset="-78"/>
              </a:rPr>
              <a:t>6.2.1</a:t>
            </a:r>
            <a:endParaRPr lang="ar-SA" sz="4400" dirty="0" smtClean="0">
              <a:solidFill>
                <a:srgbClr val="FFC1CD"/>
              </a:solidFill>
              <a:cs typeface="DecoType Naskh Variants" pitchFamily="2" charset="-78"/>
            </a:endParaRPr>
          </a:p>
        </p:txBody>
      </p:sp>
      <p:sp>
        <p:nvSpPr>
          <p:cNvPr id="6" name="مستطيل 5"/>
          <p:cNvSpPr/>
          <p:nvPr/>
        </p:nvSpPr>
        <p:spPr>
          <a:xfrm>
            <a:off x="76200" y="2971800"/>
            <a:ext cx="7620000" cy="4108817"/>
          </a:xfrm>
          <a:prstGeom prst="rect">
            <a:avLst/>
          </a:prstGeom>
        </p:spPr>
        <p:txBody>
          <a:bodyPr wrap="square">
            <a:spAutoFit/>
          </a:bodyPr>
          <a:lstStyle/>
          <a:p>
            <a:pPr marL="742950" indent="-742950">
              <a:buFont typeface="+mj-cs"/>
              <a:buAutoNum type="arabic2Minus" startAt="4"/>
            </a:pPr>
            <a:r>
              <a:rPr lang="ar-SA" sz="3550" dirty="0" smtClean="0">
                <a:solidFill>
                  <a:srgbClr val="640013"/>
                </a:solidFill>
                <a:cs typeface="DecoType Naskh Variants" pitchFamily="2" charset="-78"/>
              </a:rPr>
              <a:t>وثيقة الصلة بمطابقة المنتجات والخدمات وتعزيز رضا المستفيدين؛</a:t>
            </a:r>
          </a:p>
          <a:p>
            <a:pPr marL="742950" indent="-742950">
              <a:buFont typeface="+mj-cs"/>
              <a:buAutoNum type="arabic2Minus" startAt="4"/>
            </a:pPr>
            <a:r>
              <a:rPr lang="ar-SA" sz="3550" dirty="0" smtClean="0">
                <a:solidFill>
                  <a:srgbClr val="640013"/>
                </a:solidFill>
                <a:cs typeface="DecoType Naskh Variants" pitchFamily="2" charset="-78"/>
              </a:rPr>
              <a:t>خاضعة للرقابة؛</a:t>
            </a:r>
          </a:p>
          <a:p>
            <a:pPr marL="742950" indent="-742950">
              <a:buFont typeface="+mj-cs"/>
              <a:buAutoNum type="arabic2Minus" startAt="4"/>
            </a:pPr>
            <a:r>
              <a:rPr lang="ar-SA" sz="3550" dirty="0" smtClean="0">
                <a:solidFill>
                  <a:srgbClr val="640013"/>
                </a:solidFill>
                <a:cs typeface="DecoType Naskh Variants" pitchFamily="2" charset="-78"/>
              </a:rPr>
              <a:t>مُعلنة؛</a:t>
            </a:r>
          </a:p>
          <a:p>
            <a:pPr marL="742950" indent="-742950">
              <a:buFont typeface="+mj-cs"/>
              <a:buAutoNum type="arabic2Minus" startAt="4"/>
            </a:pPr>
            <a:r>
              <a:rPr lang="ar-SA" sz="3550" dirty="0" smtClean="0">
                <a:solidFill>
                  <a:srgbClr val="640013"/>
                </a:solidFill>
                <a:cs typeface="DecoType Naskh Variants" pitchFamily="2" charset="-78"/>
              </a:rPr>
              <a:t>مُحدّثة كلما دعت الحاجة لذلك.</a:t>
            </a:r>
          </a:p>
          <a:p>
            <a:pPr marL="742950" indent="-742950"/>
            <a:r>
              <a:rPr lang="ar-SA" sz="4800" dirty="0" smtClean="0">
                <a:solidFill>
                  <a:srgbClr val="640013"/>
                </a:solidFill>
                <a:cs typeface="DecoType Naskh Variants" pitchFamily="2" charset="-78"/>
              </a:rPr>
              <a:t>يجب</a:t>
            </a:r>
            <a:r>
              <a:rPr lang="ar-SA" sz="3550" dirty="0" smtClean="0">
                <a:solidFill>
                  <a:srgbClr val="640013"/>
                </a:solidFill>
                <a:cs typeface="DecoType Naskh Variants" pitchFamily="2" charset="-78"/>
              </a:rPr>
              <a:t> على المؤسسة الاحتفاظ بمعلومات موثقة حول أهداف الجودة .</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3816429"/>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6</a:t>
            </a:r>
            <a:r>
              <a:rPr lang="ar-SA" sz="4400" dirty="0" smtClean="0">
                <a:solidFill>
                  <a:srgbClr val="FFC1CD"/>
                </a:solidFill>
                <a:cs typeface="DecoType Naskh Variants" pitchFamily="2" charset="-78"/>
              </a:rPr>
              <a:t>التخطيط</a:t>
            </a:r>
          </a:p>
          <a:p>
            <a:r>
              <a:rPr lang="en-US" sz="4400" dirty="0" smtClean="0">
                <a:solidFill>
                  <a:srgbClr val="FFC1CD"/>
                </a:solidFill>
                <a:cs typeface="DecoType Naskh Variants" pitchFamily="2" charset="-78"/>
              </a:rPr>
              <a:t>6.2</a:t>
            </a:r>
            <a:r>
              <a:rPr lang="ar-SA" sz="4400" dirty="0" smtClean="0">
                <a:solidFill>
                  <a:srgbClr val="FFC1CD"/>
                </a:solidFill>
                <a:cs typeface="DecoType Naskh Variants" pitchFamily="2" charset="-78"/>
              </a:rPr>
              <a:t> أهداف الجودة والتخطيط لتحقيقها</a:t>
            </a:r>
          </a:p>
          <a:p>
            <a:r>
              <a:rPr lang="en-US" sz="4400" dirty="0" smtClean="0">
                <a:solidFill>
                  <a:srgbClr val="640013"/>
                </a:solidFill>
                <a:cs typeface="DecoType Naskh Variants" pitchFamily="2" charset="-78"/>
              </a:rPr>
              <a:t>6.2.2</a:t>
            </a:r>
            <a:r>
              <a:rPr lang="ar-SA" sz="4400" dirty="0" smtClean="0">
                <a:solidFill>
                  <a:srgbClr val="640013"/>
                </a:solidFill>
                <a:cs typeface="DecoType Naskh Variants" pitchFamily="2" charset="-78"/>
              </a:rPr>
              <a:t> عند تخطيط المؤسسة لكيفية تحقيقها لأهداف الجودة، </a:t>
            </a:r>
            <a:r>
              <a:rPr lang="ar-SA" sz="6600" dirty="0" smtClean="0">
                <a:solidFill>
                  <a:srgbClr val="640013"/>
                </a:solidFill>
                <a:cs typeface="DecoType Naskh Variants" pitchFamily="2" charset="-78"/>
              </a:rPr>
              <a:t>يجب</a:t>
            </a:r>
            <a:r>
              <a:rPr lang="ar-SA" sz="6000" dirty="0" smtClean="0">
                <a:solidFill>
                  <a:srgbClr val="640013"/>
                </a:solidFill>
                <a:cs typeface="DecoType Naskh Variants" pitchFamily="2" charset="-78"/>
              </a:rPr>
              <a:t> </a:t>
            </a:r>
            <a:r>
              <a:rPr lang="ar-SA" sz="4400" dirty="0" smtClean="0">
                <a:solidFill>
                  <a:srgbClr val="640013"/>
                </a:solidFill>
                <a:cs typeface="DecoType Naskh Variants" pitchFamily="2" charset="-78"/>
              </a:rPr>
              <a:t>عليها تحديد ما يلي:</a:t>
            </a:r>
          </a:p>
        </p:txBody>
      </p:sp>
      <p:sp>
        <p:nvSpPr>
          <p:cNvPr id="7" name="مستطيل 6"/>
          <p:cNvSpPr/>
          <p:nvPr/>
        </p:nvSpPr>
        <p:spPr>
          <a:xfrm>
            <a:off x="76200" y="3810000"/>
            <a:ext cx="7620000" cy="2823850"/>
          </a:xfrm>
          <a:prstGeom prst="rect">
            <a:avLst/>
          </a:prstGeom>
        </p:spPr>
        <p:txBody>
          <a:bodyPr wrap="square">
            <a:spAutoFit/>
          </a:bodyPr>
          <a:lstStyle/>
          <a:p>
            <a:pPr marL="342900" indent="-342900">
              <a:buFont typeface="+mj-cs"/>
              <a:buAutoNum type="arabic2Minus"/>
            </a:pPr>
            <a:r>
              <a:rPr lang="ar-SA" sz="3550" dirty="0" smtClean="0">
                <a:solidFill>
                  <a:srgbClr val="640013"/>
                </a:solidFill>
                <a:cs typeface="DecoType Naskh Variants" pitchFamily="2" charset="-78"/>
              </a:rPr>
              <a:t>ما هو مقرّر تنفيذه؛</a:t>
            </a:r>
          </a:p>
          <a:p>
            <a:pPr marL="342900" indent="-342900">
              <a:buFont typeface="+mj-cs"/>
              <a:buAutoNum type="arabic2Minus"/>
            </a:pPr>
            <a:r>
              <a:rPr lang="ar-SA" sz="3550" dirty="0" smtClean="0">
                <a:solidFill>
                  <a:srgbClr val="640013"/>
                </a:solidFill>
                <a:cs typeface="DecoType Naskh Variants" pitchFamily="2" charset="-78"/>
              </a:rPr>
              <a:t>ماهية الموارد المطلوبة؛</a:t>
            </a:r>
          </a:p>
          <a:p>
            <a:pPr marL="342900" indent="-342900">
              <a:buFont typeface="+mj-cs"/>
              <a:buAutoNum type="arabic2Minus"/>
            </a:pPr>
            <a:r>
              <a:rPr lang="ar-SA" sz="3550" dirty="0" smtClean="0">
                <a:solidFill>
                  <a:srgbClr val="640013"/>
                </a:solidFill>
                <a:cs typeface="DecoType Naskh Variants" pitchFamily="2" charset="-78"/>
              </a:rPr>
              <a:t>من سيكون المسئول؛</a:t>
            </a:r>
          </a:p>
          <a:p>
            <a:pPr marL="342900" indent="-342900">
              <a:buFont typeface="+mj-cs"/>
              <a:buAutoNum type="arabic2Minus"/>
            </a:pPr>
            <a:r>
              <a:rPr lang="ar-SA" sz="3550" dirty="0" smtClean="0">
                <a:solidFill>
                  <a:srgbClr val="640013"/>
                </a:solidFill>
                <a:cs typeface="DecoType Naskh Variants" pitchFamily="2" charset="-78"/>
              </a:rPr>
              <a:t>متى سينتهي التنفيذ؛</a:t>
            </a:r>
          </a:p>
          <a:p>
            <a:pPr marL="342900" indent="-342900">
              <a:buFont typeface="+mj-cs"/>
              <a:buAutoNum type="arabic2Minus"/>
            </a:pPr>
            <a:r>
              <a:rPr lang="ar-SA" sz="3550" dirty="0" smtClean="0">
                <a:solidFill>
                  <a:srgbClr val="640013"/>
                </a:solidFill>
                <a:cs typeface="DecoType Naskh Variants" pitchFamily="2" charset="-78"/>
              </a:rPr>
              <a:t>كيف ستُقيم النتائج.</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6" name="زر إجراء: الوراء أو السابق 5">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123658"/>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6</a:t>
            </a:r>
            <a:r>
              <a:rPr lang="ar-SA" sz="4400" dirty="0" smtClean="0">
                <a:solidFill>
                  <a:srgbClr val="FFC1CD"/>
                </a:solidFill>
                <a:cs typeface="DecoType Naskh Variants" pitchFamily="2" charset="-78"/>
              </a:rPr>
              <a:t>التخطيط</a:t>
            </a:r>
          </a:p>
          <a:p>
            <a:r>
              <a:rPr lang="en-US" sz="4400" dirty="0" smtClean="0">
                <a:solidFill>
                  <a:srgbClr val="640013"/>
                </a:solidFill>
                <a:cs typeface="DecoType Naskh Variants" pitchFamily="2" charset="-78"/>
              </a:rPr>
              <a:t>6.3</a:t>
            </a:r>
            <a:r>
              <a:rPr lang="ar-SA" sz="4400" dirty="0" smtClean="0">
                <a:solidFill>
                  <a:srgbClr val="640013"/>
                </a:solidFill>
                <a:cs typeface="DecoType Naskh Variants" pitchFamily="2" charset="-78"/>
              </a:rPr>
              <a:t> التخطيط للتغيير</a:t>
            </a:r>
          </a:p>
        </p:txBody>
      </p:sp>
      <p:sp>
        <p:nvSpPr>
          <p:cNvPr id="5" name="مستطيل 4"/>
          <p:cNvSpPr/>
          <p:nvPr/>
        </p:nvSpPr>
        <p:spPr>
          <a:xfrm>
            <a:off x="76200" y="2133600"/>
            <a:ext cx="7620000" cy="4670509"/>
          </a:xfrm>
          <a:prstGeom prst="rect">
            <a:avLst/>
          </a:prstGeom>
        </p:spPr>
        <p:txBody>
          <a:bodyPr wrap="square">
            <a:spAutoFit/>
          </a:bodyPr>
          <a:lstStyle/>
          <a:p>
            <a:r>
              <a:rPr lang="ar-SA" sz="3200" dirty="0" smtClean="0">
                <a:solidFill>
                  <a:srgbClr val="640013"/>
                </a:solidFill>
                <a:cs typeface="DecoType Naskh Variants" pitchFamily="2" charset="-78"/>
              </a:rPr>
              <a:t>عندما تقرر المؤسسة أنه هناك حاجة للتغيير في نظام إدارة </a:t>
            </a:r>
            <a:r>
              <a:rPr lang="ar-SA" sz="3550" dirty="0" smtClean="0">
                <a:solidFill>
                  <a:srgbClr val="640013"/>
                </a:solidFill>
                <a:cs typeface="DecoType Naskh Variants" pitchFamily="2" charset="-78"/>
              </a:rPr>
              <a:t>الجودة، </a:t>
            </a:r>
            <a:r>
              <a:rPr lang="ar-SA" sz="3200" dirty="0" smtClean="0">
                <a:solidFill>
                  <a:srgbClr val="640013"/>
                </a:solidFill>
                <a:cs typeface="DecoType Naskh Variants" pitchFamily="2" charset="-78"/>
              </a:rPr>
              <a:t>فعندئذٍ</a:t>
            </a:r>
            <a:r>
              <a:rPr lang="ar-SA" sz="6600" dirty="0" smtClean="0">
                <a:solidFill>
                  <a:srgbClr val="640013"/>
                </a:solidFill>
                <a:cs typeface="DecoType Naskh Variants" pitchFamily="2" charset="-78"/>
              </a:rPr>
              <a:t> </a:t>
            </a:r>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أن تُنفذ التغييرات بطريقة مُخططة (أنظر البند </a:t>
            </a:r>
            <a:r>
              <a:rPr lang="en-US" sz="3200" dirty="0" smtClean="0">
                <a:solidFill>
                  <a:srgbClr val="640013"/>
                </a:solidFill>
                <a:cs typeface="DecoType Naskh Variants" pitchFamily="2" charset="-78"/>
              </a:rPr>
              <a:t>4.4</a:t>
            </a:r>
            <a:r>
              <a:rPr lang="ar-SA" sz="3200" dirty="0" smtClean="0">
                <a:solidFill>
                  <a:srgbClr val="640013"/>
                </a:solidFill>
                <a:cs typeface="DecoType Naskh Variants" pitchFamily="2" charset="-78"/>
              </a:rPr>
              <a:t>).</a:t>
            </a:r>
          </a:p>
          <a:p>
            <a:r>
              <a:rPr lang="ar-SA" sz="5400" dirty="0" smtClean="0">
                <a:solidFill>
                  <a:srgbClr val="640013"/>
                </a:solidFill>
                <a:cs typeface="DecoType Naskh Variants" pitchFamily="2" charset="-78"/>
              </a:rPr>
              <a:t>يجب</a:t>
            </a:r>
            <a:r>
              <a:rPr lang="ar-SA" sz="3550" dirty="0" smtClean="0">
                <a:solidFill>
                  <a:srgbClr val="640013"/>
                </a:solidFill>
                <a:cs typeface="DecoType Naskh Variants" pitchFamily="2" charset="-78"/>
              </a:rPr>
              <a:t> على المؤسسة مراعاة ما يلي :</a:t>
            </a:r>
          </a:p>
          <a:p>
            <a:pPr marL="742950" indent="-742950">
              <a:buFont typeface="+mj-cs"/>
              <a:buAutoNum type="arabic2Minus"/>
            </a:pPr>
            <a:r>
              <a:rPr lang="ar-SA" sz="3550" dirty="0" smtClean="0">
                <a:solidFill>
                  <a:srgbClr val="640013"/>
                </a:solidFill>
                <a:cs typeface="DecoType Naskh Variants" pitchFamily="2" charset="-78"/>
              </a:rPr>
              <a:t>الغرض من التغييرات وعواقبها المحتملة؛</a:t>
            </a:r>
          </a:p>
          <a:p>
            <a:pPr marL="742950" indent="-742950">
              <a:buFont typeface="+mj-cs"/>
              <a:buAutoNum type="arabic2Minus"/>
            </a:pPr>
            <a:r>
              <a:rPr lang="ar-SA" sz="3550" dirty="0" smtClean="0">
                <a:solidFill>
                  <a:srgbClr val="640013"/>
                </a:solidFill>
                <a:cs typeface="DecoType Naskh Variants" pitchFamily="2" charset="-78"/>
              </a:rPr>
              <a:t>تكامل نظام إدارة الجودة؛</a:t>
            </a:r>
          </a:p>
          <a:p>
            <a:pPr marL="742950" indent="-742950">
              <a:buFont typeface="+mj-cs"/>
              <a:buAutoNum type="arabic2Minus"/>
            </a:pPr>
            <a:r>
              <a:rPr lang="ar-SA" sz="3550" dirty="0" smtClean="0">
                <a:solidFill>
                  <a:srgbClr val="640013"/>
                </a:solidFill>
                <a:cs typeface="DecoType Naskh Variants" pitchFamily="2" charset="-78"/>
              </a:rPr>
              <a:t>توافر الموارد؛</a:t>
            </a:r>
          </a:p>
          <a:p>
            <a:pPr marL="742950" indent="-742950">
              <a:buFont typeface="+mj-cs"/>
              <a:buAutoNum type="arabic2Minus"/>
            </a:pPr>
            <a:r>
              <a:rPr lang="ar-SA" sz="3550" dirty="0" smtClean="0">
                <a:solidFill>
                  <a:srgbClr val="640013"/>
                </a:solidFill>
                <a:cs typeface="DecoType Naskh Variants" pitchFamily="2" charset="-78"/>
              </a:rPr>
              <a:t>تحديد أو إعادة تحديد المسؤوليات والصلاحيات؛</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00767"/>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640013"/>
                </a:solidFill>
                <a:cs typeface="DecoType Naskh Variants" pitchFamily="2" charset="-78"/>
              </a:rPr>
              <a:t> 7</a:t>
            </a:r>
            <a:r>
              <a:rPr lang="ar-SA" sz="4400" dirty="0" smtClean="0">
                <a:solidFill>
                  <a:srgbClr val="640013"/>
                </a:solidFill>
                <a:cs typeface="DecoType Naskh Variants" pitchFamily="2" charset="-78"/>
              </a:rPr>
              <a:t>الدعم</a:t>
            </a:r>
          </a:p>
          <a:p>
            <a:r>
              <a:rPr lang="en-US" sz="4400" dirty="0" smtClean="0">
                <a:solidFill>
                  <a:srgbClr val="640013"/>
                </a:solidFill>
                <a:cs typeface="DecoType Naskh Variants" pitchFamily="2" charset="-78"/>
              </a:rPr>
              <a:t>7.1</a:t>
            </a:r>
            <a:r>
              <a:rPr lang="ar-SA" sz="4400" dirty="0" smtClean="0">
                <a:solidFill>
                  <a:srgbClr val="640013"/>
                </a:solidFill>
                <a:cs typeface="DecoType Naskh Variants" pitchFamily="2" charset="-78"/>
              </a:rPr>
              <a:t> الموارد</a:t>
            </a:r>
          </a:p>
          <a:p>
            <a:r>
              <a:rPr lang="en-US" sz="4400" dirty="0" smtClean="0">
                <a:solidFill>
                  <a:srgbClr val="640013"/>
                </a:solidFill>
                <a:cs typeface="DecoType Naskh Variants" pitchFamily="2" charset="-78"/>
              </a:rPr>
              <a:t>7.1.1</a:t>
            </a:r>
            <a:r>
              <a:rPr lang="ar-SA" sz="4400" dirty="0" smtClean="0">
                <a:solidFill>
                  <a:srgbClr val="640013"/>
                </a:solidFill>
                <a:cs typeface="DecoType Naskh Variants" pitchFamily="2" charset="-78"/>
              </a:rPr>
              <a:t> عام</a:t>
            </a:r>
          </a:p>
        </p:txBody>
      </p:sp>
      <p:sp>
        <p:nvSpPr>
          <p:cNvPr id="6" name="مستطيل 5"/>
          <p:cNvSpPr/>
          <p:nvPr/>
        </p:nvSpPr>
        <p:spPr>
          <a:xfrm>
            <a:off x="76200" y="2895600"/>
            <a:ext cx="7620000" cy="3654847"/>
          </a:xfrm>
          <a:prstGeom prst="rect">
            <a:avLst/>
          </a:prstGeom>
        </p:spPr>
        <p:txBody>
          <a:bodyPr wrap="square">
            <a:spAutoFit/>
          </a:bodyPr>
          <a:lstStyle/>
          <a:p>
            <a:pPr algn="just"/>
            <a:r>
              <a:rPr lang="ar-SA" sz="5400" dirty="0" smtClean="0">
                <a:solidFill>
                  <a:srgbClr val="640013"/>
                </a:solidFill>
                <a:cs typeface="DecoType Naskh Variants" pitchFamily="2" charset="-78"/>
              </a:rPr>
              <a:t>يجب</a:t>
            </a:r>
            <a:r>
              <a:rPr lang="ar-SA" sz="3550" dirty="0" smtClean="0">
                <a:solidFill>
                  <a:srgbClr val="640013"/>
                </a:solidFill>
                <a:cs typeface="DecoType Naskh Variants" pitchFamily="2" charset="-78"/>
              </a:rPr>
              <a:t> على المؤسسة تحديد وتوفير الموارد اللازمة لوضع وتطبيق نظام إدارة الجودة والحفاظ عليه وتحسينه بصورة مستمرة .</a:t>
            </a:r>
          </a:p>
          <a:p>
            <a:pPr algn="just"/>
            <a:r>
              <a:rPr lang="ar-SA" sz="3550" dirty="0" smtClean="0">
                <a:solidFill>
                  <a:srgbClr val="640013"/>
                </a:solidFill>
                <a:cs typeface="DecoType Naskh Variants" pitchFamily="2" charset="-78"/>
              </a:rPr>
              <a:t>يجب على المنشأة مراعاة ما يلي :</a:t>
            </a:r>
          </a:p>
          <a:p>
            <a:pPr marL="742950" indent="-742950" algn="just">
              <a:buFont typeface="+mj-cs"/>
              <a:buAutoNum type="arabic2Minus"/>
            </a:pPr>
            <a:r>
              <a:rPr lang="ar-SA" sz="3550" dirty="0" smtClean="0">
                <a:solidFill>
                  <a:srgbClr val="640013"/>
                </a:solidFill>
                <a:cs typeface="DecoType Naskh Variants" pitchFamily="2" charset="-78"/>
              </a:rPr>
              <a:t>قدرات وإمكانات الموارد الداخلية القائمة والقيود المفروضة عليها؛</a:t>
            </a:r>
          </a:p>
          <a:p>
            <a:pPr marL="742950" indent="-742950" algn="just">
              <a:buFont typeface="+mj-cs"/>
              <a:buAutoNum type="arabic2Minus"/>
            </a:pPr>
            <a:r>
              <a:rPr lang="ar-SA" sz="3550" dirty="0" smtClean="0">
                <a:solidFill>
                  <a:srgbClr val="640013"/>
                </a:solidFill>
                <a:cs typeface="DecoType Naskh Variants" pitchFamily="2" charset="-78"/>
              </a:rPr>
              <a:t>ما الذي يتعين الحصول عليه من جهات خارجية.</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مستطيل 27"/>
          <p:cNvSpPr/>
          <p:nvPr/>
        </p:nvSpPr>
        <p:spPr>
          <a:xfrm>
            <a:off x="76200" y="152400"/>
            <a:ext cx="7315200" cy="6494085"/>
          </a:xfrm>
          <a:prstGeom prst="rect">
            <a:avLst/>
          </a:prstGeom>
        </p:spPr>
        <p:txBody>
          <a:bodyPr wrap="square">
            <a:spAutoFit/>
          </a:bodyPr>
          <a:lstStyle/>
          <a:p>
            <a:r>
              <a:rPr lang="ar-SA" sz="3200" dirty="0" smtClean="0">
                <a:solidFill>
                  <a:srgbClr val="640000"/>
                </a:solidFill>
                <a:cs typeface="DecoType Naskh Variants" pitchFamily="2" charset="-78"/>
              </a:rPr>
              <a:t>المحتويات</a:t>
            </a:r>
          </a:p>
          <a:p>
            <a:endParaRPr lang="ar-SA" sz="1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rPr>
              <a:t>-</a:t>
            </a:r>
            <a:r>
              <a:rPr lang="ar-SA" sz="3200" dirty="0" smtClean="0">
                <a:solidFill>
                  <a:srgbClr val="640000"/>
                </a:solidFill>
                <a:cs typeface="DecoType Naskh Variants" pitchFamily="2" charset="-78"/>
                <a:hlinkClick r:id="rId2" action="ppaction://hlinksldjump"/>
              </a:rPr>
              <a:t>تمهيد</a:t>
            </a:r>
            <a:endParaRPr lang="ar-SA" sz="3200" dirty="0" smtClean="0">
              <a:solidFill>
                <a:srgbClr val="640000"/>
              </a:solidFill>
              <a:cs typeface="DecoType Naskh Variants" pitchFamily="2" charset="-78"/>
            </a:endParaRPr>
          </a:p>
          <a:p>
            <a:endParaRPr lang="ar-SA" sz="1200" dirty="0" smtClean="0">
              <a:solidFill>
                <a:srgbClr val="640000"/>
              </a:solidFill>
              <a:cs typeface="DecoType Naskh Variants" pitchFamily="2" charset="-78"/>
            </a:endParaRPr>
          </a:p>
          <a:p>
            <a:pPr>
              <a:buFontTx/>
              <a:buChar char="-"/>
            </a:pPr>
            <a:r>
              <a:rPr lang="ar-SA" sz="3200" dirty="0" smtClean="0">
                <a:solidFill>
                  <a:srgbClr val="640000"/>
                </a:solidFill>
                <a:cs typeface="DecoType Naskh Variants" pitchFamily="2" charset="-78"/>
                <a:hlinkClick r:id="rId3" action="ppaction://hlinksldjump"/>
              </a:rPr>
              <a:t>مقدّمة</a:t>
            </a:r>
            <a:endParaRPr lang="ar-SA" sz="3200" dirty="0" smtClean="0">
              <a:solidFill>
                <a:srgbClr val="640000"/>
              </a:solidFill>
              <a:cs typeface="DecoType Naskh Variants" pitchFamily="2" charset="-78"/>
            </a:endParaRPr>
          </a:p>
          <a:p>
            <a:pPr lvl="2"/>
            <a:r>
              <a:rPr lang="ar-SA" sz="2400" dirty="0" smtClean="0">
                <a:solidFill>
                  <a:srgbClr val="640000"/>
                </a:solidFill>
                <a:cs typeface="DecoType Naskh Variants" pitchFamily="2" charset="-78"/>
                <a:hlinkClick r:id="rId4" action="ppaction://hlinksldjump"/>
              </a:rPr>
              <a:t>0.1 عام</a:t>
            </a:r>
            <a:endParaRPr lang="ar-SA" sz="2400" dirty="0" smtClean="0">
              <a:solidFill>
                <a:srgbClr val="640000"/>
              </a:solidFill>
              <a:cs typeface="DecoType Naskh Variants" pitchFamily="2" charset="-78"/>
            </a:endParaRPr>
          </a:p>
          <a:p>
            <a:pPr lvl="2"/>
            <a:r>
              <a:rPr lang="ar-SA" sz="2400" dirty="0" smtClean="0">
                <a:solidFill>
                  <a:srgbClr val="640000"/>
                </a:solidFill>
                <a:cs typeface="DecoType Naskh Variants" pitchFamily="2" charset="-78"/>
                <a:hlinkClick r:id="rId5" action="ppaction://hlinksldjump"/>
              </a:rPr>
              <a:t>0.2 مبادئ إدارة الجودة</a:t>
            </a:r>
            <a:endParaRPr lang="ar-SA" sz="2400" dirty="0" smtClean="0">
              <a:solidFill>
                <a:srgbClr val="640000"/>
              </a:solidFill>
              <a:cs typeface="DecoType Naskh Variants" pitchFamily="2" charset="-78"/>
            </a:endParaRPr>
          </a:p>
          <a:p>
            <a:pPr lvl="2"/>
            <a:r>
              <a:rPr lang="ar-SA" sz="2400" dirty="0" smtClean="0">
                <a:solidFill>
                  <a:srgbClr val="640000"/>
                </a:solidFill>
                <a:cs typeface="DecoType Naskh Variants" pitchFamily="2" charset="-78"/>
                <a:hlinkClick r:id="rId6" action="ppaction://hlinksldjump"/>
              </a:rPr>
              <a:t>0.3 منهج العملية</a:t>
            </a:r>
            <a:endParaRPr lang="ar-SA" sz="2400" dirty="0" smtClean="0">
              <a:solidFill>
                <a:srgbClr val="640000"/>
              </a:solidFill>
              <a:cs typeface="DecoType Naskh Variants" pitchFamily="2" charset="-78"/>
            </a:endParaRPr>
          </a:p>
          <a:p>
            <a:pPr lvl="2"/>
            <a:r>
              <a:rPr lang="ar-SA" sz="2400" dirty="0" smtClean="0">
                <a:solidFill>
                  <a:srgbClr val="640000"/>
                </a:solidFill>
                <a:cs typeface="DecoType Naskh Variants" pitchFamily="2" charset="-78"/>
              </a:rPr>
              <a:t>	</a:t>
            </a:r>
            <a:r>
              <a:rPr lang="ar-SA" sz="2400" dirty="0" smtClean="0">
                <a:solidFill>
                  <a:srgbClr val="640000"/>
                </a:solidFill>
                <a:cs typeface="DecoType Naskh Variants" pitchFamily="2" charset="-78"/>
                <a:hlinkClick r:id="rId6" action="ppaction://hlinksldjump"/>
              </a:rPr>
              <a:t>0.3.1 عام</a:t>
            </a:r>
            <a:endParaRPr lang="ar-SA" sz="2400" dirty="0" smtClean="0">
              <a:solidFill>
                <a:srgbClr val="640000"/>
              </a:solidFill>
              <a:cs typeface="DecoType Naskh Variants" pitchFamily="2" charset="-78"/>
            </a:endParaRPr>
          </a:p>
          <a:p>
            <a:pPr lvl="2"/>
            <a:r>
              <a:rPr lang="ar-SA" sz="2400" dirty="0" smtClean="0">
                <a:solidFill>
                  <a:srgbClr val="640000"/>
                </a:solidFill>
                <a:cs typeface="DecoType Naskh Variants" pitchFamily="2" charset="-78"/>
                <a:hlinkClick r:id="rId7" action="ppaction://hlinksldjump"/>
              </a:rPr>
              <a:t>	0.3.2 دورة خطّط – نفّذ – تحقّق – إتخذ إجراء</a:t>
            </a:r>
            <a:endParaRPr lang="ar-SA" sz="2400" dirty="0" smtClean="0">
              <a:solidFill>
                <a:srgbClr val="640000"/>
              </a:solidFill>
              <a:cs typeface="DecoType Naskh Variants" pitchFamily="2" charset="-78"/>
            </a:endParaRPr>
          </a:p>
          <a:p>
            <a:pPr lvl="2"/>
            <a:r>
              <a:rPr lang="ar-SA" sz="2400" dirty="0" smtClean="0">
                <a:solidFill>
                  <a:srgbClr val="640000"/>
                </a:solidFill>
                <a:cs typeface="DecoType Naskh Variants" pitchFamily="2" charset="-78"/>
              </a:rPr>
              <a:t>	</a:t>
            </a:r>
            <a:r>
              <a:rPr lang="ar-SA" sz="2400" dirty="0" smtClean="0">
                <a:solidFill>
                  <a:srgbClr val="640000"/>
                </a:solidFill>
                <a:cs typeface="DecoType Naskh Variants" pitchFamily="2" charset="-78"/>
                <a:hlinkClick r:id="rId8" action="ppaction://hlinksldjump"/>
              </a:rPr>
              <a:t>0.3.3 التفكير المبني على المخاطر</a:t>
            </a:r>
            <a:endParaRPr lang="ar-SA" sz="2400" dirty="0" smtClean="0">
              <a:solidFill>
                <a:srgbClr val="640000"/>
              </a:solidFill>
              <a:cs typeface="DecoType Naskh Variants" pitchFamily="2" charset="-78"/>
            </a:endParaRPr>
          </a:p>
          <a:p>
            <a:pPr lvl="2"/>
            <a:r>
              <a:rPr lang="ar-SA" sz="2400" dirty="0" smtClean="0">
                <a:solidFill>
                  <a:srgbClr val="640000"/>
                </a:solidFill>
                <a:cs typeface="DecoType Naskh Variants" pitchFamily="2" charset="-78"/>
                <a:hlinkClick r:id="rId9" action="ppaction://hlinksldjump"/>
              </a:rPr>
              <a:t>0.4 العلاقة مع المواصفات القياسية الأخرى المتعلقة بنظام الإدارة</a:t>
            </a:r>
            <a:endParaRPr lang="ar-SA" sz="2400" dirty="0" smtClean="0">
              <a:solidFill>
                <a:srgbClr val="640000"/>
              </a:solidFill>
              <a:cs typeface="DecoType Naskh Variants" pitchFamily="2" charset="-78"/>
            </a:endParaRPr>
          </a:p>
          <a:p>
            <a:pPr marL="0" lvl="2"/>
            <a:r>
              <a:rPr lang="ar-SA" sz="3200" dirty="0" smtClean="0">
                <a:solidFill>
                  <a:srgbClr val="640000"/>
                </a:solidFill>
                <a:cs typeface="DecoType Naskh Variants" pitchFamily="2" charset="-78"/>
                <a:hlinkClick r:id="rId10" action="ppaction://hlinksldjump"/>
              </a:rPr>
              <a:t>نظم إدارة الجودة  - المتطلّبات</a:t>
            </a:r>
            <a:endParaRPr lang="ar-SA" sz="3200" dirty="0" smtClean="0">
              <a:solidFill>
                <a:srgbClr val="640000"/>
              </a:solidFill>
              <a:cs typeface="DecoType Naskh Variants" pitchFamily="2" charset="-78"/>
              <a:hlinkClick r:id="rId2" action="ppaction://hlinksldjump"/>
            </a:endParaRPr>
          </a:p>
          <a:p>
            <a:pPr lvl="2"/>
            <a:r>
              <a:rPr lang="ar-SA" sz="3200" dirty="0" smtClean="0">
                <a:solidFill>
                  <a:srgbClr val="640000"/>
                </a:solidFill>
                <a:cs typeface="DecoType Naskh Variants" pitchFamily="2" charset="-78"/>
                <a:hlinkClick r:id="rId11" action="ppaction://hlinksldjump"/>
              </a:rPr>
              <a:t>1 المجال</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12" action="ppaction://hlinksldjump"/>
              </a:rPr>
              <a:t> 	2 المراجع المكمّلة</a:t>
            </a:r>
          </a:p>
          <a:p>
            <a:r>
              <a:rPr lang="ar-SA" sz="3200" dirty="0" smtClean="0">
                <a:solidFill>
                  <a:srgbClr val="640000"/>
                </a:solidFill>
                <a:cs typeface="DecoType Naskh Variants" pitchFamily="2" charset="-78"/>
                <a:hlinkClick r:id="rId13" action="ppaction://hlinksldjump"/>
              </a:rPr>
              <a:t>	3  المصطلحات و  التعاريف</a:t>
            </a:r>
            <a:endParaRPr lang="ar-SA" sz="3200" dirty="0" smtClean="0">
              <a:solidFill>
                <a:srgbClr val="640000"/>
              </a:solidFill>
              <a:cs typeface="DecoType Naskh Variants" pitchFamily="2" charset="-78"/>
            </a:endParaRP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5" name="مستطيل 4"/>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advClick="0"/>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00767"/>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7</a:t>
            </a:r>
            <a:r>
              <a:rPr lang="ar-SA" sz="4400" dirty="0" smtClean="0">
                <a:solidFill>
                  <a:srgbClr val="FFC1CD"/>
                </a:solidFill>
                <a:cs typeface="DecoType Naskh Variants" pitchFamily="2" charset="-78"/>
              </a:rPr>
              <a:t>الدعم</a:t>
            </a:r>
          </a:p>
          <a:p>
            <a:r>
              <a:rPr lang="en-US" sz="4400" dirty="0" smtClean="0">
                <a:solidFill>
                  <a:srgbClr val="FFC1CD"/>
                </a:solidFill>
                <a:cs typeface="DecoType Naskh Variants" pitchFamily="2" charset="-78"/>
              </a:rPr>
              <a:t>7.1</a:t>
            </a:r>
            <a:r>
              <a:rPr lang="ar-SA" sz="4400" dirty="0" smtClean="0">
                <a:solidFill>
                  <a:srgbClr val="FFC1CD"/>
                </a:solidFill>
                <a:cs typeface="DecoType Naskh Variants" pitchFamily="2" charset="-78"/>
              </a:rPr>
              <a:t> الموارد</a:t>
            </a:r>
          </a:p>
          <a:p>
            <a:r>
              <a:rPr lang="en-US" sz="4400" dirty="0" smtClean="0">
                <a:solidFill>
                  <a:srgbClr val="640013"/>
                </a:solidFill>
                <a:cs typeface="DecoType Naskh Variants" pitchFamily="2" charset="-78"/>
              </a:rPr>
              <a:t>7.1.2</a:t>
            </a:r>
            <a:r>
              <a:rPr lang="ar-SA" sz="4400" dirty="0" smtClean="0">
                <a:solidFill>
                  <a:srgbClr val="640013"/>
                </a:solidFill>
                <a:cs typeface="DecoType Naskh Variants" pitchFamily="2" charset="-78"/>
              </a:rPr>
              <a:t> الأفراد</a:t>
            </a:r>
          </a:p>
        </p:txBody>
      </p:sp>
      <p:sp>
        <p:nvSpPr>
          <p:cNvPr id="6" name="مستطيل 5"/>
          <p:cNvSpPr/>
          <p:nvPr/>
        </p:nvSpPr>
        <p:spPr>
          <a:xfrm>
            <a:off x="76200" y="2895600"/>
            <a:ext cx="7620000" cy="2023631"/>
          </a:xfrm>
          <a:prstGeom prst="rect">
            <a:avLst/>
          </a:prstGeom>
        </p:spPr>
        <p:txBody>
          <a:bodyPr wrap="square">
            <a:spAutoFit/>
          </a:bodyPr>
          <a:lstStyle/>
          <a:p>
            <a:pPr algn="just"/>
            <a:r>
              <a:rPr lang="ar-SA" sz="5400" dirty="0" smtClean="0">
                <a:solidFill>
                  <a:srgbClr val="640013"/>
                </a:solidFill>
                <a:cs typeface="DecoType Naskh Variants" pitchFamily="2" charset="-78"/>
              </a:rPr>
              <a:t>يجب</a:t>
            </a:r>
            <a:r>
              <a:rPr lang="ar-SA" sz="3550" dirty="0" smtClean="0">
                <a:solidFill>
                  <a:srgbClr val="640013"/>
                </a:solidFill>
                <a:cs typeface="DecoType Naskh Variants" pitchFamily="2" charset="-78"/>
              </a:rPr>
              <a:t> على المؤسسة تحديد وتوفير الأفراد اللازمين لتطبيق نظام إدارة الجودة لديها بشكلٍ فعّال، وكذلك لتشغيل عملياتها والتحكم فيها.</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554545"/>
          </a:xfrm>
          <a:prstGeom prst="rect">
            <a:avLst/>
          </a:prstGeom>
        </p:spPr>
        <p:txBody>
          <a:bodyPr wrap="square">
            <a:spAutoFit/>
          </a:bodyPr>
          <a:lstStyle/>
          <a:p>
            <a:r>
              <a:rPr lang="ar-SA" sz="4000" dirty="0" smtClean="0">
                <a:solidFill>
                  <a:srgbClr val="FFC1CD"/>
                </a:solidFill>
                <a:cs typeface="DecoType Naskh Variants" pitchFamily="2" charset="-78"/>
              </a:rPr>
              <a:t>نظم إدارة الجودة — المتطلبات</a:t>
            </a:r>
          </a:p>
          <a:p>
            <a:r>
              <a:rPr lang="en-US" sz="4000" dirty="0" smtClean="0">
                <a:solidFill>
                  <a:srgbClr val="FFC1CD"/>
                </a:solidFill>
                <a:cs typeface="DecoType Naskh Variants" pitchFamily="2" charset="-78"/>
              </a:rPr>
              <a:t> 7</a:t>
            </a:r>
            <a:r>
              <a:rPr lang="ar-SA" sz="4000" dirty="0" smtClean="0">
                <a:solidFill>
                  <a:srgbClr val="FFC1CD"/>
                </a:solidFill>
                <a:cs typeface="DecoType Naskh Variants" pitchFamily="2" charset="-78"/>
              </a:rPr>
              <a:t>الدعم</a:t>
            </a:r>
          </a:p>
          <a:p>
            <a:r>
              <a:rPr lang="en-US" sz="4000" dirty="0" smtClean="0">
                <a:solidFill>
                  <a:srgbClr val="FFC1CD"/>
                </a:solidFill>
                <a:cs typeface="DecoType Naskh Variants" pitchFamily="2" charset="-78"/>
              </a:rPr>
              <a:t>7.1</a:t>
            </a:r>
            <a:r>
              <a:rPr lang="ar-SA" sz="4000" dirty="0" smtClean="0">
                <a:solidFill>
                  <a:srgbClr val="FFC1CD"/>
                </a:solidFill>
                <a:cs typeface="DecoType Naskh Variants" pitchFamily="2" charset="-78"/>
              </a:rPr>
              <a:t> الموارد</a:t>
            </a:r>
          </a:p>
          <a:p>
            <a:r>
              <a:rPr lang="en-US" sz="4000" dirty="0" smtClean="0">
                <a:solidFill>
                  <a:srgbClr val="640013"/>
                </a:solidFill>
                <a:cs typeface="DecoType Naskh Variants" pitchFamily="2" charset="-78"/>
              </a:rPr>
              <a:t>7.1.3</a:t>
            </a:r>
            <a:r>
              <a:rPr lang="ar-SA" sz="4000" dirty="0" smtClean="0">
                <a:solidFill>
                  <a:srgbClr val="640013"/>
                </a:solidFill>
                <a:cs typeface="DecoType Naskh Variants" pitchFamily="2" charset="-78"/>
              </a:rPr>
              <a:t> البنية التحتية</a:t>
            </a:r>
          </a:p>
        </p:txBody>
      </p:sp>
      <p:sp>
        <p:nvSpPr>
          <p:cNvPr id="6" name="مستطيل 5"/>
          <p:cNvSpPr/>
          <p:nvPr/>
        </p:nvSpPr>
        <p:spPr>
          <a:xfrm>
            <a:off x="76200" y="2362200"/>
            <a:ext cx="7620000" cy="1323439"/>
          </a:xfrm>
          <a:prstGeom prst="rect">
            <a:avLst/>
          </a:prstGeom>
        </p:spPr>
        <p:txBody>
          <a:bodyPr wrap="square">
            <a:spAutoFit/>
          </a:bodyPr>
          <a:lstStyle/>
          <a:p>
            <a:r>
              <a:rPr lang="ar-SA" sz="4800" dirty="0" smtClean="0">
                <a:solidFill>
                  <a:srgbClr val="640013"/>
                </a:solidFill>
                <a:cs typeface="DecoType Naskh Variants" pitchFamily="2" charset="-78"/>
              </a:rPr>
              <a:t>يجب</a:t>
            </a:r>
            <a:r>
              <a:rPr lang="ar-SA" sz="3200" dirty="0" smtClean="0">
                <a:solidFill>
                  <a:srgbClr val="640013"/>
                </a:solidFill>
                <a:cs typeface="DecoType Naskh Variants" pitchFamily="2" charset="-78"/>
              </a:rPr>
              <a:t> على المؤسسة تحديد وتوفير وصيانة البنية التحتية اللازمة لتشغيل عملياتها وتحقيق مطابقة المنتجات والخدمات.</a:t>
            </a:r>
            <a:endParaRPr lang="ar-SA" sz="3550" dirty="0" smtClean="0">
              <a:solidFill>
                <a:srgbClr val="640013"/>
              </a:solidFill>
              <a:cs typeface="DecoType Naskh Variants" pitchFamily="2" charset="-78"/>
            </a:endParaRPr>
          </a:p>
        </p:txBody>
      </p:sp>
      <p:sp>
        <p:nvSpPr>
          <p:cNvPr id="5" name="مستطيل 4"/>
          <p:cNvSpPr/>
          <p:nvPr/>
        </p:nvSpPr>
        <p:spPr>
          <a:xfrm>
            <a:off x="76200" y="3657600"/>
            <a:ext cx="7620000" cy="3170099"/>
          </a:xfrm>
          <a:prstGeom prst="rect">
            <a:avLst/>
          </a:prstGeom>
        </p:spPr>
        <p:txBody>
          <a:bodyPr wrap="square">
            <a:spAutoFit/>
          </a:bodyPr>
          <a:lstStyle/>
          <a:p>
            <a:r>
              <a:rPr lang="ar-SA" sz="4000" dirty="0" smtClean="0">
                <a:solidFill>
                  <a:srgbClr val="640013"/>
                </a:solidFill>
                <a:cs typeface="DecoType Naskh Variants" pitchFamily="2" charset="-78"/>
              </a:rPr>
              <a:t>ملحوظة:</a:t>
            </a:r>
          </a:p>
          <a:p>
            <a:r>
              <a:rPr lang="ar-SA" sz="3200" dirty="0" smtClean="0">
                <a:solidFill>
                  <a:srgbClr val="640013"/>
                </a:solidFill>
                <a:cs typeface="DecoType Naskh Variants" pitchFamily="2" charset="-78"/>
              </a:rPr>
              <a:t> يمكن أن تشتمل البنية التحتية على ما يلي :</a:t>
            </a:r>
          </a:p>
          <a:p>
            <a:pPr marL="742950" indent="-742950">
              <a:buFont typeface="+mj-cs"/>
              <a:buAutoNum type="arabic2Minus"/>
            </a:pPr>
            <a:r>
              <a:rPr lang="ar-SA" sz="3200" dirty="0" smtClean="0">
                <a:solidFill>
                  <a:srgbClr val="640013"/>
                </a:solidFill>
                <a:cs typeface="DecoType Naskh Variants" pitchFamily="2" charset="-78"/>
              </a:rPr>
              <a:t>المباني والمرافق المرتبطة </a:t>
            </a:r>
            <a:r>
              <a:rPr lang="ar-SA" sz="3200" dirty="0" err="1" smtClean="0">
                <a:solidFill>
                  <a:srgbClr val="640013"/>
                </a:solidFill>
                <a:cs typeface="DecoType Naskh Variants" pitchFamily="2" charset="-78"/>
              </a:rPr>
              <a:t>بها</a:t>
            </a:r>
            <a:r>
              <a:rPr lang="ar-SA" sz="3200" dirty="0" smtClean="0">
                <a:solidFill>
                  <a:srgbClr val="640013"/>
                </a:solidFill>
                <a:cs typeface="DecoType Naskh Variants" pitchFamily="2" charset="-78"/>
              </a:rPr>
              <a:t>؛</a:t>
            </a:r>
          </a:p>
          <a:p>
            <a:pPr marL="742950" indent="-742950">
              <a:buFont typeface="+mj-cs"/>
              <a:buAutoNum type="arabic2Minus"/>
            </a:pPr>
            <a:r>
              <a:rPr lang="ar-SA" sz="3200" dirty="0" smtClean="0">
                <a:solidFill>
                  <a:srgbClr val="640013"/>
                </a:solidFill>
                <a:cs typeface="DecoType Naskh Variants" pitchFamily="2" charset="-78"/>
              </a:rPr>
              <a:t>المعدات، بما في ذلك البرمجيات والأجهزة؛</a:t>
            </a:r>
          </a:p>
          <a:p>
            <a:pPr marL="742950" indent="-742950">
              <a:buFont typeface="+mj-cs"/>
              <a:buAutoNum type="arabic2Minus"/>
            </a:pPr>
            <a:r>
              <a:rPr lang="ar-SA" sz="3200" dirty="0" smtClean="0">
                <a:solidFill>
                  <a:srgbClr val="640013"/>
                </a:solidFill>
                <a:cs typeface="DecoType Naskh Variants" pitchFamily="2" charset="-78"/>
              </a:rPr>
              <a:t>موارد النقل؛</a:t>
            </a:r>
          </a:p>
          <a:p>
            <a:pPr marL="742950" indent="-742950">
              <a:buFont typeface="+mj-cs"/>
              <a:buAutoNum type="arabic2Minus"/>
            </a:pPr>
            <a:r>
              <a:rPr lang="ar-SA" sz="3200" dirty="0" smtClean="0">
                <a:solidFill>
                  <a:srgbClr val="640013"/>
                </a:solidFill>
                <a:cs typeface="DecoType Naskh Variants" pitchFamily="2" charset="-78"/>
              </a:rPr>
              <a:t>تكنولوجيا المعلومات والاتصالات؛</a:t>
            </a: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554545"/>
          </a:xfrm>
          <a:prstGeom prst="rect">
            <a:avLst/>
          </a:prstGeom>
        </p:spPr>
        <p:txBody>
          <a:bodyPr wrap="square">
            <a:spAutoFit/>
          </a:bodyPr>
          <a:lstStyle/>
          <a:p>
            <a:r>
              <a:rPr lang="ar-SA" sz="4000" dirty="0" smtClean="0">
                <a:solidFill>
                  <a:srgbClr val="FFC1CD"/>
                </a:solidFill>
                <a:cs typeface="DecoType Naskh Variants" pitchFamily="2" charset="-78"/>
              </a:rPr>
              <a:t>نظم إدارة الجودة — المتطلبات</a:t>
            </a:r>
          </a:p>
          <a:p>
            <a:r>
              <a:rPr lang="en-US" sz="4000" dirty="0" smtClean="0">
                <a:solidFill>
                  <a:srgbClr val="FFC1CD"/>
                </a:solidFill>
                <a:cs typeface="DecoType Naskh Variants" pitchFamily="2" charset="-78"/>
              </a:rPr>
              <a:t> 7</a:t>
            </a:r>
            <a:r>
              <a:rPr lang="ar-SA" sz="4000" dirty="0" smtClean="0">
                <a:solidFill>
                  <a:srgbClr val="FFC1CD"/>
                </a:solidFill>
                <a:cs typeface="DecoType Naskh Variants" pitchFamily="2" charset="-78"/>
              </a:rPr>
              <a:t>الدعم</a:t>
            </a:r>
          </a:p>
          <a:p>
            <a:r>
              <a:rPr lang="en-US" sz="4000" dirty="0" smtClean="0">
                <a:solidFill>
                  <a:srgbClr val="FFC1CD"/>
                </a:solidFill>
                <a:cs typeface="DecoType Naskh Variants" pitchFamily="2" charset="-78"/>
              </a:rPr>
              <a:t>7.1</a:t>
            </a:r>
            <a:r>
              <a:rPr lang="ar-SA" sz="4000" dirty="0" smtClean="0">
                <a:solidFill>
                  <a:srgbClr val="FFC1CD"/>
                </a:solidFill>
                <a:cs typeface="DecoType Naskh Variants" pitchFamily="2" charset="-78"/>
              </a:rPr>
              <a:t> الموارد</a:t>
            </a:r>
          </a:p>
          <a:p>
            <a:r>
              <a:rPr lang="en-US" sz="4000" smtClean="0">
                <a:solidFill>
                  <a:srgbClr val="640013"/>
                </a:solidFill>
                <a:cs typeface="DecoType Naskh Variants" pitchFamily="2" charset="-78"/>
              </a:rPr>
              <a:t>7.1.4</a:t>
            </a:r>
            <a:r>
              <a:rPr lang="ar-SA" sz="4000" smtClean="0">
                <a:solidFill>
                  <a:srgbClr val="640013"/>
                </a:solidFill>
                <a:cs typeface="DecoType Naskh Variants" pitchFamily="2" charset="-78"/>
              </a:rPr>
              <a:t> البيئة اللازمة لتشغيل العمليات</a:t>
            </a:r>
            <a:endParaRPr lang="ar-SA" sz="4000" dirty="0" smtClean="0">
              <a:solidFill>
                <a:srgbClr val="640013"/>
              </a:solidFill>
              <a:cs typeface="DecoType Naskh Variants" pitchFamily="2" charset="-78"/>
            </a:endParaRPr>
          </a:p>
        </p:txBody>
      </p:sp>
      <p:sp>
        <p:nvSpPr>
          <p:cNvPr id="6" name="مستطيل 5"/>
          <p:cNvSpPr/>
          <p:nvPr/>
        </p:nvSpPr>
        <p:spPr>
          <a:xfrm>
            <a:off x="0" y="2514600"/>
            <a:ext cx="7620000" cy="4278094"/>
          </a:xfrm>
          <a:prstGeom prst="rect">
            <a:avLst/>
          </a:prstGeom>
        </p:spPr>
        <p:txBody>
          <a:bodyPr wrap="square">
            <a:spAutoFit/>
          </a:bodyPr>
          <a:lstStyle/>
          <a:p>
            <a:pPr algn="just"/>
            <a:r>
              <a:rPr lang="ar-SA" sz="4800" dirty="0" smtClean="0">
                <a:solidFill>
                  <a:srgbClr val="640013"/>
                </a:solidFill>
                <a:cs typeface="DecoType Naskh Variants" pitchFamily="2" charset="-78"/>
              </a:rPr>
              <a:t>يجب</a:t>
            </a:r>
            <a:r>
              <a:rPr lang="ar-SA" sz="3200" dirty="0" smtClean="0">
                <a:solidFill>
                  <a:srgbClr val="640013"/>
                </a:solidFill>
                <a:cs typeface="DecoType Naskh Variants" pitchFamily="2" charset="-78"/>
              </a:rPr>
              <a:t> على </a:t>
            </a:r>
            <a:r>
              <a:rPr lang="ar-SA" sz="3200" dirty="0" smtClean="0"/>
              <a:t>ا</a:t>
            </a:r>
            <a:r>
              <a:rPr lang="ar-SA" sz="3200" dirty="0" smtClean="0">
                <a:solidFill>
                  <a:srgbClr val="640013"/>
                </a:solidFill>
                <a:cs typeface="DecoType Naskh Variants" pitchFamily="2" charset="-78"/>
              </a:rPr>
              <a:t>لمؤسسة تحديد وتوفير وصيانة البيئة اللازمة لتشغيل عملياتها وتحقيق مطابقة المنتجات والخدمات .</a:t>
            </a:r>
          </a:p>
          <a:p>
            <a:pPr algn="just"/>
            <a:endParaRPr lang="ar-SA" sz="1200" dirty="0" smtClean="0">
              <a:solidFill>
                <a:srgbClr val="640013"/>
              </a:solidFill>
              <a:cs typeface="DecoType Naskh Variants" pitchFamily="2" charset="-78"/>
            </a:endParaRPr>
          </a:p>
          <a:p>
            <a:pPr algn="just"/>
            <a:r>
              <a:rPr lang="ar-SA" sz="4400" dirty="0" smtClean="0">
                <a:solidFill>
                  <a:srgbClr val="640013"/>
                </a:solidFill>
                <a:cs typeface="DecoType Naskh Variants" pitchFamily="2" charset="-78"/>
              </a:rPr>
              <a:t>ملحوظة:</a:t>
            </a:r>
          </a:p>
          <a:p>
            <a:pPr algn="just"/>
            <a:r>
              <a:rPr lang="ar-SA" sz="3200" dirty="0" smtClean="0">
                <a:solidFill>
                  <a:srgbClr val="640013"/>
                </a:solidFill>
                <a:cs typeface="DecoType Naskh Variants" pitchFamily="2" charset="-78"/>
              </a:rPr>
              <a:t> قد تتألف البيئة المناسبة من مزيد من العوامل البشرية والمادية، مثل:</a:t>
            </a:r>
          </a:p>
          <a:p>
            <a:pPr marL="514350" indent="-514350" algn="just">
              <a:buFont typeface="+mj-cs"/>
              <a:buAutoNum type="arabic2Minus"/>
            </a:pPr>
            <a:r>
              <a:rPr lang="ar-SA" sz="3200" dirty="0" smtClean="0">
                <a:solidFill>
                  <a:srgbClr val="640013"/>
                </a:solidFill>
                <a:cs typeface="DecoType Naskh Variants" pitchFamily="2" charset="-78"/>
              </a:rPr>
              <a:t>عوامل اجتماعية (كأن تتمتع بعدم التمييز والهدوء وعدم المجابهة)؛</a:t>
            </a:r>
          </a:p>
          <a:p>
            <a:pPr marL="514350" indent="-514350" algn="just">
              <a:buFont typeface="+mj-cs"/>
              <a:buAutoNum type="arabic2Minus"/>
            </a:pPr>
            <a:r>
              <a:rPr lang="ar-SA" sz="3200" dirty="0" smtClean="0">
                <a:solidFill>
                  <a:srgbClr val="640013"/>
                </a:solidFill>
                <a:cs typeface="DecoType Naskh Variants" pitchFamily="2" charset="-78"/>
              </a:rPr>
              <a:t>عوامل نفسية (على سبيل المثال، كأن تحد من التوتر وتقي من الإرهاق وتوفر الحماية العاطفية)؛</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554545"/>
          </a:xfrm>
          <a:prstGeom prst="rect">
            <a:avLst/>
          </a:prstGeom>
        </p:spPr>
        <p:txBody>
          <a:bodyPr wrap="square">
            <a:spAutoFit/>
          </a:bodyPr>
          <a:lstStyle/>
          <a:p>
            <a:r>
              <a:rPr lang="ar-SA" sz="4000" dirty="0" smtClean="0">
                <a:solidFill>
                  <a:srgbClr val="FFC1CD"/>
                </a:solidFill>
                <a:cs typeface="DecoType Naskh Variants" pitchFamily="2" charset="-78"/>
              </a:rPr>
              <a:t>نظم إدارة الجودة — المتطلبات</a:t>
            </a:r>
          </a:p>
          <a:p>
            <a:r>
              <a:rPr lang="en-US" sz="4000" dirty="0" smtClean="0">
                <a:solidFill>
                  <a:srgbClr val="FFC1CD"/>
                </a:solidFill>
                <a:cs typeface="DecoType Naskh Variants" pitchFamily="2" charset="-78"/>
              </a:rPr>
              <a:t> 7</a:t>
            </a:r>
            <a:r>
              <a:rPr lang="ar-SA" sz="4000" dirty="0" smtClean="0">
                <a:solidFill>
                  <a:srgbClr val="FFC1CD"/>
                </a:solidFill>
                <a:cs typeface="DecoType Naskh Variants" pitchFamily="2" charset="-78"/>
              </a:rPr>
              <a:t>الدعم</a:t>
            </a:r>
          </a:p>
          <a:p>
            <a:r>
              <a:rPr lang="en-US" sz="4000" dirty="0" smtClean="0">
                <a:solidFill>
                  <a:srgbClr val="FFC1CD"/>
                </a:solidFill>
                <a:cs typeface="DecoType Naskh Variants" pitchFamily="2" charset="-78"/>
              </a:rPr>
              <a:t>7.1</a:t>
            </a:r>
            <a:r>
              <a:rPr lang="ar-SA" sz="4000" dirty="0" smtClean="0">
                <a:solidFill>
                  <a:srgbClr val="FFC1CD"/>
                </a:solidFill>
                <a:cs typeface="DecoType Naskh Variants" pitchFamily="2" charset="-78"/>
              </a:rPr>
              <a:t> الموارد</a:t>
            </a:r>
          </a:p>
          <a:p>
            <a:r>
              <a:rPr lang="en-US" sz="4000" dirty="0" smtClean="0">
                <a:solidFill>
                  <a:srgbClr val="FFC1CD"/>
                </a:solidFill>
                <a:cs typeface="DecoType Naskh Variants" pitchFamily="2" charset="-78"/>
              </a:rPr>
              <a:t>7.1.4</a:t>
            </a:r>
            <a:r>
              <a:rPr lang="ar-SA" sz="4000" dirty="0" smtClean="0">
                <a:solidFill>
                  <a:srgbClr val="FFC1CD"/>
                </a:solidFill>
                <a:cs typeface="DecoType Naskh Variants" pitchFamily="2" charset="-78"/>
              </a:rPr>
              <a:t> البيئة اللازمة لتشغيل العمليات</a:t>
            </a:r>
          </a:p>
        </p:txBody>
      </p:sp>
      <p:sp>
        <p:nvSpPr>
          <p:cNvPr id="5" name="مستطيل 4"/>
          <p:cNvSpPr/>
          <p:nvPr/>
        </p:nvSpPr>
        <p:spPr>
          <a:xfrm>
            <a:off x="0" y="3271897"/>
            <a:ext cx="7772400" cy="2554545"/>
          </a:xfrm>
          <a:prstGeom prst="rect">
            <a:avLst/>
          </a:prstGeom>
        </p:spPr>
        <p:txBody>
          <a:bodyPr wrap="square">
            <a:spAutoFit/>
          </a:bodyPr>
          <a:lstStyle/>
          <a:p>
            <a:pPr marL="514350" indent="-514350">
              <a:buFont typeface="+mj-cs"/>
              <a:buAutoNum type="arabic2Minus" startAt="3"/>
            </a:pPr>
            <a:r>
              <a:rPr lang="ar-SA" sz="3200" dirty="0" smtClean="0">
                <a:solidFill>
                  <a:srgbClr val="640013"/>
                </a:solidFill>
                <a:cs typeface="DecoType Naskh Variants" pitchFamily="2" charset="-78"/>
              </a:rPr>
              <a:t>عوامل مادية (مثل الجو ودرجة الحرارة والرطوبة والضوء وتدفق الهواء والنظافة والضوضاء).</a:t>
            </a:r>
          </a:p>
          <a:p>
            <a:pPr marL="514350" indent="-514350">
              <a:buFont typeface="+mj-cs"/>
              <a:buAutoNum type="arabic2Minus" startAt="3"/>
            </a:pPr>
            <a:endParaRPr lang="ar-SA" sz="3200" dirty="0" smtClean="0">
              <a:solidFill>
                <a:srgbClr val="640013"/>
              </a:solidFill>
              <a:cs typeface="DecoType Naskh Variants" pitchFamily="2" charset="-78"/>
            </a:endParaRPr>
          </a:p>
          <a:p>
            <a:r>
              <a:rPr lang="ar-SA" sz="3200" dirty="0" smtClean="0">
                <a:solidFill>
                  <a:srgbClr val="640013"/>
                </a:solidFill>
                <a:cs typeface="DecoType Naskh Variants" pitchFamily="2" charset="-78"/>
              </a:rPr>
              <a:t>من الممكن أن تختلف هذه العوامل بشكلٍ كبير اعتمادًا على المنتجات والخدمات المقدّمة.</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7</a:t>
            </a:r>
            <a:r>
              <a:rPr lang="ar-SA" sz="3600" dirty="0" smtClean="0">
                <a:solidFill>
                  <a:srgbClr val="FFC1CD"/>
                </a:solidFill>
                <a:cs typeface="DecoType Naskh Variants" pitchFamily="2" charset="-78"/>
              </a:rPr>
              <a:t>الدعم</a:t>
            </a:r>
          </a:p>
          <a:p>
            <a:r>
              <a:rPr lang="en-US" sz="3600" dirty="0" smtClean="0">
                <a:solidFill>
                  <a:srgbClr val="FFC1CD"/>
                </a:solidFill>
                <a:cs typeface="DecoType Naskh Variants" pitchFamily="2" charset="-78"/>
              </a:rPr>
              <a:t>7.1</a:t>
            </a:r>
            <a:r>
              <a:rPr lang="ar-SA" sz="3600" dirty="0" smtClean="0">
                <a:solidFill>
                  <a:srgbClr val="FFC1CD"/>
                </a:solidFill>
                <a:cs typeface="DecoType Naskh Variants" pitchFamily="2" charset="-78"/>
              </a:rPr>
              <a:t> الموارد</a:t>
            </a:r>
          </a:p>
          <a:p>
            <a:r>
              <a:rPr lang="en-US" sz="3600" dirty="0" smtClean="0">
                <a:solidFill>
                  <a:srgbClr val="640013"/>
                </a:solidFill>
                <a:cs typeface="DecoType Naskh Variants" pitchFamily="2" charset="-78"/>
              </a:rPr>
              <a:t>7.1.5</a:t>
            </a:r>
            <a:r>
              <a:rPr lang="ar-SA" sz="3600" dirty="0" smtClean="0">
                <a:solidFill>
                  <a:srgbClr val="640013"/>
                </a:solidFill>
                <a:cs typeface="DecoType Naskh Variants" pitchFamily="2" charset="-78"/>
              </a:rPr>
              <a:t> موارد المراقبة والقياس</a:t>
            </a:r>
          </a:p>
          <a:p>
            <a:r>
              <a:rPr lang="en-US" sz="3600" dirty="0" smtClean="0">
                <a:solidFill>
                  <a:srgbClr val="640013"/>
                </a:solidFill>
                <a:cs typeface="DecoType Naskh Variants" pitchFamily="2" charset="-78"/>
              </a:rPr>
              <a:t>7.1.5.1</a:t>
            </a:r>
            <a:r>
              <a:rPr lang="ar-SA" sz="3600" dirty="0" smtClean="0">
                <a:solidFill>
                  <a:srgbClr val="640013"/>
                </a:solidFill>
                <a:cs typeface="DecoType Naskh Variants" pitchFamily="2" charset="-78"/>
              </a:rPr>
              <a:t> عام</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8" name="مستطيل 7"/>
          <p:cNvSpPr/>
          <p:nvPr/>
        </p:nvSpPr>
        <p:spPr>
          <a:xfrm>
            <a:off x="76200" y="2895600"/>
            <a:ext cx="7620000" cy="1754326"/>
          </a:xfrm>
          <a:prstGeom prst="rect">
            <a:avLst/>
          </a:prstGeom>
        </p:spPr>
        <p:txBody>
          <a:bodyPr wrap="square">
            <a:spAutoFit/>
          </a:bodyPr>
          <a:lstStyle/>
          <a:p>
            <a:r>
              <a:rPr lang="ar-SA" sz="4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تحديد وتوفير الموارد اللازمة لضمان استخدام نتائج صحيحة </a:t>
            </a:r>
            <a:r>
              <a:rPr lang="ar-SA" sz="3200" dirty="0" err="1" smtClean="0">
                <a:solidFill>
                  <a:srgbClr val="640013"/>
                </a:solidFill>
                <a:cs typeface="DecoType Naskh Variants" pitchFamily="2" charset="-78"/>
              </a:rPr>
              <a:t>وموثوقة</a:t>
            </a:r>
            <a:r>
              <a:rPr lang="ar-SA" sz="3200" dirty="0" smtClean="0">
                <a:solidFill>
                  <a:srgbClr val="640013"/>
                </a:solidFill>
                <a:cs typeface="DecoType Naskh Variants" pitchFamily="2" charset="-78"/>
              </a:rPr>
              <a:t> عند إجراء عملية المراقبة أو القياس بهدف التحقّق من مطابقة المنتجات والخدمات للمتطلبات.</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7</a:t>
            </a:r>
            <a:r>
              <a:rPr lang="ar-SA" sz="3600" dirty="0" smtClean="0">
                <a:solidFill>
                  <a:srgbClr val="FFC1CD"/>
                </a:solidFill>
                <a:cs typeface="DecoType Naskh Variants" pitchFamily="2" charset="-78"/>
              </a:rPr>
              <a:t>الدعم</a:t>
            </a:r>
          </a:p>
          <a:p>
            <a:r>
              <a:rPr lang="en-US" sz="3600" dirty="0" smtClean="0">
                <a:solidFill>
                  <a:srgbClr val="FFC1CD"/>
                </a:solidFill>
                <a:cs typeface="DecoType Naskh Variants" pitchFamily="2" charset="-78"/>
              </a:rPr>
              <a:t>7.1</a:t>
            </a:r>
            <a:r>
              <a:rPr lang="ar-SA" sz="3600" dirty="0" smtClean="0">
                <a:solidFill>
                  <a:srgbClr val="FFC1CD"/>
                </a:solidFill>
                <a:cs typeface="DecoType Naskh Variants" pitchFamily="2" charset="-78"/>
              </a:rPr>
              <a:t> الموارد</a:t>
            </a:r>
          </a:p>
          <a:p>
            <a:r>
              <a:rPr lang="en-US" sz="3600" dirty="0" smtClean="0">
                <a:solidFill>
                  <a:srgbClr val="FFC1CD"/>
                </a:solidFill>
                <a:cs typeface="DecoType Naskh Variants" pitchFamily="2" charset="-78"/>
              </a:rPr>
              <a:t>7.1.5</a:t>
            </a:r>
            <a:r>
              <a:rPr lang="ar-SA" sz="3600" dirty="0" smtClean="0">
                <a:solidFill>
                  <a:srgbClr val="FFC1CD"/>
                </a:solidFill>
                <a:cs typeface="DecoType Naskh Variants" pitchFamily="2" charset="-78"/>
              </a:rPr>
              <a:t> موارد المراقبة والقياس</a:t>
            </a:r>
          </a:p>
          <a:p>
            <a:r>
              <a:rPr lang="en-US" sz="3600" dirty="0" smtClean="0">
                <a:solidFill>
                  <a:srgbClr val="FFC1CD"/>
                </a:solidFill>
                <a:cs typeface="DecoType Naskh Variants" pitchFamily="2" charset="-78"/>
              </a:rPr>
              <a:t>7.1.5.1</a:t>
            </a:r>
            <a:r>
              <a:rPr lang="ar-SA" sz="3600" dirty="0" smtClean="0">
                <a:solidFill>
                  <a:srgbClr val="FFC1CD"/>
                </a:solidFill>
                <a:cs typeface="DecoType Naskh Variants" pitchFamily="2" charset="-78"/>
              </a:rPr>
              <a:t> عام</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8" name="مستطيل 7"/>
          <p:cNvSpPr/>
          <p:nvPr/>
        </p:nvSpPr>
        <p:spPr>
          <a:xfrm>
            <a:off x="76200" y="2895600"/>
            <a:ext cx="7620000" cy="2923877"/>
          </a:xfrm>
          <a:prstGeom prst="rect">
            <a:avLst/>
          </a:prstGeom>
        </p:spPr>
        <p:txBody>
          <a:bodyPr wrap="square">
            <a:spAutoFit/>
          </a:bodyPr>
          <a:lstStyle/>
          <a:p>
            <a:r>
              <a:rPr lang="ar-SA" sz="4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التأكد من أن الموارد المقدمة :</a:t>
            </a:r>
          </a:p>
          <a:p>
            <a:pPr marL="514350" indent="-514350">
              <a:buFont typeface="+mj-cs"/>
              <a:buAutoNum type="arabic2Minus"/>
            </a:pPr>
            <a:r>
              <a:rPr lang="ar-SA" sz="3200" dirty="0" smtClean="0">
                <a:solidFill>
                  <a:srgbClr val="640013"/>
                </a:solidFill>
                <a:cs typeface="DecoType Naskh Variants" pitchFamily="2" charset="-78"/>
              </a:rPr>
              <a:t>مناسبة للنوع المعين من أنشطة المراقبة والقياس </a:t>
            </a:r>
            <a:r>
              <a:rPr lang="ar-SA" sz="3200" dirty="0" err="1" smtClean="0">
                <a:solidFill>
                  <a:srgbClr val="640013"/>
                </a:solidFill>
                <a:cs typeface="DecoType Naskh Variants" pitchFamily="2" charset="-78"/>
              </a:rPr>
              <a:t>المُؤداة</a:t>
            </a:r>
            <a:r>
              <a:rPr lang="ar-SA" sz="3200" dirty="0" smtClean="0">
                <a:solidFill>
                  <a:srgbClr val="640013"/>
                </a:solidFill>
                <a:cs typeface="DecoType Naskh Variants" pitchFamily="2" charset="-78"/>
              </a:rPr>
              <a:t>؛</a:t>
            </a:r>
          </a:p>
          <a:p>
            <a:pPr marL="514350" indent="-514350">
              <a:buFont typeface="+mj-cs"/>
              <a:buAutoNum type="arabic2Minus"/>
            </a:pPr>
            <a:r>
              <a:rPr lang="ar-SA" sz="3200" dirty="0" smtClean="0">
                <a:solidFill>
                  <a:srgbClr val="640013"/>
                </a:solidFill>
                <a:cs typeface="DecoType Naskh Variants" pitchFamily="2" charset="-78"/>
              </a:rPr>
              <a:t>المحافظة عليها لضمان </a:t>
            </a:r>
            <a:r>
              <a:rPr lang="ar-SA" sz="3200" dirty="0" err="1" smtClean="0">
                <a:solidFill>
                  <a:srgbClr val="640013"/>
                </a:solidFill>
                <a:cs typeface="DecoType Naskh Variants" pitchFamily="2" charset="-78"/>
              </a:rPr>
              <a:t>ملائمتها</a:t>
            </a:r>
            <a:r>
              <a:rPr lang="ar-SA" sz="3200" dirty="0" smtClean="0">
                <a:solidFill>
                  <a:srgbClr val="640013"/>
                </a:solidFill>
                <a:cs typeface="DecoType Naskh Variants" pitchFamily="2" charset="-78"/>
              </a:rPr>
              <a:t> للغرض المُخصّص لها بصورة مستمرة .</a:t>
            </a:r>
          </a:p>
          <a:p>
            <a:r>
              <a:rPr lang="ar-SA" sz="4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الاحتفاظ بالمعلومات الموثقة المناسبة كبرهان على </a:t>
            </a:r>
            <a:r>
              <a:rPr lang="ar-SA" sz="3200" dirty="0" err="1" smtClean="0">
                <a:solidFill>
                  <a:srgbClr val="640013"/>
                </a:solidFill>
                <a:cs typeface="DecoType Naskh Variants" pitchFamily="2" charset="-78"/>
              </a:rPr>
              <a:t>ملائمتها</a:t>
            </a:r>
            <a:r>
              <a:rPr lang="ar-SA" sz="3200" dirty="0" smtClean="0">
                <a:solidFill>
                  <a:srgbClr val="640013"/>
                </a:solidFill>
                <a:cs typeface="DecoType Naskh Variants" pitchFamily="2" charset="-78"/>
              </a:rPr>
              <a:t> للغرض من موارد المراقبة والقياس.</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7</a:t>
            </a:r>
            <a:r>
              <a:rPr lang="ar-SA" sz="3600" dirty="0" smtClean="0">
                <a:solidFill>
                  <a:srgbClr val="FFC1CD"/>
                </a:solidFill>
                <a:cs typeface="DecoType Naskh Variants" pitchFamily="2" charset="-78"/>
              </a:rPr>
              <a:t>الدعم</a:t>
            </a:r>
          </a:p>
          <a:p>
            <a:r>
              <a:rPr lang="en-US" sz="3600" dirty="0" smtClean="0">
                <a:solidFill>
                  <a:srgbClr val="FFC1CD"/>
                </a:solidFill>
                <a:cs typeface="DecoType Naskh Variants" pitchFamily="2" charset="-78"/>
              </a:rPr>
              <a:t>7.1</a:t>
            </a:r>
            <a:r>
              <a:rPr lang="ar-SA" sz="3600" dirty="0" smtClean="0">
                <a:solidFill>
                  <a:srgbClr val="FFC1CD"/>
                </a:solidFill>
                <a:cs typeface="DecoType Naskh Variants" pitchFamily="2" charset="-78"/>
              </a:rPr>
              <a:t> الموارد</a:t>
            </a:r>
          </a:p>
          <a:p>
            <a:r>
              <a:rPr lang="en-US" sz="3600" dirty="0" smtClean="0">
                <a:solidFill>
                  <a:srgbClr val="FFC1CD"/>
                </a:solidFill>
                <a:cs typeface="DecoType Naskh Variants" pitchFamily="2" charset="-78"/>
              </a:rPr>
              <a:t>7.1.5</a:t>
            </a:r>
            <a:r>
              <a:rPr lang="ar-SA" sz="3600" dirty="0" smtClean="0">
                <a:solidFill>
                  <a:srgbClr val="FFC1CD"/>
                </a:solidFill>
                <a:cs typeface="DecoType Naskh Variants" pitchFamily="2" charset="-78"/>
              </a:rPr>
              <a:t> موارد المراقبة والقياس</a:t>
            </a:r>
          </a:p>
          <a:p>
            <a:r>
              <a:rPr lang="en-US" sz="3600" dirty="0" smtClean="0">
                <a:solidFill>
                  <a:srgbClr val="640013"/>
                </a:solidFill>
                <a:cs typeface="DecoType Naskh Variants" pitchFamily="2" charset="-78"/>
              </a:rPr>
              <a:t>7.1.5.2</a:t>
            </a:r>
            <a:r>
              <a:rPr lang="ar-SA" sz="3600" dirty="0" smtClean="0">
                <a:solidFill>
                  <a:srgbClr val="640013"/>
                </a:solidFill>
                <a:cs typeface="DecoType Naskh Variants" pitchFamily="2" charset="-78"/>
              </a:rPr>
              <a:t> </a:t>
            </a:r>
            <a:r>
              <a:rPr lang="ar-SA" sz="3600" dirty="0" err="1" smtClean="0">
                <a:solidFill>
                  <a:srgbClr val="640013"/>
                </a:solidFill>
                <a:cs typeface="DecoType Naskh Variants" pitchFamily="2" charset="-78"/>
              </a:rPr>
              <a:t>تتبعية</a:t>
            </a:r>
            <a:r>
              <a:rPr lang="ar-SA" sz="3600" dirty="0" smtClean="0">
                <a:solidFill>
                  <a:srgbClr val="640013"/>
                </a:solidFill>
                <a:cs typeface="DecoType Naskh Variants" pitchFamily="2" charset="-78"/>
              </a:rPr>
              <a:t> القياس</a:t>
            </a:r>
          </a:p>
        </p:txBody>
      </p:sp>
      <p:sp>
        <p:nvSpPr>
          <p:cNvPr id="6" name="مستطيل 5"/>
          <p:cNvSpPr/>
          <p:nvPr/>
        </p:nvSpPr>
        <p:spPr>
          <a:xfrm>
            <a:off x="0" y="3124200"/>
            <a:ext cx="7772400" cy="3354765"/>
          </a:xfrm>
          <a:prstGeom prst="rect">
            <a:avLst/>
          </a:prstGeom>
        </p:spPr>
        <p:txBody>
          <a:bodyPr wrap="square">
            <a:spAutoFit/>
          </a:bodyPr>
          <a:lstStyle/>
          <a:p>
            <a:pPr algn="just"/>
            <a:r>
              <a:rPr lang="ar-SA" sz="2800" dirty="0" smtClean="0">
                <a:solidFill>
                  <a:srgbClr val="640013"/>
                </a:solidFill>
                <a:cs typeface="DecoType Naskh Variants" pitchFamily="2" charset="-78"/>
              </a:rPr>
              <a:t>إذا كانت </a:t>
            </a:r>
            <a:r>
              <a:rPr lang="ar-SA" sz="2800" dirty="0" err="1" smtClean="0">
                <a:solidFill>
                  <a:srgbClr val="640013"/>
                </a:solidFill>
                <a:cs typeface="DecoType Naskh Variants" pitchFamily="2" charset="-78"/>
              </a:rPr>
              <a:t>تتبعية</a:t>
            </a:r>
            <a:r>
              <a:rPr lang="ar-SA" sz="2800" dirty="0" smtClean="0">
                <a:solidFill>
                  <a:srgbClr val="640013"/>
                </a:solidFill>
                <a:cs typeface="DecoType Naskh Variants" pitchFamily="2" charset="-78"/>
              </a:rPr>
              <a:t> القياس متطلباً أو تعتبرها المؤسسة جزءًا أساسيًا لإضفاء الثقة على صحة نتائج القياس، فإن معدات القياس </a:t>
            </a:r>
            <a:r>
              <a:rPr lang="ar-SA" sz="4400" dirty="0" smtClean="0">
                <a:solidFill>
                  <a:srgbClr val="640013"/>
                </a:solidFill>
                <a:cs typeface="DecoType Naskh Variants" pitchFamily="2" charset="-78"/>
              </a:rPr>
              <a:t>يجب </a:t>
            </a:r>
            <a:r>
              <a:rPr lang="ar-SA" sz="2800" dirty="0" smtClean="0">
                <a:solidFill>
                  <a:srgbClr val="640013"/>
                </a:solidFill>
                <a:cs typeface="DecoType Naskh Variants" pitchFamily="2" charset="-78"/>
              </a:rPr>
              <a:t>أن:</a:t>
            </a:r>
          </a:p>
          <a:p>
            <a:pPr marL="342900" indent="-342900" algn="just">
              <a:buFont typeface="+mj-cs"/>
              <a:buAutoNum type="arabic2Minus"/>
            </a:pPr>
            <a:r>
              <a:rPr lang="ar-SA" sz="2800" dirty="0" smtClean="0">
                <a:solidFill>
                  <a:srgbClr val="640013"/>
                </a:solidFill>
                <a:cs typeface="DecoType Naskh Variants" pitchFamily="2" charset="-78"/>
              </a:rPr>
              <a:t>يتم معايرتها أو التحقق منها أو القيام </a:t>
            </a:r>
            <a:r>
              <a:rPr lang="ar-SA" sz="2800" dirty="0" err="1" smtClean="0">
                <a:solidFill>
                  <a:srgbClr val="640013"/>
                </a:solidFill>
                <a:cs typeface="DecoType Naskh Variants" pitchFamily="2" charset="-78"/>
              </a:rPr>
              <a:t>بكلا</a:t>
            </a:r>
            <a:r>
              <a:rPr lang="ar-SA" sz="2800" dirty="0" smtClean="0">
                <a:solidFill>
                  <a:srgbClr val="640013"/>
                </a:solidFill>
                <a:cs typeface="DecoType Naskh Variants" pitchFamily="2" charset="-78"/>
              </a:rPr>
              <a:t> الأمرين على فترات محددة أو قبل الاستخدام مقارنة بمقاييس معيارية يعود إلى معايير قياس وطنية أو دولية؛ وفى حالة عدم توفر مثل هذه المقاييس، فيجب تسجيل الأسس المستخدمة في المعايرة أو التحقّق باعتبارها معلومات موثقة؛</a:t>
            </a:r>
          </a:p>
          <a:p>
            <a:pPr marL="342900" indent="-342900" algn="just">
              <a:buFont typeface="+mj-cs"/>
              <a:buAutoNum type="arabic2Minus" startAt="2"/>
            </a:pPr>
            <a:r>
              <a:rPr lang="ar-SA" sz="2800" dirty="0" smtClean="0">
                <a:solidFill>
                  <a:srgbClr val="640013"/>
                </a:solidFill>
                <a:cs typeface="DecoType Naskh Variants" pitchFamily="2" charset="-78"/>
              </a:rPr>
              <a:t>تُمَيز حتى يتم تحديد حالة المعايرة الخاصة </a:t>
            </a:r>
            <a:r>
              <a:rPr lang="ar-SA" sz="2800" dirty="0" err="1" smtClean="0">
                <a:solidFill>
                  <a:srgbClr val="640013"/>
                </a:solidFill>
                <a:cs typeface="DecoType Naskh Variants" pitchFamily="2" charset="-78"/>
              </a:rPr>
              <a:t>بها</a:t>
            </a:r>
            <a:r>
              <a:rPr lang="ar-SA" sz="2800" dirty="0" smtClean="0">
                <a:solidFill>
                  <a:srgbClr val="640013"/>
                </a:solidFill>
                <a:cs typeface="DecoType Naskh Variants" pitchFamily="2" charset="-78"/>
              </a:rPr>
              <a:t>؛</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7</a:t>
            </a:r>
            <a:r>
              <a:rPr lang="ar-SA" sz="3600" dirty="0" smtClean="0">
                <a:solidFill>
                  <a:srgbClr val="FFC1CD"/>
                </a:solidFill>
                <a:cs typeface="DecoType Naskh Variants" pitchFamily="2" charset="-78"/>
              </a:rPr>
              <a:t>الدعم</a:t>
            </a:r>
          </a:p>
          <a:p>
            <a:r>
              <a:rPr lang="en-US" sz="3600" dirty="0" smtClean="0">
                <a:solidFill>
                  <a:srgbClr val="FFC1CD"/>
                </a:solidFill>
                <a:cs typeface="DecoType Naskh Variants" pitchFamily="2" charset="-78"/>
              </a:rPr>
              <a:t>7.1</a:t>
            </a:r>
            <a:r>
              <a:rPr lang="ar-SA" sz="3600" dirty="0" smtClean="0">
                <a:solidFill>
                  <a:srgbClr val="FFC1CD"/>
                </a:solidFill>
                <a:cs typeface="DecoType Naskh Variants" pitchFamily="2" charset="-78"/>
              </a:rPr>
              <a:t> الموارد</a:t>
            </a:r>
          </a:p>
          <a:p>
            <a:r>
              <a:rPr lang="en-US" sz="3600" dirty="0" smtClean="0">
                <a:solidFill>
                  <a:srgbClr val="FFC1CD"/>
                </a:solidFill>
                <a:cs typeface="DecoType Naskh Variants" pitchFamily="2" charset="-78"/>
              </a:rPr>
              <a:t>7.1.5</a:t>
            </a:r>
            <a:r>
              <a:rPr lang="ar-SA" sz="3600" dirty="0" smtClean="0">
                <a:solidFill>
                  <a:srgbClr val="FFC1CD"/>
                </a:solidFill>
                <a:cs typeface="DecoType Naskh Variants" pitchFamily="2" charset="-78"/>
              </a:rPr>
              <a:t> موارد المراقبة والقياس</a:t>
            </a:r>
          </a:p>
          <a:p>
            <a:r>
              <a:rPr lang="en-US" sz="3600" dirty="0" smtClean="0">
                <a:solidFill>
                  <a:srgbClr val="FFC1CD"/>
                </a:solidFill>
                <a:cs typeface="DecoType Naskh Variants" pitchFamily="2" charset="-78"/>
              </a:rPr>
              <a:t>7.1.5.2</a:t>
            </a:r>
            <a:r>
              <a:rPr lang="ar-SA" sz="3600" dirty="0" smtClean="0">
                <a:solidFill>
                  <a:srgbClr val="FFC1CD"/>
                </a:solidFill>
                <a:cs typeface="DecoType Naskh Variants" pitchFamily="2" charset="-78"/>
              </a:rPr>
              <a:t> </a:t>
            </a:r>
            <a:r>
              <a:rPr lang="ar-SA" sz="3600" dirty="0" err="1" smtClean="0">
                <a:solidFill>
                  <a:srgbClr val="FFC1CD"/>
                </a:solidFill>
                <a:cs typeface="DecoType Naskh Variants" pitchFamily="2" charset="-78"/>
              </a:rPr>
              <a:t>تتبعية</a:t>
            </a:r>
            <a:r>
              <a:rPr lang="ar-SA" sz="3600" dirty="0" smtClean="0">
                <a:solidFill>
                  <a:srgbClr val="FFC1CD"/>
                </a:solidFill>
                <a:cs typeface="DecoType Naskh Variants" pitchFamily="2" charset="-78"/>
              </a:rPr>
              <a:t> القياس</a:t>
            </a:r>
          </a:p>
        </p:txBody>
      </p:sp>
      <p:sp>
        <p:nvSpPr>
          <p:cNvPr id="5" name="مستطيل 4"/>
          <p:cNvSpPr/>
          <p:nvPr/>
        </p:nvSpPr>
        <p:spPr>
          <a:xfrm>
            <a:off x="76200" y="3124200"/>
            <a:ext cx="7620000" cy="3477875"/>
          </a:xfrm>
          <a:prstGeom prst="rect">
            <a:avLst/>
          </a:prstGeom>
        </p:spPr>
        <p:txBody>
          <a:bodyPr wrap="square">
            <a:spAutoFit/>
          </a:bodyPr>
          <a:lstStyle/>
          <a:p>
            <a:pPr marL="342900" indent="-342900" algn="just">
              <a:buFont typeface="+mj-cs"/>
              <a:buAutoNum type="arabic2Minus" startAt="3"/>
            </a:pPr>
            <a:r>
              <a:rPr lang="ar-SA" sz="3200" dirty="0" smtClean="0">
                <a:solidFill>
                  <a:srgbClr val="640013"/>
                </a:solidFill>
                <a:cs typeface="DecoType Naskh Variants" pitchFamily="2" charset="-78"/>
              </a:rPr>
              <a:t>تكون مؤمّنة ضد أي تعديلات أو تلف أو إتلاف قد يؤدي إلى إبطال حالة المعايرة وعدم صحة نتائج القياس اللاحقة .</a:t>
            </a:r>
          </a:p>
          <a:p>
            <a:pPr marL="342900" indent="-342900" algn="just"/>
            <a:endParaRPr lang="ar-SA" sz="1600" dirty="0" smtClean="0">
              <a:solidFill>
                <a:srgbClr val="640013"/>
              </a:solidFill>
              <a:cs typeface="DecoType Naskh Variants" pitchFamily="2" charset="-78"/>
            </a:endParaRPr>
          </a:p>
          <a:p>
            <a:pPr algn="just"/>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تحديد ما إذا كانت صحة نتائج القياس السابقة قد تأثرت سلباً عندما يُكتشف عدم ملائمة مُعدِة القياس للغرض المقصود، و</a:t>
            </a:r>
            <a:r>
              <a:rPr lang="ar-SA" sz="5400" dirty="0" smtClean="0">
                <a:solidFill>
                  <a:srgbClr val="640013"/>
                </a:solidFill>
                <a:cs typeface="DecoType Naskh Variants" pitchFamily="2" charset="-78"/>
              </a:rPr>
              <a:t>يجب</a:t>
            </a:r>
            <a:r>
              <a:rPr lang="ar-SA" sz="3200" dirty="0" smtClean="0">
                <a:solidFill>
                  <a:srgbClr val="640013"/>
                </a:solidFill>
                <a:cs typeface="DecoType Naskh Variants" pitchFamily="2" charset="-78"/>
              </a:rPr>
              <a:t> على المؤسسة اتخاذ الإجراء المناسب عند الضرورة.</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7</a:t>
            </a:r>
            <a:r>
              <a:rPr lang="ar-SA" sz="3600" dirty="0" smtClean="0">
                <a:solidFill>
                  <a:srgbClr val="FFC1CD"/>
                </a:solidFill>
                <a:cs typeface="DecoType Naskh Variants" pitchFamily="2" charset="-78"/>
              </a:rPr>
              <a:t>الدعم</a:t>
            </a:r>
          </a:p>
          <a:p>
            <a:r>
              <a:rPr lang="en-US" sz="3600" dirty="0" smtClean="0">
                <a:solidFill>
                  <a:srgbClr val="FFC1CD"/>
                </a:solidFill>
                <a:cs typeface="DecoType Naskh Variants" pitchFamily="2" charset="-78"/>
              </a:rPr>
              <a:t>7.1</a:t>
            </a:r>
            <a:r>
              <a:rPr lang="ar-SA" sz="3600" dirty="0" smtClean="0">
                <a:solidFill>
                  <a:srgbClr val="FFC1CD"/>
                </a:solidFill>
                <a:cs typeface="DecoType Naskh Variants" pitchFamily="2" charset="-78"/>
              </a:rPr>
              <a:t> الموارد</a:t>
            </a:r>
          </a:p>
          <a:p>
            <a:r>
              <a:rPr lang="en-US" sz="3600" dirty="0" smtClean="0">
                <a:solidFill>
                  <a:srgbClr val="640013"/>
                </a:solidFill>
                <a:cs typeface="DecoType Naskh Variants" pitchFamily="2" charset="-78"/>
              </a:rPr>
              <a:t>7.1.6</a:t>
            </a:r>
            <a:r>
              <a:rPr lang="ar-SA" sz="3600" dirty="0" smtClean="0">
                <a:solidFill>
                  <a:srgbClr val="640013"/>
                </a:solidFill>
                <a:cs typeface="DecoType Naskh Variants" pitchFamily="2" charset="-78"/>
              </a:rPr>
              <a:t> المعرفة التنظيمية</a:t>
            </a:r>
          </a:p>
        </p:txBody>
      </p:sp>
      <p:sp>
        <p:nvSpPr>
          <p:cNvPr id="6" name="مستطيل 5"/>
          <p:cNvSpPr/>
          <p:nvPr/>
        </p:nvSpPr>
        <p:spPr>
          <a:xfrm>
            <a:off x="76200" y="2743200"/>
            <a:ext cx="7620000" cy="4062651"/>
          </a:xfrm>
          <a:prstGeom prst="rect">
            <a:avLst/>
          </a:prstGeom>
        </p:spPr>
        <p:txBody>
          <a:bodyPr wrap="square">
            <a:spAutoFit/>
          </a:bodyPr>
          <a:lstStyle/>
          <a:p>
            <a:pPr algn="just"/>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تحديد المعرفة اللازمة لتشغيل عملياتها وتحقيق مطابقة المنتجات والخدمات .</a:t>
            </a:r>
          </a:p>
          <a:p>
            <a:pPr algn="just"/>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الحفاظ على هذه المعرفة وإتاحتها بالقدر اللازم .</a:t>
            </a:r>
          </a:p>
          <a:p>
            <a:pPr algn="just"/>
            <a:r>
              <a:rPr lang="ar-SA" sz="3200" dirty="0" smtClean="0">
                <a:solidFill>
                  <a:srgbClr val="640013"/>
                </a:solidFill>
                <a:cs typeface="DecoType Naskh Variants" pitchFamily="2" charset="-78"/>
              </a:rPr>
              <a:t>عند الحاجة إلى معالجة التغيير والاتجاهات، </a:t>
            </a:r>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الأخذ بعين الاعتبار معرفتها الحالية وتحديد كيفية اكتساب المعرفة الإضافية الضرورية والتحديثات المطلوبة أو الوصول إليها .</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7</a:t>
            </a:r>
            <a:r>
              <a:rPr lang="ar-SA" sz="3600" dirty="0" smtClean="0">
                <a:solidFill>
                  <a:srgbClr val="FFC1CD"/>
                </a:solidFill>
                <a:cs typeface="DecoType Naskh Variants" pitchFamily="2" charset="-78"/>
              </a:rPr>
              <a:t>الدعم</a:t>
            </a:r>
          </a:p>
          <a:p>
            <a:r>
              <a:rPr lang="en-US" sz="3600" dirty="0" smtClean="0">
                <a:solidFill>
                  <a:srgbClr val="FFC1CD"/>
                </a:solidFill>
                <a:cs typeface="DecoType Naskh Variants" pitchFamily="2" charset="-78"/>
              </a:rPr>
              <a:t>7.1</a:t>
            </a:r>
            <a:r>
              <a:rPr lang="ar-SA" sz="3600" dirty="0" smtClean="0">
                <a:solidFill>
                  <a:srgbClr val="FFC1CD"/>
                </a:solidFill>
                <a:cs typeface="DecoType Naskh Variants" pitchFamily="2" charset="-78"/>
              </a:rPr>
              <a:t> الموارد</a:t>
            </a:r>
          </a:p>
          <a:p>
            <a:r>
              <a:rPr lang="en-US" sz="3600" dirty="0" smtClean="0">
                <a:solidFill>
                  <a:srgbClr val="FFC1CD"/>
                </a:solidFill>
                <a:cs typeface="DecoType Naskh Variants" pitchFamily="2" charset="-78"/>
              </a:rPr>
              <a:t>7.1.6</a:t>
            </a:r>
            <a:r>
              <a:rPr lang="ar-SA" sz="3600" dirty="0" smtClean="0">
                <a:solidFill>
                  <a:srgbClr val="FFC1CD"/>
                </a:solidFill>
                <a:cs typeface="DecoType Naskh Variants" pitchFamily="2" charset="-78"/>
              </a:rPr>
              <a:t> المعرفة التنظيمية</a:t>
            </a:r>
          </a:p>
        </p:txBody>
      </p:sp>
      <p:sp>
        <p:nvSpPr>
          <p:cNvPr id="6" name="مستطيل 5"/>
          <p:cNvSpPr/>
          <p:nvPr/>
        </p:nvSpPr>
        <p:spPr>
          <a:xfrm>
            <a:off x="76200" y="2743200"/>
            <a:ext cx="7620000" cy="3539430"/>
          </a:xfrm>
          <a:prstGeom prst="rect">
            <a:avLst/>
          </a:prstGeom>
        </p:spPr>
        <p:txBody>
          <a:bodyPr wrap="square">
            <a:spAutoFit/>
          </a:bodyPr>
          <a:lstStyle/>
          <a:p>
            <a:r>
              <a:rPr lang="ar-SA" sz="4400" dirty="0" smtClean="0">
                <a:solidFill>
                  <a:srgbClr val="640013"/>
                </a:solidFill>
                <a:cs typeface="DecoType Naskh Variants" pitchFamily="2" charset="-78"/>
              </a:rPr>
              <a:t>ملحوظة  </a:t>
            </a:r>
            <a:r>
              <a:rPr lang="en-US" sz="3600" dirty="0" smtClean="0">
                <a:solidFill>
                  <a:srgbClr val="640013"/>
                </a:solidFill>
                <a:cs typeface="DecoType Naskh Variants" pitchFamily="2" charset="-78"/>
              </a:rPr>
              <a:t>1</a:t>
            </a:r>
            <a:endParaRPr lang="ar-SA" sz="3200" dirty="0" smtClean="0">
              <a:solidFill>
                <a:srgbClr val="640013"/>
              </a:solidFill>
              <a:cs typeface="DecoType Naskh Variants" pitchFamily="2" charset="-78"/>
            </a:endParaRPr>
          </a:p>
          <a:p>
            <a:endParaRPr lang="ar-SA" sz="2000" dirty="0" smtClean="0">
              <a:solidFill>
                <a:srgbClr val="640013"/>
              </a:solidFill>
              <a:cs typeface="DecoType Naskh Variants" pitchFamily="2" charset="-78"/>
            </a:endParaRPr>
          </a:p>
          <a:p>
            <a:r>
              <a:rPr lang="ar-SA" sz="3200" dirty="0" smtClean="0">
                <a:solidFill>
                  <a:srgbClr val="640013"/>
                </a:solidFill>
                <a:cs typeface="DecoType Naskh Variants" pitchFamily="2" charset="-78"/>
              </a:rPr>
              <a:t>المعرفة التنظيمية هي معرفة خاصة بالمؤسسة ، وعادةً ما تُكتسب عن طريق الخبرة.</a:t>
            </a:r>
          </a:p>
          <a:p>
            <a:r>
              <a:rPr lang="ar-SA" sz="3200" dirty="0" smtClean="0">
                <a:solidFill>
                  <a:srgbClr val="640013"/>
                </a:solidFill>
                <a:cs typeface="DecoType Naskh Variants" pitchFamily="2" charset="-78"/>
              </a:rPr>
              <a:t> وهي المعلومات التي تُستخدم ويتم مشاركتها في سبيل تحقيق أهداف المؤسسة.</a:t>
            </a:r>
          </a:p>
          <a:p>
            <a:endParaRPr lang="ar-SA" sz="3200" dirty="0" smtClean="0">
              <a:solidFill>
                <a:srgbClr val="640013"/>
              </a:solidFill>
              <a:cs typeface="DecoType Naskh Variants" pitchFamily="2" charset="-78"/>
            </a:endParaRP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مربع نص 25"/>
          <p:cNvSpPr txBox="1"/>
          <p:nvPr/>
        </p:nvSpPr>
        <p:spPr>
          <a:xfrm>
            <a:off x="228600" y="762000"/>
            <a:ext cx="7391400" cy="3046988"/>
          </a:xfrm>
          <a:prstGeom prst="rect">
            <a:avLst/>
          </a:prstGeom>
          <a:solidFill>
            <a:schemeClr val="bg1"/>
          </a:solidFill>
        </p:spPr>
        <p:txBody>
          <a:bodyPr wrap="square" rtlCol="1">
            <a:spAutoFit/>
          </a:bodyPr>
          <a:lstStyle/>
          <a:p>
            <a:r>
              <a:rPr lang="ar-SA" sz="3200" dirty="0" smtClean="0">
                <a:solidFill>
                  <a:srgbClr val="640000"/>
                </a:solidFill>
                <a:cs typeface="DecoType Naskh Variants" pitchFamily="2" charset="-78"/>
                <a:hlinkClick r:id="rId2" action="ppaction://hlinksldjump"/>
              </a:rPr>
              <a:t>4 سياق المؤسسة</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2" action="ppaction://hlinksldjump"/>
              </a:rPr>
              <a:t>	4.1 فهم المؤسسة وسياقها</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rPr>
              <a:t>	</a:t>
            </a:r>
            <a:r>
              <a:rPr lang="ar-SA" sz="3200" dirty="0" smtClean="0">
                <a:solidFill>
                  <a:srgbClr val="640000"/>
                </a:solidFill>
                <a:cs typeface="DecoType Naskh Variants" pitchFamily="2" charset="-78"/>
                <a:hlinkClick r:id="rId3" action="ppaction://hlinksldjump"/>
              </a:rPr>
              <a:t>4.2 فهم احتياجات وتوقعات الأطراف المعنية</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4" action="ppaction://hlinksldjump"/>
              </a:rPr>
              <a:t>	4.3 تحديد مجال نظام إدارة الجودة</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5" action="ppaction://hlinksldjump"/>
              </a:rPr>
              <a:t>	4.4 نظام إدارة الجودة وعملياته</a:t>
            </a:r>
            <a:endParaRPr lang="ar-SA" sz="3200" dirty="0" smtClean="0">
              <a:solidFill>
                <a:srgbClr val="640000"/>
              </a:solidFill>
              <a:cs typeface="DecoType Naskh Variants" pitchFamily="2" charset="-78"/>
            </a:endParaRPr>
          </a:p>
          <a:p>
            <a:endParaRPr lang="ar-SA" sz="3200" dirty="0" smtClean="0"/>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5" name="مستطيل 4"/>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advClick="0"/>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7</a:t>
            </a:r>
            <a:r>
              <a:rPr lang="ar-SA" sz="3600" dirty="0" smtClean="0">
                <a:solidFill>
                  <a:srgbClr val="FFC1CD"/>
                </a:solidFill>
                <a:cs typeface="DecoType Naskh Variants" pitchFamily="2" charset="-78"/>
              </a:rPr>
              <a:t>الدعم</a:t>
            </a:r>
          </a:p>
          <a:p>
            <a:r>
              <a:rPr lang="en-US" sz="3600" dirty="0" smtClean="0">
                <a:solidFill>
                  <a:srgbClr val="FFC1CD"/>
                </a:solidFill>
                <a:cs typeface="DecoType Naskh Variants" pitchFamily="2" charset="-78"/>
              </a:rPr>
              <a:t>7.1</a:t>
            </a:r>
            <a:r>
              <a:rPr lang="ar-SA" sz="3600" dirty="0" smtClean="0">
                <a:solidFill>
                  <a:srgbClr val="FFC1CD"/>
                </a:solidFill>
                <a:cs typeface="DecoType Naskh Variants" pitchFamily="2" charset="-78"/>
              </a:rPr>
              <a:t> الموارد</a:t>
            </a:r>
          </a:p>
          <a:p>
            <a:r>
              <a:rPr lang="en-US" sz="3600" dirty="0" smtClean="0">
                <a:solidFill>
                  <a:srgbClr val="FFC1CD"/>
                </a:solidFill>
                <a:cs typeface="DecoType Naskh Variants" pitchFamily="2" charset="-78"/>
              </a:rPr>
              <a:t>7.1.6</a:t>
            </a:r>
            <a:r>
              <a:rPr lang="ar-SA" sz="3600" dirty="0" smtClean="0">
                <a:solidFill>
                  <a:srgbClr val="FFC1CD"/>
                </a:solidFill>
                <a:cs typeface="DecoType Naskh Variants" pitchFamily="2" charset="-78"/>
              </a:rPr>
              <a:t> المعرفة التنظيمية</a:t>
            </a:r>
          </a:p>
        </p:txBody>
      </p:sp>
      <p:sp>
        <p:nvSpPr>
          <p:cNvPr id="5" name="مستطيل 4"/>
          <p:cNvSpPr/>
          <p:nvPr/>
        </p:nvSpPr>
        <p:spPr>
          <a:xfrm>
            <a:off x="0" y="2286000"/>
            <a:ext cx="7772400" cy="4493538"/>
          </a:xfrm>
          <a:prstGeom prst="rect">
            <a:avLst/>
          </a:prstGeom>
        </p:spPr>
        <p:txBody>
          <a:bodyPr wrap="square">
            <a:spAutoFit/>
          </a:bodyPr>
          <a:lstStyle/>
          <a:p>
            <a:pPr algn="just"/>
            <a:r>
              <a:rPr lang="ar-SA" sz="4400" dirty="0" smtClean="0">
                <a:solidFill>
                  <a:srgbClr val="640013"/>
                </a:solidFill>
                <a:cs typeface="DecoType Naskh Variants" pitchFamily="2" charset="-78"/>
              </a:rPr>
              <a:t>ملحوظة </a:t>
            </a:r>
            <a:r>
              <a:rPr lang="en-US" sz="4400" dirty="0" smtClean="0">
                <a:solidFill>
                  <a:srgbClr val="640013"/>
                </a:solidFill>
                <a:cs typeface="DecoType Naskh Variants" pitchFamily="2" charset="-78"/>
              </a:rPr>
              <a:t>2</a:t>
            </a:r>
            <a:endParaRPr lang="ar-SA" sz="4400" dirty="0" smtClean="0">
              <a:solidFill>
                <a:srgbClr val="640013"/>
              </a:solidFill>
              <a:cs typeface="DecoType Naskh Variants" pitchFamily="2" charset="-78"/>
            </a:endParaRPr>
          </a:p>
          <a:p>
            <a:pPr algn="just"/>
            <a:endParaRPr lang="ar-SA" dirty="0" smtClean="0"/>
          </a:p>
          <a:p>
            <a:pPr algn="just"/>
            <a:r>
              <a:rPr lang="ar-SA" sz="3200" dirty="0" smtClean="0">
                <a:solidFill>
                  <a:srgbClr val="640013"/>
                </a:solidFill>
                <a:cs typeface="DecoType Naskh Variants" pitchFamily="2" charset="-78"/>
              </a:rPr>
              <a:t>يمكن أن تقوم المعرفة التنظيمية على ما يلي :</a:t>
            </a:r>
          </a:p>
          <a:p>
            <a:pPr marL="514350" indent="-514350" algn="just">
              <a:buFont typeface="+mj-cs"/>
              <a:buAutoNum type="arabic2Minus"/>
            </a:pPr>
            <a:r>
              <a:rPr lang="ar-SA" sz="3200" dirty="0" smtClean="0">
                <a:solidFill>
                  <a:srgbClr val="640013"/>
                </a:solidFill>
                <a:cs typeface="DecoType Naskh Variants" pitchFamily="2" charset="-78"/>
              </a:rPr>
              <a:t>مصادر داخلية مثل (الملكية الفكرية؛ المعرفة المكتسبة عن طريق الخبرة؛ الدروس المستفادة من المشاريع الفاشلة والناجحة؛ جمع وتبادل معارف وخبرات غير موثقة؛ نتائج التحسينات في العمليات</a:t>
            </a:r>
          </a:p>
          <a:p>
            <a:pPr algn="just"/>
            <a:r>
              <a:rPr lang="ar-SA" sz="3200" dirty="0" smtClean="0">
                <a:solidFill>
                  <a:srgbClr val="640013"/>
                </a:solidFill>
                <a:cs typeface="DecoType Naskh Variants" pitchFamily="2" charset="-78"/>
              </a:rPr>
              <a:t>والمنتجات والخدمات)؛</a:t>
            </a:r>
          </a:p>
          <a:p>
            <a:pPr marL="514350" indent="-514350" algn="just">
              <a:buFont typeface="+mj-cs"/>
              <a:buAutoNum type="arabic2Minus" startAt="2"/>
            </a:pPr>
            <a:r>
              <a:rPr lang="ar-SA" sz="3200" dirty="0" smtClean="0">
                <a:solidFill>
                  <a:srgbClr val="640013"/>
                </a:solidFill>
                <a:cs typeface="DecoType Naskh Variants" pitchFamily="2" charset="-78"/>
              </a:rPr>
              <a:t>مصادر خارجية مثل (المواصفات القياسية؛ الأوساط الأكاديمية، المؤتمرات، تجميع المعارف من الزبائن أو مقدمي الخدمة الخارجيين).</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1754326"/>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7</a:t>
            </a:r>
            <a:r>
              <a:rPr lang="ar-SA" sz="3600" dirty="0" smtClean="0">
                <a:solidFill>
                  <a:srgbClr val="FFC1CD"/>
                </a:solidFill>
                <a:cs typeface="DecoType Naskh Variants" pitchFamily="2" charset="-78"/>
              </a:rPr>
              <a:t>الدعم</a:t>
            </a:r>
          </a:p>
          <a:p>
            <a:r>
              <a:rPr lang="en-US" sz="3600" dirty="0" smtClean="0">
                <a:solidFill>
                  <a:srgbClr val="640013"/>
                </a:solidFill>
                <a:cs typeface="DecoType Naskh Variants" pitchFamily="2" charset="-78"/>
              </a:rPr>
              <a:t>7.2</a:t>
            </a:r>
            <a:r>
              <a:rPr lang="ar-SA" sz="3600" dirty="0" smtClean="0">
                <a:solidFill>
                  <a:srgbClr val="640013"/>
                </a:solidFill>
                <a:cs typeface="DecoType Naskh Variants" pitchFamily="2" charset="-78"/>
              </a:rPr>
              <a:t> الكفاءة</a:t>
            </a:r>
          </a:p>
        </p:txBody>
      </p:sp>
      <p:sp>
        <p:nvSpPr>
          <p:cNvPr id="6" name="مستطيل 5"/>
          <p:cNvSpPr/>
          <p:nvPr/>
        </p:nvSpPr>
        <p:spPr>
          <a:xfrm>
            <a:off x="76200" y="2133600"/>
            <a:ext cx="7620000" cy="4370427"/>
          </a:xfrm>
          <a:prstGeom prst="rect">
            <a:avLst/>
          </a:prstGeom>
        </p:spPr>
        <p:txBody>
          <a:bodyPr wrap="square">
            <a:spAutoFit/>
          </a:bodyPr>
          <a:lstStyle/>
          <a:p>
            <a:pPr algn="just"/>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المنشأة :</a:t>
            </a:r>
          </a:p>
          <a:p>
            <a:pPr marL="514350" indent="-514350" algn="just">
              <a:buFont typeface="+mj-cs"/>
              <a:buAutoNum type="arabic2Minus"/>
            </a:pPr>
            <a:r>
              <a:rPr lang="ar-SA" sz="3200" dirty="0" smtClean="0">
                <a:solidFill>
                  <a:srgbClr val="640013"/>
                </a:solidFill>
                <a:cs typeface="DecoType Naskh Variants" pitchFamily="2" charset="-78"/>
              </a:rPr>
              <a:t>تحديد الكفاءة الضرورية للأفراد القائمين بأعمال تحت إشرافها تؤثر على أداء وفاعلية نظام إدارة الجودة؛</a:t>
            </a:r>
          </a:p>
          <a:p>
            <a:pPr marL="514350" indent="-514350" algn="just">
              <a:buFont typeface="+mj-cs"/>
              <a:buAutoNum type="arabic2Minus" startAt="2"/>
            </a:pPr>
            <a:r>
              <a:rPr lang="ar-SA" sz="3200" dirty="0" smtClean="0">
                <a:solidFill>
                  <a:srgbClr val="640013"/>
                </a:solidFill>
                <a:cs typeface="DecoType Naskh Variants" pitchFamily="2" charset="-78"/>
              </a:rPr>
              <a:t>التأكد من أن هؤلاء الأفراد مؤهلون على أساس التعليم أو التدريب أو الخبرة المناسبة؛</a:t>
            </a:r>
          </a:p>
          <a:p>
            <a:pPr marL="514350" indent="-514350" algn="just">
              <a:buFont typeface="+mj-cs"/>
              <a:buAutoNum type="arabic2Minus" startAt="3"/>
            </a:pPr>
            <a:r>
              <a:rPr lang="ar-SA" sz="3200" dirty="0" smtClean="0">
                <a:solidFill>
                  <a:srgbClr val="640013"/>
                </a:solidFill>
                <a:cs typeface="DecoType Naskh Variants" pitchFamily="2" charset="-78"/>
              </a:rPr>
              <a:t>اتخاذ الأفعال لاكتساب الكفاءة اللازمة عند الاقتضاء، وتقييم فاعلية الأفعال المتخذة؛</a:t>
            </a:r>
          </a:p>
          <a:p>
            <a:pPr marL="514350" indent="-514350" algn="just">
              <a:buFont typeface="+mj-cs"/>
              <a:buAutoNum type="arabic2Minus" startAt="4"/>
            </a:pPr>
            <a:r>
              <a:rPr lang="ar-SA" sz="3200" dirty="0" smtClean="0">
                <a:solidFill>
                  <a:srgbClr val="640013"/>
                </a:solidFill>
                <a:cs typeface="DecoType Naskh Variants" pitchFamily="2" charset="-78"/>
              </a:rPr>
              <a:t>الاحتفاظ بالمعلومات الموثّقة المناسبة كبرهان على الكفاءة .</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1754326"/>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7</a:t>
            </a:r>
            <a:r>
              <a:rPr lang="ar-SA" sz="3600" dirty="0" smtClean="0">
                <a:solidFill>
                  <a:srgbClr val="FFC1CD"/>
                </a:solidFill>
                <a:cs typeface="DecoType Naskh Variants" pitchFamily="2" charset="-78"/>
              </a:rPr>
              <a:t>الدعم</a:t>
            </a:r>
          </a:p>
          <a:p>
            <a:r>
              <a:rPr lang="en-US" sz="3600" dirty="0" smtClean="0">
                <a:solidFill>
                  <a:srgbClr val="FFC1CD"/>
                </a:solidFill>
                <a:cs typeface="DecoType Naskh Variants" pitchFamily="2" charset="-78"/>
              </a:rPr>
              <a:t>7.2</a:t>
            </a:r>
            <a:r>
              <a:rPr lang="ar-SA" sz="3600" dirty="0" smtClean="0">
                <a:solidFill>
                  <a:srgbClr val="FFC1CD"/>
                </a:solidFill>
                <a:cs typeface="DecoType Naskh Variants" pitchFamily="2" charset="-78"/>
              </a:rPr>
              <a:t> الكفاءة</a:t>
            </a:r>
          </a:p>
        </p:txBody>
      </p:sp>
      <p:sp>
        <p:nvSpPr>
          <p:cNvPr id="6" name="مستطيل 5"/>
          <p:cNvSpPr/>
          <p:nvPr/>
        </p:nvSpPr>
        <p:spPr>
          <a:xfrm>
            <a:off x="76200" y="2133600"/>
            <a:ext cx="7620000" cy="2246769"/>
          </a:xfrm>
          <a:prstGeom prst="rect">
            <a:avLst/>
          </a:prstGeom>
        </p:spPr>
        <p:txBody>
          <a:bodyPr wrap="square">
            <a:spAutoFit/>
          </a:bodyPr>
          <a:lstStyle/>
          <a:p>
            <a:r>
              <a:rPr lang="ar-SA" sz="4400" dirty="0" smtClean="0">
                <a:solidFill>
                  <a:srgbClr val="640013"/>
                </a:solidFill>
                <a:cs typeface="DecoType Naskh Variants" pitchFamily="2" charset="-78"/>
              </a:rPr>
              <a:t>ملحوظة</a:t>
            </a:r>
            <a:endParaRPr lang="ar-SA" sz="3200" dirty="0" smtClean="0">
              <a:solidFill>
                <a:srgbClr val="640013"/>
              </a:solidFill>
              <a:cs typeface="DecoType Naskh Variants" pitchFamily="2" charset="-78"/>
            </a:endParaRPr>
          </a:p>
          <a:p>
            <a:r>
              <a:rPr lang="ar-SA" sz="3200" dirty="0" smtClean="0">
                <a:solidFill>
                  <a:srgbClr val="640013"/>
                </a:solidFill>
                <a:cs typeface="DecoType Naskh Variants" pitchFamily="2" charset="-78"/>
              </a:rPr>
              <a:t>من الممكن أن تتضمن الأفعال المعمول </a:t>
            </a:r>
            <a:r>
              <a:rPr lang="ar-SA" sz="3200" dirty="0" err="1" smtClean="0">
                <a:solidFill>
                  <a:srgbClr val="640013"/>
                </a:solidFill>
                <a:cs typeface="DecoType Naskh Variants" pitchFamily="2" charset="-78"/>
              </a:rPr>
              <a:t>بها</a:t>
            </a:r>
            <a:r>
              <a:rPr lang="ar-SA" sz="3200" dirty="0" smtClean="0">
                <a:solidFill>
                  <a:srgbClr val="640013"/>
                </a:solidFill>
                <a:cs typeface="DecoType Naskh Variants" pitchFamily="2" charset="-78"/>
              </a:rPr>
              <a:t>، على سبيل المثال، توفير التدريب أو التوجيه للموظفين الحاليين أو المعادة تعيينهم؛ أو توظيف أو التعاقد مع أشخاص ذوي كفاءة.</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1754326"/>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7</a:t>
            </a:r>
            <a:r>
              <a:rPr lang="ar-SA" sz="3600" dirty="0" smtClean="0">
                <a:solidFill>
                  <a:srgbClr val="FFC1CD"/>
                </a:solidFill>
                <a:cs typeface="DecoType Naskh Variants" pitchFamily="2" charset="-78"/>
              </a:rPr>
              <a:t>الدعم</a:t>
            </a:r>
          </a:p>
          <a:p>
            <a:r>
              <a:rPr lang="en-US" sz="3600" dirty="0" smtClean="0">
                <a:solidFill>
                  <a:srgbClr val="640013"/>
                </a:solidFill>
                <a:cs typeface="DecoType Naskh Variants" pitchFamily="2" charset="-78"/>
              </a:rPr>
              <a:t>7.3</a:t>
            </a:r>
            <a:r>
              <a:rPr lang="ar-SA" sz="3600" dirty="0" smtClean="0">
                <a:solidFill>
                  <a:srgbClr val="640013"/>
                </a:solidFill>
                <a:cs typeface="DecoType Naskh Variants" pitchFamily="2" charset="-78"/>
              </a:rPr>
              <a:t> التوعية</a:t>
            </a:r>
          </a:p>
        </p:txBody>
      </p:sp>
      <p:sp>
        <p:nvSpPr>
          <p:cNvPr id="5" name="مستطيل 4"/>
          <p:cNvSpPr/>
          <p:nvPr/>
        </p:nvSpPr>
        <p:spPr>
          <a:xfrm>
            <a:off x="76200" y="1905000"/>
            <a:ext cx="7620000" cy="3877985"/>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ضمان أن الأشخاص القائمين بأعمال تحت إشرافها على دراية بما يلي :</a:t>
            </a:r>
          </a:p>
          <a:p>
            <a:pPr marL="514350" indent="-514350">
              <a:buFont typeface="+mj-cs"/>
              <a:buAutoNum type="arabic1Minus"/>
            </a:pPr>
            <a:r>
              <a:rPr lang="ar-SA" sz="3200" dirty="0" smtClean="0">
                <a:solidFill>
                  <a:srgbClr val="640013"/>
                </a:solidFill>
                <a:cs typeface="DecoType Naskh Variants" pitchFamily="2" charset="-78"/>
              </a:rPr>
              <a:t>سياسة الجودة؛</a:t>
            </a:r>
          </a:p>
          <a:p>
            <a:pPr marL="514350" indent="-514350">
              <a:buFont typeface="+mj-cs"/>
              <a:buAutoNum type="arabic2Minus" startAt="2"/>
            </a:pPr>
            <a:r>
              <a:rPr lang="ar-SA" sz="3200" dirty="0" smtClean="0">
                <a:solidFill>
                  <a:srgbClr val="640013"/>
                </a:solidFill>
                <a:cs typeface="DecoType Naskh Variants" pitchFamily="2" charset="-78"/>
              </a:rPr>
              <a:t>أهداف الجودة ذات الصلة؛</a:t>
            </a:r>
          </a:p>
          <a:p>
            <a:pPr marL="514350" indent="-514350">
              <a:buFont typeface="+mj-cs"/>
              <a:buAutoNum type="arabic2Minus" startAt="3"/>
            </a:pPr>
            <a:r>
              <a:rPr lang="ar-SA" sz="3200" dirty="0" smtClean="0">
                <a:solidFill>
                  <a:srgbClr val="640013"/>
                </a:solidFill>
                <a:cs typeface="DecoType Naskh Variants" pitchFamily="2" charset="-78"/>
              </a:rPr>
              <a:t>إسهاماتهم في تحقيق فاعلية نظام إدارة الجودة، بما في ذلك مزايا تحسن الأداء؛</a:t>
            </a:r>
          </a:p>
          <a:p>
            <a:pPr marL="514350" indent="-514350">
              <a:buFont typeface="+mj-cs"/>
              <a:buAutoNum type="arabic2Minus" startAt="4"/>
            </a:pPr>
            <a:r>
              <a:rPr lang="ar-SA" sz="3200" dirty="0" smtClean="0">
                <a:solidFill>
                  <a:srgbClr val="640013"/>
                </a:solidFill>
                <a:cs typeface="DecoType Naskh Variants" pitchFamily="2" charset="-78"/>
              </a:rPr>
              <a:t>الآثار المترتّبة على عدم المطابقة مع متطلبات نظام إدارة الجودة.</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1754326"/>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7</a:t>
            </a:r>
            <a:r>
              <a:rPr lang="ar-SA" sz="3600" dirty="0" smtClean="0">
                <a:solidFill>
                  <a:srgbClr val="FFC1CD"/>
                </a:solidFill>
                <a:cs typeface="DecoType Naskh Variants" pitchFamily="2" charset="-78"/>
              </a:rPr>
              <a:t>الدعم</a:t>
            </a:r>
          </a:p>
          <a:p>
            <a:r>
              <a:rPr lang="en-US" sz="3600" dirty="0" smtClean="0">
                <a:solidFill>
                  <a:srgbClr val="640013"/>
                </a:solidFill>
                <a:cs typeface="DecoType Naskh Variants" pitchFamily="2" charset="-78"/>
              </a:rPr>
              <a:t>7.4</a:t>
            </a:r>
            <a:r>
              <a:rPr lang="ar-SA" sz="3600" dirty="0" smtClean="0">
                <a:solidFill>
                  <a:srgbClr val="640013"/>
                </a:solidFill>
                <a:cs typeface="DecoType Naskh Variants" pitchFamily="2" charset="-78"/>
              </a:rPr>
              <a:t> التواصل</a:t>
            </a:r>
          </a:p>
        </p:txBody>
      </p:sp>
      <p:sp>
        <p:nvSpPr>
          <p:cNvPr id="6" name="مستطيل 5"/>
          <p:cNvSpPr/>
          <p:nvPr/>
        </p:nvSpPr>
        <p:spPr>
          <a:xfrm>
            <a:off x="76200" y="2413338"/>
            <a:ext cx="7620000" cy="3877985"/>
          </a:xfrm>
          <a:prstGeom prst="rect">
            <a:avLst/>
          </a:prstGeom>
        </p:spPr>
        <p:txBody>
          <a:bodyPr wrap="square">
            <a:spAutoFit/>
          </a:bodyPr>
          <a:lstStyle/>
          <a:p>
            <a:pPr algn="just"/>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تحديد وسائل التواصل الداخلية والخارجية ذات الصلة بنظام إدارة الجودة، بما في ذلك :</a:t>
            </a:r>
          </a:p>
          <a:p>
            <a:pPr marL="514350" indent="-514350" algn="just">
              <a:buFont typeface="+mj-cs"/>
              <a:buAutoNum type="arabic2Minus"/>
            </a:pPr>
            <a:r>
              <a:rPr lang="ar-SA" sz="3200" dirty="0" smtClean="0">
                <a:solidFill>
                  <a:srgbClr val="640013"/>
                </a:solidFill>
                <a:cs typeface="DecoType Naskh Variants" pitchFamily="2" charset="-78"/>
              </a:rPr>
              <a:t>بخصوص ماذا ستقوم بالتواصل ؛</a:t>
            </a:r>
          </a:p>
          <a:p>
            <a:pPr marL="514350" indent="-514350" algn="just">
              <a:buFont typeface="+mj-cs"/>
              <a:buAutoNum type="arabic2Minus"/>
            </a:pPr>
            <a:r>
              <a:rPr lang="ar-SA" sz="3200" dirty="0" smtClean="0">
                <a:solidFill>
                  <a:srgbClr val="640013"/>
                </a:solidFill>
                <a:cs typeface="DecoType Naskh Variants" pitchFamily="2" charset="-78"/>
              </a:rPr>
              <a:t>متى سيجرى التواصل؛</a:t>
            </a:r>
          </a:p>
          <a:p>
            <a:pPr marL="514350" indent="-514350" algn="just">
              <a:buFont typeface="+mj-cs"/>
              <a:buAutoNum type="arabic2Minus"/>
            </a:pPr>
            <a:r>
              <a:rPr lang="ar-SA" sz="3200" dirty="0" smtClean="0">
                <a:solidFill>
                  <a:srgbClr val="640013"/>
                </a:solidFill>
                <a:cs typeface="DecoType Naskh Variants" pitchFamily="2" charset="-78"/>
              </a:rPr>
              <a:t>مع من سيجرى التواصل؛</a:t>
            </a:r>
          </a:p>
          <a:p>
            <a:pPr marL="514350" indent="-514350" algn="just">
              <a:buFont typeface="+mj-cs"/>
              <a:buAutoNum type="arabic2Minus"/>
            </a:pPr>
            <a:r>
              <a:rPr lang="ar-SA" sz="3200" dirty="0" smtClean="0">
                <a:solidFill>
                  <a:srgbClr val="640013"/>
                </a:solidFill>
                <a:cs typeface="DecoType Naskh Variants" pitchFamily="2" charset="-78"/>
              </a:rPr>
              <a:t>كيفية التواصل؛</a:t>
            </a:r>
          </a:p>
          <a:p>
            <a:pPr marL="514350" indent="-514350" algn="just">
              <a:buFont typeface="+mj-cs"/>
              <a:buAutoNum type="arabic2Minus"/>
            </a:pPr>
            <a:r>
              <a:rPr lang="ar-SA" sz="3200" dirty="0" smtClean="0">
                <a:solidFill>
                  <a:srgbClr val="640013"/>
                </a:solidFill>
                <a:cs typeface="DecoType Naskh Variants" pitchFamily="2" charset="-78"/>
              </a:rPr>
              <a:t>من المعني بالتواصل؛</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7</a:t>
            </a:r>
            <a:r>
              <a:rPr lang="ar-SA" sz="3600" dirty="0" smtClean="0">
                <a:solidFill>
                  <a:srgbClr val="FFC1CD"/>
                </a:solidFill>
                <a:cs typeface="DecoType Naskh Variants" pitchFamily="2" charset="-78"/>
              </a:rPr>
              <a:t>الدعم</a:t>
            </a:r>
          </a:p>
          <a:p>
            <a:r>
              <a:rPr lang="en-US" sz="3600" dirty="0" smtClean="0">
                <a:solidFill>
                  <a:srgbClr val="640013"/>
                </a:solidFill>
                <a:cs typeface="DecoType Naskh Variants" pitchFamily="2" charset="-78"/>
              </a:rPr>
              <a:t>7.5</a:t>
            </a:r>
            <a:r>
              <a:rPr lang="ar-SA" sz="3600" dirty="0" smtClean="0">
                <a:solidFill>
                  <a:srgbClr val="640013"/>
                </a:solidFill>
                <a:cs typeface="DecoType Naskh Variants" pitchFamily="2" charset="-78"/>
              </a:rPr>
              <a:t> المعلومات الموثقة</a:t>
            </a:r>
          </a:p>
          <a:p>
            <a:r>
              <a:rPr lang="en-US" sz="3600" dirty="0" smtClean="0">
                <a:solidFill>
                  <a:srgbClr val="640013"/>
                </a:solidFill>
                <a:cs typeface="DecoType Naskh Variants" pitchFamily="2" charset="-78"/>
              </a:rPr>
              <a:t>7.5.1</a:t>
            </a:r>
            <a:r>
              <a:rPr lang="ar-SA" sz="3600" dirty="0" smtClean="0">
                <a:solidFill>
                  <a:srgbClr val="640013"/>
                </a:solidFill>
                <a:cs typeface="DecoType Naskh Variants" pitchFamily="2" charset="-78"/>
              </a:rPr>
              <a:t>  عام</a:t>
            </a:r>
          </a:p>
        </p:txBody>
      </p:sp>
      <p:sp>
        <p:nvSpPr>
          <p:cNvPr id="5" name="مستطيل 4"/>
          <p:cNvSpPr/>
          <p:nvPr/>
        </p:nvSpPr>
        <p:spPr>
          <a:xfrm>
            <a:off x="76200" y="2819400"/>
            <a:ext cx="7620000" cy="2400657"/>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أن يتضمن نظام إدارة الجودة بالمؤسسة ما يلي :</a:t>
            </a:r>
          </a:p>
          <a:p>
            <a:pPr marL="514350" indent="-514350">
              <a:buFont typeface="+mj-cs"/>
              <a:buAutoNum type="arabic2Minus"/>
            </a:pPr>
            <a:r>
              <a:rPr lang="ar-SA" sz="3200" dirty="0" smtClean="0">
                <a:solidFill>
                  <a:srgbClr val="640013"/>
                </a:solidFill>
                <a:cs typeface="DecoType Naskh Variants" pitchFamily="2" charset="-78"/>
              </a:rPr>
              <a:t>المعلومات الموثقة التي تطلبها هذه المواصفة القياسية الدولية؛</a:t>
            </a:r>
          </a:p>
          <a:p>
            <a:pPr marL="514350" indent="-514350">
              <a:buFont typeface="+mj-cs"/>
              <a:buAutoNum type="arabic2Minus"/>
            </a:pPr>
            <a:r>
              <a:rPr lang="ar-SA" sz="3200" dirty="0" smtClean="0">
                <a:solidFill>
                  <a:srgbClr val="640013"/>
                </a:solidFill>
                <a:cs typeface="DecoType Naskh Variants" pitchFamily="2" charset="-78"/>
              </a:rPr>
              <a:t>المعلومات الموثقة المُحدّدة من قبل المؤسسة باعتبارها ضرورية لتحقيق فاعلية نظام إدارة الجودة .</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7</a:t>
            </a:r>
            <a:r>
              <a:rPr lang="ar-SA" sz="3600" dirty="0" smtClean="0">
                <a:solidFill>
                  <a:srgbClr val="FFC1CD"/>
                </a:solidFill>
                <a:cs typeface="DecoType Naskh Variants" pitchFamily="2" charset="-78"/>
              </a:rPr>
              <a:t>الدعم</a:t>
            </a:r>
          </a:p>
          <a:p>
            <a:r>
              <a:rPr lang="en-US" sz="3600" dirty="0" smtClean="0">
                <a:solidFill>
                  <a:srgbClr val="FFC1CD"/>
                </a:solidFill>
                <a:cs typeface="DecoType Naskh Variants" pitchFamily="2" charset="-78"/>
              </a:rPr>
              <a:t>7.5</a:t>
            </a:r>
            <a:r>
              <a:rPr lang="ar-SA" sz="3600" dirty="0" smtClean="0">
                <a:solidFill>
                  <a:srgbClr val="FFC1CD"/>
                </a:solidFill>
                <a:cs typeface="DecoType Naskh Variants" pitchFamily="2" charset="-78"/>
              </a:rPr>
              <a:t> المعلومات الموثقة</a:t>
            </a:r>
          </a:p>
          <a:p>
            <a:r>
              <a:rPr lang="en-US" sz="3600" dirty="0" smtClean="0">
                <a:solidFill>
                  <a:srgbClr val="FFC1CD"/>
                </a:solidFill>
                <a:cs typeface="DecoType Naskh Variants" pitchFamily="2" charset="-78"/>
              </a:rPr>
              <a:t>7.5.1</a:t>
            </a:r>
            <a:r>
              <a:rPr lang="ar-SA" sz="3600" dirty="0" smtClean="0">
                <a:solidFill>
                  <a:srgbClr val="FFC1CD"/>
                </a:solidFill>
                <a:cs typeface="DecoType Naskh Variants" pitchFamily="2" charset="-78"/>
              </a:rPr>
              <a:t>  عام</a:t>
            </a:r>
          </a:p>
        </p:txBody>
      </p:sp>
      <p:sp>
        <p:nvSpPr>
          <p:cNvPr id="5" name="مستطيل 4"/>
          <p:cNvSpPr/>
          <p:nvPr/>
        </p:nvSpPr>
        <p:spPr>
          <a:xfrm>
            <a:off x="76200" y="2438400"/>
            <a:ext cx="7620000" cy="3231654"/>
          </a:xfrm>
          <a:prstGeom prst="rect">
            <a:avLst/>
          </a:prstGeom>
        </p:spPr>
        <p:txBody>
          <a:bodyPr wrap="square">
            <a:spAutoFit/>
          </a:bodyPr>
          <a:lstStyle/>
          <a:p>
            <a:r>
              <a:rPr lang="ar-SA" sz="4400" dirty="0" smtClean="0">
                <a:solidFill>
                  <a:srgbClr val="640013"/>
                </a:solidFill>
                <a:cs typeface="DecoType Naskh Variants" pitchFamily="2" charset="-78"/>
              </a:rPr>
              <a:t>ملحوظة</a:t>
            </a:r>
          </a:p>
          <a:p>
            <a:r>
              <a:rPr lang="ar-SA" sz="3200" dirty="0" smtClean="0">
                <a:solidFill>
                  <a:srgbClr val="640013"/>
                </a:solidFill>
                <a:cs typeface="DecoType Naskh Variants" pitchFamily="2" charset="-78"/>
              </a:rPr>
              <a:t> من الممكن أن يختلف نطاق المعلومات الموثقة لنظام إدارة الجودة من مؤسسة لأخرى للأسباب التالية :</a:t>
            </a:r>
          </a:p>
          <a:p>
            <a:r>
              <a:rPr lang="ar-SA" sz="3200" dirty="0" smtClean="0">
                <a:solidFill>
                  <a:srgbClr val="640013"/>
                </a:solidFill>
                <a:cs typeface="DecoType Naskh Variants" pitchFamily="2" charset="-78"/>
              </a:rPr>
              <a:t>	- حجم المؤسسة ونوع أنشطتها وعملياتها ومنتجاتها وخدماتها؛</a:t>
            </a:r>
          </a:p>
          <a:p>
            <a:r>
              <a:rPr lang="ar-SA" sz="3200" dirty="0" smtClean="0">
                <a:solidFill>
                  <a:srgbClr val="640013"/>
                </a:solidFill>
                <a:cs typeface="DecoType Naskh Variants" pitchFamily="2" charset="-78"/>
              </a:rPr>
              <a:t>	- تعقد العمليات وتداخلاتها؛</a:t>
            </a:r>
          </a:p>
          <a:p>
            <a:r>
              <a:rPr lang="ar-SA" sz="3200" dirty="0" smtClean="0">
                <a:solidFill>
                  <a:srgbClr val="640013"/>
                </a:solidFill>
                <a:cs typeface="DecoType Naskh Variants" pitchFamily="2" charset="-78"/>
              </a:rPr>
              <a:t>	- كفاءة الأفراد؛</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7</a:t>
            </a:r>
            <a:r>
              <a:rPr lang="ar-SA" sz="3600" dirty="0" smtClean="0">
                <a:solidFill>
                  <a:srgbClr val="FFC1CD"/>
                </a:solidFill>
                <a:cs typeface="DecoType Naskh Variants" pitchFamily="2" charset="-78"/>
              </a:rPr>
              <a:t>الدعم</a:t>
            </a:r>
          </a:p>
          <a:p>
            <a:r>
              <a:rPr lang="en-US" sz="3600" dirty="0" smtClean="0">
                <a:solidFill>
                  <a:srgbClr val="FFC1CD"/>
                </a:solidFill>
                <a:cs typeface="DecoType Naskh Variants" pitchFamily="2" charset="-78"/>
              </a:rPr>
              <a:t>7.5</a:t>
            </a:r>
            <a:r>
              <a:rPr lang="ar-SA" sz="3600" dirty="0" smtClean="0">
                <a:solidFill>
                  <a:srgbClr val="FFC1CD"/>
                </a:solidFill>
                <a:cs typeface="DecoType Naskh Variants" pitchFamily="2" charset="-78"/>
              </a:rPr>
              <a:t> المعلومات الموثقة</a:t>
            </a:r>
          </a:p>
          <a:p>
            <a:r>
              <a:rPr lang="en-US" sz="3600" dirty="0" smtClean="0">
                <a:solidFill>
                  <a:srgbClr val="640013"/>
                </a:solidFill>
                <a:cs typeface="DecoType Naskh Variants" pitchFamily="2" charset="-78"/>
              </a:rPr>
              <a:t>7.5.2</a:t>
            </a:r>
            <a:r>
              <a:rPr lang="ar-SA" sz="3600" dirty="0" smtClean="0">
                <a:solidFill>
                  <a:srgbClr val="640013"/>
                </a:solidFill>
                <a:cs typeface="DecoType Naskh Variants" pitchFamily="2" charset="-78"/>
              </a:rPr>
              <a:t> الإعداد والتحديث</a:t>
            </a:r>
          </a:p>
        </p:txBody>
      </p:sp>
      <p:sp>
        <p:nvSpPr>
          <p:cNvPr id="6" name="مستطيل 5"/>
          <p:cNvSpPr/>
          <p:nvPr/>
        </p:nvSpPr>
        <p:spPr>
          <a:xfrm>
            <a:off x="76200" y="2743200"/>
            <a:ext cx="7620000" cy="3877985"/>
          </a:xfrm>
          <a:prstGeom prst="rect">
            <a:avLst/>
          </a:prstGeom>
        </p:spPr>
        <p:txBody>
          <a:bodyPr wrap="square">
            <a:spAutoFit/>
          </a:bodyPr>
          <a:lstStyle/>
          <a:p>
            <a:r>
              <a:rPr lang="ar-SA" sz="3200" dirty="0" smtClean="0">
                <a:solidFill>
                  <a:srgbClr val="640013"/>
                </a:solidFill>
                <a:cs typeface="DecoType Naskh Variants" pitchFamily="2" charset="-78"/>
              </a:rPr>
              <a:t>عند إعداد وتحديث المعلومات الموثّقة، </a:t>
            </a:r>
            <a:r>
              <a:rPr lang="ar-SA" sz="5400" dirty="0" smtClean="0">
                <a:solidFill>
                  <a:srgbClr val="640013"/>
                </a:solidFill>
                <a:cs typeface="DecoType Naskh Variants" pitchFamily="2" charset="-78"/>
              </a:rPr>
              <a:t>يجب </a:t>
            </a:r>
            <a:r>
              <a:rPr lang="ar-SA" sz="3100" dirty="0" smtClean="0">
                <a:solidFill>
                  <a:srgbClr val="640013"/>
                </a:solidFill>
                <a:cs typeface="DecoType Naskh Variants" pitchFamily="2" charset="-78"/>
              </a:rPr>
              <a:t>على المؤسسة ضمان ما يلي :</a:t>
            </a:r>
          </a:p>
          <a:p>
            <a:endParaRPr lang="ar-SA" sz="3200" dirty="0" smtClean="0">
              <a:solidFill>
                <a:srgbClr val="640013"/>
              </a:solidFill>
              <a:cs typeface="DecoType Naskh Variants" pitchFamily="2" charset="-78"/>
            </a:endParaRPr>
          </a:p>
          <a:p>
            <a:pPr marL="514350" indent="-514350">
              <a:buFont typeface="+mj-cs"/>
              <a:buAutoNum type="arabic2Minus"/>
            </a:pPr>
            <a:r>
              <a:rPr lang="ar-SA" sz="3200" dirty="0" smtClean="0">
                <a:solidFill>
                  <a:srgbClr val="640013"/>
                </a:solidFill>
                <a:cs typeface="DecoType Naskh Variants" pitchFamily="2" charset="-78"/>
              </a:rPr>
              <a:t>التمييز والتوصيف المناسب (مثل، العنوان أو التاريخ أو المُؤلّف أو الرقم المرجعي)؛</a:t>
            </a:r>
          </a:p>
          <a:p>
            <a:pPr marL="514350" indent="-514350">
              <a:buFont typeface="+mj-cs"/>
              <a:buAutoNum type="arabic2Minus"/>
            </a:pPr>
            <a:r>
              <a:rPr lang="ar-SA" sz="3200" dirty="0" smtClean="0">
                <a:solidFill>
                  <a:srgbClr val="640013"/>
                </a:solidFill>
                <a:cs typeface="DecoType Naskh Variants" pitchFamily="2" charset="-78"/>
              </a:rPr>
              <a:t>التنسيق (مثل، اللغة وإصدارات البرامج والرسوميات)، وكذلك الوسائط المناسبة (مثل، الوسائط الورقية والإلكترونية)؛</a:t>
            </a:r>
          </a:p>
          <a:p>
            <a:pPr marL="514350" indent="-514350">
              <a:buFont typeface="+mj-cs"/>
              <a:buAutoNum type="arabic2Minus"/>
            </a:pPr>
            <a:r>
              <a:rPr lang="ar-SA" sz="3200" dirty="0" smtClean="0">
                <a:solidFill>
                  <a:srgbClr val="640013"/>
                </a:solidFill>
                <a:cs typeface="DecoType Naskh Variants" pitchFamily="2" charset="-78"/>
              </a:rPr>
              <a:t>المراجعة والمصادقة على الملائمة والكفاية؛</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7</a:t>
            </a:r>
            <a:r>
              <a:rPr lang="ar-SA" sz="3600" dirty="0" smtClean="0">
                <a:solidFill>
                  <a:srgbClr val="FFC1CD"/>
                </a:solidFill>
                <a:cs typeface="DecoType Naskh Variants" pitchFamily="2" charset="-78"/>
              </a:rPr>
              <a:t>الدعم</a:t>
            </a:r>
          </a:p>
          <a:p>
            <a:r>
              <a:rPr lang="en-US" sz="3600" dirty="0" smtClean="0">
                <a:solidFill>
                  <a:srgbClr val="FFC1CD"/>
                </a:solidFill>
                <a:cs typeface="DecoType Naskh Variants" pitchFamily="2" charset="-78"/>
              </a:rPr>
              <a:t>7.5</a:t>
            </a:r>
            <a:r>
              <a:rPr lang="ar-SA" sz="3600" dirty="0" smtClean="0">
                <a:solidFill>
                  <a:srgbClr val="FFC1CD"/>
                </a:solidFill>
                <a:cs typeface="DecoType Naskh Variants" pitchFamily="2" charset="-78"/>
              </a:rPr>
              <a:t> المعلومات الموثقة</a:t>
            </a:r>
          </a:p>
          <a:p>
            <a:r>
              <a:rPr lang="en-US" sz="3600" dirty="0" smtClean="0">
                <a:solidFill>
                  <a:srgbClr val="640013"/>
                </a:solidFill>
                <a:cs typeface="DecoType Naskh Variants" pitchFamily="2" charset="-78"/>
              </a:rPr>
              <a:t>7.5.3</a:t>
            </a:r>
            <a:r>
              <a:rPr lang="ar-SA" sz="3600" dirty="0" smtClean="0">
                <a:solidFill>
                  <a:srgbClr val="640013"/>
                </a:solidFill>
                <a:cs typeface="DecoType Naskh Variants" pitchFamily="2" charset="-78"/>
              </a:rPr>
              <a:t> ضبط المعلومات الموثقة</a:t>
            </a:r>
          </a:p>
          <a:p>
            <a:r>
              <a:rPr lang="en-US" sz="3600" dirty="0" smtClean="0">
                <a:solidFill>
                  <a:srgbClr val="640013"/>
                </a:solidFill>
                <a:cs typeface="DecoType Naskh Variants" pitchFamily="2" charset="-78"/>
              </a:rPr>
              <a:t>7.5.3.1</a:t>
            </a:r>
            <a:endParaRPr lang="ar-SA" sz="3600" dirty="0" smtClean="0">
              <a:solidFill>
                <a:srgbClr val="640013"/>
              </a:solidFill>
              <a:cs typeface="DecoType Naskh Variants" pitchFamily="2" charset="-78"/>
            </a:endParaRPr>
          </a:p>
        </p:txBody>
      </p:sp>
      <p:sp>
        <p:nvSpPr>
          <p:cNvPr id="5" name="مستطيل 4"/>
          <p:cNvSpPr/>
          <p:nvPr/>
        </p:nvSpPr>
        <p:spPr>
          <a:xfrm>
            <a:off x="76200" y="2895600"/>
            <a:ext cx="7620000" cy="2893100"/>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ضبط المعلومات الموثّقة المطلوبة بموجب نظام إدارة الجودة وبمقتضى هذه المواصفة القياسية الدولية، وذلك بهدف ضمان أنها :</a:t>
            </a:r>
          </a:p>
          <a:p>
            <a:pPr marL="514350" indent="-514350">
              <a:buFont typeface="+mj-cs"/>
              <a:buAutoNum type="arabic2Minus"/>
            </a:pPr>
            <a:r>
              <a:rPr lang="ar-SA" sz="3200" dirty="0" smtClean="0">
                <a:solidFill>
                  <a:srgbClr val="640013"/>
                </a:solidFill>
                <a:cs typeface="DecoType Naskh Variants" pitchFamily="2" charset="-78"/>
              </a:rPr>
              <a:t>متاحة وملائمة للاستخدام، حيثما ومتى كان هناك حاجة إليها؛</a:t>
            </a:r>
          </a:p>
          <a:p>
            <a:pPr marL="514350" indent="-514350">
              <a:buFont typeface="+mj-cs"/>
              <a:buAutoNum type="arabic2Minus"/>
            </a:pPr>
            <a:r>
              <a:rPr lang="ar-SA" sz="3200" dirty="0" smtClean="0">
                <a:solidFill>
                  <a:srgbClr val="640013"/>
                </a:solidFill>
                <a:cs typeface="DecoType Naskh Variants" pitchFamily="2" charset="-78"/>
              </a:rPr>
              <a:t>مؤمنة بشكلٍ كافٍ (على سبيل المثال، ضد فقدان السرية أو الاستخدام غير الصحيح أو افتقارها للنزاهة).</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7</a:t>
            </a:r>
            <a:r>
              <a:rPr lang="ar-SA" sz="3600" dirty="0" smtClean="0">
                <a:solidFill>
                  <a:srgbClr val="FFC1CD"/>
                </a:solidFill>
                <a:cs typeface="DecoType Naskh Variants" pitchFamily="2" charset="-78"/>
              </a:rPr>
              <a:t>الدعم</a:t>
            </a:r>
          </a:p>
          <a:p>
            <a:r>
              <a:rPr lang="en-US" sz="3600" dirty="0" smtClean="0">
                <a:solidFill>
                  <a:srgbClr val="FFC1CD"/>
                </a:solidFill>
                <a:cs typeface="DecoType Naskh Variants" pitchFamily="2" charset="-78"/>
              </a:rPr>
              <a:t>7.5</a:t>
            </a:r>
            <a:r>
              <a:rPr lang="ar-SA" sz="3600" dirty="0" smtClean="0">
                <a:solidFill>
                  <a:srgbClr val="FFC1CD"/>
                </a:solidFill>
                <a:cs typeface="DecoType Naskh Variants" pitchFamily="2" charset="-78"/>
              </a:rPr>
              <a:t> المعلومات الموثقة</a:t>
            </a:r>
          </a:p>
          <a:p>
            <a:r>
              <a:rPr lang="en-US" sz="3600" dirty="0" smtClean="0">
                <a:solidFill>
                  <a:srgbClr val="FFC1CD"/>
                </a:solidFill>
                <a:cs typeface="DecoType Naskh Variants" pitchFamily="2" charset="-78"/>
              </a:rPr>
              <a:t>7.5.3</a:t>
            </a:r>
            <a:r>
              <a:rPr lang="ar-SA" sz="3600" dirty="0" smtClean="0">
                <a:solidFill>
                  <a:srgbClr val="FFC1CD"/>
                </a:solidFill>
                <a:cs typeface="DecoType Naskh Variants" pitchFamily="2" charset="-78"/>
              </a:rPr>
              <a:t> ضبط المعلومات الموثقة</a:t>
            </a:r>
          </a:p>
          <a:p>
            <a:r>
              <a:rPr lang="en-US" sz="3600" dirty="0" smtClean="0">
                <a:solidFill>
                  <a:srgbClr val="640013"/>
                </a:solidFill>
                <a:cs typeface="DecoType Naskh Variants" pitchFamily="2" charset="-78"/>
              </a:rPr>
              <a:t>7.5.3.2</a:t>
            </a:r>
            <a:endParaRPr lang="ar-SA" sz="3600" dirty="0" smtClean="0">
              <a:solidFill>
                <a:srgbClr val="640013"/>
              </a:solidFill>
              <a:cs typeface="DecoType Naskh Variants" pitchFamily="2" charset="-78"/>
            </a:endParaRPr>
          </a:p>
        </p:txBody>
      </p:sp>
      <p:sp>
        <p:nvSpPr>
          <p:cNvPr id="6" name="مستطيل 5"/>
          <p:cNvSpPr/>
          <p:nvPr/>
        </p:nvSpPr>
        <p:spPr>
          <a:xfrm>
            <a:off x="76200" y="2895600"/>
            <a:ext cx="7620000" cy="3385542"/>
          </a:xfrm>
          <a:prstGeom prst="rect">
            <a:avLst/>
          </a:prstGeom>
        </p:spPr>
        <p:txBody>
          <a:bodyPr wrap="square">
            <a:spAutoFit/>
          </a:bodyPr>
          <a:lstStyle/>
          <a:p>
            <a:r>
              <a:rPr lang="ar-SA" sz="3200" dirty="0" smtClean="0">
                <a:solidFill>
                  <a:srgbClr val="640013"/>
                </a:solidFill>
                <a:cs typeface="DecoType Naskh Variants" pitchFamily="2" charset="-78"/>
              </a:rPr>
              <a:t>من أجل ضبط المعلومات الموثقة، </a:t>
            </a:r>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مراعاة الأنشطة التالية حسب الاقتضاء :</a:t>
            </a:r>
          </a:p>
          <a:p>
            <a:pPr marL="514350" indent="-514350">
              <a:buFont typeface="+mj-cs"/>
              <a:buAutoNum type="arabic2Minus"/>
            </a:pPr>
            <a:r>
              <a:rPr lang="ar-SA" sz="3200" dirty="0" smtClean="0">
                <a:solidFill>
                  <a:srgbClr val="640013"/>
                </a:solidFill>
                <a:cs typeface="DecoType Naskh Variants" pitchFamily="2" charset="-78"/>
              </a:rPr>
              <a:t>التوزيع والوصول والاستعادة والاستخدام؛</a:t>
            </a:r>
          </a:p>
          <a:p>
            <a:pPr marL="514350" indent="-514350">
              <a:buFont typeface="+mj-cs"/>
              <a:buAutoNum type="arabic2Minus"/>
            </a:pPr>
            <a:r>
              <a:rPr lang="ar-SA" sz="3200" dirty="0" smtClean="0">
                <a:solidFill>
                  <a:srgbClr val="640013"/>
                </a:solidFill>
                <a:cs typeface="DecoType Naskh Variants" pitchFamily="2" charset="-78"/>
              </a:rPr>
              <a:t>التخزين والحفظ، بما في ذلك الحفاظ على سهولة قراءتها؛</a:t>
            </a:r>
          </a:p>
          <a:p>
            <a:pPr marL="514350" indent="-514350">
              <a:buFont typeface="+mj-cs"/>
              <a:buAutoNum type="arabic2Minus"/>
            </a:pPr>
            <a:r>
              <a:rPr lang="ar-SA" sz="3200" dirty="0" smtClean="0">
                <a:solidFill>
                  <a:srgbClr val="640013"/>
                </a:solidFill>
                <a:cs typeface="DecoType Naskh Variants" pitchFamily="2" charset="-78"/>
              </a:rPr>
              <a:t>ضبط التغييرات (مثل ضبط الإصدار)؛</a:t>
            </a:r>
          </a:p>
          <a:p>
            <a:pPr marL="514350" indent="-514350">
              <a:buFont typeface="+mj-cs"/>
              <a:buAutoNum type="arabic2Minus"/>
            </a:pPr>
            <a:r>
              <a:rPr lang="ar-SA" sz="3200" dirty="0" smtClean="0">
                <a:solidFill>
                  <a:srgbClr val="640013"/>
                </a:solidFill>
                <a:cs typeface="DecoType Naskh Variants" pitchFamily="2" charset="-78"/>
              </a:rPr>
              <a:t>الاحتفاظ </a:t>
            </a:r>
            <a:r>
              <a:rPr lang="ar-SA" sz="3200" dirty="0" err="1" smtClean="0">
                <a:solidFill>
                  <a:srgbClr val="640013"/>
                </a:solidFill>
                <a:cs typeface="DecoType Naskh Variants" pitchFamily="2" charset="-78"/>
              </a:rPr>
              <a:t>بها</a:t>
            </a:r>
            <a:r>
              <a:rPr lang="ar-SA" sz="3200" dirty="0" smtClean="0">
                <a:solidFill>
                  <a:srgbClr val="640013"/>
                </a:solidFill>
                <a:cs typeface="DecoType Naskh Variants" pitchFamily="2" charset="-78"/>
              </a:rPr>
              <a:t> والتخلص منها.</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000" y="0"/>
            <a:ext cx="1036822" cy="369332"/>
          </a:xfrm>
          <a:prstGeom prst="rect">
            <a:avLst/>
          </a:prstGeom>
        </p:spPr>
        <p:txBody>
          <a:bodyPr wrap="none">
            <a:spAutoFit/>
          </a:bodyPr>
          <a:lstStyle/>
          <a:p>
            <a:pPr algn="l" rtl="0"/>
            <a:r>
              <a:rPr lang="en-US" b="1" dirty="0" smtClean="0">
                <a:solidFill>
                  <a:schemeClr val="bg1">
                    <a:lumMod val="65000"/>
                  </a:schemeClr>
                </a:solidFill>
              </a:rPr>
              <a:t>Contents</a:t>
            </a:r>
            <a:endParaRPr lang="ar-SA" dirty="0">
              <a:solidFill>
                <a:schemeClr val="bg1">
                  <a:lumMod val="65000"/>
                </a:schemeClr>
              </a:solidFill>
            </a:endParaRPr>
          </a:p>
        </p:txBody>
      </p:sp>
      <p:sp>
        <p:nvSpPr>
          <p:cNvPr id="26" name="مربع نص 25"/>
          <p:cNvSpPr txBox="1"/>
          <p:nvPr/>
        </p:nvSpPr>
        <p:spPr>
          <a:xfrm>
            <a:off x="76200" y="381000"/>
            <a:ext cx="7467600" cy="4031873"/>
          </a:xfrm>
          <a:prstGeom prst="rect">
            <a:avLst/>
          </a:prstGeom>
          <a:solidFill>
            <a:schemeClr val="bg1"/>
          </a:solidFill>
        </p:spPr>
        <p:txBody>
          <a:bodyPr wrap="square" rtlCol="1">
            <a:spAutoFit/>
          </a:bodyPr>
          <a:lstStyle/>
          <a:p>
            <a:r>
              <a:rPr lang="ar-SA" sz="3200" dirty="0" smtClean="0">
                <a:solidFill>
                  <a:srgbClr val="640000"/>
                </a:solidFill>
                <a:cs typeface="DecoType Naskh Variants" pitchFamily="2" charset="-78"/>
                <a:hlinkClick r:id="rId2" action="ppaction://hlinksldjump"/>
              </a:rPr>
              <a:t>5 القيادة</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2" action="ppaction://hlinksldjump"/>
              </a:rPr>
              <a:t> 	 5.1 القيادة والالتزام</a:t>
            </a:r>
          </a:p>
          <a:p>
            <a:r>
              <a:rPr lang="ar-SA" sz="3200" dirty="0" smtClean="0">
                <a:solidFill>
                  <a:srgbClr val="640000"/>
                </a:solidFill>
                <a:cs typeface="DecoType Naskh Variants" pitchFamily="2" charset="-78"/>
                <a:hlinkClick r:id="rId2" action="ppaction://hlinksldjump"/>
              </a:rPr>
              <a:t>		5.1.1 عام</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3" action="ppaction://hlinksldjump"/>
              </a:rPr>
              <a:t>		5.1.2 التركيز على المستفيد</a:t>
            </a:r>
          </a:p>
          <a:p>
            <a:r>
              <a:rPr lang="ar-SA" sz="3200" dirty="0" smtClean="0">
                <a:solidFill>
                  <a:srgbClr val="640000"/>
                </a:solidFill>
                <a:cs typeface="DecoType Naskh Variants" pitchFamily="2" charset="-78"/>
                <a:hlinkClick r:id="rId4" action="ppaction://hlinksldjump"/>
              </a:rPr>
              <a:t>	5.2 السياسة</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4" action="ppaction://hlinksldjump"/>
              </a:rPr>
              <a:t>		5.2.1 إنشاء سياسة الجودة</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5" action="ppaction://hlinksldjump"/>
              </a:rPr>
              <a:t>		5.2.2 إعلان سياسة الجودة</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6" action="ppaction://hlinksldjump"/>
              </a:rPr>
              <a:t>	5.3 المناصب والمسؤوليات والصلاحيات التنظيمية</a:t>
            </a:r>
            <a:endParaRPr lang="ar-SA" sz="3200" dirty="0" smtClean="0"/>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6" name="مستطيل 5"/>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advClick="0"/>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7</a:t>
            </a:r>
            <a:r>
              <a:rPr lang="ar-SA" sz="3600" dirty="0" smtClean="0">
                <a:solidFill>
                  <a:srgbClr val="FFC1CD"/>
                </a:solidFill>
                <a:cs typeface="DecoType Naskh Variants" pitchFamily="2" charset="-78"/>
              </a:rPr>
              <a:t>الدعم</a:t>
            </a:r>
          </a:p>
          <a:p>
            <a:r>
              <a:rPr lang="en-US" sz="3600" dirty="0" smtClean="0">
                <a:solidFill>
                  <a:srgbClr val="FFC1CD"/>
                </a:solidFill>
                <a:cs typeface="DecoType Naskh Variants" pitchFamily="2" charset="-78"/>
              </a:rPr>
              <a:t>7.5</a:t>
            </a:r>
            <a:r>
              <a:rPr lang="ar-SA" sz="3600" dirty="0" smtClean="0">
                <a:solidFill>
                  <a:srgbClr val="FFC1CD"/>
                </a:solidFill>
                <a:cs typeface="DecoType Naskh Variants" pitchFamily="2" charset="-78"/>
              </a:rPr>
              <a:t> المعلومات الموثقة</a:t>
            </a:r>
          </a:p>
          <a:p>
            <a:r>
              <a:rPr lang="en-US" sz="3600" dirty="0" smtClean="0">
                <a:solidFill>
                  <a:srgbClr val="FFC1CD"/>
                </a:solidFill>
                <a:cs typeface="DecoType Naskh Variants" pitchFamily="2" charset="-78"/>
              </a:rPr>
              <a:t>7.5.3</a:t>
            </a:r>
            <a:r>
              <a:rPr lang="ar-SA" sz="3600" dirty="0" smtClean="0">
                <a:solidFill>
                  <a:srgbClr val="FFC1CD"/>
                </a:solidFill>
                <a:cs typeface="DecoType Naskh Variants" pitchFamily="2" charset="-78"/>
              </a:rPr>
              <a:t> ضبط المعلومات الموثقة</a:t>
            </a:r>
          </a:p>
          <a:p>
            <a:r>
              <a:rPr lang="en-US" sz="3600" dirty="0" smtClean="0">
                <a:solidFill>
                  <a:srgbClr val="FFC1CD"/>
                </a:solidFill>
                <a:cs typeface="DecoType Naskh Variants" pitchFamily="2" charset="-78"/>
              </a:rPr>
              <a:t>7.5.3.2</a:t>
            </a:r>
            <a:endParaRPr lang="ar-SA" sz="3600" dirty="0" smtClean="0">
              <a:solidFill>
                <a:srgbClr val="FFC1CD"/>
              </a:solidFill>
              <a:cs typeface="DecoType Naskh Variants" pitchFamily="2" charset="-78"/>
            </a:endParaRPr>
          </a:p>
        </p:txBody>
      </p:sp>
      <p:sp>
        <p:nvSpPr>
          <p:cNvPr id="5" name="مستطيل 4"/>
          <p:cNvSpPr/>
          <p:nvPr/>
        </p:nvSpPr>
        <p:spPr>
          <a:xfrm>
            <a:off x="0" y="2826127"/>
            <a:ext cx="7620000" cy="3724096"/>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ضمان التمييز المناسب للمعلومات الموثقة ذات أصل خارجي والتي أقرّت المؤسسة أنها ضرورية لتخطيط وتشغيل نظام إدارة الجودة، وأن تكون خاضعة للضبط والرقابة .</a:t>
            </a:r>
          </a:p>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حماية المعلومات الموثقة المحفوظة كبرهان على المُطابقة من إجراء التعديلات غير المقصودة عليها .</a:t>
            </a:r>
          </a:p>
          <a:p>
            <a:endParaRPr lang="ar-SA" sz="3200" dirty="0" smtClean="0">
              <a:solidFill>
                <a:srgbClr val="640013"/>
              </a:solidFill>
              <a:cs typeface="DecoType Naskh Variants" pitchFamily="2" charset="-78"/>
            </a:endParaRP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7</a:t>
            </a:r>
            <a:r>
              <a:rPr lang="ar-SA" sz="3600" dirty="0" smtClean="0">
                <a:solidFill>
                  <a:srgbClr val="FFC1CD"/>
                </a:solidFill>
                <a:cs typeface="DecoType Naskh Variants" pitchFamily="2" charset="-78"/>
              </a:rPr>
              <a:t>الدعم</a:t>
            </a:r>
          </a:p>
          <a:p>
            <a:r>
              <a:rPr lang="en-US" sz="3600" dirty="0" smtClean="0">
                <a:solidFill>
                  <a:srgbClr val="FFC1CD"/>
                </a:solidFill>
                <a:cs typeface="DecoType Naskh Variants" pitchFamily="2" charset="-78"/>
              </a:rPr>
              <a:t>7.5</a:t>
            </a:r>
            <a:r>
              <a:rPr lang="ar-SA" sz="3600" dirty="0" smtClean="0">
                <a:solidFill>
                  <a:srgbClr val="FFC1CD"/>
                </a:solidFill>
                <a:cs typeface="DecoType Naskh Variants" pitchFamily="2" charset="-78"/>
              </a:rPr>
              <a:t> المعلومات الموثقة</a:t>
            </a:r>
          </a:p>
          <a:p>
            <a:r>
              <a:rPr lang="en-US" sz="3600" dirty="0" smtClean="0">
                <a:solidFill>
                  <a:srgbClr val="FFC1CD"/>
                </a:solidFill>
                <a:cs typeface="DecoType Naskh Variants" pitchFamily="2" charset="-78"/>
              </a:rPr>
              <a:t>7.5.3</a:t>
            </a:r>
            <a:r>
              <a:rPr lang="ar-SA" sz="3600" dirty="0" smtClean="0">
                <a:solidFill>
                  <a:srgbClr val="FFC1CD"/>
                </a:solidFill>
                <a:cs typeface="DecoType Naskh Variants" pitchFamily="2" charset="-78"/>
              </a:rPr>
              <a:t> ضبط المعلومات الموثقة</a:t>
            </a:r>
          </a:p>
          <a:p>
            <a:r>
              <a:rPr lang="en-US" sz="3600" dirty="0" smtClean="0">
                <a:solidFill>
                  <a:srgbClr val="FFC1CD"/>
                </a:solidFill>
                <a:cs typeface="DecoType Naskh Variants" pitchFamily="2" charset="-78"/>
              </a:rPr>
              <a:t>7.5.3.2</a:t>
            </a:r>
            <a:endParaRPr lang="ar-SA" sz="3600" dirty="0" smtClean="0">
              <a:solidFill>
                <a:srgbClr val="FFC1CD"/>
              </a:solidFill>
              <a:cs typeface="DecoType Naskh Variants" pitchFamily="2" charset="-78"/>
            </a:endParaRPr>
          </a:p>
        </p:txBody>
      </p:sp>
      <p:sp>
        <p:nvSpPr>
          <p:cNvPr id="5" name="مستطيل 4"/>
          <p:cNvSpPr/>
          <p:nvPr/>
        </p:nvSpPr>
        <p:spPr>
          <a:xfrm>
            <a:off x="76200" y="3352800"/>
            <a:ext cx="7620000" cy="1754326"/>
          </a:xfrm>
          <a:prstGeom prst="rect">
            <a:avLst/>
          </a:prstGeom>
        </p:spPr>
        <p:txBody>
          <a:bodyPr wrap="square">
            <a:spAutoFit/>
          </a:bodyPr>
          <a:lstStyle/>
          <a:p>
            <a:r>
              <a:rPr lang="ar-SA" sz="4400" dirty="0" smtClean="0">
                <a:solidFill>
                  <a:srgbClr val="640013"/>
                </a:solidFill>
                <a:cs typeface="DecoType Naskh Variants" pitchFamily="2" charset="-78"/>
              </a:rPr>
              <a:t>ملحوظة</a:t>
            </a:r>
            <a:r>
              <a:rPr lang="ar-SA" sz="3200" dirty="0" smtClean="0">
                <a:solidFill>
                  <a:srgbClr val="640013"/>
                </a:solidFill>
                <a:cs typeface="DecoType Naskh Variants" pitchFamily="2" charset="-78"/>
              </a:rPr>
              <a:t>:</a:t>
            </a:r>
          </a:p>
          <a:p>
            <a:r>
              <a:rPr lang="ar-SA" sz="3200" dirty="0" smtClean="0">
                <a:solidFill>
                  <a:srgbClr val="640013"/>
                </a:solidFill>
                <a:cs typeface="DecoType Naskh Variants" pitchFamily="2" charset="-78"/>
              </a:rPr>
              <a:t> قد ينطوي الحصول على قرار بخصوص الإذن بالإطلاع على المعلومات الموثقة فحسب، أو الإذن والتخويل بالإطلاع وتغيير المعلومات الموثقة.</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1754326"/>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640013"/>
                </a:solidFill>
                <a:cs typeface="DecoType Naskh Variants" pitchFamily="2" charset="-78"/>
              </a:rPr>
              <a:t> 8</a:t>
            </a:r>
            <a:r>
              <a:rPr lang="ar-SA" sz="3600" dirty="0" smtClean="0">
                <a:solidFill>
                  <a:srgbClr val="640013"/>
                </a:solidFill>
                <a:cs typeface="DecoType Naskh Variants" pitchFamily="2" charset="-78"/>
              </a:rPr>
              <a:t>التشغيل</a:t>
            </a:r>
          </a:p>
          <a:p>
            <a:r>
              <a:rPr lang="en-US" sz="3600" dirty="0" smtClean="0">
                <a:solidFill>
                  <a:srgbClr val="640013"/>
                </a:solidFill>
                <a:cs typeface="DecoType Naskh Variants" pitchFamily="2" charset="-78"/>
              </a:rPr>
              <a:t>8.1</a:t>
            </a:r>
            <a:r>
              <a:rPr lang="ar-SA" sz="3600" dirty="0" smtClean="0">
                <a:solidFill>
                  <a:srgbClr val="640013"/>
                </a:solidFill>
                <a:cs typeface="DecoType Naskh Variants" pitchFamily="2" charset="-78"/>
              </a:rPr>
              <a:t> التخطيط والرقابة التشغيلية</a:t>
            </a:r>
          </a:p>
        </p:txBody>
      </p:sp>
      <p:sp>
        <p:nvSpPr>
          <p:cNvPr id="6" name="مستطيل 5"/>
          <p:cNvSpPr/>
          <p:nvPr/>
        </p:nvSpPr>
        <p:spPr>
          <a:xfrm>
            <a:off x="76200" y="2327970"/>
            <a:ext cx="7620000" cy="3877985"/>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تخطيط وتنفيذ ومراقبة العمليات (انظر البند</a:t>
            </a:r>
            <a:r>
              <a:rPr lang="en-US" sz="3200" dirty="0" smtClean="0">
                <a:solidFill>
                  <a:srgbClr val="640013"/>
                </a:solidFill>
                <a:cs typeface="DecoType Naskh Variants" pitchFamily="2" charset="-78"/>
              </a:rPr>
              <a:t>4.4</a:t>
            </a:r>
            <a:r>
              <a:rPr lang="ar-SA" sz="3200" dirty="0" smtClean="0">
                <a:solidFill>
                  <a:srgbClr val="640013"/>
                </a:solidFill>
                <a:cs typeface="DecoType Naskh Variants" pitchFamily="2" charset="-78"/>
              </a:rPr>
              <a:t> ) اللازمة لتلبية متطلبات توفير المنتجات والخدمات، فضلاً عن تنفيذ الأفعال المُحددة في البند </a:t>
            </a:r>
            <a:r>
              <a:rPr lang="en-US" sz="3200" dirty="0" smtClean="0">
                <a:solidFill>
                  <a:srgbClr val="640013"/>
                </a:solidFill>
                <a:cs typeface="DecoType Naskh Variants" pitchFamily="2" charset="-78"/>
              </a:rPr>
              <a:t>6</a:t>
            </a:r>
            <a:r>
              <a:rPr lang="ar-SA" sz="3200" dirty="0" smtClean="0">
                <a:solidFill>
                  <a:srgbClr val="640013"/>
                </a:solidFill>
                <a:cs typeface="DecoType Naskh Variants" pitchFamily="2" charset="-78"/>
              </a:rPr>
              <a:t> من خلال :</a:t>
            </a:r>
          </a:p>
          <a:p>
            <a:pPr marL="514350" indent="-514350">
              <a:buFont typeface="+mj-cs"/>
              <a:buAutoNum type="arabic2Minus"/>
            </a:pPr>
            <a:r>
              <a:rPr lang="ar-SA" sz="3200" dirty="0" smtClean="0">
                <a:solidFill>
                  <a:srgbClr val="640013"/>
                </a:solidFill>
                <a:cs typeface="DecoType Naskh Variants" pitchFamily="2" charset="-78"/>
              </a:rPr>
              <a:t>تحديد المتطلبات ذات العلاقة بالمنتجات والخدمات؛</a:t>
            </a:r>
          </a:p>
          <a:p>
            <a:pPr marL="514350" indent="-514350">
              <a:buFont typeface="+mj-cs"/>
              <a:buAutoNum type="arabic2Minus"/>
            </a:pPr>
            <a:r>
              <a:rPr lang="ar-SA" sz="3200" dirty="0" smtClean="0">
                <a:solidFill>
                  <a:srgbClr val="640013"/>
                </a:solidFill>
                <a:cs typeface="DecoType Naskh Variants" pitchFamily="2" charset="-78"/>
              </a:rPr>
              <a:t>وضع المعايير الخاصة بكلٍ من :</a:t>
            </a:r>
          </a:p>
          <a:p>
            <a:pPr marL="1428750" indent="-280988">
              <a:buFont typeface="+mj-lt"/>
              <a:buAutoNum type="arabicPeriod"/>
            </a:pPr>
            <a:r>
              <a:rPr lang="ar-SA" sz="3200" dirty="0" smtClean="0">
                <a:solidFill>
                  <a:srgbClr val="640013"/>
                </a:solidFill>
                <a:cs typeface="DecoType Naskh Variants" pitchFamily="2" charset="-78"/>
              </a:rPr>
              <a:t> العمليات؛</a:t>
            </a:r>
          </a:p>
          <a:p>
            <a:pPr marL="1428750" indent="-280988" defTabSz="1312863">
              <a:buFont typeface="+mj-lt"/>
              <a:buAutoNum type="arabicPeriod"/>
            </a:pPr>
            <a:r>
              <a:rPr lang="ar-SA" sz="3200" dirty="0" smtClean="0">
                <a:solidFill>
                  <a:srgbClr val="640013"/>
                </a:solidFill>
                <a:cs typeface="DecoType Naskh Variants" pitchFamily="2" charset="-78"/>
              </a:rPr>
              <a:t> قبول المنتجات والخدمات؛</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1754326"/>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8.1</a:t>
            </a:r>
            <a:r>
              <a:rPr lang="ar-SA" sz="3600" dirty="0" smtClean="0">
                <a:solidFill>
                  <a:srgbClr val="FFC1CD"/>
                </a:solidFill>
                <a:cs typeface="DecoType Naskh Variants" pitchFamily="2" charset="-78"/>
              </a:rPr>
              <a:t> التخطيط والرقابة التشغيلية</a:t>
            </a:r>
          </a:p>
        </p:txBody>
      </p:sp>
      <p:sp>
        <p:nvSpPr>
          <p:cNvPr id="5" name="مستطيل 4"/>
          <p:cNvSpPr/>
          <p:nvPr/>
        </p:nvSpPr>
        <p:spPr>
          <a:xfrm>
            <a:off x="0" y="2274838"/>
            <a:ext cx="7772400" cy="3539430"/>
          </a:xfrm>
          <a:prstGeom prst="rect">
            <a:avLst/>
          </a:prstGeom>
        </p:spPr>
        <p:txBody>
          <a:bodyPr wrap="square">
            <a:spAutoFit/>
          </a:bodyPr>
          <a:lstStyle/>
          <a:p>
            <a:pPr marL="342900" indent="-342900">
              <a:buFont typeface="+mj-cs"/>
              <a:buAutoNum type="arabic2Minus" startAt="3"/>
            </a:pPr>
            <a:r>
              <a:rPr lang="ar-SA" sz="3200" dirty="0" smtClean="0">
                <a:solidFill>
                  <a:srgbClr val="640013"/>
                </a:solidFill>
                <a:cs typeface="DecoType Naskh Variants" pitchFamily="2" charset="-78"/>
              </a:rPr>
              <a:t>تحديد الموارد اللازمة لتحقيق مطابقة المنتج والخدمة للمتطلبات؛</a:t>
            </a:r>
          </a:p>
          <a:p>
            <a:pPr marL="342900" indent="-342900">
              <a:buFont typeface="+mj-cs"/>
              <a:buAutoNum type="arabic2Minus" startAt="4"/>
            </a:pPr>
            <a:r>
              <a:rPr lang="ar-SA" sz="3200" dirty="0" smtClean="0">
                <a:solidFill>
                  <a:srgbClr val="640013"/>
                </a:solidFill>
                <a:cs typeface="DecoType Naskh Variants" pitchFamily="2" charset="-78"/>
              </a:rPr>
              <a:t>تنفيذ ضبط ومراقبة العمليات طبقًا للمعايير؛</a:t>
            </a:r>
          </a:p>
          <a:p>
            <a:pPr marL="342900" indent="-342900">
              <a:buFont typeface="+mj-cs"/>
              <a:buAutoNum type="arabic2Minus" startAt="5"/>
            </a:pPr>
            <a:r>
              <a:rPr lang="ar-SA" sz="3200" dirty="0" smtClean="0">
                <a:solidFill>
                  <a:srgbClr val="640013"/>
                </a:solidFill>
                <a:cs typeface="DecoType Naskh Variants" pitchFamily="2" charset="-78"/>
              </a:rPr>
              <a:t>تحديد المعلومات الموثقة والحفاظ عليها والاحتفاظ </a:t>
            </a:r>
            <a:r>
              <a:rPr lang="ar-SA" sz="3200" dirty="0" err="1" smtClean="0">
                <a:solidFill>
                  <a:srgbClr val="640013"/>
                </a:solidFill>
                <a:cs typeface="DecoType Naskh Variants" pitchFamily="2" charset="-78"/>
              </a:rPr>
              <a:t>بها</a:t>
            </a:r>
            <a:r>
              <a:rPr lang="ar-SA" sz="3200" dirty="0" smtClean="0">
                <a:solidFill>
                  <a:srgbClr val="640013"/>
                </a:solidFill>
                <a:cs typeface="DecoType Naskh Variants" pitchFamily="2" charset="-78"/>
              </a:rPr>
              <a:t> بالقدر اللازم لما يلي :</a:t>
            </a:r>
          </a:p>
          <a:p>
            <a:pPr marL="1374775" indent="-342900">
              <a:buFont typeface="+mj-lt"/>
              <a:buAutoNum type="arabicPeriod"/>
            </a:pPr>
            <a:r>
              <a:rPr lang="ar-SA" sz="3200" dirty="0" smtClean="0">
                <a:solidFill>
                  <a:srgbClr val="640013"/>
                </a:solidFill>
                <a:cs typeface="DecoType Naskh Variants" pitchFamily="2" charset="-78"/>
              </a:rPr>
              <a:t> الاطمئنان إلى أن جميع العمليات قد نُفِّذَت كما هو مُخطط لها؛</a:t>
            </a:r>
          </a:p>
          <a:p>
            <a:pPr marL="1374775" indent="-342900">
              <a:buFont typeface="+mj-lt"/>
              <a:buAutoNum type="arabicPeriod"/>
            </a:pPr>
            <a:r>
              <a:rPr lang="ar-SA" sz="3200" dirty="0" smtClean="0">
                <a:solidFill>
                  <a:srgbClr val="640013"/>
                </a:solidFill>
                <a:cs typeface="DecoType Naskh Variants" pitchFamily="2" charset="-78"/>
              </a:rPr>
              <a:t> إثبات مطابقة المنتجات والخدمات للمتطلبات الخاصة </a:t>
            </a:r>
            <a:r>
              <a:rPr lang="ar-SA" sz="3200" dirty="0" err="1" smtClean="0">
                <a:solidFill>
                  <a:srgbClr val="640013"/>
                </a:solidFill>
                <a:cs typeface="DecoType Naskh Variants" pitchFamily="2" charset="-78"/>
              </a:rPr>
              <a:t>بها</a:t>
            </a:r>
            <a:r>
              <a:rPr lang="ar-SA" sz="3200" dirty="0" smtClean="0">
                <a:solidFill>
                  <a:srgbClr val="640013"/>
                </a:solidFill>
                <a:cs typeface="DecoType Naskh Variants" pitchFamily="2" charset="-78"/>
              </a:rPr>
              <a:t>.</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1754326"/>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8.1</a:t>
            </a:r>
            <a:r>
              <a:rPr lang="ar-SA" sz="3600" dirty="0" smtClean="0">
                <a:solidFill>
                  <a:srgbClr val="FFC1CD"/>
                </a:solidFill>
                <a:cs typeface="DecoType Naskh Variants" pitchFamily="2" charset="-78"/>
              </a:rPr>
              <a:t> التخطيط والرقابة التشغيلية</a:t>
            </a:r>
          </a:p>
        </p:txBody>
      </p:sp>
      <p:sp>
        <p:nvSpPr>
          <p:cNvPr id="6" name="مستطيل 5"/>
          <p:cNvSpPr/>
          <p:nvPr/>
        </p:nvSpPr>
        <p:spPr>
          <a:xfrm>
            <a:off x="76200" y="2514600"/>
            <a:ext cx="7620000" cy="4062651"/>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أن يكون ناتج عملية التخطيط هذه مناسباً لعمليات المؤسسة.</a:t>
            </a:r>
          </a:p>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ضبط التغييرات المخطط لها واستعراض نتائج التغييرات غير المقصودة واتخاذ الإجراء اللازم للتخفيف من أي آثار سلبية، حسب الاقتضاء .</a:t>
            </a:r>
          </a:p>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ضمان ضبط ومراقبة العمليات ذات المصادر الخارجية (انظر البند </a:t>
            </a:r>
            <a:r>
              <a:rPr lang="en-US" sz="3200" dirty="0" smtClean="0">
                <a:solidFill>
                  <a:srgbClr val="640013"/>
                </a:solidFill>
                <a:cs typeface="DecoType Naskh Variants" pitchFamily="2" charset="-78"/>
              </a:rPr>
              <a:t>8.4</a:t>
            </a:r>
            <a:r>
              <a:rPr lang="ar-SA" sz="3200" dirty="0" smtClean="0">
                <a:solidFill>
                  <a:srgbClr val="640013"/>
                </a:solidFill>
                <a:cs typeface="DecoType Naskh Variants" pitchFamily="2" charset="-78"/>
              </a:rPr>
              <a:t>).</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640013"/>
                </a:solidFill>
                <a:cs typeface="DecoType Naskh Variants" pitchFamily="2" charset="-78"/>
              </a:rPr>
              <a:t>8.2</a:t>
            </a:r>
            <a:r>
              <a:rPr lang="ar-SA" sz="3600" dirty="0" smtClean="0">
                <a:solidFill>
                  <a:srgbClr val="640013"/>
                </a:solidFill>
                <a:cs typeface="DecoType Naskh Variants" pitchFamily="2" charset="-78"/>
              </a:rPr>
              <a:t> المتطلبات ذات العلاقة بالمنتجات والخدمات</a:t>
            </a:r>
          </a:p>
          <a:p>
            <a:r>
              <a:rPr lang="en-US" sz="3600" dirty="0" smtClean="0">
                <a:solidFill>
                  <a:srgbClr val="640013"/>
                </a:solidFill>
                <a:cs typeface="DecoType Naskh Variants" pitchFamily="2" charset="-78"/>
              </a:rPr>
              <a:t>8.2.1</a:t>
            </a:r>
            <a:r>
              <a:rPr lang="ar-SA" sz="3600" dirty="0" smtClean="0">
                <a:solidFill>
                  <a:srgbClr val="640013"/>
                </a:solidFill>
                <a:cs typeface="DecoType Naskh Variants" pitchFamily="2" charset="-78"/>
              </a:rPr>
              <a:t> التواصل مع المستفيد</a:t>
            </a:r>
          </a:p>
        </p:txBody>
      </p:sp>
      <p:sp>
        <p:nvSpPr>
          <p:cNvPr id="5" name="مستطيل 4"/>
          <p:cNvSpPr/>
          <p:nvPr/>
        </p:nvSpPr>
        <p:spPr>
          <a:xfrm>
            <a:off x="76200" y="2590800"/>
            <a:ext cx="7647510" cy="4370427"/>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أن يتضمن التواصل مع المستفيدين ما يلي:</a:t>
            </a:r>
          </a:p>
          <a:p>
            <a:pPr marL="514350" indent="-514350">
              <a:buFont typeface="+mj-cs"/>
              <a:buAutoNum type="arabic2Minus"/>
            </a:pPr>
            <a:r>
              <a:rPr lang="ar-SA" sz="3200" dirty="0" smtClean="0">
                <a:solidFill>
                  <a:srgbClr val="640013"/>
                </a:solidFill>
                <a:cs typeface="DecoType Naskh Variants" pitchFamily="2" charset="-78"/>
              </a:rPr>
              <a:t>توفير المعلومات المتعلقة بالمنتجات والخدمات؛</a:t>
            </a:r>
          </a:p>
          <a:p>
            <a:pPr marL="514350" indent="-514350">
              <a:buFont typeface="+mj-cs"/>
              <a:buAutoNum type="arabic2Minus"/>
            </a:pPr>
            <a:r>
              <a:rPr lang="ar-SA" sz="3200" dirty="0" smtClean="0">
                <a:solidFill>
                  <a:srgbClr val="640013"/>
                </a:solidFill>
                <a:cs typeface="DecoType Naskh Variants" pitchFamily="2" charset="-78"/>
              </a:rPr>
              <a:t>التعامل مع الاستفسارات أو العقود أو الأوامر، بما في ذلك تعديلاتها؛</a:t>
            </a:r>
          </a:p>
          <a:p>
            <a:pPr marL="514350" indent="-514350">
              <a:buFont typeface="+mj-cs"/>
              <a:buAutoNum type="arabic2Minus"/>
            </a:pPr>
            <a:r>
              <a:rPr lang="ar-SA" sz="3200" dirty="0" smtClean="0">
                <a:solidFill>
                  <a:srgbClr val="640013"/>
                </a:solidFill>
                <a:cs typeface="DecoType Naskh Variants" pitchFamily="2" charset="-78"/>
              </a:rPr>
              <a:t>الحصول على التغذية الراجعة من المستفيد بشأن المنتجات والخدمات، بما في ذلك شكاوى المستفيد؛</a:t>
            </a:r>
          </a:p>
          <a:p>
            <a:pPr marL="514350" indent="-514350">
              <a:buFont typeface="+mj-cs"/>
              <a:buAutoNum type="arabic2Minus"/>
            </a:pPr>
            <a:r>
              <a:rPr lang="ar-SA" sz="3200" dirty="0" smtClean="0">
                <a:solidFill>
                  <a:srgbClr val="640013"/>
                </a:solidFill>
                <a:cs typeface="DecoType Naskh Variants" pitchFamily="2" charset="-78"/>
              </a:rPr>
              <a:t>التعامل مع  ممتلكات المستفيد أو الإشراف عليها؛</a:t>
            </a:r>
          </a:p>
          <a:p>
            <a:pPr marL="514350" indent="-514350">
              <a:buFont typeface="+mj-cs"/>
              <a:buAutoNum type="arabic2Minus"/>
            </a:pPr>
            <a:r>
              <a:rPr lang="ar-SA" sz="3200" dirty="0" smtClean="0">
                <a:solidFill>
                  <a:srgbClr val="640013"/>
                </a:solidFill>
                <a:cs typeface="DecoType Naskh Variants" pitchFamily="2" charset="-78"/>
              </a:rPr>
              <a:t>إنشاء متطلبات مُحدّدة لأفعال الطوارئ (الحوادث غير المتوقعة)، عند الاقتضاء.</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8.2</a:t>
            </a:r>
            <a:r>
              <a:rPr lang="ar-SA" sz="3600" dirty="0" smtClean="0">
                <a:solidFill>
                  <a:srgbClr val="FFC1CD"/>
                </a:solidFill>
                <a:cs typeface="DecoType Naskh Variants" pitchFamily="2" charset="-78"/>
              </a:rPr>
              <a:t> المتطلبات ذات العلاقة بالمنتجات والخدمات</a:t>
            </a:r>
          </a:p>
          <a:p>
            <a:r>
              <a:rPr lang="en-US" sz="3600" dirty="0" smtClean="0">
                <a:solidFill>
                  <a:srgbClr val="640013"/>
                </a:solidFill>
                <a:cs typeface="DecoType Naskh Variants" pitchFamily="2" charset="-78"/>
              </a:rPr>
              <a:t>8.2.2</a:t>
            </a:r>
            <a:r>
              <a:rPr lang="ar-SA" sz="3600" dirty="0" smtClean="0">
                <a:solidFill>
                  <a:srgbClr val="640013"/>
                </a:solidFill>
                <a:cs typeface="DecoType Naskh Variants" pitchFamily="2" charset="-78"/>
              </a:rPr>
              <a:t> تحديد المتطلبات ذات العلاقة بالمنتجات والخدمات</a:t>
            </a:r>
          </a:p>
        </p:txBody>
      </p:sp>
      <p:sp>
        <p:nvSpPr>
          <p:cNvPr id="6" name="مستطيل 5"/>
          <p:cNvSpPr/>
          <p:nvPr/>
        </p:nvSpPr>
        <p:spPr>
          <a:xfrm>
            <a:off x="76200" y="2967335"/>
            <a:ext cx="7620000" cy="3862596"/>
          </a:xfrm>
          <a:prstGeom prst="rect">
            <a:avLst/>
          </a:prstGeom>
        </p:spPr>
        <p:txBody>
          <a:bodyPr wrap="square">
            <a:spAutoFit/>
          </a:bodyPr>
          <a:lstStyle/>
          <a:p>
            <a:r>
              <a:rPr lang="ar-SA" sz="3200" dirty="0" smtClean="0">
                <a:solidFill>
                  <a:srgbClr val="640013"/>
                </a:solidFill>
                <a:cs typeface="DecoType Naskh Variants" pitchFamily="2" charset="-78"/>
              </a:rPr>
              <a:t>عند تحديد المتطلبات ذات العلاقة بالمنتجات والخدمات التي من المقرّر تقديمها للمستفيدين، </a:t>
            </a:r>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ضمان ما يلي:</a:t>
            </a:r>
          </a:p>
          <a:p>
            <a:pPr marL="514350" indent="-514350">
              <a:buFont typeface="+mj-cs"/>
              <a:buAutoNum type="arabic2Minus"/>
            </a:pPr>
            <a:r>
              <a:rPr lang="ar-SA" sz="3100" dirty="0" smtClean="0">
                <a:solidFill>
                  <a:srgbClr val="640013"/>
                </a:solidFill>
                <a:cs typeface="DecoType Naskh Variants" pitchFamily="2" charset="-78"/>
              </a:rPr>
              <a:t>أن المتطلبات ذات العلاقة بالمنتجات والخدمات قد حُدِدَت، بما في ذلك :</a:t>
            </a:r>
          </a:p>
          <a:p>
            <a:pPr marL="1370013" indent="-514350">
              <a:buFont typeface="+mj-lt"/>
              <a:buAutoNum type="arabicPeriod"/>
            </a:pPr>
            <a:r>
              <a:rPr lang="ar-SA" sz="3200" dirty="0" smtClean="0">
                <a:solidFill>
                  <a:srgbClr val="640013"/>
                </a:solidFill>
                <a:cs typeface="DecoType Naskh Variants" pitchFamily="2" charset="-78"/>
              </a:rPr>
              <a:t>أي متطلبات تشريعية وتنظيمية معمول </a:t>
            </a:r>
            <a:r>
              <a:rPr lang="ar-SA" sz="3200" dirty="0" err="1" smtClean="0">
                <a:solidFill>
                  <a:srgbClr val="640013"/>
                </a:solidFill>
                <a:cs typeface="DecoType Naskh Variants" pitchFamily="2" charset="-78"/>
              </a:rPr>
              <a:t>بها</a:t>
            </a:r>
            <a:r>
              <a:rPr lang="ar-SA" sz="3200" dirty="0" smtClean="0">
                <a:solidFill>
                  <a:srgbClr val="640013"/>
                </a:solidFill>
                <a:cs typeface="DecoType Naskh Variants" pitchFamily="2" charset="-78"/>
              </a:rPr>
              <a:t>؛</a:t>
            </a:r>
          </a:p>
          <a:p>
            <a:pPr marL="1370013" indent="-514350">
              <a:buFont typeface="+mj-lt"/>
              <a:buAutoNum type="arabicPeriod"/>
            </a:pPr>
            <a:r>
              <a:rPr lang="ar-SA" sz="3200" dirty="0" smtClean="0">
                <a:solidFill>
                  <a:srgbClr val="640013"/>
                </a:solidFill>
                <a:cs typeface="DecoType Naskh Variants" pitchFamily="2" charset="-78"/>
              </a:rPr>
              <a:t>المتطلبات التي تعتبرها المؤسسة ضرورية؛</a:t>
            </a:r>
          </a:p>
          <a:p>
            <a:pPr marL="514350" indent="-514350">
              <a:buFont typeface="+mj-cs"/>
              <a:buAutoNum type="arabic2Minus" startAt="2"/>
            </a:pPr>
            <a:r>
              <a:rPr lang="ar-SA" sz="3200" dirty="0" smtClean="0">
                <a:solidFill>
                  <a:srgbClr val="640013"/>
                </a:solidFill>
                <a:cs typeface="DecoType Naskh Variants" pitchFamily="2" charset="-78"/>
              </a:rPr>
              <a:t>أن المؤسسة بإمكانها الوفاء بالمطالبات المتعلقة بالمنتجات والخدمات التي تعرضها.</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8.2</a:t>
            </a:r>
            <a:r>
              <a:rPr lang="ar-SA" sz="3600" dirty="0" smtClean="0">
                <a:solidFill>
                  <a:srgbClr val="FFC1CD"/>
                </a:solidFill>
                <a:cs typeface="DecoType Naskh Variants" pitchFamily="2" charset="-78"/>
              </a:rPr>
              <a:t> المتطلبات ذات العلاقة بالمنتجات والخدمات</a:t>
            </a:r>
          </a:p>
          <a:p>
            <a:r>
              <a:rPr lang="en-US" sz="3600" dirty="0" smtClean="0">
                <a:solidFill>
                  <a:srgbClr val="640013"/>
                </a:solidFill>
                <a:cs typeface="DecoType Naskh Variants" pitchFamily="2" charset="-78"/>
              </a:rPr>
              <a:t>8.2.3</a:t>
            </a:r>
            <a:r>
              <a:rPr lang="ar-SA" sz="3600" dirty="0" smtClean="0">
                <a:solidFill>
                  <a:srgbClr val="640013"/>
                </a:solidFill>
                <a:cs typeface="DecoType Naskh Variants" pitchFamily="2" charset="-78"/>
              </a:rPr>
              <a:t> مراجعة المتطلبات ذات العلاقة بالمنتجات والخدمات</a:t>
            </a:r>
          </a:p>
          <a:p>
            <a:r>
              <a:rPr lang="en-US" sz="3600" dirty="0" smtClean="0">
                <a:solidFill>
                  <a:srgbClr val="640013"/>
                </a:solidFill>
                <a:cs typeface="DecoType Naskh Variants" pitchFamily="2" charset="-78"/>
              </a:rPr>
              <a:t>8.2.3.1</a:t>
            </a:r>
            <a:endParaRPr lang="ar-SA" sz="3600" dirty="0" smtClean="0">
              <a:solidFill>
                <a:srgbClr val="640013"/>
              </a:solidFill>
              <a:cs typeface="DecoType Naskh Variants" pitchFamily="2" charset="-78"/>
            </a:endParaRPr>
          </a:p>
        </p:txBody>
      </p:sp>
      <p:sp>
        <p:nvSpPr>
          <p:cNvPr id="5" name="مستطيل 4"/>
          <p:cNvSpPr/>
          <p:nvPr/>
        </p:nvSpPr>
        <p:spPr>
          <a:xfrm>
            <a:off x="76200" y="3128189"/>
            <a:ext cx="7620000" cy="2739211"/>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ضمان أن لديها القدرة على تلبية المتطلبات ذات العلاقة بالمنتجات والخدمات المقرّر تقديمها إلى المستفيدين.</a:t>
            </a:r>
          </a:p>
          <a:p>
            <a:r>
              <a:rPr lang="ar-SA" sz="3200" dirty="0" smtClean="0">
                <a:solidFill>
                  <a:srgbClr val="640013"/>
                </a:solidFill>
                <a:cs typeface="DecoType Naskh Variants" pitchFamily="2" charset="-78"/>
              </a:rPr>
              <a:t> و</a:t>
            </a:r>
            <a:r>
              <a:rPr lang="ar-SA" sz="5400" dirty="0" smtClean="0">
                <a:solidFill>
                  <a:srgbClr val="640013"/>
                </a:solidFill>
                <a:cs typeface="DecoType Naskh Variants" pitchFamily="2" charset="-78"/>
              </a:rPr>
              <a:t>يجب</a:t>
            </a:r>
            <a:r>
              <a:rPr lang="ar-SA" sz="3200" dirty="0" smtClean="0">
                <a:solidFill>
                  <a:srgbClr val="640013"/>
                </a:solidFill>
                <a:cs typeface="DecoType Naskh Variants" pitchFamily="2" charset="-78"/>
              </a:rPr>
              <a:t> على المؤسسة إجراء مراجعة قبل أن تلتزم المؤسسة بتزويد المنتجات والخدمات إلى الشرائح المستفيدة، وهذا يشمل:</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8.2</a:t>
            </a:r>
            <a:r>
              <a:rPr lang="ar-SA" sz="3600" dirty="0" smtClean="0">
                <a:solidFill>
                  <a:srgbClr val="FFC1CD"/>
                </a:solidFill>
                <a:cs typeface="DecoType Naskh Variants" pitchFamily="2" charset="-78"/>
              </a:rPr>
              <a:t> المتطلبات ذات العلاقة بالمنتجات والخدمات</a:t>
            </a:r>
          </a:p>
          <a:p>
            <a:r>
              <a:rPr lang="en-US" sz="3600" dirty="0" smtClean="0">
                <a:solidFill>
                  <a:srgbClr val="FFC1CD"/>
                </a:solidFill>
                <a:cs typeface="DecoType Naskh Variants" pitchFamily="2" charset="-78"/>
              </a:rPr>
              <a:t>8.2.3</a:t>
            </a:r>
            <a:r>
              <a:rPr lang="ar-SA" sz="3600" dirty="0" smtClean="0">
                <a:solidFill>
                  <a:srgbClr val="FFC1CD"/>
                </a:solidFill>
                <a:cs typeface="DecoType Naskh Variants" pitchFamily="2" charset="-78"/>
              </a:rPr>
              <a:t> مراجعة المتطلبات ذات العلاقة بالمنتجات والخدمات</a:t>
            </a:r>
          </a:p>
          <a:p>
            <a:r>
              <a:rPr lang="en-US" sz="3600" dirty="0" smtClean="0">
                <a:solidFill>
                  <a:srgbClr val="FFC1CD"/>
                </a:solidFill>
                <a:cs typeface="DecoType Naskh Variants" pitchFamily="2" charset="-78"/>
              </a:rPr>
              <a:t>8.2.3.1</a:t>
            </a:r>
            <a:endParaRPr lang="ar-SA" sz="3600" dirty="0" smtClean="0">
              <a:solidFill>
                <a:srgbClr val="FFC1CD"/>
              </a:solidFill>
              <a:cs typeface="DecoType Naskh Variants" pitchFamily="2" charset="-78"/>
            </a:endParaRPr>
          </a:p>
        </p:txBody>
      </p:sp>
      <p:sp>
        <p:nvSpPr>
          <p:cNvPr id="6" name="مستطيل 5"/>
          <p:cNvSpPr/>
          <p:nvPr/>
        </p:nvSpPr>
        <p:spPr>
          <a:xfrm>
            <a:off x="76200" y="2971800"/>
            <a:ext cx="7620000" cy="3524042"/>
          </a:xfrm>
          <a:prstGeom prst="rect">
            <a:avLst/>
          </a:prstGeom>
        </p:spPr>
        <p:txBody>
          <a:bodyPr wrap="square">
            <a:spAutoFit/>
          </a:bodyPr>
          <a:lstStyle/>
          <a:p>
            <a:pPr marL="514350" indent="-514350">
              <a:buFont typeface="+mj-cs"/>
              <a:buAutoNum type="arabic2Minus"/>
            </a:pPr>
            <a:r>
              <a:rPr lang="ar-SA" sz="3200" dirty="0" smtClean="0">
                <a:solidFill>
                  <a:srgbClr val="640013"/>
                </a:solidFill>
                <a:cs typeface="DecoType Naskh Variants" pitchFamily="2" charset="-78"/>
              </a:rPr>
              <a:t>المتطلبات التي يحددها المستفيد،  بما في ذلك المتطلبات الخاصة بأنشطة التسليم وما بعد التسليم؛</a:t>
            </a:r>
          </a:p>
          <a:p>
            <a:pPr marL="514350" indent="-514350">
              <a:buFont typeface="+mj-cs"/>
              <a:buAutoNum type="arabic2Minus"/>
            </a:pPr>
            <a:r>
              <a:rPr lang="ar-SA" sz="3200" dirty="0" smtClean="0">
                <a:solidFill>
                  <a:srgbClr val="640013"/>
                </a:solidFill>
                <a:cs typeface="DecoType Naskh Variants" pitchFamily="2" charset="-78"/>
              </a:rPr>
              <a:t>متطلبات لم يذكرها المستفيد، ولكنها ضرورية للاستخدام المحدّد أو المقصود، متى كان معلومًا؛</a:t>
            </a:r>
          </a:p>
          <a:p>
            <a:pPr marL="514350" indent="-514350">
              <a:buFont typeface="+mj-cs"/>
              <a:buAutoNum type="arabic2Minus"/>
            </a:pPr>
            <a:r>
              <a:rPr lang="ar-SA" sz="3200" dirty="0" smtClean="0">
                <a:solidFill>
                  <a:srgbClr val="640013"/>
                </a:solidFill>
                <a:cs typeface="DecoType Naskh Variants" pitchFamily="2" charset="-78"/>
              </a:rPr>
              <a:t>المتطلبات المحددة بواسطة المؤسسة؛</a:t>
            </a:r>
          </a:p>
          <a:p>
            <a:pPr marL="514350" indent="-514350">
              <a:buFont typeface="+mj-cs"/>
              <a:buAutoNum type="arabic2Minus"/>
            </a:pPr>
            <a:r>
              <a:rPr lang="ar-SA" sz="3200" dirty="0" smtClean="0">
                <a:solidFill>
                  <a:srgbClr val="640013"/>
                </a:solidFill>
                <a:cs typeface="DecoType Naskh Variants" pitchFamily="2" charset="-78"/>
              </a:rPr>
              <a:t>المتطلبات القانونية والتنظيمية المطبقة على المنتجات والخدمات؛</a:t>
            </a:r>
          </a:p>
          <a:p>
            <a:pPr marL="514350" indent="-514350">
              <a:buFont typeface="+mj-cs"/>
              <a:buAutoNum type="arabic2Minus"/>
            </a:pPr>
            <a:r>
              <a:rPr lang="ar-SA" sz="3100" dirty="0" smtClean="0">
                <a:solidFill>
                  <a:srgbClr val="640013"/>
                </a:solidFill>
                <a:cs typeface="DecoType Naskh Variants" pitchFamily="2" charset="-78"/>
              </a:rPr>
              <a:t>متطلبات العقد أو أمر التوريد التي تختلف عن تلك الموضحة فيما سبق.</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8.2</a:t>
            </a:r>
            <a:r>
              <a:rPr lang="ar-SA" sz="3600" dirty="0" smtClean="0">
                <a:solidFill>
                  <a:srgbClr val="FFC1CD"/>
                </a:solidFill>
                <a:cs typeface="DecoType Naskh Variants" pitchFamily="2" charset="-78"/>
              </a:rPr>
              <a:t> المتطلبات ذات العلاقة بالمنتجات والخدمات</a:t>
            </a:r>
          </a:p>
          <a:p>
            <a:r>
              <a:rPr lang="en-US" sz="3600" dirty="0" smtClean="0">
                <a:solidFill>
                  <a:srgbClr val="FFC1CD"/>
                </a:solidFill>
                <a:cs typeface="DecoType Naskh Variants" pitchFamily="2" charset="-78"/>
              </a:rPr>
              <a:t>8.2.3</a:t>
            </a:r>
            <a:r>
              <a:rPr lang="ar-SA" sz="3600" dirty="0" smtClean="0">
                <a:solidFill>
                  <a:srgbClr val="FFC1CD"/>
                </a:solidFill>
                <a:cs typeface="DecoType Naskh Variants" pitchFamily="2" charset="-78"/>
              </a:rPr>
              <a:t> مراجعة المتطلبات ذات العلاقة بالمنتجات والخدمات</a:t>
            </a:r>
          </a:p>
          <a:p>
            <a:r>
              <a:rPr lang="en-US" sz="3600" dirty="0" smtClean="0">
                <a:solidFill>
                  <a:srgbClr val="FFC1CD"/>
                </a:solidFill>
                <a:cs typeface="DecoType Naskh Variants" pitchFamily="2" charset="-78"/>
              </a:rPr>
              <a:t>8.2.3.1</a:t>
            </a:r>
            <a:endParaRPr lang="ar-SA" sz="3600" dirty="0" smtClean="0">
              <a:solidFill>
                <a:srgbClr val="FFC1CD"/>
              </a:solidFill>
              <a:cs typeface="DecoType Naskh Variants" pitchFamily="2" charset="-78"/>
            </a:endParaRPr>
          </a:p>
        </p:txBody>
      </p:sp>
      <p:sp>
        <p:nvSpPr>
          <p:cNvPr id="5" name="مستطيل 4"/>
          <p:cNvSpPr/>
          <p:nvPr/>
        </p:nvSpPr>
        <p:spPr>
          <a:xfrm>
            <a:off x="76200" y="2819400"/>
            <a:ext cx="7620000" cy="2739211"/>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التأكّد من أن متطلبات العقود أو أوامر التوريد التي تختلف عن تلك الموضحة فيما سبق قد تم معالجتها.</a:t>
            </a:r>
          </a:p>
          <a:p>
            <a:r>
              <a:rPr lang="ar-SA" sz="3200" dirty="0" smtClean="0">
                <a:solidFill>
                  <a:srgbClr val="640013"/>
                </a:solidFill>
                <a:cs typeface="DecoType Naskh Variants" pitchFamily="2" charset="-78"/>
              </a:rPr>
              <a:t>حينما  لا يقدّم المستفيد نصاً موثقاً بمتطلباته، </a:t>
            </a:r>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أن تؤكد متطلبات المستفيد قبل القبول .</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مربع نص 25"/>
          <p:cNvSpPr txBox="1"/>
          <p:nvPr/>
        </p:nvSpPr>
        <p:spPr>
          <a:xfrm>
            <a:off x="76200" y="685800"/>
            <a:ext cx="7391400" cy="2062103"/>
          </a:xfrm>
          <a:prstGeom prst="rect">
            <a:avLst/>
          </a:prstGeom>
          <a:solidFill>
            <a:schemeClr val="bg1"/>
          </a:solidFill>
        </p:spPr>
        <p:txBody>
          <a:bodyPr wrap="square" rtlCol="1">
            <a:spAutoFit/>
          </a:bodyPr>
          <a:lstStyle/>
          <a:p>
            <a:r>
              <a:rPr lang="ar-SA" sz="3200" dirty="0" smtClean="0">
                <a:solidFill>
                  <a:srgbClr val="640000"/>
                </a:solidFill>
                <a:cs typeface="DecoType Naskh Variants" pitchFamily="2" charset="-78"/>
                <a:hlinkClick r:id="rId2" action="ppaction://hlinksldjump"/>
              </a:rPr>
              <a:t> 6 التخطيط</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2" action="ppaction://hlinksldjump"/>
              </a:rPr>
              <a:t>	6.1 الإجراءات الرامية إلى مواجهة المخاطر واستغلال الفرص</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3" action="ppaction://hlinksldjump"/>
              </a:rPr>
              <a:t>	6.2 أهداف الجودة والتخطيط لتحقيقها</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4" action="ppaction://hlinksldjump"/>
              </a:rPr>
              <a:t>	6.3 التخطيط للتغيير</a:t>
            </a: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5" name="مستطيل 4"/>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advClick="0"/>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8.2</a:t>
            </a:r>
            <a:r>
              <a:rPr lang="ar-SA" sz="3600" dirty="0" smtClean="0">
                <a:solidFill>
                  <a:srgbClr val="FFC1CD"/>
                </a:solidFill>
                <a:cs typeface="DecoType Naskh Variants" pitchFamily="2" charset="-78"/>
              </a:rPr>
              <a:t> المتطلبات ذات العلاقة بالمنتجات والخدمات</a:t>
            </a:r>
          </a:p>
          <a:p>
            <a:r>
              <a:rPr lang="en-US" sz="3600" dirty="0" smtClean="0">
                <a:solidFill>
                  <a:srgbClr val="FFC1CD"/>
                </a:solidFill>
                <a:cs typeface="DecoType Naskh Variants" pitchFamily="2" charset="-78"/>
              </a:rPr>
              <a:t>8.2.3</a:t>
            </a:r>
            <a:r>
              <a:rPr lang="ar-SA" sz="3600" dirty="0" smtClean="0">
                <a:solidFill>
                  <a:srgbClr val="FFC1CD"/>
                </a:solidFill>
                <a:cs typeface="DecoType Naskh Variants" pitchFamily="2" charset="-78"/>
              </a:rPr>
              <a:t> مراجعة المتطلبات ذات العلاقة بالمنتجات والخدمات</a:t>
            </a:r>
          </a:p>
          <a:p>
            <a:r>
              <a:rPr lang="en-US" sz="3600" dirty="0" smtClean="0">
                <a:solidFill>
                  <a:srgbClr val="FFC1CD"/>
                </a:solidFill>
                <a:cs typeface="DecoType Naskh Variants" pitchFamily="2" charset="-78"/>
              </a:rPr>
              <a:t>8.2.3.1</a:t>
            </a:r>
            <a:endParaRPr lang="ar-SA" sz="3600" dirty="0" smtClean="0">
              <a:solidFill>
                <a:srgbClr val="FFC1CD"/>
              </a:solidFill>
              <a:cs typeface="DecoType Naskh Variants" pitchFamily="2" charset="-78"/>
            </a:endParaRPr>
          </a:p>
        </p:txBody>
      </p:sp>
      <p:sp>
        <p:nvSpPr>
          <p:cNvPr id="5" name="مستطيل 4"/>
          <p:cNvSpPr/>
          <p:nvPr/>
        </p:nvSpPr>
        <p:spPr>
          <a:xfrm>
            <a:off x="76200" y="2819400"/>
            <a:ext cx="7620000" cy="3231654"/>
          </a:xfrm>
          <a:prstGeom prst="rect">
            <a:avLst/>
          </a:prstGeom>
        </p:spPr>
        <p:txBody>
          <a:bodyPr wrap="square">
            <a:spAutoFit/>
          </a:bodyPr>
          <a:lstStyle/>
          <a:p>
            <a:r>
              <a:rPr lang="ar-SA" sz="4400" dirty="0" smtClean="0">
                <a:solidFill>
                  <a:srgbClr val="640013"/>
                </a:solidFill>
                <a:cs typeface="DecoType Naskh Variants" pitchFamily="2" charset="-78"/>
              </a:rPr>
              <a:t>ملحوظة</a:t>
            </a:r>
            <a:r>
              <a:rPr lang="ar-SA" sz="3200" dirty="0" smtClean="0">
                <a:solidFill>
                  <a:srgbClr val="640013"/>
                </a:solidFill>
                <a:cs typeface="DecoType Naskh Variants" pitchFamily="2" charset="-78"/>
              </a:rPr>
              <a:t> : </a:t>
            </a:r>
          </a:p>
          <a:p>
            <a:endParaRPr lang="ar-SA" sz="3200" dirty="0" smtClean="0">
              <a:solidFill>
                <a:srgbClr val="640013"/>
              </a:solidFill>
              <a:cs typeface="DecoType Naskh Variants" pitchFamily="2" charset="-78"/>
            </a:endParaRPr>
          </a:p>
          <a:p>
            <a:r>
              <a:rPr lang="ar-SA" sz="3200" dirty="0" smtClean="0">
                <a:solidFill>
                  <a:srgbClr val="640013"/>
                </a:solidFill>
                <a:cs typeface="DecoType Naskh Variants" pitchFamily="2" charset="-78"/>
              </a:rPr>
              <a:t>يعتبر إجراء مراجعة رسمية أمرًا غير عملي لكل أمر توريد في بعض الحالات، مثل المبيعات عبر شبكة الإنترنت.</a:t>
            </a:r>
          </a:p>
          <a:p>
            <a:r>
              <a:rPr lang="ar-SA" sz="3200" dirty="0" smtClean="0">
                <a:solidFill>
                  <a:srgbClr val="640013"/>
                </a:solidFill>
                <a:cs typeface="DecoType Naskh Variants" pitchFamily="2" charset="-78"/>
              </a:rPr>
              <a:t> وبدلاً من هذا، يمكن أن تغطي المراجعة المعلومات المتعلقة بالمنتج، مثل الكتالوجات.</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8.2</a:t>
            </a:r>
            <a:r>
              <a:rPr lang="ar-SA" sz="3600" dirty="0" smtClean="0">
                <a:solidFill>
                  <a:srgbClr val="FFC1CD"/>
                </a:solidFill>
                <a:cs typeface="DecoType Naskh Variants" pitchFamily="2" charset="-78"/>
              </a:rPr>
              <a:t> المتطلبات ذات العلاقة بالمنتجات والخدمات</a:t>
            </a:r>
          </a:p>
          <a:p>
            <a:r>
              <a:rPr lang="en-US" sz="3600" dirty="0" smtClean="0">
                <a:solidFill>
                  <a:srgbClr val="FFC1CD"/>
                </a:solidFill>
                <a:cs typeface="DecoType Naskh Variants" pitchFamily="2" charset="-78"/>
              </a:rPr>
              <a:t>8.2.3</a:t>
            </a:r>
            <a:r>
              <a:rPr lang="ar-SA" sz="3600" dirty="0" smtClean="0">
                <a:solidFill>
                  <a:srgbClr val="FFC1CD"/>
                </a:solidFill>
                <a:cs typeface="DecoType Naskh Variants" pitchFamily="2" charset="-78"/>
              </a:rPr>
              <a:t> مراجعة المتطلبات ذات العلاقة بالمنتجات والخدمات</a:t>
            </a:r>
          </a:p>
          <a:p>
            <a:r>
              <a:rPr lang="en-US" sz="3600" dirty="0" smtClean="0">
                <a:solidFill>
                  <a:srgbClr val="640013"/>
                </a:solidFill>
                <a:cs typeface="DecoType Naskh Variants" pitchFamily="2" charset="-78"/>
              </a:rPr>
              <a:t>8.2.3.2</a:t>
            </a:r>
            <a:endParaRPr lang="ar-SA" sz="3600" dirty="0" smtClean="0">
              <a:solidFill>
                <a:srgbClr val="640013"/>
              </a:solidFill>
              <a:cs typeface="DecoType Naskh Variants" pitchFamily="2" charset="-78"/>
            </a:endParaRPr>
          </a:p>
        </p:txBody>
      </p:sp>
      <p:sp>
        <p:nvSpPr>
          <p:cNvPr id="6" name="مستطيل 5"/>
          <p:cNvSpPr/>
          <p:nvPr/>
        </p:nvSpPr>
        <p:spPr>
          <a:xfrm>
            <a:off x="76200" y="3195697"/>
            <a:ext cx="7620000" cy="2062103"/>
          </a:xfrm>
          <a:prstGeom prst="rect">
            <a:avLst/>
          </a:prstGeom>
        </p:spPr>
        <p:txBody>
          <a:bodyPr wrap="square">
            <a:spAutoFit/>
          </a:bodyPr>
          <a:lstStyle/>
          <a:p>
            <a:r>
              <a:rPr lang="ar-SA" sz="3200" dirty="0" smtClean="0">
                <a:solidFill>
                  <a:srgbClr val="640013"/>
                </a:solidFill>
                <a:cs typeface="DecoType Naskh Variants" pitchFamily="2" charset="-78"/>
              </a:rPr>
              <a:t>يجب على المؤسسة الاحتفاظ بمعلومات موثقة بخصوص ما يلي، حسب الاقتضاء :</a:t>
            </a:r>
          </a:p>
          <a:p>
            <a:pPr marL="514350" indent="-514350">
              <a:buFont typeface="+mj-cs"/>
              <a:buAutoNum type="arabic2Minus"/>
            </a:pPr>
            <a:r>
              <a:rPr lang="ar-SA" sz="3200" dirty="0" smtClean="0">
                <a:solidFill>
                  <a:srgbClr val="640013"/>
                </a:solidFill>
                <a:cs typeface="DecoType Naskh Variants" pitchFamily="2" charset="-78"/>
              </a:rPr>
              <a:t>نتائج المراجعة؛</a:t>
            </a:r>
          </a:p>
          <a:p>
            <a:pPr marL="514350" indent="-514350">
              <a:buFont typeface="+mj-cs"/>
              <a:buAutoNum type="arabic2Minus"/>
            </a:pPr>
            <a:r>
              <a:rPr lang="ar-SA" sz="3200" dirty="0" smtClean="0">
                <a:solidFill>
                  <a:srgbClr val="640013"/>
                </a:solidFill>
                <a:cs typeface="DecoType Naskh Variants" pitchFamily="2" charset="-78"/>
              </a:rPr>
              <a:t>أي متطلبات جديدة ذات علاقة بالمنتجات والخدمات.</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8.2</a:t>
            </a:r>
            <a:r>
              <a:rPr lang="ar-SA" sz="3600" dirty="0" smtClean="0">
                <a:solidFill>
                  <a:srgbClr val="FFC1CD"/>
                </a:solidFill>
                <a:cs typeface="DecoType Naskh Variants" pitchFamily="2" charset="-78"/>
              </a:rPr>
              <a:t> المتطلبات ذات العلاقة بالمنتجات والخدمات</a:t>
            </a:r>
          </a:p>
          <a:p>
            <a:r>
              <a:rPr lang="en-US" sz="3600" dirty="0" smtClean="0">
                <a:solidFill>
                  <a:srgbClr val="FFC1CD"/>
                </a:solidFill>
                <a:cs typeface="DecoType Naskh Variants" pitchFamily="2" charset="-78"/>
              </a:rPr>
              <a:t>8.2.3</a:t>
            </a:r>
            <a:r>
              <a:rPr lang="ar-SA" sz="3600" dirty="0" smtClean="0">
                <a:solidFill>
                  <a:srgbClr val="FFC1CD"/>
                </a:solidFill>
                <a:cs typeface="DecoType Naskh Variants" pitchFamily="2" charset="-78"/>
              </a:rPr>
              <a:t> مراجعة المتطلبات ذات العلاقة بالمنتجات والخدمات</a:t>
            </a:r>
          </a:p>
          <a:p>
            <a:r>
              <a:rPr lang="en-US" sz="3600" dirty="0" smtClean="0">
                <a:solidFill>
                  <a:srgbClr val="640013"/>
                </a:solidFill>
                <a:cs typeface="DecoType Naskh Variants" pitchFamily="2" charset="-78"/>
              </a:rPr>
              <a:t>8.2.4</a:t>
            </a:r>
            <a:r>
              <a:rPr lang="ar-SA" sz="3600" dirty="0" smtClean="0">
                <a:solidFill>
                  <a:srgbClr val="640013"/>
                </a:solidFill>
                <a:cs typeface="DecoType Naskh Variants" pitchFamily="2" charset="-78"/>
              </a:rPr>
              <a:t> التغييرات في المتطلبات ذات العلاقة بالمنتجات والخدمات</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8" name="مستطيل 7"/>
          <p:cNvSpPr/>
          <p:nvPr/>
        </p:nvSpPr>
        <p:spPr>
          <a:xfrm>
            <a:off x="0" y="3429000"/>
            <a:ext cx="7772400" cy="1569660"/>
          </a:xfrm>
          <a:prstGeom prst="rect">
            <a:avLst/>
          </a:prstGeom>
        </p:spPr>
        <p:txBody>
          <a:bodyPr wrap="square">
            <a:spAutoFit/>
          </a:bodyPr>
          <a:lstStyle/>
          <a:p>
            <a:pPr algn="just"/>
            <a:r>
              <a:rPr lang="ar-SA" sz="3200" dirty="0" smtClean="0">
                <a:solidFill>
                  <a:srgbClr val="640013"/>
                </a:solidFill>
                <a:cs typeface="DecoType Naskh Variants" pitchFamily="2" charset="-78"/>
              </a:rPr>
              <a:t>في حالة تغيير متطلبات المنتجات والخدمات، فإنه يجب على المؤسسة ضمان تعديل المعلومات الموثقة ذات الصلة، وأيضاً توعية الأفراد المعنيين بالمتطلبات التي تم تغييرها.</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640013"/>
                </a:solidFill>
                <a:cs typeface="DecoType Naskh Variants" pitchFamily="2" charset="-78"/>
              </a:rPr>
              <a:t>8.3</a:t>
            </a:r>
            <a:r>
              <a:rPr lang="ar-SA" sz="3600" dirty="0" smtClean="0">
                <a:solidFill>
                  <a:srgbClr val="640013"/>
                </a:solidFill>
                <a:cs typeface="DecoType Naskh Variants" pitchFamily="2" charset="-78"/>
              </a:rPr>
              <a:t> تصميم وتطوير المنتجات والخدمات</a:t>
            </a:r>
          </a:p>
          <a:p>
            <a:r>
              <a:rPr lang="en-US" sz="3600" dirty="0" smtClean="0">
                <a:solidFill>
                  <a:srgbClr val="640013"/>
                </a:solidFill>
                <a:cs typeface="DecoType Naskh Variants" pitchFamily="2" charset="-78"/>
              </a:rPr>
              <a:t>8.3.1</a:t>
            </a:r>
            <a:r>
              <a:rPr lang="ar-SA" sz="3600" dirty="0" smtClean="0">
                <a:solidFill>
                  <a:srgbClr val="640013"/>
                </a:solidFill>
                <a:cs typeface="DecoType Naskh Variants" pitchFamily="2" charset="-78"/>
              </a:rPr>
              <a:t> عام</a:t>
            </a:r>
          </a:p>
        </p:txBody>
      </p:sp>
      <p:sp>
        <p:nvSpPr>
          <p:cNvPr id="5" name="مستطيل 4"/>
          <p:cNvSpPr/>
          <p:nvPr/>
        </p:nvSpPr>
        <p:spPr>
          <a:xfrm>
            <a:off x="76200" y="2967335"/>
            <a:ext cx="7620000" cy="1415772"/>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إنشاء وتنفيذ وصيانة عملية التصميم والتطوير المناسبة لضمان تقديم المنتجات والخدمات لاحقاً.</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8.3</a:t>
            </a:r>
            <a:r>
              <a:rPr lang="ar-SA" sz="3600" dirty="0" smtClean="0">
                <a:solidFill>
                  <a:srgbClr val="FFC1CD"/>
                </a:solidFill>
                <a:cs typeface="DecoType Naskh Variants" pitchFamily="2" charset="-78"/>
              </a:rPr>
              <a:t> تصميم وتطوير المنتجات والخدمات</a:t>
            </a:r>
          </a:p>
          <a:p>
            <a:r>
              <a:rPr lang="en-US" sz="3600" dirty="0" smtClean="0">
                <a:solidFill>
                  <a:srgbClr val="640013"/>
                </a:solidFill>
                <a:cs typeface="DecoType Naskh Variants" pitchFamily="2" charset="-78"/>
              </a:rPr>
              <a:t>8.3.2</a:t>
            </a:r>
            <a:r>
              <a:rPr lang="ar-SA" sz="3600" dirty="0" smtClean="0">
                <a:solidFill>
                  <a:srgbClr val="640013"/>
                </a:solidFill>
                <a:cs typeface="DecoType Naskh Variants" pitchFamily="2" charset="-78"/>
              </a:rPr>
              <a:t> تخطيط التصميم والتطوير</a:t>
            </a:r>
          </a:p>
        </p:txBody>
      </p:sp>
      <p:sp>
        <p:nvSpPr>
          <p:cNvPr id="6" name="مستطيل 5"/>
          <p:cNvSpPr/>
          <p:nvPr/>
        </p:nvSpPr>
        <p:spPr>
          <a:xfrm>
            <a:off x="76200" y="2567494"/>
            <a:ext cx="7620000" cy="4293483"/>
          </a:xfrm>
          <a:prstGeom prst="rect">
            <a:avLst/>
          </a:prstGeom>
        </p:spPr>
        <p:txBody>
          <a:bodyPr wrap="square">
            <a:spAutoFit/>
          </a:bodyPr>
          <a:lstStyle/>
          <a:p>
            <a:r>
              <a:rPr lang="ar-SA" sz="3200" dirty="0" smtClean="0">
                <a:solidFill>
                  <a:srgbClr val="640013"/>
                </a:solidFill>
                <a:cs typeface="DecoType Naskh Variants" pitchFamily="2" charset="-78"/>
              </a:rPr>
              <a:t>أثناء تحديد مراحل وضوابط عملية التصميم والتطوير، يجب على المؤسسة مراعاة ما يلي :</a:t>
            </a:r>
          </a:p>
          <a:p>
            <a:endParaRPr lang="ar-SA" sz="1600" dirty="0" smtClean="0">
              <a:solidFill>
                <a:srgbClr val="640013"/>
              </a:solidFill>
              <a:cs typeface="DecoType Naskh Variants" pitchFamily="2" charset="-78"/>
            </a:endParaRPr>
          </a:p>
          <a:p>
            <a:pPr marL="342900" indent="-342900">
              <a:buFont typeface="+mj-cs"/>
              <a:buAutoNum type="arabic2Minus"/>
            </a:pPr>
            <a:r>
              <a:rPr lang="ar-SA" sz="3200" dirty="0" smtClean="0">
                <a:solidFill>
                  <a:srgbClr val="640013"/>
                </a:solidFill>
                <a:cs typeface="DecoType Naskh Variants" pitchFamily="2" charset="-78"/>
              </a:rPr>
              <a:t>طبيعة ومدة وتعقيد أنشطة التصميم والتطوير؛</a:t>
            </a:r>
          </a:p>
          <a:p>
            <a:pPr marL="342900" indent="-342900">
              <a:buFont typeface="+mj-cs"/>
              <a:buAutoNum type="arabic2Minus"/>
            </a:pPr>
            <a:r>
              <a:rPr lang="ar-SA" sz="2900" dirty="0" smtClean="0">
                <a:solidFill>
                  <a:srgbClr val="640013"/>
                </a:solidFill>
                <a:cs typeface="DecoType Naskh Variants" pitchFamily="2" charset="-78"/>
              </a:rPr>
              <a:t>مراحل العملية المطلوبة، متضمنةً مراجعات التصميم والتطوير القابلة للتطبيق؛</a:t>
            </a:r>
          </a:p>
          <a:p>
            <a:pPr marL="342900" indent="-342900">
              <a:buFont typeface="+mj-cs"/>
              <a:buAutoNum type="arabic2Minus"/>
            </a:pPr>
            <a:r>
              <a:rPr lang="ar-SA" sz="3200" dirty="0" smtClean="0">
                <a:solidFill>
                  <a:srgbClr val="640013"/>
                </a:solidFill>
                <a:cs typeface="DecoType Naskh Variants" pitchFamily="2" charset="-78"/>
              </a:rPr>
              <a:t>أنشطة التحقّق وإقرار الصلاحية المطلوبة لعملية التصميم والتطوير؛</a:t>
            </a:r>
          </a:p>
          <a:p>
            <a:pPr marL="342900" indent="-342900">
              <a:buFont typeface="+mj-cs"/>
              <a:buAutoNum type="arabic2Minus"/>
            </a:pPr>
            <a:r>
              <a:rPr lang="ar-SA" sz="3200" dirty="0" smtClean="0">
                <a:solidFill>
                  <a:srgbClr val="640013"/>
                </a:solidFill>
                <a:cs typeface="DecoType Naskh Variants" pitchFamily="2" charset="-78"/>
              </a:rPr>
              <a:t>المسؤوليات والصلاحيات المُضمّنة في عملية التصميم والتطوير؛</a:t>
            </a:r>
          </a:p>
          <a:p>
            <a:pPr marL="342900" indent="-342900">
              <a:buFont typeface="+mj-cs"/>
              <a:buAutoNum type="arabic2Minus"/>
            </a:pPr>
            <a:r>
              <a:rPr lang="ar-SA" sz="3200" dirty="0" smtClean="0">
                <a:solidFill>
                  <a:srgbClr val="640013"/>
                </a:solidFill>
                <a:cs typeface="DecoType Naskh Variants" pitchFamily="2" charset="-78"/>
              </a:rPr>
              <a:t>الاحتياجات من الموارد الداخلية والخارجية لتصميم وتطوير المنتجات والخدمات؛</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8.3</a:t>
            </a:r>
            <a:r>
              <a:rPr lang="ar-SA" sz="3600" dirty="0" smtClean="0">
                <a:solidFill>
                  <a:srgbClr val="FFC1CD"/>
                </a:solidFill>
                <a:cs typeface="DecoType Naskh Variants" pitchFamily="2" charset="-78"/>
              </a:rPr>
              <a:t> تصميم وتطوير المنتجات والخدمات</a:t>
            </a:r>
          </a:p>
          <a:p>
            <a:r>
              <a:rPr lang="en-US" sz="3600" dirty="0" smtClean="0">
                <a:solidFill>
                  <a:srgbClr val="FFC1CD"/>
                </a:solidFill>
                <a:cs typeface="DecoType Naskh Variants" pitchFamily="2" charset="-78"/>
              </a:rPr>
              <a:t>8.3.2</a:t>
            </a:r>
            <a:r>
              <a:rPr lang="ar-SA" sz="3600" dirty="0" smtClean="0">
                <a:solidFill>
                  <a:srgbClr val="FFC1CD"/>
                </a:solidFill>
                <a:cs typeface="DecoType Naskh Variants" pitchFamily="2" charset="-78"/>
              </a:rPr>
              <a:t> تخطيط التصميم والتطوير</a:t>
            </a:r>
          </a:p>
        </p:txBody>
      </p:sp>
      <p:sp>
        <p:nvSpPr>
          <p:cNvPr id="5" name="مستطيل 4"/>
          <p:cNvSpPr/>
          <p:nvPr/>
        </p:nvSpPr>
        <p:spPr>
          <a:xfrm>
            <a:off x="76200" y="2724358"/>
            <a:ext cx="7620000" cy="3524042"/>
          </a:xfrm>
          <a:prstGeom prst="rect">
            <a:avLst/>
          </a:prstGeom>
        </p:spPr>
        <p:txBody>
          <a:bodyPr wrap="square">
            <a:spAutoFit/>
          </a:bodyPr>
          <a:lstStyle/>
          <a:p>
            <a:pPr marL="514350" indent="-514350">
              <a:buFont typeface="+mj-cs"/>
              <a:buAutoNum type="arabic2Minus" startAt="6"/>
            </a:pPr>
            <a:r>
              <a:rPr lang="ar-SA" sz="3200" dirty="0" smtClean="0">
                <a:solidFill>
                  <a:srgbClr val="640013"/>
                </a:solidFill>
                <a:cs typeface="DecoType Naskh Variants" pitchFamily="2" charset="-78"/>
              </a:rPr>
              <a:t>الحاجة إلى ضبط وإدارة العلاقات المتداخلة بين الأشخاص المشاركين في عملية التصميم والتطوير؛</a:t>
            </a:r>
          </a:p>
          <a:p>
            <a:pPr marL="514350" indent="-514350">
              <a:buFont typeface="+mj-cs"/>
              <a:buAutoNum type="arabic2Minus" startAt="7"/>
            </a:pPr>
            <a:r>
              <a:rPr lang="ar-SA" sz="3100" dirty="0" smtClean="0">
                <a:solidFill>
                  <a:srgbClr val="640013"/>
                </a:solidFill>
                <a:cs typeface="DecoType Naskh Variants" pitchFamily="2" charset="-78"/>
              </a:rPr>
              <a:t>الحاجة إلى إشراك الزبائن والمستخدمين في عملية التصميم والتطوير؛</a:t>
            </a:r>
          </a:p>
          <a:p>
            <a:pPr marL="514350" indent="-514350">
              <a:buFont typeface="+mj-cs"/>
              <a:buAutoNum type="arabic2Minus" startAt="8"/>
            </a:pPr>
            <a:r>
              <a:rPr lang="ar-SA" sz="3200" dirty="0" smtClean="0">
                <a:solidFill>
                  <a:srgbClr val="640013"/>
                </a:solidFill>
                <a:cs typeface="DecoType Naskh Variants" pitchFamily="2" charset="-78"/>
              </a:rPr>
              <a:t>المتطلبات ذات العلاقة بتقديم المنتجات والخدمات لاحقاً؛</a:t>
            </a:r>
          </a:p>
          <a:p>
            <a:pPr marL="514350" indent="-514350">
              <a:buFont typeface="+mj-cs"/>
              <a:buAutoNum type="arabic2Minus" startAt="9"/>
            </a:pPr>
            <a:r>
              <a:rPr lang="ar-SA" sz="3200" dirty="0" smtClean="0">
                <a:solidFill>
                  <a:srgbClr val="640013"/>
                </a:solidFill>
                <a:cs typeface="DecoType Naskh Variants" pitchFamily="2" charset="-78"/>
              </a:rPr>
              <a:t>مستوى الرقابة المتوقع لعملية التصميم والتطوير من قِبل الزبائن والأطراف المعنية الأخرى ذات العلاقة؛</a:t>
            </a:r>
          </a:p>
          <a:p>
            <a:pPr marL="514350" indent="-514350">
              <a:buFont typeface="+mj-cs"/>
              <a:buAutoNum type="arabic2Minus" startAt="10"/>
            </a:pPr>
            <a:r>
              <a:rPr lang="ar-SA" sz="3200" dirty="0" smtClean="0">
                <a:solidFill>
                  <a:srgbClr val="640013"/>
                </a:solidFill>
                <a:cs typeface="DecoType Naskh Variants" pitchFamily="2" charset="-78"/>
              </a:rPr>
              <a:t>المعلومات الموثقة المطلوبة لإثبات تلبية متطلبات التصميم والتطوير</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8.3</a:t>
            </a:r>
            <a:r>
              <a:rPr lang="ar-SA" sz="3600" dirty="0" smtClean="0">
                <a:solidFill>
                  <a:srgbClr val="FFC1CD"/>
                </a:solidFill>
                <a:cs typeface="DecoType Naskh Variants" pitchFamily="2" charset="-78"/>
              </a:rPr>
              <a:t> تصميم وتطوير المنتجات والخدمات</a:t>
            </a:r>
          </a:p>
          <a:p>
            <a:r>
              <a:rPr lang="en-US" sz="3600" dirty="0" smtClean="0">
                <a:solidFill>
                  <a:srgbClr val="640013"/>
                </a:solidFill>
                <a:cs typeface="DecoType Naskh Variants" pitchFamily="2" charset="-78"/>
              </a:rPr>
              <a:t>8.3.3</a:t>
            </a:r>
            <a:r>
              <a:rPr lang="ar-SA" sz="3600" dirty="0" smtClean="0">
                <a:solidFill>
                  <a:srgbClr val="640013"/>
                </a:solidFill>
                <a:cs typeface="DecoType Naskh Variants" pitchFamily="2" charset="-78"/>
              </a:rPr>
              <a:t> </a:t>
            </a:r>
            <a:r>
              <a:rPr lang="ar-SA" sz="3600" dirty="0" err="1" smtClean="0">
                <a:solidFill>
                  <a:srgbClr val="640013"/>
                </a:solidFill>
                <a:cs typeface="DecoType Naskh Variants" pitchFamily="2" charset="-78"/>
              </a:rPr>
              <a:t>مدخلات</a:t>
            </a:r>
            <a:r>
              <a:rPr lang="ar-SA" sz="3600" dirty="0" smtClean="0">
                <a:solidFill>
                  <a:srgbClr val="640013"/>
                </a:solidFill>
                <a:cs typeface="DecoType Naskh Variants" pitchFamily="2" charset="-78"/>
              </a:rPr>
              <a:t> التصميم والتطوير</a:t>
            </a:r>
          </a:p>
        </p:txBody>
      </p:sp>
      <p:sp>
        <p:nvSpPr>
          <p:cNvPr id="6" name="مستطيل 5"/>
          <p:cNvSpPr/>
          <p:nvPr/>
        </p:nvSpPr>
        <p:spPr>
          <a:xfrm>
            <a:off x="76200" y="2286000"/>
            <a:ext cx="7620000" cy="4339650"/>
          </a:xfrm>
          <a:prstGeom prst="rect">
            <a:avLst/>
          </a:prstGeom>
        </p:spPr>
        <p:txBody>
          <a:bodyPr wrap="square">
            <a:spAutoFit/>
          </a:bodyPr>
          <a:lstStyle/>
          <a:p>
            <a:r>
              <a:rPr lang="ar-SA" sz="4800" dirty="0" smtClean="0">
                <a:solidFill>
                  <a:srgbClr val="640013"/>
                </a:solidFill>
                <a:cs typeface="DecoType Naskh Variants" pitchFamily="2" charset="-78"/>
              </a:rPr>
              <a:t>يجب </a:t>
            </a:r>
            <a:r>
              <a:rPr lang="ar-SA" sz="3000" dirty="0" smtClean="0">
                <a:solidFill>
                  <a:srgbClr val="640013"/>
                </a:solidFill>
                <a:cs typeface="DecoType Naskh Variants" pitchFamily="2" charset="-78"/>
              </a:rPr>
              <a:t>على المؤسسة تحديد المتطلبات الأساسية لأنواع معينة من المنتجات والخدمات التي من المقرّر تصميمها وتطويرها.</a:t>
            </a:r>
          </a:p>
          <a:p>
            <a:r>
              <a:rPr lang="ar-SA" sz="3000" dirty="0" smtClean="0">
                <a:solidFill>
                  <a:srgbClr val="640013"/>
                </a:solidFill>
                <a:cs typeface="DecoType Naskh Variants" pitchFamily="2" charset="-78"/>
              </a:rPr>
              <a:t> </a:t>
            </a:r>
            <a:r>
              <a:rPr lang="ar-SA" sz="4800" dirty="0" smtClean="0">
                <a:solidFill>
                  <a:srgbClr val="640013"/>
                </a:solidFill>
                <a:cs typeface="DecoType Naskh Variants" pitchFamily="2" charset="-78"/>
              </a:rPr>
              <a:t>يجب </a:t>
            </a:r>
            <a:r>
              <a:rPr lang="ar-SA" sz="3000" dirty="0" smtClean="0">
                <a:solidFill>
                  <a:srgbClr val="640013"/>
                </a:solidFill>
                <a:cs typeface="DecoType Naskh Variants" pitchFamily="2" charset="-78"/>
              </a:rPr>
              <a:t>على المؤسسة مراعاة ما يلي :</a:t>
            </a:r>
          </a:p>
          <a:p>
            <a:pPr marL="514350" indent="-514350">
              <a:buFont typeface="+mj-cs"/>
              <a:buAutoNum type="arabic2Minus"/>
            </a:pPr>
            <a:r>
              <a:rPr lang="ar-SA" sz="3000" dirty="0" smtClean="0">
                <a:solidFill>
                  <a:srgbClr val="640013"/>
                </a:solidFill>
                <a:cs typeface="DecoType Naskh Variants" pitchFamily="2" charset="-78"/>
              </a:rPr>
              <a:t>المتطلبات الوظيفية ومتطلبات الأداء؛</a:t>
            </a:r>
          </a:p>
          <a:p>
            <a:pPr marL="514350" indent="-514350">
              <a:buFont typeface="+mj-cs"/>
              <a:buAutoNum type="arabic2Minus"/>
            </a:pPr>
            <a:r>
              <a:rPr lang="ar-SA" sz="3000" dirty="0" smtClean="0">
                <a:solidFill>
                  <a:srgbClr val="640013"/>
                </a:solidFill>
                <a:cs typeface="DecoType Naskh Variants" pitchFamily="2" charset="-78"/>
              </a:rPr>
              <a:t>المعلومات المتوفرة من أنشطة تصميم وتطوير سابقه مشابهة؛</a:t>
            </a:r>
          </a:p>
          <a:p>
            <a:pPr marL="514350" indent="-514350">
              <a:buFont typeface="+mj-cs"/>
              <a:buAutoNum type="arabic2Minus"/>
            </a:pPr>
            <a:r>
              <a:rPr lang="ar-SA" sz="3000" dirty="0" smtClean="0">
                <a:solidFill>
                  <a:srgbClr val="640013"/>
                </a:solidFill>
                <a:cs typeface="DecoType Naskh Variants" pitchFamily="2" charset="-78"/>
              </a:rPr>
              <a:t>المتطلبات القانونية والتنظيمية؛</a:t>
            </a:r>
          </a:p>
          <a:p>
            <a:pPr marL="514350" indent="-514350">
              <a:buFont typeface="+mj-cs"/>
              <a:buAutoNum type="arabic2Minus"/>
            </a:pPr>
            <a:r>
              <a:rPr lang="ar-SA" sz="3000" dirty="0" smtClean="0">
                <a:solidFill>
                  <a:srgbClr val="640013"/>
                </a:solidFill>
                <a:cs typeface="DecoType Naskh Variants" pitchFamily="2" charset="-78"/>
              </a:rPr>
              <a:t>المواصفات القياسية أو أساليب الممارسة التي التزمت المؤسسة بتنفيذها؛</a:t>
            </a:r>
          </a:p>
          <a:p>
            <a:pPr marL="514350" indent="-514350">
              <a:buFont typeface="+mj-cs"/>
              <a:buAutoNum type="arabic2Minus"/>
            </a:pPr>
            <a:r>
              <a:rPr lang="ar-SA" sz="3000" dirty="0" smtClean="0">
                <a:solidFill>
                  <a:srgbClr val="640013"/>
                </a:solidFill>
                <a:cs typeface="DecoType Naskh Variants" pitchFamily="2" charset="-78"/>
              </a:rPr>
              <a:t>عواقب الفشل المحتملة نظراً لطبيعة المنتجات والخدمات.</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8.3</a:t>
            </a:r>
            <a:r>
              <a:rPr lang="ar-SA" sz="3600" dirty="0" smtClean="0">
                <a:solidFill>
                  <a:srgbClr val="FFC1CD"/>
                </a:solidFill>
                <a:cs typeface="DecoType Naskh Variants" pitchFamily="2" charset="-78"/>
              </a:rPr>
              <a:t> تصميم وتطوير المنتجات والخدمات</a:t>
            </a:r>
          </a:p>
          <a:p>
            <a:r>
              <a:rPr lang="en-US" sz="3600" dirty="0" smtClean="0">
                <a:solidFill>
                  <a:srgbClr val="FFC1CD"/>
                </a:solidFill>
                <a:cs typeface="DecoType Naskh Variants" pitchFamily="2" charset="-78"/>
              </a:rPr>
              <a:t>8.3.3</a:t>
            </a:r>
            <a:r>
              <a:rPr lang="ar-SA" sz="3600" dirty="0" smtClean="0">
                <a:solidFill>
                  <a:srgbClr val="FFC1CD"/>
                </a:solidFill>
                <a:cs typeface="DecoType Naskh Variants" pitchFamily="2" charset="-78"/>
              </a:rPr>
              <a:t> </a:t>
            </a:r>
            <a:r>
              <a:rPr lang="ar-SA" sz="3600" dirty="0" err="1" smtClean="0">
                <a:solidFill>
                  <a:srgbClr val="FFC1CD"/>
                </a:solidFill>
                <a:cs typeface="DecoType Naskh Variants" pitchFamily="2" charset="-78"/>
              </a:rPr>
              <a:t>مدخلات</a:t>
            </a:r>
            <a:r>
              <a:rPr lang="ar-SA" sz="3600" dirty="0" smtClean="0">
                <a:solidFill>
                  <a:srgbClr val="FFC1CD"/>
                </a:solidFill>
                <a:cs typeface="DecoType Naskh Variants" pitchFamily="2" charset="-78"/>
              </a:rPr>
              <a:t> التصميم والتطوير</a:t>
            </a:r>
          </a:p>
        </p:txBody>
      </p:sp>
      <p:sp>
        <p:nvSpPr>
          <p:cNvPr id="5" name="مستطيل 4"/>
          <p:cNvSpPr/>
          <p:nvPr/>
        </p:nvSpPr>
        <p:spPr>
          <a:xfrm>
            <a:off x="76200" y="2514600"/>
            <a:ext cx="7620000" cy="3231654"/>
          </a:xfrm>
          <a:prstGeom prst="rect">
            <a:avLst/>
          </a:prstGeom>
        </p:spPr>
        <p:txBody>
          <a:bodyPr wrap="square">
            <a:spAutoFit/>
          </a:bodyPr>
          <a:lstStyle/>
          <a:p>
            <a:r>
              <a:rPr lang="ar-SA" sz="3000" dirty="0" smtClean="0">
                <a:solidFill>
                  <a:srgbClr val="640013"/>
                </a:solidFill>
                <a:cs typeface="DecoType Naskh Variants" pitchFamily="2" charset="-78"/>
              </a:rPr>
              <a:t>و</a:t>
            </a:r>
            <a:r>
              <a:rPr lang="ar-SA" sz="4800" dirty="0" smtClean="0">
                <a:solidFill>
                  <a:srgbClr val="640013"/>
                </a:solidFill>
                <a:cs typeface="DecoType Naskh Variants" pitchFamily="2" charset="-78"/>
              </a:rPr>
              <a:t>يجب</a:t>
            </a:r>
            <a:r>
              <a:rPr lang="ar-SA" sz="3000" dirty="0" smtClean="0">
                <a:solidFill>
                  <a:srgbClr val="640013"/>
                </a:solidFill>
                <a:cs typeface="DecoType Naskh Variants" pitchFamily="2" charset="-78"/>
              </a:rPr>
              <a:t> أن تكون </a:t>
            </a:r>
            <a:r>
              <a:rPr lang="ar-SA" sz="3000" dirty="0" err="1" smtClean="0">
                <a:solidFill>
                  <a:srgbClr val="640013"/>
                </a:solidFill>
                <a:cs typeface="DecoType Naskh Variants" pitchFamily="2" charset="-78"/>
              </a:rPr>
              <a:t>المدخلات</a:t>
            </a:r>
            <a:r>
              <a:rPr lang="ar-SA" sz="3000" dirty="0" smtClean="0">
                <a:solidFill>
                  <a:srgbClr val="640013"/>
                </a:solidFill>
                <a:cs typeface="DecoType Naskh Variants" pitchFamily="2" charset="-78"/>
              </a:rPr>
              <a:t> كافية لأغراض التصميم والتطوير وأن تكون كاملة وواضحة وليس </a:t>
            </a:r>
            <a:r>
              <a:rPr lang="ar-SA" sz="3000" dirty="0" err="1" smtClean="0">
                <a:solidFill>
                  <a:srgbClr val="640013"/>
                </a:solidFill>
                <a:cs typeface="DecoType Naskh Variants" pitchFamily="2" charset="-78"/>
              </a:rPr>
              <a:t>بها</a:t>
            </a:r>
            <a:r>
              <a:rPr lang="ar-SA" sz="3000" dirty="0" smtClean="0">
                <a:solidFill>
                  <a:srgbClr val="640013"/>
                </a:solidFill>
                <a:cs typeface="DecoType Naskh Variants" pitchFamily="2" charset="-78"/>
              </a:rPr>
              <a:t> أي غموض .</a:t>
            </a:r>
          </a:p>
          <a:p>
            <a:r>
              <a:rPr lang="ar-SA" sz="4800" dirty="0" smtClean="0">
                <a:solidFill>
                  <a:srgbClr val="640013"/>
                </a:solidFill>
                <a:cs typeface="DecoType Naskh Variants" pitchFamily="2" charset="-78"/>
              </a:rPr>
              <a:t>يجب </a:t>
            </a:r>
            <a:r>
              <a:rPr lang="ar-SA" sz="3000" dirty="0" smtClean="0">
                <a:solidFill>
                  <a:srgbClr val="640013"/>
                </a:solidFill>
                <a:cs typeface="DecoType Naskh Variants" pitchFamily="2" charset="-78"/>
              </a:rPr>
              <a:t>معالجة  أي تعارض موجود بين </a:t>
            </a:r>
            <a:r>
              <a:rPr lang="ar-SA" sz="3000" dirty="0" err="1" smtClean="0">
                <a:solidFill>
                  <a:srgbClr val="640013"/>
                </a:solidFill>
                <a:cs typeface="DecoType Naskh Variants" pitchFamily="2" charset="-78"/>
              </a:rPr>
              <a:t>مدخلات</a:t>
            </a:r>
            <a:r>
              <a:rPr lang="ar-SA" sz="3000" dirty="0" smtClean="0">
                <a:solidFill>
                  <a:srgbClr val="640013"/>
                </a:solidFill>
                <a:cs typeface="DecoType Naskh Variants" pitchFamily="2" charset="-78"/>
              </a:rPr>
              <a:t> التصميم والتطوير .</a:t>
            </a:r>
          </a:p>
          <a:p>
            <a:r>
              <a:rPr lang="ar-SA" sz="4800" dirty="0" smtClean="0">
                <a:solidFill>
                  <a:srgbClr val="640013"/>
                </a:solidFill>
                <a:cs typeface="DecoType Naskh Variants" pitchFamily="2" charset="-78"/>
              </a:rPr>
              <a:t>يجب </a:t>
            </a:r>
            <a:r>
              <a:rPr lang="ar-SA" sz="3000" dirty="0" smtClean="0">
                <a:solidFill>
                  <a:srgbClr val="640013"/>
                </a:solidFill>
                <a:cs typeface="DecoType Naskh Variants" pitchFamily="2" charset="-78"/>
              </a:rPr>
              <a:t>على المؤسسة الاحتفاظ بمعلومات موثقة عن </a:t>
            </a:r>
            <a:r>
              <a:rPr lang="ar-SA" sz="3000" dirty="0" err="1" smtClean="0">
                <a:solidFill>
                  <a:srgbClr val="640013"/>
                </a:solidFill>
                <a:cs typeface="DecoType Naskh Variants" pitchFamily="2" charset="-78"/>
              </a:rPr>
              <a:t>مدخلات</a:t>
            </a:r>
            <a:r>
              <a:rPr lang="ar-SA" sz="3000" dirty="0" smtClean="0">
                <a:solidFill>
                  <a:srgbClr val="640013"/>
                </a:solidFill>
                <a:cs typeface="DecoType Naskh Variants" pitchFamily="2" charset="-78"/>
              </a:rPr>
              <a:t> عملية التصميم والتطوير.</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8.3</a:t>
            </a:r>
            <a:r>
              <a:rPr lang="ar-SA" sz="3600" dirty="0" smtClean="0">
                <a:solidFill>
                  <a:srgbClr val="FFC1CD"/>
                </a:solidFill>
                <a:cs typeface="DecoType Naskh Variants" pitchFamily="2" charset="-78"/>
              </a:rPr>
              <a:t> تصميم وتطوير المنتجات والخدمات</a:t>
            </a:r>
          </a:p>
          <a:p>
            <a:r>
              <a:rPr lang="en-US" sz="3600" dirty="0" smtClean="0">
                <a:solidFill>
                  <a:srgbClr val="640013"/>
                </a:solidFill>
                <a:cs typeface="DecoType Naskh Variants" pitchFamily="2" charset="-78"/>
              </a:rPr>
              <a:t>8.3.4</a:t>
            </a:r>
            <a:r>
              <a:rPr lang="ar-SA" sz="3600" dirty="0" smtClean="0">
                <a:solidFill>
                  <a:srgbClr val="640013"/>
                </a:solidFill>
                <a:cs typeface="DecoType Naskh Variants" pitchFamily="2" charset="-78"/>
              </a:rPr>
              <a:t> ضوابط التصميم والتطوير</a:t>
            </a:r>
          </a:p>
        </p:txBody>
      </p:sp>
      <p:sp>
        <p:nvSpPr>
          <p:cNvPr id="6" name="مستطيل 5"/>
          <p:cNvSpPr/>
          <p:nvPr/>
        </p:nvSpPr>
        <p:spPr>
          <a:xfrm>
            <a:off x="76200" y="2436674"/>
            <a:ext cx="7620000" cy="3877985"/>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تطبيق ضوابط على عملية التصميم والتطوير للتأكد من أن :</a:t>
            </a:r>
          </a:p>
          <a:p>
            <a:pPr marL="514350" indent="-514350">
              <a:buFont typeface="+mj-cs"/>
              <a:buAutoNum type="arabic2Minus"/>
            </a:pPr>
            <a:r>
              <a:rPr lang="ar-SA" sz="3200" dirty="0" smtClean="0">
                <a:solidFill>
                  <a:srgbClr val="640013"/>
                </a:solidFill>
                <a:cs typeface="DecoType Naskh Variants" pitchFamily="2" charset="-78"/>
              </a:rPr>
              <a:t>النتائج المراد تحقيقها قد حُدِدَت؛</a:t>
            </a:r>
          </a:p>
          <a:p>
            <a:pPr marL="514350" indent="-514350">
              <a:buFont typeface="+mj-cs"/>
              <a:buAutoNum type="arabic2Minus"/>
            </a:pPr>
            <a:r>
              <a:rPr lang="ar-SA" sz="3200" dirty="0" smtClean="0">
                <a:solidFill>
                  <a:srgbClr val="640013"/>
                </a:solidFill>
                <a:cs typeface="DecoType Naskh Variants" pitchFamily="2" charset="-78"/>
              </a:rPr>
              <a:t>المراجعات قد أجريت لتقييم قدرة نتائج التصميم والتطوير على الوفاء بالمتطلبات؛</a:t>
            </a:r>
          </a:p>
          <a:p>
            <a:pPr marL="514350" indent="-514350">
              <a:buFont typeface="+mj-cs"/>
              <a:buAutoNum type="arabic2Minus"/>
            </a:pPr>
            <a:r>
              <a:rPr lang="ar-SA" sz="3200" dirty="0" smtClean="0">
                <a:solidFill>
                  <a:srgbClr val="640013"/>
                </a:solidFill>
                <a:cs typeface="DecoType Naskh Variants" pitchFamily="2" charset="-78"/>
              </a:rPr>
              <a:t>أنشطة التحقّق قد نُفِّذت لضمان أن مخرجات التصميم والتطوير تلبي متطلبات </a:t>
            </a:r>
            <a:r>
              <a:rPr lang="ar-SA" sz="3200" dirty="0" err="1" smtClean="0">
                <a:solidFill>
                  <a:srgbClr val="640013"/>
                </a:solidFill>
                <a:cs typeface="DecoType Naskh Variants" pitchFamily="2" charset="-78"/>
              </a:rPr>
              <a:t>المدخلات</a:t>
            </a:r>
            <a:r>
              <a:rPr lang="ar-SA" sz="3200" dirty="0" smtClean="0">
                <a:solidFill>
                  <a:srgbClr val="640013"/>
                </a:solidFill>
                <a:cs typeface="DecoType Naskh Variants" pitchFamily="2" charset="-78"/>
              </a:rPr>
              <a:t>؛</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8.3</a:t>
            </a:r>
            <a:r>
              <a:rPr lang="ar-SA" sz="3600" dirty="0" smtClean="0">
                <a:solidFill>
                  <a:srgbClr val="FFC1CD"/>
                </a:solidFill>
                <a:cs typeface="DecoType Naskh Variants" pitchFamily="2" charset="-78"/>
              </a:rPr>
              <a:t> تصميم وتطوير المنتجات والخدمات</a:t>
            </a:r>
          </a:p>
          <a:p>
            <a:r>
              <a:rPr lang="en-US" sz="3600" dirty="0" smtClean="0">
                <a:solidFill>
                  <a:srgbClr val="FFC1CD"/>
                </a:solidFill>
                <a:cs typeface="DecoType Naskh Variants" pitchFamily="2" charset="-78"/>
              </a:rPr>
              <a:t>8.3.4</a:t>
            </a:r>
            <a:r>
              <a:rPr lang="ar-SA" sz="3600" dirty="0" smtClean="0">
                <a:solidFill>
                  <a:srgbClr val="FFC1CD"/>
                </a:solidFill>
                <a:cs typeface="DecoType Naskh Variants" pitchFamily="2" charset="-78"/>
              </a:rPr>
              <a:t> ضوابط التصميم والتطوير</a:t>
            </a:r>
          </a:p>
        </p:txBody>
      </p:sp>
      <p:sp>
        <p:nvSpPr>
          <p:cNvPr id="5" name="مستطيل 4"/>
          <p:cNvSpPr/>
          <p:nvPr/>
        </p:nvSpPr>
        <p:spPr>
          <a:xfrm>
            <a:off x="76200" y="2819400"/>
            <a:ext cx="7620000" cy="3046988"/>
          </a:xfrm>
          <a:prstGeom prst="rect">
            <a:avLst/>
          </a:prstGeom>
        </p:spPr>
        <p:txBody>
          <a:bodyPr wrap="square">
            <a:spAutoFit/>
          </a:bodyPr>
          <a:lstStyle/>
          <a:p>
            <a:pPr marL="514350" indent="-514350">
              <a:buFont typeface="+mj-cs"/>
              <a:buAutoNum type="arabic2Minus" startAt="4"/>
            </a:pPr>
            <a:r>
              <a:rPr lang="ar-SA" sz="3200" dirty="0" smtClean="0">
                <a:solidFill>
                  <a:srgbClr val="640013"/>
                </a:solidFill>
                <a:cs typeface="DecoType Naskh Variants" pitchFamily="2" charset="-78"/>
              </a:rPr>
              <a:t>أنشطة إقرار الصلاحية قد نُفِّذت لضمان أن المنتجات والخدمات الناتجة تفي بالمتطلبات ذات العلاقة بالتطبيق المُحدّد أو الاستخدام المقصود؛</a:t>
            </a:r>
          </a:p>
          <a:p>
            <a:pPr marL="514350" indent="-514350">
              <a:buFont typeface="+mj-cs"/>
              <a:buAutoNum type="arabic2Minus" startAt="5"/>
            </a:pPr>
            <a:r>
              <a:rPr lang="ar-SA" sz="3200" dirty="0" smtClean="0">
                <a:solidFill>
                  <a:srgbClr val="640013"/>
                </a:solidFill>
                <a:cs typeface="DecoType Naskh Variants" pitchFamily="2" charset="-78"/>
              </a:rPr>
              <a:t>أي أفعال ضرورية قد اتُخذِت فيما يخص المشاكل المُحدّدة خلال المراجعات أو أنشطة التحقق وإقرار الصلاحية؛</a:t>
            </a:r>
          </a:p>
          <a:p>
            <a:pPr marL="514350" indent="-514350">
              <a:buFont typeface="+mj-cs"/>
              <a:buAutoNum type="arabic2Minus" startAt="6"/>
            </a:pPr>
            <a:r>
              <a:rPr lang="ar-SA" sz="3200" dirty="0" smtClean="0">
                <a:solidFill>
                  <a:srgbClr val="640013"/>
                </a:solidFill>
                <a:cs typeface="DecoType Naskh Variants" pitchFamily="2" charset="-78"/>
              </a:rPr>
              <a:t>المعلومات الموثقة لتلك الأنشطة مُحتفظ </a:t>
            </a:r>
            <a:r>
              <a:rPr lang="ar-SA" sz="3200" dirty="0" err="1" smtClean="0">
                <a:solidFill>
                  <a:srgbClr val="640013"/>
                </a:solidFill>
                <a:cs typeface="DecoType Naskh Variants" pitchFamily="2" charset="-78"/>
              </a:rPr>
              <a:t>بها</a:t>
            </a:r>
            <a:r>
              <a:rPr lang="ar-SA" sz="3200" dirty="0" smtClean="0">
                <a:solidFill>
                  <a:srgbClr val="640013"/>
                </a:solidFill>
                <a:cs typeface="DecoType Naskh Variants" pitchFamily="2" charset="-78"/>
              </a:rPr>
              <a:t>؛</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مربع نص 25"/>
          <p:cNvSpPr txBox="1"/>
          <p:nvPr/>
        </p:nvSpPr>
        <p:spPr>
          <a:xfrm>
            <a:off x="381000" y="0"/>
            <a:ext cx="6858000" cy="6370975"/>
          </a:xfrm>
          <a:prstGeom prst="rect">
            <a:avLst/>
          </a:prstGeom>
          <a:solidFill>
            <a:schemeClr val="bg1"/>
          </a:solidFill>
        </p:spPr>
        <p:txBody>
          <a:bodyPr wrap="square" rtlCol="1">
            <a:spAutoFit/>
          </a:bodyPr>
          <a:lstStyle/>
          <a:p>
            <a:r>
              <a:rPr lang="ar-SA" sz="2400" dirty="0" smtClean="0">
                <a:solidFill>
                  <a:srgbClr val="640000"/>
                </a:solidFill>
                <a:cs typeface="DecoType Naskh Variants" pitchFamily="2" charset="-78"/>
                <a:hlinkClick r:id="rId2" action="ppaction://hlinksldjump"/>
              </a:rPr>
              <a:t>7  الدعم</a:t>
            </a:r>
            <a:endParaRPr lang="ar-SA" sz="2400" dirty="0" smtClean="0">
              <a:solidFill>
                <a:srgbClr val="640000"/>
              </a:solidFill>
              <a:cs typeface="DecoType Naskh Variants" pitchFamily="2" charset="-78"/>
            </a:endParaRPr>
          </a:p>
          <a:p>
            <a:r>
              <a:rPr lang="ar-SA" sz="2400" dirty="0" smtClean="0">
                <a:solidFill>
                  <a:srgbClr val="640000"/>
                </a:solidFill>
                <a:cs typeface="DecoType Naskh Variants" pitchFamily="2" charset="-78"/>
                <a:hlinkClick r:id="rId2" action="ppaction://hlinksldjump"/>
              </a:rPr>
              <a:t>	7.1 الموارد</a:t>
            </a:r>
            <a:endParaRPr lang="ar-SA" sz="2400" dirty="0" smtClean="0">
              <a:solidFill>
                <a:srgbClr val="640000"/>
              </a:solidFill>
              <a:cs typeface="DecoType Naskh Variants" pitchFamily="2" charset="-78"/>
            </a:endParaRPr>
          </a:p>
          <a:p>
            <a:r>
              <a:rPr lang="ar-SA" sz="2400" dirty="0" smtClean="0">
                <a:solidFill>
                  <a:srgbClr val="640000"/>
                </a:solidFill>
                <a:cs typeface="DecoType Naskh Variants" pitchFamily="2" charset="-78"/>
                <a:hlinkClick r:id="rId2" action="ppaction://hlinksldjump"/>
              </a:rPr>
              <a:t>		 7.1.1 عام</a:t>
            </a:r>
            <a:endParaRPr lang="ar-SA" sz="2400" dirty="0" smtClean="0">
              <a:solidFill>
                <a:srgbClr val="640000"/>
              </a:solidFill>
              <a:cs typeface="DecoType Naskh Variants" pitchFamily="2" charset="-78"/>
            </a:endParaRPr>
          </a:p>
          <a:p>
            <a:r>
              <a:rPr lang="ar-SA" sz="2400" dirty="0" smtClean="0">
                <a:solidFill>
                  <a:srgbClr val="640000"/>
                </a:solidFill>
                <a:cs typeface="DecoType Naskh Variants" pitchFamily="2" charset="-78"/>
                <a:hlinkClick r:id="rId3" action="ppaction://hlinksldjump"/>
              </a:rPr>
              <a:t>		7.1.2  الأفراد</a:t>
            </a:r>
            <a:endParaRPr lang="ar-SA" sz="2400" dirty="0" smtClean="0">
              <a:solidFill>
                <a:srgbClr val="640000"/>
              </a:solidFill>
              <a:cs typeface="DecoType Naskh Variants" pitchFamily="2" charset="-78"/>
            </a:endParaRPr>
          </a:p>
          <a:p>
            <a:r>
              <a:rPr lang="ar-SA" sz="2400" dirty="0" smtClean="0">
                <a:solidFill>
                  <a:srgbClr val="640000"/>
                </a:solidFill>
                <a:cs typeface="DecoType Naskh Variants" pitchFamily="2" charset="-78"/>
                <a:hlinkClick r:id="rId4" action="ppaction://hlinksldjump"/>
              </a:rPr>
              <a:t>		7.1.3 البنية التحتية</a:t>
            </a:r>
            <a:endParaRPr lang="ar-SA" sz="2400" dirty="0" smtClean="0">
              <a:solidFill>
                <a:srgbClr val="640000"/>
              </a:solidFill>
              <a:cs typeface="DecoType Naskh Variants" pitchFamily="2" charset="-78"/>
            </a:endParaRPr>
          </a:p>
          <a:p>
            <a:r>
              <a:rPr lang="ar-SA" sz="2400" dirty="0" smtClean="0">
                <a:solidFill>
                  <a:srgbClr val="640000"/>
                </a:solidFill>
                <a:cs typeface="DecoType Naskh Variants" pitchFamily="2" charset="-78"/>
                <a:hlinkClick r:id="rId5" action="ppaction://hlinksldjump"/>
              </a:rPr>
              <a:t>		7.1.4 البيئة اللازمة  لتنفيذ العمليات</a:t>
            </a:r>
            <a:endParaRPr lang="ar-SA" sz="2400" dirty="0" smtClean="0">
              <a:solidFill>
                <a:srgbClr val="640000"/>
              </a:solidFill>
              <a:cs typeface="DecoType Naskh Variants" pitchFamily="2" charset="-78"/>
            </a:endParaRPr>
          </a:p>
          <a:p>
            <a:r>
              <a:rPr lang="ar-SA" sz="2400" dirty="0" smtClean="0">
                <a:solidFill>
                  <a:srgbClr val="640000"/>
                </a:solidFill>
                <a:cs typeface="DecoType Naskh Variants" pitchFamily="2" charset="-78"/>
                <a:hlinkClick r:id="rId6" action="ppaction://hlinksldjump"/>
              </a:rPr>
              <a:t>		7.1.5 موارد المراقبة والقياس</a:t>
            </a:r>
            <a:endParaRPr lang="ar-SA" sz="2400" dirty="0" smtClean="0">
              <a:solidFill>
                <a:srgbClr val="640000"/>
              </a:solidFill>
              <a:cs typeface="DecoType Naskh Variants" pitchFamily="2" charset="-78"/>
            </a:endParaRPr>
          </a:p>
          <a:p>
            <a:r>
              <a:rPr lang="ar-SA" sz="2400" dirty="0" smtClean="0">
                <a:solidFill>
                  <a:srgbClr val="640000"/>
                </a:solidFill>
                <a:cs typeface="DecoType Naskh Variants" pitchFamily="2" charset="-78"/>
                <a:hlinkClick r:id="rId6" action="ppaction://hlinksldjump"/>
              </a:rPr>
              <a:t>			7.1.5.1 عام</a:t>
            </a:r>
            <a:endParaRPr lang="ar-SA" sz="2400" dirty="0" smtClean="0">
              <a:solidFill>
                <a:srgbClr val="640000"/>
              </a:solidFill>
              <a:cs typeface="DecoType Naskh Variants" pitchFamily="2" charset="-78"/>
            </a:endParaRPr>
          </a:p>
          <a:p>
            <a:r>
              <a:rPr lang="ar-SA" sz="2400" dirty="0" smtClean="0">
                <a:solidFill>
                  <a:srgbClr val="640000"/>
                </a:solidFill>
                <a:cs typeface="DecoType Naskh Variants" pitchFamily="2" charset="-78"/>
                <a:hlinkClick r:id="rId7" action="ppaction://hlinksldjump"/>
              </a:rPr>
              <a:t>			7.1.5.2  </a:t>
            </a:r>
            <a:r>
              <a:rPr lang="ar-SA" sz="2400" dirty="0" err="1" smtClean="0">
                <a:solidFill>
                  <a:srgbClr val="640000"/>
                </a:solidFill>
                <a:cs typeface="DecoType Naskh Variants" pitchFamily="2" charset="-78"/>
                <a:hlinkClick r:id="rId7" action="ppaction://hlinksldjump"/>
              </a:rPr>
              <a:t>تتبعية</a:t>
            </a:r>
            <a:r>
              <a:rPr lang="ar-SA" sz="2400" dirty="0" smtClean="0">
                <a:solidFill>
                  <a:srgbClr val="640000"/>
                </a:solidFill>
                <a:cs typeface="DecoType Naskh Variants" pitchFamily="2" charset="-78"/>
                <a:hlinkClick r:id="rId7" action="ppaction://hlinksldjump"/>
              </a:rPr>
              <a:t> القياس</a:t>
            </a:r>
            <a:endParaRPr lang="ar-SA" sz="2400" dirty="0" smtClean="0">
              <a:solidFill>
                <a:srgbClr val="640000"/>
              </a:solidFill>
              <a:cs typeface="DecoType Naskh Variants" pitchFamily="2" charset="-78"/>
            </a:endParaRPr>
          </a:p>
          <a:p>
            <a:r>
              <a:rPr lang="ar-SA" sz="2400" dirty="0" smtClean="0">
                <a:solidFill>
                  <a:srgbClr val="640000"/>
                </a:solidFill>
                <a:cs typeface="DecoType Naskh Variants" pitchFamily="2" charset="-78"/>
                <a:hlinkClick r:id="rId8" action="ppaction://hlinksldjump"/>
              </a:rPr>
              <a:t>		7.1.6 المعرفة التنظيمية</a:t>
            </a:r>
            <a:endParaRPr lang="ar-SA" sz="2400" dirty="0" smtClean="0">
              <a:solidFill>
                <a:srgbClr val="640000"/>
              </a:solidFill>
              <a:cs typeface="DecoType Naskh Variants" pitchFamily="2" charset="-78"/>
            </a:endParaRPr>
          </a:p>
          <a:p>
            <a:r>
              <a:rPr lang="ar-SA" sz="2400" dirty="0" smtClean="0">
                <a:solidFill>
                  <a:srgbClr val="640000"/>
                </a:solidFill>
                <a:cs typeface="DecoType Naskh Variants" pitchFamily="2" charset="-78"/>
                <a:hlinkClick r:id="rId9" action="ppaction://hlinksldjump"/>
              </a:rPr>
              <a:t>	7.2 الكفاءة</a:t>
            </a:r>
            <a:endParaRPr lang="ar-SA" sz="2400" dirty="0" smtClean="0">
              <a:solidFill>
                <a:srgbClr val="640000"/>
              </a:solidFill>
              <a:cs typeface="DecoType Naskh Variants" pitchFamily="2" charset="-78"/>
            </a:endParaRPr>
          </a:p>
          <a:p>
            <a:r>
              <a:rPr lang="ar-SA" sz="2400" dirty="0" smtClean="0">
                <a:solidFill>
                  <a:srgbClr val="640000"/>
                </a:solidFill>
                <a:cs typeface="DecoType Naskh Variants" pitchFamily="2" charset="-78"/>
                <a:hlinkClick r:id="rId10" action="ppaction://hlinksldjump"/>
              </a:rPr>
              <a:t>	7.3 التوعية</a:t>
            </a:r>
            <a:endParaRPr lang="ar-SA" sz="2400" dirty="0" smtClean="0">
              <a:solidFill>
                <a:srgbClr val="640000"/>
              </a:solidFill>
              <a:cs typeface="DecoType Naskh Variants" pitchFamily="2" charset="-78"/>
            </a:endParaRPr>
          </a:p>
          <a:p>
            <a:r>
              <a:rPr lang="ar-SA" sz="2400" dirty="0" smtClean="0">
                <a:solidFill>
                  <a:srgbClr val="640000"/>
                </a:solidFill>
                <a:cs typeface="DecoType Naskh Variants" pitchFamily="2" charset="-78"/>
                <a:hlinkClick r:id="rId11" action="ppaction://hlinksldjump"/>
              </a:rPr>
              <a:t>	7.4 التواصل</a:t>
            </a:r>
            <a:endParaRPr lang="ar-SA" sz="2400" dirty="0" smtClean="0">
              <a:solidFill>
                <a:srgbClr val="640000"/>
              </a:solidFill>
              <a:cs typeface="DecoType Naskh Variants" pitchFamily="2" charset="-78"/>
            </a:endParaRPr>
          </a:p>
          <a:p>
            <a:r>
              <a:rPr lang="ar-SA" sz="2400" dirty="0" smtClean="0">
                <a:solidFill>
                  <a:srgbClr val="640000"/>
                </a:solidFill>
                <a:cs typeface="DecoType Naskh Variants" pitchFamily="2" charset="-78"/>
                <a:hlinkClick r:id="rId12" action="ppaction://hlinksldjump"/>
              </a:rPr>
              <a:t>	7.5 المعلومات الموثقة</a:t>
            </a:r>
            <a:endParaRPr lang="ar-SA" sz="2400" dirty="0" smtClean="0">
              <a:solidFill>
                <a:srgbClr val="640000"/>
              </a:solidFill>
              <a:cs typeface="DecoType Naskh Variants" pitchFamily="2" charset="-78"/>
            </a:endParaRPr>
          </a:p>
          <a:p>
            <a:r>
              <a:rPr lang="ar-SA" sz="2400" dirty="0" smtClean="0">
                <a:solidFill>
                  <a:srgbClr val="640000"/>
                </a:solidFill>
                <a:cs typeface="DecoType Naskh Variants" pitchFamily="2" charset="-78"/>
                <a:hlinkClick r:id="rId12" action="ppaction://hlinksldjump"/>
              </a:rPr>
              <a:t>		7.5.1 عام</a:t>
            </a:r>
            <a:endParaRPr lang="ar-SA" sz="2400" dirty="0" smtClean="0">
              <a:solidFill>
                <a:srgbClr val="640000"/>
              </a:solidFill>
              <a:cs typeface="DecoType Naskh Variants" pitchFamily="2" charset="-78"/>
            </a:endParaRPr>
          </a:p>
          <a:p>
            <a:r>
              <a:rPr lang="ar-SA" sz="2400" dirty="0" smtClean="0">
                <a:solidFill>
                  <a:srgbClr val="640000"/>
                </a:solidFill>
                <a:cs typeface="DecoType Naskh Variants" pitchFamily="2" charset="-78"/>
                <a:hlinkClick r:id="rId13" action="ppaction://hlinksldjump"/>
              </a:rPr>
              <a:t>		7.5.2  الإعداد والتحديث</a:t>
            </a:r>
            <a:endParaRPr lang="ar-SA" sz="2400" dirty="0" smtClean="0">
              <a:solidFill>
                <a:srgbClr val="640000"/>
              </a:solidFill>
              <a:cs typeface="DecoType Naskh Variants" pitchFamily="2" charset="-78"/>
            </a:endParaRPr>
          </a:p>
          <a:p>
            <a:r>
              <a:rPr lang="ar-SA" sz="2400" dirty="0" smtClean="0">
                <a:solidFill>
                  <a:srgbClr val="640000"/>
                </a:solidFill>
                <a:cs typeface="DecoType Naskh Variants" pitchFamily="2" charset="-78"/>
                <a:hlinkClick r:id="rId14" action="ppaction://hlinksldjump"/>
              </a:rPr>
              <a:t>		7.5.3 ضبط المعلومات الموثقة</a:t>
            </a:r>
            <a:endParaRPr lang="ar-SA" sz="2400" dirty="0" smtClean="0">
              <a:solidFill>
                <a:srgbClr val="640000"/>
              </a:solidFill>
              <a:cs typeface="DecoType Naskh Variants" pitchFamily="2" charset="-78"/>
            </a:endParaRP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5" name="مستطيل 4"/>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advClick="0"/>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8.3</a:t>
            </a:r>
            <a:r>
              <a:rPr lang="ar-SA" sz="3600" dirty="0" smtClean="0">
                <a:solidFill>
                  <a:srgbClr val="FFC1CD"/>
                </a:solidFill>
                <a:cs typeface="DecoType Naskh Variants" pitchFamily="2" charset="-78"/>
              </a:rPr>
              <a:t> تصميم وتطوير المنتجات والخدمات</a:t>
            </a:r>
          </a:p>
          <a:p>
            <a:r>
              <a:rPr lang="en-US" sz="3600" dirty="0" smtClean="0">
                <a:solidFill>
                  <a:srgbClr val="FFC1CD"/>
                </a:solidFill>
                <a:cs typeface="DecoType Naskh Variants" pitchFamily="2" charset="-78"/>
              </a:rPr>
              <a:t>8.3.4</a:t>
            </a:r>
            <a:r>
              <a:rPr lang="ar-SA" sz="3600" dirty="0" smtClean="0">
                <a:solidFill>
                  <a:srgbClr val="FFC1CD"/>
                </a:solidFill>
                <a:cs typeface="DecoType Naskh Variants" pitchFamily="2" charset="-78"/>
              </a:rPr>
              <a:t> ضوابط التصميم والتطوير</a:t>
            </a:r>
          </a:p>
        </p:txBody>
      </p:sp>
      <p:sp>
        <p:nvSpPr>
          <p:cNvPr id="6" name="مستطيل 5"/>
          <p:cNvSpPr/>
          <p:nvPr/>
        </p:nvSpPr>
        <p:spPr>
          <a:xfrm>
            <a:off x="76200" y="2436674"/>
            <a:ext cx="7620000" cy="3046988"/>
          </a:xfrm>
          <a:prstGeom prst="rect">
            <a:avLst/>
          </a:prstGeom>
        </p:spPr>
        <p:txBody>
          <a:bodyPr wrap="square">
            <a:spAutoFit/>
          </a:bodyPr>
          <a:lstStyle/>
          <a:p>
            <a:r>
              <a:rPr lang="ar-SA" sz="4400" dirty="0" smtClean="0">
                <a:solidFill>
                  <a:srgbClr val="640013"/>
                </a:solidFill>
                <a:cs typeface="DecoType Naskh Variants" pitchFamily="2" charset="-78"/>
              </a:rPr>
              <a:t>ملحوظة</a:t>
            </a:r>
            <a:r>
              <a:rPr lang="ar-SA" sz="3200" dirty="0" smtClean="0">
                <a:solidFill>
                  <a:srgbClr val="640013"/>
                </a:solidFill>
                <a:cs typeface="DecoType Naskh Variants" pitchFamily="2" charset="-78"/>
              </a:rPr>
              <a:t>:</a:t>
            </a:r>
          </a:p>
          <a:p>
            <a:endParaRPr lang="ar-SA" dirty="0" smtClean="0">
              <a:solidFill>
                <a:srgbClr val="640013"/>
              </a:solidFill>
              <a:cs typeface="DecoType Naskh Variants" pitchFamily="2" charset="-78"/>
            </a:endParaRPr>
          </a:p>
          <a:p>
            <a:r>
              <a:rPr lang="ar-SA" sz="3200" dirty="0" smtClean="0">
                <a:solidFill>
                  <a:srgbClr val="640013"/>
                </a:solidFill>
                <a:cs typeface="DecoType Naskh Variants" pitchFamily="2" charset="-78"/>
              </a:rPr>
              <a:t> يكون للمراجعات وأنشطة التحقق وإقرار الصلاحية ذات العلاقة بعملية التصميم والتطوير أغراض مستقلة.</a:t>
            </a:r>
          </a:p>
          <a:p>
            <a:r>
              <a:rPr lang="ar-SA" sz="3200" dirty="0" smtClean="0">
                <a:solidFill>
                  <a:srgbClr val="640013"/>
                </a:solidFill>
                <a:cs typeface="DecoType Naskh Variants" pitchFamily="2" charset="-78"/>
              </a:rPr>
              <a:t>حيث يمكن إجراؤها بشكل منفصل أو مجتمع بما يتناسب مع المنتجات والخدمات الخاصة بالمؤسسة.</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8.3</a:t>
            </a:r>
            <a:r>
              <a:rPr lang="ar-SA" sz="3600" dirty="0" smtClean="0">
                <a:solidFill>
                  <a:srgbClr val="FFC1CD"/>
                </a:solidFill>
                <a:cs typeface="DecoType Naskh Variants" pitchFamily="2" charset="-78"/>
              </a:rPr>
              <a:t> تصميم وتطوير المنتجات والخدمات</a:t>
            </a:r>
          </a:p>
          <a:p>
            <a:r>
              <a:rPr lang="en-US" sz="3600" dirty="0" smtClean="0">
                <a:solidFill>
                  <a:srgbClr val="640013"/>
                </a:solidFill>
                <a:cs typeface="DecoType Naskh Variants" pitchFamily="2" charset="-78"/>
              </a:rPr>
              <a:t>8.3.5</a:t>
            </a:r>
            <a:r>
              <a:rPr lang="ar-SA" sz="3600" dirty="0" smtClean="0">
                <a:solidFill>
                  <a:srgbClr val="640013"/>
                </a:solidFill>
                <a:cs typeface="DecoType Naskh Variants" pitchFamily="2" charset="-78"/>
              </a:rPr>
              <a:t> مخرجات التصميم والتطوير</a:t>
            </a:r>
          </a:p>
        </p:txBody>
      </p:sp>
      <p:sp>
        <p:nvSpPr>
          <p:cNvPr id="5" name="مستطيل 4"/>
          <p:cNvSpPr/>
          <p:nvPr/>
        </p:nvSpPr>
        <p:spPr>
          <a:xfrm>
            <a:off x="76200" y="2634258"/>
            <a:ext cx="7620000" cy="3385542"/>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ضمان أن مُخرجات عملية التصميم والتطوير :</a:t>
            </a:r>
          </a:p>
          <a:p>
            <a:pPr marL="514350" indent="-514350">
              <a:buFont typeface="+mj-cs"/>
              <a:buAutoNum type="arabic2Minus"/>
            </a:pPr>
            <a:r>
              <a:rPr lang="ar-SA" sz="3200" dirty="0" smtClean="0">
                <a:solidFill>
                  <a:srgbClr val="640013"/>
                </a:solidFill>
                <a:cs typeface="DecoType Naskh Variants" pitchFamily="2" charset="-78"/>
              </a:rPr>
              <a:t>تفي بمتطلبات </a:t>
            </a:r>
            <a:r>
              <a:rPr lang="ar-SA" sz="3200" dirty="0" err="1" smtClean="0">
                <a:solidFill>
                  <a:srgbClr val="640013"/>
                </a:solidFill>
                <a:cs typeface="DecoType Naskh Variants" pitchFamily="2" charset="-78"/>
              </a:rPr>
              <a:t>المدخلات</a:t>
            </a:r>
            <a:r>
              <a:rPr lang="ar-SA" sz="3200" dirty="0" smtClean="0">
                <a:solidFill>
                  <a:srgbClr val="640013"/>
                </a:solidFill>
                <a:cs typeface="DecoType Naskh Variants" pitchFamily="2" charset="-78"/>
              </a:rPr>
              <a:t>؛</a:t>
            </a:r>
          </a:p>
          <a:p>
            <a:pPr marL="514350" indent="-514350">
              <a:buFont typeface="+mj-cs"/>
              <a:buAutoNum type="arabic2Minus"/>
            </a:pPr>
            <a:r>
              <a:rPr lang="ar-SA" sz="3200" dirty="0" smtClean="0">
                <a:solidFill>
                  <a:srgbClr val="640013"/>
                </a:solidFill>
                <a:cs typeface="DecoType Naskh Variants" pitchFamily="2" charset="-78"/>
              </a:rPr>
              <a:t>مناسبة وكافية للعمليات اللاحقة ذات العلاقة بتقديم الخدمات والمنتجات؛</a:t>
            </a:r>
          </a:p>
          <a:p>
            <a:pPr marL="514350" indent="-514350">
              <a:buFont typeface="+mj-cs"/>
              <a:buAutoNum type="arabic2Minus"/>
            </a:pPr>
            <a:r>
              <a:rPr lang="ar-SA" sz="3200" dirty="0" smtClean="0">
                <a:solidFill>
                  <a:srgbClr val="640013"/>
                </a:solidFill>
                <a:cs typeface="DecoType Naskh Variants" pitchFamily="2" charset="-78"/>
              </a:rPr>
              <a:t>تتضمن أو تشير إلى معايير قبول المنتج وكذلك المتطلبات ذات العلاقة بالمراقبة والقياس، حسب الاقتضاء؛</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8.3</a:t>
            </a:r>
            <a:r>
              <a:rPr lang="ar-SA" sz="3600" dirty="0" smtClean="0">
                <a:solidFill>
                  <a:srgbClr val="FFC1CD"/>
                </a:solidFill>
                <a:cs typeface="DecoType Naskh Variants" pitchFamily="2" charset="-78"/>
              </a:rPr>
              <a:t> تصميم وتطوير المنتجات والخدمات</a:t>
            </a:r>
          </a:p>
          <a:p>
            <a:r>
              <a:rPr lang="en-US" sz="3600" dirty="0" smtClean="0">
                <a:solidFill>
                  <a:srgbClr val="FFC1CD"/>
                </a:solidFill>
                <a:cs typeface="DecoType Naskh Variants" pitchFamily="2" charset="-78"/>
              </a:rPr>
              <a:t>8.3.5</a:t>
            </a:r>
            <a:r>
              <a:rPr lang="ar-SA" sz="3600" dirty="0" smtClean="0">
                <a:solidFill>
                  <a:srgbClr val="FFC1CD"/>
                </a:solidFill>
                <a:cs typeface="DecoType Naskh Variants" pitchFamily="2" charset="-78"/>
              </a:rPr>
              <a:t> مخرجات التصميم والتطوير</a:t>
            </a:r>
          </a:p>
        </p:txBody>
      </p:sp>
      <p:sp>
        <p:nvSpPr>
          <p:cNvPr id="5" name="مستطيل 4"/>
          <p:cNvSpPr/>
          <p:nvPr/>
        </p:nvSpPr>
        <p:spPr>
          <a:xfrm>
            <a:off x="76200" y="2438400"/>
            <a:ext cx="7620000" cy="2893100"/>
          </a:xfrm>
          <a:prstGeom prst="rect">
            <a:avLst/>
          </a:prstGeom>
        </p:spPr>
        <p:txBody>
          <a:bodyPr wrap="square">
            <a:spAutoFit/>
          </a:bodyPr>
          <a:lstStyle/>
          <a:p>
            <a:pPr marL="514350" indent="-514350">
              <a:buFont typeface="+mj-cs"/>
              <a:buAutoNum type="arabic2Minus" startAt="4"/>
            </a:pPr>
            <a:r>
              <a:rPr lang="ar-SA" sz="3200" dirty="0" smtClean="0">
                <a:solidFill>
                  <a:srgbClr val="640013"/>
                </a:solidFill>
                <a:cs typeface="DecoType Naskh Variants" pitchFamily="2" charset="-78"/>
              </a:rPr>
              <a:t>تحدد خصائص المنتجات والخدمات التي تعتبر أساسية للغرض المقصود منها ولتقديمها الآمن والسليم.</a:t>
            </a:r>
          </a:p>
          <a:p>
            <a:pPr marL="514350" indent="-514350"/>
            <a:endParaRPr lang="ar-SA" sz="3200" dirty="0" smtClean="0">
              <a:solidFill>
                <a:srgbClr val="640013"/>
              </a:solidFill>
              <a:cs typeface="DecoType Naskh Variants" pitchFamily="2" charset="-78"/>
            </a:endParaRPr>
          </a:p>
          <a:p>
            <a:pPr indent="1588"/>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الاحتفاظ بمعلومات موثقة عن مخرجات عملية التصميم والتطوير .</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8.3</a:t>
            </a:r>
            <a:r>
              <a:rPr lang="ar-SA" sz="3600" dirty="0" smtClean="0">
                <a:solidFill>
                  <a:srgbClr val="FFC1CD"/>
                </a:solidFill>
                <a:cs typeface="DecoType Naskh Variants" pitchFamily="2" charset="-78"/>
              </a:rPr>
              <a:t> تصميم وتطوير المنتجات والخدمات</a:t>
            </a:r>
          </a:p>
          <a:p>
            <a:r>
              <a:rPr lang="en-US" sz="3600" dirty="0" smtClean="0">
                <a:solidFill>
                  <a:srgbClr val="640013"/>
                </a:solidFill>
                <a:cs typeface="DecoType Naskh Variants" pitchFamily="2" charset="-78"/>
              </a:rPr>
              <a:t>8.3.6</a:t>
            </a:r>
            <a:r>
              <a:rPr lang="ar-SA" sz="3600" dirty="0" smtClean="0">
                <a:solidFill>
                  <a:srgbClr val="640013"/>
                </a:solidFill>
                <a:cs typeface="DecoType Naskh Variants" pitchFamily="2" charset="-78"/>
              </a:rPr>
              <a:t> تغييرات التصميم والتطوير</a:t>
            </a:r>
          </a:p>
        </p:txBody>
      </p:sp>
      <p:sp>
        <p:nvSpPr>
          <p:cNvPr id="6" name="مستطيل 5"/>
          <p:cNvSpPr/>
          <p:nvPr/>
        </p:nvSpPr>
        <p:spPr>
          <a:xfrm>
            <a:off x="76200" y="2940546"/>
            <a:ext cx="7620000" cy="3231654"/>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تحديد ومراجعة وضبط التغييرات التي أجريت أثناء عملية التصميم والتطوير أو بعدها، وذلك بالقدر اللازم لضمان عدم وجود ثمة تأثير سلبي على المطابقة للمتطلبات.</a:t>
            </a:r>
          </a:p>
          <a:p>
            <a:endParaRPr lang="ar-SA" sz="2400" dirty="0" smtClean="0">
              <a:solidFill>
                <a:srgbClr val="640013"/>
              </a:solidFill>
              <a:cs typeface="DecoType Naskh Variants" pitchFamily="2" charset="-78"/>
            </a:endParaRPr>
          </a:p>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الاحتفاظ بمعلومات موثقة بخصوص ما يلي :</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8.3</a:t>
            </a:r>
            <a:r>
              <a:rPr lang="ar-SA" sz="3600" dirty="0" smtClean="0">
                <a:solidFill>
                  <a:srgbClr val="FFC1CD"/>
                </a:solidFill>
                <a:cs typeface="DecoType Naskh Variants" pitchFamily="2" charset="-78"/>
              </a:rPr>
              <a:t> تصميم وتطوير المنتجات والخدمات</a:t>
            </a:r>
          </a:p>
          <a:p>
            <a:r>
              <a:rPr lang="en-US" sz="3600" dirty="0" smtClean="0">
                <a:solidFill>
                  <a:srgbClr val="FFC1CD"/>
                </a:solidFill>
                <a:cs typeface="DecoType Naskh Variants" pitchFamily="2" charset="-78"/>
              </a:rPr>
              <a:t>8.3.6</a:t>
            </a:r>
            <a:r>
              <a:rPr lang="ar-SA" sz="3600" dirty="0" smtClean="0">
                <a:solidFill>
                  <a:srgbClr val="FFC1CD"/>
                </a:solidFill>
                <a:cs typeface="DecoType Naskh Variants" pitchFamily="2" charset="-78"/>
              </a:rPr>
              <a:t> مخرجات التصميم والتطوير</a:t>
            </a:r>
          </a:p>
        </p:txBody>
      </p:sp>
      <p:sp>
        <p:nvSpPr>
          <p:cNvPr id="5" name="مستطيل 4"/>
          <p:cNvSpPr/>
          <p:nvPr/>
        </p:nvSpPr>
        <p:spPr>
          <a:xfrm>
            <a:off x="76200" y="3048000"/>
            <a:ext cx="7620000" cy="2062103"/>
          </a:xfrm>
          <a:prstGeom prst="rect">
            <a:avLst/>
          </a:prstGeom>
        </p:spPr>
        <p:txBody>
          <a:bodyPr wrap="square">
            <a:spAutoFit/>
          </a:bodyPr>
          <a:lstStyle/>
          <a:p>
            <a:pPr marL="514350" indent="-514350">
              <a:buFont typeface="+mj-cs"/>
              <a:buAutoNum type="arabic2Minus"/>
            </a:pPr>
            <a:r>
              <a:rPr lang="ar-SA" sz="3200" dirty="0" smtClean="0">
                <a:solidFill>
                  <a:srgbClr val="640013"/>
                </a:solidFill>
                <a:cs typeface="DecoType Naskh Variants" pitchFamily="2" charset="-78"/>
              </a:rPr>
              <a:t>تغييرات التصميم والتطوير؛</a:t>
            </a:r>
          </a:p>
          <a:p>
            <a:pPr marL="514350" indent="-514350">
              <a:buFont typeface="+mj-cs"/>
              <a:buAutoNum type="arabic2Minus"/>
            </a:pPr>
            <a:r>
              <a:rPr lang="ar-SA" sz="3200" dirty="0" smtClean="0">
                <a:solidFill>
                  <a:srgbClr val="640013"/>
                </a:solidFill>
                <a:cs typeface="DecoType Naskh Variants" pitchFamily="2" charset="-78"/>
              </a:rPr>
              <a:t>نتائج المراجعة؛</a:t>
            </a:r>
          </a:p>
          <a:p>
            <a:pPr marL="514350" indent="-514350">
              <a:buFont typeface="+mj-cs"/>
              <a:buAutoNum type="arabic2Minus"/>
            </a:pPr>
            <a:r>
              <a:rPr lang="ar-SA" sz="3200" dirty="0" smtClean="0">
                <a:solidFill>
                  <a:srgbClr val="640013"/>
                </a:solidFill>
                <a:cs typeface="DecoType Naskh Variants" pitchFamily="2" charset="-78"/>
              </a:rPr>
              <a:t>الإذن بالتغييرات؛</a:t>
            </a:r>
          </a:p>
          <a:p>
            <a:pPr marL="514350" indent="-514350">
              <a:buFont typeface="+mj-cs"/>
              <a:buAutoNum type="arabic2Minus"/>
            </a:pPr>
            <a:r>
              <a:rPr lang="ar-SA" sz="3200" dirty="0" smtClean="0">
                <a:solidFill>
                  <a:srgbClr val="640013"/>
                </a:solidFill>
                <a:cs typeface="DecoType Naskh Variants" pitchFamily="2" charset="-78"/>
              </a:rPr>
              <a:t>الأفعال المُتخذة لمنع حدوث تأثيرات سلبية.</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640013"/>
                </a:solidFill>
                <a:cs typeface="DecoType Naskh Variants" pitchFamily="2" charset="-78"/>
              </a:rPr>
              <a:t>8.4</a:t>
            </a:r>
            <a:r>
              <a:rPr lang="ar-SA" sz="3600" dirty="0" smtClean="0">
                <a:solidFill>
                  <a:srgbClr val="640013"/>
                </a:solidFill>
                <a:cs typeface="DecoType Naskh Variants" pitchFamily="2" charset="-78"/>
              </a:rPr>
              <a:t> ضبط العمليات والمنتجات والخدمات المُقدمة من جهات خارجية</a:t>
            </a:r>
          </a:p>
          <a:p>
            <a:r>
              <a:rPr lang="en-US" sz="3600" dirty="0" smtClean="0">
                <a:solidFill>
                  <a:srgbClr val="640013"/>
                </a:solidFill>
                <a:cs typeface="DecoType Naskh Variants" pitchFamily="2" charset="-78"/>
              </a:rPr>
              <a:t>8.4.1</a:t>
            </a:r>
            <a:r>
              <a:rPr lang="ar-SA" sz="3600" dirty="0" smtClean="0">
                <a:solidFill>
                  <a:srgbClr val="640013"/>
                </a:solidFill>
                <a:cs typeface="DecoType Naskh Variants" pitchFamily="2" charset="-78"/>
              </a:rPr>
              <a:t> عام </a:t>
            </a:r>
          </a:p>
        </p:txBody>
      </p:sp>
      <p:sp>
        <p:nvSpPr>
          <p:cNvPr id="6" name="مستطيل 5"/>
          <p:cNvSpPr/>
          <p:nvPr/>
        </p:nvSpPr>
        <p:spPr>
          <a:xfrm>
            <a:off x="76200" y="3195697"/>
            <a:ext cx="7543800" cy="2062103"/>
          </a:xfrm>
          <a:prstGeom prst="rect">
            <a:avLst/>
          </a:prstGeom>
        </p:spPr>
        <p:txBody>
          <a:bodyPr wrap="square">
            <a:spAutoFit/>
          </a:bodyPr>
          <a:lstStyle/>
          <a:p>
            <a:r>
              <a:rPr lang="ar-SA" sz="3200" dirty="0" smtClean="0">
                <a:solidFill>
                  <a:srgbClr val="640013"/>
                </a:solidFill>
                <a:cs typeface="DecoType Naskh Variants" pitchFamily="2" charset="-78"/>
              </a:rPr>
              <a:t>يجب على المؤسسة التأكد من أن العمليات والمنتجات والخدمات المُقدمة من جهات خارجية مُطابقة للمتطلبات .</a:t>
            </a:r>
          </a:p>
          <a:p>
            <a:r>
              <a:rPr lang="ar-SA" sz="3200" dirty="0" smtClean="0">
                <a:solidFill>
                  <a:srgbClr val="640013"/>
                </a:solidFill>
                <a:cs typeface="DecoType Naskh Variants" pitchFamily="2" charset="-78"/>
              </a:rPr>
              <a:t>يجب على المؤسسة تحديد الضوابط المقرّر تطبيقها على العمليات والمنتجات والخدمات المُقدّمة من جهات خارجية حينما:</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8.4</a:t>
            </a:r>
            <a:r>
              <a:rPr lang="ar-SA" sz="3600" dirty="0" smtClean="0">
                <a:solidFill>
                  <a:srgbClr val="FFC1CD"/>
                </a:solidFill>
                <a:cs typeface="DecoType Naskh Variants" pitchFamily="2" charset="-78"/>
              </a:rPr>
              <a:t> ضبط العمليات والمنتجات والخدمات المُقدمة من جهات خارجية</a:t>
            </a:r>
          </a:p>
          <a:p>
            <a:r>
              <a:rPr lang="en-US" sz="3600" dirty="0" smtClean="0">
                <a:solidFill>
                  <a:srgbClr val="FFC1CD"/>
                </a:solidFill>
                <a:cs typeface="DecoType Naskh Variants" pitchFamily="2" charset="-78"/>
              </a:rPr>
              <a:t>8.4.1</a:t>
            </a:r>
            <a:r>
              <a:rPr lang="ar-SA" sz="3600" dirty="0" smtClean="0">
                <a:solidFill>
                  <a:srgbClr val="FFC1CD"/>
                </a:solidFill>
                <a:cs typeface="DecoType Naskh Variants" pitchFamily="2" charset="-78"/>
              </a:rPr>
              <a:t> عام </a:t>
            </a:r>
          </a:p>
        </p:txBody>
      </p:sp>
      <p:sp>
        <p:nvSpPr>
          <p:cNvPr id="5" name="مستطيل 4"/>
          <p:cNvSpPr/>
          <p:nvPr/>
        </p:nvSpPr>
        <p:spPr>
          <a:xfrm>
            <a:off x="76200" y="2971800"/>
            <a:ext cx="7620000" cy="3046988"/>
          </a:xfrm>
          <a:prstGeom prst="rect">
            <a:avLst/>
          </a:prstGeom>
        </p:spPr>
        <p:txBody>
          <a:bodyPr wrap="square">
            <a:spAutoFit/>
          </a:bodyPr>
          <a:lstStyle/>
          <a:p>
            <a:pPr marL="514350" indent="-514350">
              <a:buFont typeface="+mj-cs"/>
              <a:buAutoNum type="arabic2Minus"/>
            </a:pPr>
            <a:r>
              <a:rPr lang="ar-SA" sz="3200" dirty="0" smtClean="0">
                <a:solidFill>
                  <a:srgbClr val="640013"/>
                </a:solidFill>
                <a:cs typeface="DecoType Naskh Variants" pitchFamily="2" charset="-78"/>
              </a:rPr>
              <a:t>تكون المنتجات والخدمات المُقدمة من جهات خارجية مُعدة بقصد إدماجها في منتجات وخدمات المؤسسة؛</a:t>
            </a:r>
          </a:p>
          <a:p>
            <a:pPr marL="514350" indent="-514350">
              <a:buFont typeface="+mj-cs"/>
              <a:buAutoNum type="arabic2Minus" startAt="2"/>
            </a:pPr>
            <a:r>
              <a:rPr lang="ar-SA" sz="3200" dirty="0" smtClean="0">
                <a:solidFill>
                  <a:srgbClr val="640013"/>
                </a:solidFill>
                <a:cs typeface="DecoType Naskh Variants" pitchFamily="2" charset="-78"/>
              </a:rPr>
              <a:t>تكون المنتجات والخدمات مُقدّمة بشكل مباشر إلى  المستفيد / الشرائح المستفيدة  من قِبل مقدمي خدمة خارجيين نيابةً عن لمؤسسة؛</a:t>
            </a:r>
          </a:p>
          <a:p>
            <a:pPr marL="514350" indent="-514350">
              <a:buFont typeface="+mj-cs"/>
              <a:buAutoNum type="arabic2Minus" startAt="3"/>
            </a:pPr>
            <a:r>
              <a:rPr lang="ar-SA" sz="3200" dirty="0" smtClean="0">
                <a:solidFill>
                  <a:srgbClr val="640013"/>
                </a:solidFill>
                <a:cs typeface="DecoType Naskh Variants" pitchFamily="2" charset="-78"/>
              </a:rPr>
              <a:t>تُقدّم عملية أو جزء منها من قبل جهات خارجية نتيجةً لقرار مُتخذ من قبل المؤسسة.</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8.4</a:t>
            </a:r>
            <a:r>
              <a:rPr lang="ar-SA" sz="3600" dirty="0" smtClean="0">
                <a:solidFill>
                  <a:srgbClr val="FFC1CD"/>
                </a:solidFill>
                <a:cs typeface="DecoType Naskh Variants" pitchFamily="2" charset="-78"/>
              </a:rPr>
              <a:t> ضبط العمليات والمنتجات والخدمات المُقدمة من جهات خارجية</a:t>
            </a:r>
          </a:p>
          <a:p>
            <a:r>
              <a:rPr lang="en-US" sz="3600" dirty="0" smtClean="0">
                <a:solidFill>
                  <a:srgbClr val="FFC1CD"/>
                </a:solidFill>
                <a:cs typeface="DecoType Naskh Variants" pitchFamily="2" charset="-78"/>
              </a:rPr>
              <a:t>8.4.1</a:t>
            </a:r>
            <a:r>
              <a:rPr lang="ar-SA" sz="3600" dirty="0" smtClean="0">
                <a:solidFill>
                  <a:srgbClr val="FFC1CD"/>
                </a:solidFill>
                <a:cs typeface="DecoType Naskh Variants" pitchFamily="2" charset="-78"/>
              </a:rPr>
              <a:t> عام </a:t>
            </a:r>
          </a:p>
        </p:txBody>
      </p:sp>
      <p:sp>
        <p:nvSpPr>
          <p:cNvPr id="6" name="مستطيل 5"/>
          <p:cNvSpPr/>
          <p:nvPr/>
        </p:nvSpPr>
        <p:spPr>
          <a:xfrm>
            <a:off x="76200" y="2971800"/>
            <a:ext cx="7620000" cy="3231654"/>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تحديد وتطبيق المعايير ذات العلاقة بتقييم واختيار ومراقبة الأداء وإعادة التقييم لمقدمي الخدمة الخارجيين، وذلك استنادًا إلى قدرتهم على توفير العمليات أو المنتجات والخدمات وفقاً للمتطلبات. </a:t>
            </a:r>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الاحتفاظ بمعلومات موثّقة لتلك الأنشطة وأي أفعال لازمة تنشأ من التقييمات.</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8.4</a:t>
            </a:r>
            <a:r>
              <a:rPr lang="ar-SA" sz="3600" dirty="0" smtClean="0">
                <a:solidFill>
                  <a:srgbClr val="FFC1CD"/>
                </a:solidFill>
                <a:cs typeface="DecoType Naskh Variants" pitchFamily="2" charset="-78"/>
              </a:rPr>
              <a:t> ضبط العمليات والمنتجات والخدمات المُقدمة من جهات خارجية</a:t>
            </a:r>
          </a:p>
          <a:p>
            <a:r>
              <a:rPr lang="en-US" sz="3600" dirty="0" smtClean="0">
                <a:solidFill>
                  <a:srgbClr val="640013"/>
                </a:solidFill>
                <a:cs typeface="DecoType Naskh Variants" pitchFamily="2" charset="-78"/>
              </a:rPr>
              <a:t>8.4.2</a:t>
            </a:r>
            <a:r>
              <a:rPr lang="ar-SA" sz="3600" dirty="0" smtClean="0">
                <a:solidFill>
                  <a:srgbClr val="640013"/>
                </a:solidFill>
                <a:cs typeface="DecoType Naskh Variants" pitchFamily="2" charset="-78"/>
              </a:rPr>
              <a:t> نوع ودرجة الضبط </a:t>
            </a:r>
          </a:p>
        </p:txBody>
      </p:sp>
      <p:sp>
        <p:nvSpPr>
          <p:cNvPr id="5" name="مستطيل 4"/>
          <p:cNvSpPr/>
          <p:nvPr/>
        </p:nvSpPr>
        <p:spPr>
          <a:xfrm>
            <a:off x="76200" y="3276600"/>
            <a:ext cx="7543800" cy="1908215"/>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التأكد من أن العمليات والمنتجات والخدمات المُقدمة من قبل جهات خارجية لا تؤثر سلباً على قدرة المؤسسة على تقديم منتجات وخدمات مطابقة للمستفيدين.</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8.4</a:t>
            </a:r>
            <a:r>
              <a:rPr lang="ar-SA" sz="3600" dirty="0" smtClean="0">
                <a:solidFill>
                  <a:srgbClr val="FFC1CD"/>
                </a:solidFill>
                <a:cs typeface="DecoType Naskh Variants" pitchFamily="2" charset="-78"/>
              </a:rPr>
              <a:t> ضبط العمليات والمنتجات والخدمات المُقدمة من جهات خارجية</a:t>
            </a:r>
          </a:p>
          <a:p>
            <a:r>
              <a:rPr lang="en-US" sz="3600" dirty="0" smtClean="0">
                <a:solidFill>
                  <a:srgbClr val="FFC1CD"/>
                </a:solidFill>
                <a:cs typeface="DecoType Naskh Variants" pitchFamily="2" charset="-78"/>
              </a:rPr>
              <a:t>8.4.2</a:t>
            </a:r>
            <a:r>
              <a:rPr lang="ar-SA" sz="3600" dirty="0" smtClean="0">
                <a:solidFill>
                  <a:srgbClr val="FFC1CD"/>
                </a:solidFill>
                <a:cs typeface="DecoType Naskh Variants" pitchFamily="2" charset="-78"/>
              </a:rPr>
              <a:t> نوع ومدى الضبط </a:t>
            </a:r>
          </a:p>
        </p:txBody>
      </p:sp>
      <p:sp>
        <p:nvSpPr>
          <p:cNvPr id="5" name="مستطيل 4"/>
          <p:cNvSpPr/>
          <p:nvPr/>
        </p:nvSpPr>
        <p:spPr>
          <a:xfrm>
            <a:off x="76200" y="3276600"/>
            <a:ext cx="7543800" cy="2554545"/>
          </a:xfrm>
          <a:prstGeom prst="rect">
            <a:avLst/>
          </a:prstGeom>
        </p:spPr>
        <p:txBody>
          <a:bodyPr wrap="square">
            <a:spAutoFit/>
          </a:bodyPr>
          <a:lstStyle/>
          <a:p>
            <a:r>
              <a:rPr lang="ar-SA" sz="3200" dirty="0" smtClean="0">
                <a:solidFill>
                  <a:srgbClr val="640013"/>
                </a:solidFill>
                <a:cs typeface="DecoType Naskh Variants" pitchFamily="2" charset="-78"/>
              </a:rPr>
              <a:t>يجب على المؤسسة:</a:t>
            </a:r>
          </a:p>
          <a:p>
            <a:pPr marL="514350" indent="-514350">
              <a:buFont typeface="+mj-cs"/>
              <a:buAutoNum type="arabic2Minus"/>
            </a:pPr>
            <a:r>
              <a:rPr lang="ar-SA" sz="3200" dirty="0" smtClean="0">
                <a:solidFill>
                  <a:srgbClr val="640013"/>
                </a:solidFill>
                <a:cs typeface="DecoType Naskh Variants" pitchFamily="2" charset="-78"/>
              </a:rPr>
              <a:t>ضمان أن تظل العمليات المنفّذة من قبل جهات خارجية تحت إشراف نظام إدارة الجودة  لديها؛</a:t>
            </a:r>
          </a:p>
          <a:p>
            <a:pPr marL="514350" indent="-514350">
              <a:buFont typeface="+mj-cs"/>
              <a:buAutoNum type="arabic2Minus"/>
            </a:pPr>
            <a:r>
              <a:rPr lang="ar-SA" sz="3200" dirty="0" smtClean="0">
                <a:solidFill>
                  <a:srgbClr val="640013"/>
                </a:solidFill>
                <a:cs typeface="DecoType Naskh Variants" pitchFamily="2" charset="-78"/>
              </a:rPr>
              <a:t>تحديد كلٍ من الضوابط التي تعتزم تطبيقها على مقدّم الخدمة الخارجي وتلك التي تنوي تطبيقها على المخرجات الناتجة؛</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مربع نص 25"/>
          <p:cNvSpPr txBox="1"/>
          <p:nvPr/>
        </p:nvSpPr>
        <p:spPr>
          <a:xfrm>
            <a:off x="228600" y="1"/>
            <a:ext cx="7239000" cy="6532558"/>
          </a:xfrm>
          <a:prstGeom prst="rect">
            <a:avLst/>
          </a:prstGeom>
          <a:solidFill>
            <a:schemeClr val="bg1"/>
          </a:solidFill>
        </p:spPr>
        <p:txBody>
          <a:bodyPr wrap="square" rtlCol="1">
            <a:spAutoFit/>
          </a:bodyPr>
          <a:lstStyle/>
          <a:p>
            <a:r>
              <a:rPr lang="ar-SA" sz="1550" dirty="0" smtClean="0">
                <a:solidFill>
                  <a:srgbClr val="640000"/>
                </a:solidFill>
                <a:cs typeface="DecoType Naskh Variants" pitchFamily="2" charset="-78"/>
                <a:hlinkClick r:id="rId2" action="ppaction://hlinksldjump"/>
              </a:rPr>
              <a:t>8 التشغيل</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2" action="ppaction://hlinksldjump"/>
              </a:rPr>
              <a:t>	8.1 التخطيط والرقابة التشغيلية</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3" action="ppaction://hlinksldjump"/>
              </a:rPr>
              <a:t>	8.2 المتطلبات ذات العلاقة بالمنتجات والخدمات.</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3" action="ppaction://hlinksldjump"/>
              </a:rPr>
              <a:t>		8.2.1  التواصل مع المستفيد</a:t>
            </a:r>
          </a:p>
          <a:p>
            <a:r>
              <a:rPr lang="ar-SA" sz="1550" dirty="0" smtClean="0">
                <a:solidFill>
                  <a:srgbClr val="640000"/>
                </a:solidFill>
                <a:cs typeface="DecoType Naskh Variants" pitchFamily="2" charset="-78"/>
                <a:hlinkClick r:id="rId4" action="ppaction://hlinksldjump"/>
              </a:rPr>
              <a:t>		8.2.2 تحديد المتطلّبات ذات العلاقة بالمنتجات والخدمات.</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5" action="ppaction://hlinksldjump"/>
              </a:rPr>
              <a:t>		8.2.3 مراجعة المتطلّبات ذات العلاقة بالمنتجات والخدمات.</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6" action="ppaction://hlinksldjump"/>
              </a:rPr>
              <a:t>		8.2.4 التغيرات في المتطلّبات ذات العلاقة بالمنتجات والخدمات.</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7" action="ppaction://hlinksldjump"/>
              </a:rPr>
              <a:t>	8.3 تصميم وتطوير المنتجات والخدمات</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7" action="ppaction://hlinksldjump"/>
              </a:rPr>
              <a:t>		8.3.1 عام</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8" action="ppaction://hlinksldjump"/>
              </a:rPr>
              <a:t>		8.3.2 </a:t>
            </a:r>
            <a:r>
              <a:rPr lang="ar-SA" sz="1550" dirty="0" smtClean="0">
                <a:solidFill>
                  <a:srgbClr val="640013"/>
                </a:solidFill>
                <a:cs typeface="DecoType Naskh Variants" pitchFamily="2" charset="-78"/>
                <a:hlinkClick r:id="rId8" action="ppaction://hlinksldjump"/>
              </a:rPr>
              <a:t>تخطيط التصميم والتطوير</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9" action="ppaction://hlinksldjump"/>
              </a:rPr>
              <a:t>		8.3.3 مدخلات التصميم والتطوير</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10" action="ppaction://hlinksldjump"/>
              </a:rPr>
              <a:t>		8.3.4 ضوابط التصميم والتطوير</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11" action="ppaction://hlinksldjump"/>
              </a:rPr>
              <a:t>		8.3.5  مخرجات التصميم والتطوير</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12" action="ppaction://hlinksldjump"/>
              </a:rPr>
              <a:t>		8.3.6  تغييرات التصميم والتطوير</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13" action="ppaction://hlinksldjump"/>
              </a:rPr>
              <a:t>	8.4 ضبط العمليات والمنتجات والخدمات المقدّمة من جهات خارجية</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13" action="ppaction://hlinksldjump"/>
              </a:rPr>
              <a:t>		8.4.1 عام</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14" action="ppaction://hlinksldjump"/>
              </a:rPr>
              <a:t>		8.4.2 </a:t>
            </a:r>
            <a:r>
              <a:rPr lang="ar-SA" sz="1550" dirty="0" smtClean="0">
                <a:solidFill>
                  <a:srgbClr val="640013"/>
                </a:solidFill>
                <a:cs typeface="DecoType Naskh Variants" pitchFamily="2" charset="-78"/>
                <a:hlinkClick r:id="rId14" action="ppaction://hlinksldjump"/>
              </a:rPr>
              <a:t>نوع ودرجة الضبط </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15" action="ppaction://hlinksldjump"/>
              </a:rPr>
              <a:t>		8.4.3 معلومات عن مقدّمي الخدمات الخارجيين</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16" action="ppaction://hlinksldjump"/>
              </a:rPr>
              <a:t>	8.5 الإنتاج وتقديم الخدمات</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16" action="ppaction://hlinksldjump"/>
              </a:rPr>
              <a:t>		8.5.1 ضبط الإنتاج وتقديم الخدمات</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17" action="ppaction://hlinksldjump"/>
              </a:rPr>
              <a:t>		8.5.2 التمييز  </a:t>
            </a:r>
            <a:r>
              <a:rPr lang="ar-SA" sz="1550" dirty="0" err="1" smtClean="0">
                <a:solidFill>
                  <a:srgbClr val="640000"/>
                </a:solidFill>
                <a:cs typeface="DecoType Naskh Variants" pitchFamily="2" charset="-78"/>
                <a:hlinkClick r:id="rId17" action="ppaction://hlinksldjump"/>
              </a:rPr>
              <a:t>والتتبعية</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18" action="ppaction://hlinksldjump"/>
              </a:rPr>
              <a:t>		8.5.3 </a:t>
            </a:r>
            <a:r>
              <a:rPr lang="ar-SA" sz="1550" dirty="0" smtClean="0">
                <a:solidFill>
                  <a:srgbClr val="640013"/>
                </a:solidFill>
                <a:cs typeface="DecoType Naskh Variants" pitchFamily="2" charset="-78"/>
                <a:hlinkClick r:id="rId18" action="ppaction://hlinksldjump"/>
              </a:rPr>
              <a:t>ملكية المستفيدين أو مقدّمي الخدمة الخارجيين</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19" action="ppaction://hlinksldjump"/>
              </a:rPr>
              <a:t>		8.5.4 المحافظة</a:t>
            </a:r>
            <a:endParaRPr lang="ar-SA" sz="1550" dirty="0" smtClean="0">
              <a:solidFill>
                <a:schemeClr val="accent3">
                  <a:lumMod val="50000"/>
                </a:schemeClr>
              </a:solidFill>
              <a:cs typeface="DecoType Naskh Variants" pitchFamily="2" charset="-78"/>
            </a:endParaRPr>
          </a:p>
          <a:p>
            <a:r>
              <a:rPr lang="ar-SA" sz="1550" dirty="0" smtClean="0">
                <a:solidFill>
                  <a:srgbClr val="640000"/>
                </a:solidFill>
                <a:cs typeface="DecoType Naskh Variants" pitchFamily="2" charset="-78"/>
                <a:hlinkClick r:id="rId20" action="ppaction://hlinksldjump"/>
              </a:rPr>
              <a:t>		8.5.5 أنشطة ما بعد التسليم</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21" action="ppaction://hlinksldjump"/>
              </a:rPr>
              <a:t>		8.5.6 ضبط بالتغييرات</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22" action="ppaction://hlinksldjump"/>
              </a:rPr>
              <a:t>	8.6 الإفراج عن المنتجات والخدمات</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23" action="ppaction://hlinksldjump"/>
              </a:rPr>
              <a:t>	8.7 التحكم  في المخرجات غير المطابقة</a:t>
            </a:r>
            <a:endParaRPr lang="ar-SA" sz="1550" dirty="0" smtClean="0">
              <a:solidFill>
                <a:srgbClr val="640000"/>
              </a:solidFill>
              <a:cs typeface="DecoType Naskh Variants" pitchFamily="2" charset="-78"/>
            </a:endParaRPr>
          </a:p>
        </p:txBody>
      </p:sp>
      <p:sp>
        <p:nvSpPr>
          <p:cNvPr id="5" name="مستطيل 4"/>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Tree>
  </p:cSld>
  <p:clrMapOvr>
    <a:masterClrMapping/>
  </p:clrMapOvr>
  <p:transition advClick="0"/>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8.4</a:t>
            </a:r>
            <a:r>
              <a:rPr lang="ar-SA" sz="3600" dirty="0" smtClean="0">
                <a:solidFill>
                  <a:srgbClr val="FFC1CD"/>
                </a:solidFill>
                <a:cs typeface="DecoType Naskh Variants" pitchFamily="2" charset="-78"/>
              </a:rPr>
              <a:t> ضبط العمليات والمنتجات والخدمات المُقدمة من جهات خارجية</a:t>
            </a:r>
          </a:p>
          <a:p>
            <a:r>
              <a:rPr lang="en-US" sz="3600" dirty="0" smtClean="0">
                <a:solidFill>
                  <a:srgbClr val="FFC1CD"/>
                </a:solidFill>
                <a:cs typeface="DecoType Naskh Variants" pitchFamily="2" charset="-78"/>
              </a:rPr>
              <a:t>8.4.2</a:t>
            </a:r>
            <a:r>
              <a:rPr lang="ar-SA" sz="3600" dirty="0" smtClean="0">
                <a:solidFill>
                  <a:srgbClr val="FFC1CD"/>
                </a:solidFill>
                <a:cs typeface="DecoType Naskh Variants" pitchFamily="2" charset="-78"/>
              </a:rPr>
              <a:t> نوع ومدى الضبط </a:t>
            </a:r>
          </a:p>
        </p:txBody>
      </p:sp>
      <p:sp>
        <p:nvSpPr>
          <p:cNvPr id="6" name="مستطيل 5"/>
          <p:cNvSpPr/>
          <p:nvPr/>
        </p:nvSpPr>
        <p:spPr>
          <a:xfrm>
            <a:off x="76200" y="3124200"/>
            <a:ext cx="7620000" cy="3046988"/>
          </a:xfrm>
          <a:prstGeom prst="rect">
            <a:avLst/>
          </a:prstGeom>
        </p:spPr>
        <p:txBody>
          <a:bodyPr wrap="square">
            <a:spAutoFit/>
          </a:bodyPr>
          <a:lstStyle/>
          <a:p>
            <a:pPr marL="342900" indent="-342900">
              <a:buFont typeface="+mj-cs"/>
              <a:buAutoNum type="arabic2Minus" startAt="3"/>
            </a:pPr>
            <a:r>
              <a:rPr lang="ar-SA" sz="3200" dirty="0" smtClean="0">
                <a:solidFill>
                  <a:srgbClr val="640013"/>
                </a:solidFill>
                <a:cs typeface="DecoType Naskh Variants" pitchFamily="2" charset="-78"/>
              </a:rPr>
              <a:t>الأخذ بعين الاعتبار :</a:t>
            </a:r>
          </a:p>
          <a:p>
            <a:pPr marL="1374775" indent="-342900">
              <a:buFont typeface="+mj-lt"/>
              <a:buAutoNum type="arabicPeriod"/>
            </a:pPr>
            <a:r>
              <a:rPr lang="ar-SA" sz="3200" dirty="0" smtClean="0">
                <a:solidFill>
                  <a:srgbClr val="640013"/>
                </a:solidFill>
                <a:cs typeface="DecoType Naskh Variants" pitchFamily="2" charset="-78"/>
              </a:rPr>
              <a:t>التأثير المُحتمل للعمليات والمنتجات والخدمات المُقدمة من قبل جهات خارجية على قدرة المؤسسة على مواصلة تلبية متطلبات المستفيدين والمتطلبات القانونية والتنظيمية المعمول </a:t>
            </a:r>
            <a:r>
              <a:rPr lang="ar-SA" sz="3200" dirty="0" err="1" smtClean="0">
                <a:solidFill>
                  <a:srgbClr val="640013"/>
                </a:solidFill>
                <a:cs typeface="DecoType Naskh Variants" pitchFamily="2" charset="-78"/>
              </a:rPr>
              <a:t>بها</a:t>
            </a:r>
            <a:r>
              <a:rPr lang="ar-SA" sz="3200" dirty="0" smtClean="0">
                <a:solidFill>
                  <a:srgbClr val="640013"/>
                </a:solidFill>
                <a:cs typeface="DecoType Naskh Variants" pitchFamily="2" charset="-78"/>
              </a:rPr>
              <a:t>؛</a:t>
            </a:r>
          </a:p>
          <a:p>
            <a:pPr marL="1374775" indent="-342900">
              <a:buFont typeface="+mj-lt"/>
              <a:buAutoNum type="arabicPeriod"/>
            </a:pPr>
            <a:r>
              <a:rPr lang="ar-SA" sz="3200" dirty="0" smtClean="0">
                <a:solidFill>
                  <a:srgbClr val="640013"/>
                </a:solidFill>
                <a:cs typeface="DecoType Naskh Variants" pitchFamily="2" charset="-78"/>
              </a:rPr>
              <a:t>فاعلية الضوابط المُطبّقة من قبل مقدّم الخدمة الخارجي؛</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8.4</a:t>
            </a:r>
            <a:r>
              <a:rPr lang="ar-SA" sz="3600" dirty="0" smtClean="0">
                <a:solidFill>
                  <a:srgbClr val="FFC1CD"/>
                </a:solidFill>
                <a:cs typeface="DecoType Naskh Variants" pitchFamily="2" charset="-78"/>
              </a:rPr>
              <a:t> ضبط العمليات والمنتجات والخدمات المُقدمة من جهات خارجية</a:t>
            </a:r>
          </a:p>
          <a:p>
            <a:r>
              <a:rPr lang="en-US" sz="3600" dirty="0" smtClean="0">
                <a:solidFill>
                  <a:srgbClr val="FFC1CD"/>
                </a:solidFill>
                <a:cs typeface="DecoType Naskh Variants" pitchFamily="2" charset="-78"/>
              </a:rPr>
              <a:t>8.4.2</a:t>
            </a:r>
            <a:r>
              <a:rPr lang="ar-SA" sz="3600" dirty="0" smtClean="0">
                <a:solidFill>
                  <a:srgbClr val="FFC1CD"/>
                </a:solidFill>
                <a:cs typeface="DecoType Naskh Variants" pitchFamily="2" charset="-78"/>
              </a:rPr>
              <a:t> نوع ومدى الضبط </a:t>
            </a:r>
          </a:p>
        </p:txBody>
      </p:sp>
      <p:sp>
        <p:nvSpPr>
          <p:cNvPr id="5" name="مستطيل 4"/>
          <p:cNvSpPr/>
          <p:nvPr/>
        </p:nvSpPr>
        <p:spPr>
          <a:xfrm>
            <a:off x="76200" y="3124200"/>
            <a:ext cx="7620000" cy="1569660"/>
          </a:xfrm>
          <a:prstGeom prst="rect">
            <a:avLst/>
          </a:prstGeom>
        </p:spPr>
        <p:txBody>
          <a:bodyPr wrap="square">
            <a:spAutoFit/>
          </a:bodyPr>
          <a:lstStyle/>
          <a:p>
            <a:pPr marL="514350" indent="-514350" algn="just">
              <a:buFont typeface="+mj-cs"/>
              <a:buAutoNum type="arabic2Minus" startAt="4"/>
            </a:pPr>
            <a:r>
              <a:rPr lang="ar-SA" sz="3200" dirty="0" smtClean="0">
                <a:solidFill>
                  <a:srgbClr val="640013"/>
                </a:solidFill>
                <a:cs typeface="DecoType Naskh Variants" pitchFamily="2" charset="-78"/>
              </a:rPr>
              <a:t>تحديد أنشطة التحقق أو غيرها من الأنشطة اللازمة لضمان أن العمليات والمنتجات والخدمات المُقدّمة من قِبل جهات خارجية تفي بالمتطلبات.</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8.4</a:t>
            </a:r>
            <a:r>
              <a:rPr lang="ar-SA" sz="3600" dirty="0" smtClean="0">
                <a:solidFill>
                  <a:srgbClr val="FFC1CD"/>
                </a:solidFill>
                <a:cs typeface="DecoType Naskh Variants" pitchFamily="2" charset="-78"/>
              </a:rPr>
              <a:t> ضبط العمليات والمنتجات والخدمات المُقدمة من جهات خارجية</a:t>
            </a:r>
          </a:p>
          <a:p>
            <a:r>
              <a:rPr lang="en-US" sz="3600" dirty="0" smtClean="0">
                <a:solidFill>
                  <a:srgbClr val="640013"/>
                </a:solidFill>
                <a:cs typeface="DecoType Naskh Variants" pitchFamily="2" charset="-78"/>
              </a:rPr>
              <a:t>8.4.3</a:t>
            </a:r>
            <a:r>
              <a:rPr lang="ar-SA" sz="3600" dirty="0" smtClean="0">
                <a:solidFill>
                  <a:srgbClr val="640013"/>
                </a:solidFill>
                <a:cs typeface="DecoType Naskh Variants" pitchFamily="2" charset="-78"/>
              </a:rPr>
              <a:t> معلومات عن مقدمي الخدمات الخارجيين</a:t>
            </a:r>
          </a:p>
        </p:txBody>
      </p:sp>
      <p:sp>
        <p:nvSpPr>
          <p:cNvPr id="6" name="مستطيل 5"/>
          <p:cNvSpPr/>
          <p:nvPr/>
        </p:nvSpPr>
        <p:spPr>
          <a:xfrm>
            <a:off x="76200" y="3048000"/>
            <a:ext cx="7620000" cy="2739211"/>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التأكد من كفاية المتطلبات قبل إبلاغها إلى مقدّم الخدمة الخارجي .</a:t>
            </a:r>
          </a:p>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إبلاغ مقدمي الخدمة الخارجيين بمتطلباتها ذات العلاقة بكل من:</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8.4</a:t>
            </a:r>
            <a:r>
              <a:rPr lang="ar-SA" sz="3600" dirty="0" smtClean="0">
                <a:solidFill>
                  <a:srgbClr val="FFC1CD"/>
                </a:solidFill>
                <a:cs typeface="DecoType Naskh Variants" pitchFamily="2" charset="-78"/>
              </a:rPr>
              <a:t> ضبط العمليات والمنتجات والخدمات المُقدمة من جهات خارجية</a:t>
            </a:r>
          </a:p>
          <a:p>
            <a:r>
              <a:rPr lang="en-US" sz="3600" dirty="0" smtClean="0">
                <a:solidFill>
                  <a:srgbClr val="FFC1CD"/>
                </a:solidFill>
                <a:cs typeface="DecoType Naskh Variants" pitchFamily="2" charset="-78"/>
              </a:rPr>
              <a:t>8.4.3</a:t>
            </a:r>
            <a:r>
              <a:rPr lang="ar-SA" sz="3600" dirty="0" smtClean="0">
                <a:solidFill>
                  <a:srgbClr val="FFC1CD"/>
                </a:solidFill>
                <a:cs typeface="DecoType Naskh Variants" pitchFamily="2" charset="-78"/>
              </a:rPr>
              <a:t> معلومات حول مقدمي الخدمات الخارجيين</a:t>
            </a:r>
          </a:p>
        </p:txBody>
      </p:sp>
      <p:sp>
        <p:nvSpPr>
          <p:cNvPr id="5" name="مستطيل 4"/>
          <p:cNvSpPr/>
          <p:nvPr/>
        </p:nvSpPr>
        <p:spPr>
          <a:xfrm>
            <a:off x="76200" y="3276600"/>
            <a:ext cx="7620000" cy="2554545"/>
          </a:xfrm>
          <a:prstGeom prst="rect">
            <a:avLst/>
          </a:prstGeom>
        </p:spPr>
        <p:txBody>
          <a:bodyPr wrap="square">
            <a:spAutoFit/>
          </a:bodyPr>
          <a:lstStyle/>
          <a:p>
            <a:pPr marL="514350" indent="-514350">
              <a:buFont typeface="+mj-cs"/>
              <a:buAutoNum type="arabic2Minus"/>
            </a:pPr>
            <a:r>
              <a:rPr lang="ar-SA" sz="3200" dirty="0" smtClean="0">
                <a:solidFill>
                  <a:srgbClr val="640013"/>
                </a:solidFill>
                <a:cs typeface="DecoType Naskh Variants" pitchFamily="2" charset="-78"/>
              </a:rPr>
              <a:t>العمليات والمنتجات والخدمات المقرّر تقديمها؛</a:t>
            </a:r>
          </a:p>
          <a:p>
            <a:pPr marL="514350" indent="-514350">
              <a:buFont typeface="+mj-cs"/>
              <a:buAutoNum type="arabic2Minus"/>
            </a:pPr>
            <a:r>
              <a:rPr lang="ar-SA" sz="3200" dirty="0" smtClean="0">
                <a:solidFill>
                  <a:srgbClr val="640013"/>
                </a:solidFill>
                <a:cs typeface="DecoType Naskh Variants" pitchFamily="2" charset="-78"/>
              </a:rPr>
              <a:t>اعتماد :</a:t>
            </a:r>
          </a:p>
          <a:p>
            <a:pPr marL="1370013" indent="-514350">
              <a:buFont typeface="+mj-lt"/>
              <a:buAutoNum type="arabicPeriod"/>
            </a:pPr>
            <a:r>
              <a:rPr lang="ar-SA" sz="3200" dirty="0" smtClean="0">
                <a:solidFill>
                  <a:srgbClr val="640013"/>
                </a:solidFill>
                <a:cs typeface="DecoType Naskh Variants" pitchFamily="2" charset="-78"/>
              </a:rPr>
              <a:t> المنتجات والخدمات؛</a:t>
            </a:r>
          </a:p>
          <a:p>
            <a:pPr marL="1370013" indent="-514350">
              <a:buFont typeface="+mj-lt"/>
              <a:buAutoNum type="arabicPeriod"/>
            </a:pPr>
            <a:r>
              <a:rPr lang="ar-SA" sz="3200" dirty="0" smtClean="0">
                <a:solidFill>
                  <a:srgbClr val="640013"/>
                </a:solidFill>
                <a:cs typeface="DecoType Naskh Variants" pitchFamily="2" charset="-78"/>
              </a:rPr>
              <a:t> الأساليب والعمليات والمعدات؛</a:t>
            </a:r>
          </a:p>
          <a:p>
            <a:pPr marL="1370013" indent="-514350">
              <a:buFont typeface="+mj-lt"/>
              <a:buAutoNum type="arabicPeriod"/>
            </a:pPr>
            <a:r>
              <a:rPr lang="ar-SA" sz="3200" dirty="0" smtClean="0">
                <a:solidFill>
                  <a:srgbClr val="640013"/>
                </a:solidFill>
                <a:cs typeface="DecoType Naskh Variants" pitchFamily="2" charset="-78"/>
              </a:rPr>
              <a:t> الإفراج عن المنتجات والخدمات؛</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8.4</a:t>
            </a:r>
            <a:r>
              <a:rPr lang="ar-SA" sz="3600" dirty="0" smtClean="0">
                <a:solidFill>
                  <a:srgbClr val="FFC1CD"/>
                </a:solidFill>
                <a:cs typeface="DecoType Naskh Variants" pitchFamily="2" charset="-78"/>
              </a:rPr>
              <a:t> ضبط العمليات والمنتجات والخدمات المُقدمة من جهات خارجية</a:t>
            </a:r>
          </a:p>
          <a:p>
            <a:r>
              <a:rPr lang="en-US" sz="3600" dirty="0" smtClean="0">
                <a:solidFill>
                  <a:srgbClr val="FFC1CD"/>
                </a:solidFill>
                <a:cs typeface="DecoType Naskh Variants" pitchFamily="2" charset="-78"/>
              </a:rPr>
              <a:t>8.4.3</a:t>
            </a:r>
            <a:r>
              <a:rPr lang="ar-SA" sz="3600" dirty="0" smtClean="0">
                <a:solidFill>
                  <a:srgbClr val="FFC1CD"/>
                </a:solidFill>
                <a:cs typeface="DecoType Naskh Variants" pitchFamily="2" charset="-78"/>
              </a:rPr>
              <a:t> معلومات حول مقدمي الخدمات الخارجيين</a:t>
            </a:r>
          </a:p>
        </p:txBody>
      </p:sp>
      <p:sp>
        <p:nvSpPr>
          <p:cNvPr id="6" name="مستطيل 5"/>
          <p:cNvSpPr/>
          <p:nvPr/>
        </p:nvSpPr>
        <p:spPr>
          <a:xfrm>
            <a:off x="76200" y="3048000"/>
            <a:ext cx="7620000" cy="3046988"/>
          </a:xfrm>
          <a:prstGeom prst="rect">
            <a:avLst/>
          </a:prstGeom>
        </p:spPr>
        <p:txBody>
          <a:bodyPr wrap="square">
            <a:spAutoFit/>
          </a:bodyPr>
          <a:lstStyle/>
          <a:p>
            <a:pPr marL="342900" indent="-342900">
              <a:buFont typeface="+mj-cs"/>
              <a:buAutoNum type="arabic2Minus" startAt="3"/>
            </a:pPr>
            <a:r>
              <a:rPr lang="ar-SA" sz="3200" dirty="0" smtClean="0">
                <a:solidFill>
                  <a:srgbClr val="640013"/>
                </a:solidFill>
                <a:cs typeface="DecoType Naskh Variants" pitchFamily="2" charset="-78"/>
              </a:rPr>
              <a:t>الكفاءة، بما في ذلك أي متطلبات لتأهيل الأفراد؛</a:t>
            </a:r>
          </a:p>
          <a:p>
            <a:pPr marL="342900" indent="-342900">
              <a:buFont typeface="+mj-cs"/>
              <a:buAutoNum type="arabic2Minus" startAt="4"/>
            </a:pPr>
            <a:r>
              <a:rPr lang="ar-SA" sz="3200" dirty="0" smtClean="0">
                <a:solidFill>
                  <a:srgbClr val="640013"/>
                </a:solidFill>
                <a:cs typeface="DecoType Naskh Variants" pitchFamily="2" charset="-78"/>
              </a:rPr>
              <a:t>تفاعلات مقدمي الخدمات الخارجيين مع المؤسسة؛</a:t>
            </a:r>
          </a:p>
          <a:p>
            <a:pPr marL="342900" indent="-342900">
              <a:buFont typeface="+mj-cs"/>
              <a:buAutoNum type="arabic2Minus" startAt="5"/>
            </a:pPr>
            <a:r>
              <a:rPr lang="ar-SA" sz="3200" dirty="0" smtClean="0">
                <a:solidFill>
                  <a:srgbClr val="640013"/>
                </a:solidFill>
                <a:cs typeface="DecoType Naskh Variants" pitchFamily="2" charset="-78"/>
              </a:rPr>
              <a:t>ضبط ومراقبة أداء مقدمي الخدمة الخارجيين، والمقرّر تنفيذها من قبل المؤسسة؛</a:t>
            </a:r>
          </a:p>
          <a:p>
            <a:pPr marL="342900" indent="-342900">
              <a:buFont typeface="+mj-cs"/>
              <a:buAutoNum type="arabic2Minus" startAt="5"/>
            </a:pPr>
            <a:r>
              <a:rPr lang="ar-SA" sz="3200" dirty="0" smtClean="0">
                <a:solidFill>
                  <a:srgbClr val="640013"/>
                </a:solidFill>
                <a:cs typeface="DecoType Naskh Variants" pitchFamily="2" charset="-78"/>
              </a:rPr>
              <a:t>أنشطة التحقق أو إقرار الصلاحية التي تعتزم المؤسسة (</a:t>
            </a:r>
            <a:r>
              <a:rPr lang="ar-SA" sz="2000" dirty="0" smtClean="0">
                <a:solidFill>
                  <a:srgbClr val="640013"/>
                </a:solidFill>
                <a:cs typeface="DecoType Naskh Variants" pitchFamily="2" charset="-78"/>
              </a:rPr>
              <a:t>أو زبونها </a:t>
            </a:r>
            <a:r>
              <a:rPr lang="ar-SA" sz="3200" dirty="0" smtClean="0">
                <a:solidFill>
                  <a:srgbClr val="640013"/>
                </a:solidFill>
                <a:cs typeface="DecoType Naskh Variants" pitchFamily="2" charset="-78"/>
              </a:rPr>
              <a:t>) إجرائها على مقرّات مقدّمي الخدمات الخارجيين.</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640013"/>
                </a:solidFill>
                <a:cs typeface="DecoType Naskh Variants" pitchFamily="2" charset="-78"/>
              </a:rPr>
              <a:t>8.5</a:t>
            </a:r>
            <a:r>
              <a:rPr lang="ar-SA" sz="3600" dirty="0" smtClean="0">
                <a:solidFill>
                  <a:srgbClr val="640013"/>
                </a:solidFill>
                <a:cs typeface="DecoType Naskh Variants" pitchFamily="2" charset="-78"/>
              </a:rPr>
              <a:t> الإنتاج وتقديم الخدمات</a:t>
            </a:r>
          </a:p>
          <a:p>
            <a:r>
              <a:rPr lang="en-US" sz="3600" dirty="0" smtClean="0">
                <a:solidFill>
                  <a:srgbClr val="640013"/>
                </a:solidFill>
                <a:cs typeface="DecoType Naskh Variants" pitchFamily="2" charset="-78"/>
              </a:rPr>
              <a:t>8.5.1</a:t>
            </a:r>
            <a:r>
              <a:rPr lang="ar-SA" sz="3600" dirty="0" smtClean="0">
                <a:solidFill>
                  <a:srgbClr val="640013"/>
                </a:solidFill>
                <a:cs typeface="DecoType Naskh Variants" pitchFamily="2" charset="-78"/>
              </a:rPr>
              <a:t> ضبط الإنتاج وتقديم الخدمات</a:t>
            </a:r>
          </a:p>
        </p:txBody>
      </p:sp>
      <p:sp>
        <p:nvSpPr>
          <p:cNvPr id="5" name="مستطيل 4"/>
          <p:cNvSpPr/>
          <p:nvPr/>
        </p:nvSpPr>
        <p:spPr>
          <a:xfrm>
            <a:off x="0" y="2590800"/>
            <a:ext cx="7772400" cy="4216539"/>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تنفيذ الإنتاج وتقديم الخدمة تحت ظروف خاضعة للتحكم .</a:t>
            </a:r>
          </a:p>
          <a:p>
            <a:r>
              <a:rPr lang="ar-SA" sz="3200" dirty="0" smtClean="0">
                <a:solidFill>
                  <a:srgbClr val="640013"/>
                </a:solidFill>
                <a:cs typeface="DecoType Naskh Variants" pitchFamily="2" charset="-78"/>
              </a:rPr>
              <a:t>و</a:t>
            </a:r>
            <a:r>
              <a:rPr lang="ar-SA" sz="5400" dirty="0" smtClean="0">
                <a:solidFill>
                  <a:srgbClr val="640013"/>
                </a:solidFill>
                <a:cs typeface="DecoType Naskh Variants" pitchFamily="2" charset="-78"/>
              </a:rPr>
              <a:t>يجب</a:t>
            </a:r>
            <a:r>
              <a:rPr lang="ar-SA" sz="3200" dirty="0" smtClean="0">
                <a:solidFill>
                  <a:srgbClr val="640013"/>
                </a:solidFill>
                <a:cs typeface="DecoType Naskh Variants" pitchFamily="2" charset="-78"/>
              </a:rPr>
              <a:t> </a:t>
            </a:r>
            <a:r>
              <a:rPr lang="ar-SA" sz="3150" dirty="0" smtClean="0">
                <a:solidFill>
                  <a:srgbClr val="640013"/>
                </a:solidFill>
                <a:cs typeface="DecoType Naskh Variants" pitchFamily="2" charset="-78"/>
              </a:rPr>
              <a:t>أن تتضمن الظروف الخاضعة للتحكم الآتي، كلما أمكن :</a:t>
            </a:r>
          </a:p>
          <a:p>
            <a:pPr marL="514350" indent="-514350">
              <a:buFont typeface="+mj-cs"/>
              <a:buAutoNum type="arabic2Minus"/>
            </a:pPr>
            <a:r>
              <a:rPr lang="ar-SA" sz="3200" dirty="0" smtClean="0">
                <a:solidFill>
                  <a:srgbClr val="640013"/>
                </a:solidFill>
                <a:cs typeface="DecoType Naskh Variants" pitchFamily="2" charset="-78"/>
              </a:rPr>
              <a:t>إتاحة المعلومات الموثّقة التي تحدّد :</a:t>
            </a:r>
          </a:p>
          <a:p>
            <a:pPr marL="690563"/>
            <a:r>
              <a:rPr lang="ar-SA" sz="3200" dirty="0" smtClean="0">
                <a:solidFill>
                  <a:srgbClr val="640013"/>
                </a:solidFill>
                <a:cs typeface="DecoType Naskh Variants" pitchFamily="2" charset="-78"/>
              </a:rPr>
              <a:t>خصائص المنتجات المقرّر إنتاجها أو الخدمات المقرّر تقديمها أو الأنشطة المقرّر أداؤها؛</a:t>
            </a:r>
          </a:p>
          <a:p>
            <a:pPr marL="690563"/>
            <a:r>
              <a:rPr lang="ar-SA" sz="3200" dirty="0" smtClean="0">
                <a:solidFill>
                  <a:srgbClr val="640013"/>
                </a:solidFill>
                <a:cs typeface="DecoType Naskh Variants" pitchFamily="2" charset="-78"/>
              </a:rPr>
              <a:t>النتائج المراد تحقيقها؛</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8.5</a:t>
            </a:r>
            <a:r>
              <a:rPr lang="ar-SA" sz="3600" dirty="0" smtClean="0">
                <a:solidFill>
                  <a:srgbClr val="FFC1CD"/>
                </a:solidFill>
                <a:cs typeface="DecoType Naskh Variants" pitchFamily="2" charset="-78"/>
              </a:rPr>
              <a:t> الإنتاج وتقديم الخدمات</a:t>
            </a:r>
          </a:p>
          <a:p>
            <a:r>
              <a:rPr lang="en-US" sz="3600" dirty="0" smtClean="0">
                <a:solidFill>
                  <a:srgbClr val="FFC1CD"/>
                </a:solidFill>
                <a:cs typeface="DecoType Naskh Variants" pitchFamily="2" charset="-78"/>
              </a:rPr>
              <a:t>8.5.1</a:t>
            </a:r>
            <a:r>
              <a:rPr lang="ar-SA" sz="3600" dirty="0" smtClean="0">
                <a:solidFill>
                  <a:srgbClr val="FFC1CD"/>
                </a:solidFill>
                <a:cs typeface="DecoType Naskh Variants" pitchFamily="2" charset="-78"/>
              </a:rPr>
              <a:t> ضبط الإنتاج وتقديم الخدمات</a:t>
            </a:r>
          </a:p>
        </p:txBody>
      </p:sp>
      <p:sp>
        <p:nvSpPr>
          <p:cNvPr id="6" name="مستطيل 5"/>
          <p:cNvSpPr/>
          <p:nvPr/>
        </p:nvSpPr>
        <p:spPr>
          <a:xfrm>
            <a:off x="76200" y="2551837"/>
            <a:ext cx="7620000" cy="3046988"/>
          </a:xfrm>
          <a:prstGeom prst="rect">
            <a:avLst/>
          </a:prstGeom>
        </p:spPr>
        <p:txBody>
          <a:bodyPr wrap="square">
            <a:spAutoFit/>
          </a:bodyPr>
          <a:lstStyle/>
          <a:p>
            <a:pPr marL="514350" indent="-514350">
              <a:buFont typeface="+mj-cs"/>
              <a:buAutoNum type="arabic2Minus" startAt="2"/>
            </a:pPr>
            <a:r>
              <a:rPr lang="ar-SA" sz="3200" dirty="0" smtClean="0">
                <a:solidFill>
                  <a:srgbClr val="640013"/>
                </a:solidFill>
                <a:cs typeface="DecoType Naskh Variants" pitchFamily="2" charset="-78"/>
              </a:rPr>
              <a:t>إتاحة واستخدام موارد المراقبة والقياس المناسبة؛</a:t>
            </a:r>
          </a:p>
          <a:p>
            <a:pPr marL="514350" indent="-514350">
              <a:buFont typeface="+mj-cs"/>
              <a:buAutoNum type="arabic2Minus" startAt="3"/>
            </a:pPr>
            <a:r>
              <a:rPr lang="ar-SA" sz="3200" dirty="0" smtClean="0">
                <a:solidFill>
                  <a:srgbClr val="640013"/>
                </a:solidFill>
                <a:cs typeface="DecoType Naskh Variants" pitchFamily="2" charset="-78"/>
              </a:rPr>
              <a:t>تنفيذ أنشطة المراقبة والقياس في المراحل المناسبة للتحقق من استيفاء معايير الرقابة على العمليات أو المخرجات، وكذلك تلبية معايير قبول المنتجات والخدمات؛</a:t>
            </a:r>
          </a:p>
          <a:p>
            <a:pPr marL="514350" indent="-514350">
              <a:buFont typeface="+mj-cs"/>
              <a:buAutoNum type="arabic2Minus" startAt="4"/>
            </a:pPr>
            <a:r>
              <a:rPr lang="ar-SA" sz="3200" dirty="0" smtClean="0">
                <a:solidFill>
                  <a:srgbClr val="640013"/>
                </a:solidFill>
                <a:cs typeface="DecoType Naskh Variants" pitchFamily="2" charset="-78"/>
              </a:rPr>
              <a:t>استخدام بنية تحتية وبيئة مناسبة لتشغيل العمليات؛</a:t>
            </a:r>
          </a:p>
          <a:p>
            <a:pPr marL="514350" indent="-514350">
              <a:buFont typeface="+mj-cs"/>
              <a:buAutoNum type="arabic2Minus" startAt="5"/>
            </a:pPr>
            <a:r>
              <a:rPr lang="ar-SA" sz="3200" dirty="0" smtClean="0">
                <a:solidFill>
                  <a:srgbClr val="640013"/>
                </a:solidFill>
                <a:cs typeface="DecoType Naskh Variants" pitchFamily="2" charset="-78"/>
              </a:rPr>
              <a:t>تعيين أشخاص أكفاء، بما في ذلك أي مؤهلات مطلوبة؛</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8.5</a:t>
            </a:r>
            <a:r>
              <a:rPr lang="ar-SA" sz="3600" dirty="0" smtClean="0">
                <a:solidFill>
                  <a:srgbClr val="FFC1CD"/>
                </a:solidFill>
                <a:cs typeface="DecoType Naskh Variants" pitchFamily="2" charset="-78"/>
              </a:rPr>
              <a:t> الإنتاج وتقديم الخدمات</a:t>
            </a:r>
          </a:p>
          <a:p>
            <a:r>
              <a:rPr lang="en-US" sz="3600" dirty="0" smtClean="0">
                <a:solidFill>
                  <a:srgbClr val="FFC1CD"/>
                </a:solidFill>
                <a:cs typeface="DecoType Naskh Variants" pitchFamily="2" charset="-78"/>
              </a:rPr>
              <a:t>8.5.1</a:t>
            </a:r>
            <a:r>
              <a:rPr lang="ar-SA" sz="3600" dirty="0" smtClean="0">
                <a:solidFill>
                  <a:srgbClr val="FFC1CD"/>
                </a:solidFill>
                <a:cs typeface="DecoType Naskh Variants" pitchFamily="2" charset="-78"/>
              </a:rPr>
              <a:t> ضبط الإنتاج وتقديم الخدمات</a:t>
            </a:r>
          </a:p>
        </p:txBody>
      </p:sp>
      <p:sp>
        <p:nvSpPr>
          <p:cNvPr id="5" name="مستطيل 4"/>
          <p:cNvSpPr/>
          <p:nvPr/>
        </p:nvSpPr>
        <p:spPr>
          <a:xfrm>
            <a:off x="76200" y="2931855"/>
            <a:ext cx="7620000" cy="3046988"/>
          </a:xfrm>
          <a:prstGeom prst="rect">
            <a:avLst/>
          </a:prstGeom>
        </p:spPr>
        <p:txBody>
          <a:bodyPr wrap="square">
            <a:spAutoFit/>
          </a:bodyPr>
          <a:lstStyle/>
          <a:p>
            <a:pPr marL="514350" indent="-514350">
              <a:buFont typeface="+mj-cs"/>
              <a:buAutoNum type="arabic2Minus" startAt="6"/>
            </a:pPr>
            <a:r>
              <a:rPr lang="ar-SA" sz="3200" dirty="0" smtClean="0">
                <a:solidFill>
                  <a:srgbClr val="640013"/>
                </a:solidFill>
                <a:cs typeface="DecoType Naskh Variants" pitchFamily="2" charset="-78"/>
              </a:rPr>
              <a:t>إقرار الصلاحية وإعادة  إقرار الصلاحية الدورية للقدرة على تحقيق النتائج المُخطط لها من عمليات الإنتاج  وتوفير الخدمة، إذا كانت المخرجات لا يمكن التحقق منها بالمراقبة أو القياس لاحقاً؛</a:t>
            </a:r>
          </a:p>
          <a:p>
            <a:pPr marL="514350" indent="-514350">
              <a:buFont typeface="+mj-cs"/>
              <a:buAutoNum type="arabic2Minus" startAt="7"/>
            </a:pPr>
            <a:r>
              <a:rPr lang="ar-SA" sz="3200" dirty="0" smtClean="0">
                <a:solidFill>
                  <a:srgbClr val="640013"/>
                </a:solidFill>
                <a:cs typeface="DecoType Naskh Variants" pitchFamily="2" charset="-78"/>
              </a:rPr>
              <a:t>تنفيذ الأفعال المطلوبة لمنع الأخطاء البشرية؛</a:t>
            </a:r>
          </a:p>
          <a:p>
            <a:pPr marL="514350" indent="-514350">
              <a:buFont typeface="+mj-cs"/>
              <a:buAutoNum type="arabic2Minus" startAt="8"/>
            </a:pPr>
            <a:r>
              <a:rPr lang="ar-SA" sz="3200" dirty="0" smtClean="0">
                <a:solidFill>
                  <a:srgbClr val="640013"/>
                </a:solidFill>
                <a:cs typeface="DecoType Naskh Variants" pitchFamily="2" charset="-78"/>
              </a:rPr>
              <a:t>تطبيق أنشطة الإفراج عن المنتج والتسليم وما بعد التسليم.</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8.5</a:t>
            </a:r>
            <a:r>
              <a:rPr lang="ar-SA" sz="3600" dirty="0" smtClean="0">
                <a:solidFill>
                  <a:srgbClr val="FFC1CD"/>
                </a:solidFill>
                <a:cs typeface="DecoType Naskh Variants" pitchFamily="2" charset="-78"/>
              </a:rPr>
              <a:t> الإنتاج وتقديم الخدمات</a:t>
            </a:r>
          </a:p>
          <a:p>
            <a:r>
              <a:rPr lang="en-US" sz="3600" dirty="0" smtClean="0">
                <a:solidFill>
                  <a:srgbClr val="640013"/>
                </a:solidFill>
                <a:cs typeface="DecoType Naskh Variants" pitchFamily="2" charset="-78"/>
              </a:rPr>
              <a:t>8.5.2</a:t>
            </a:r>
            <a:r>
              <a:rPr lang="ar-SA" sz="3600" dirty="0" smtClean="0">
                <a:solidFill>
                  <a:srgbClr val="640013"/>
                </a:solidFill>
                <a:cs typeface="DecoType Naskh Variants" pitchFamily="2" charset="-78"/>
              </a:rPr>
              <a:t> التمييز </a:t>
            </a:r>
            <a:r>
              <a:rPr lang="ar-SA" sz="3600" dirty="0" err="1" smtClean="0">
                <a:solidFill>
                  <a:srgbClr val="640013"/>
                </a:solidFill>
                <a:cs typeface="DecoType Naskh Variants" pitchFamily="2" charset="-78"/>
              </a:rPr>
              <a:t>والتتبعية</a:t>
            </a:r>
            <a:endParaRPr lang="ar-SA" sz="3600" dirty="0" smtClean="0">
              <a:solidFill>
                <a:srgbClr val="640013"/>
              </a:solidFill>
              <a:cs typeface="DecoType Naskh Variants" pitchFamily="2" charset="-78"/>
            </a:endParaRPr>
          </a:p>
        </p:txBody>
      </p:sp>
      <p:sp>
        <p:nvSpPr>
          <p:cNvPr id="6" name="مستطيل 5"/>
          <p:cNvSpPr/>
          <p:nvPr/>
        </p:nvSpPr>
        <p:spPr>
          <a:xfrm>
            <a:off x="76200" y="2568238"/>
            <a:ext cx="7620000" cy="3908762"/>
          </a:xfrm>
          <a:prstGeom prst="rect">
            <a:avLst/>
          </a:prstGeom>
        </p:spPr>
        <p:txBody>
          <a:bodyPr wrap="square">
            <a:spAutoFit/>
          </a:bodyPr>
          <a:lstStyle/>
          <a:p>
            <a:pPr algn="just"/>
            <a:r>
              <a:rPr lang="ar-SA" sz="4800" dirty="0" smtClean="0">
                <a:solidFill>
                  <a:srgbClr val="640013"/>
                </a:solidFill>
                <a:cs typeface="DecoType Naskh Variants" pitchFamily="2" charset="-78"/>
              </a:rPr>
              <a:t>يجب </a:t>
            </a:r>
            <a:r>
              <a:rPr lang="ar-SA" sz="2800" dirty="0" smtClean="0">
                <a:solidFill>
                  <a:srgbClr val="640013"/>
                </a:solidFill>
                <a:cs typeface="DecoType Naskh Variants" pitchFamily="2" charset="-78"/>
              </a:rPr>
              <a:t>على المؤسسة استخدام الوسائل المناسبة لتمييز المخرجات عندما يكون  ذلك ضرورياً للتأكد من مطابقة المنتجات والخدمات. </a:t>
            </a:r>
          </a:p>
          <a:p>
            <a:pPr algn="just"/>
            <a:r>
              <a:rPr lang="ar-SA" sz="4800" dirty="0" smtClean="0">
                <a:solidFill>
                  <a:srgbClr val="640013"/>
                </a:solidFill>
                <a:cs typeface="DecoType Naskh Variants" pitchFamily="2" charset="-78"/>
              </a:rPr>
              <a:t>يجب </a:t>
            </a:r>
            <a:r>
              <a:rPr lang="ar-SA" sz="2800" dirty="0" smtClean="0">
                <a:solidFill>
                  <a:srgbClr val="640013"/>
                </a:solidFill>
                <a:cs typeface="DecoType Naskh Variants" pitchFamily="2" charset="-78"/>
              </a:rPr>
              <a:t>على المؤسسة تمييز حالة المخرجات فيما يتعلق بمتطلبات القياس والمراقبة أثناء عملية الإنتاج وتقديم الخدمة .</a:t>
            </a:r>
          </a:p>
          <a:p>
            <a:pPr algn="just"/>
            <a:r>
              <a:rPr lang="ar-SA" sz="2800" dirty="0" smtClean="0">
                <a:solidFill>
                  <a:srgbClr val="640013"/>
                </a:solidFill>
                <a:cs typeface="DecoType Naskh Variants" pitchFamily="2" charset="-78"/>
              </a:rPr>
              <a:t>إذا كانت </a:t>
            </a:r>
            <a:r>
              <a:rPr lang="ar-SA" sz="2800" dirty="0" err="1" smtClean="0">
                <a:solidFill>
                  <a:srgbClr val="640013"/>
                </a:solidFill>
                <a:cs typeface="DecoType Naskh Variants" pitchFamily="2" charset="-78"/>
              </a:rPr>
              <a:t>التتبعية</a:t>
            </a:r>
            <a:r>
              <a:rPr lang="ar-SA" sz="2800" dirty="0" smtClean="0">
                <a:solidFill>
                  <a:srgbClr val="640013"/>
                </a:solidFill>
                <a:cs typeface="DecoType Naskh Variants" pitchFamily="2" charset="-78"/>
              </a:rPr>
              <a:t> تمثل أحد المتطلبات، فإنه </a:t>
            </a:r>
            <a:r>
              <a:rPr lang="ar-SA" sz="4800" dirty="0" smtClean="0">
                <a:solidFill>
                  <a:srgbClr val="640013"/>
                </a:solidFill>
                <a:cs typeface="DecoType Naskh Variants" pitchFamily="2" charset="-78"/>
              </a:rPr>
              <a:t>يجب </a:t>
            </a:r>
            <a:r>
              <a:rPr lang="ar-SA" sz="2800" dirty="0" smtClean="0">
                <a:solidFill>
                  <a:srgbClr val="640013"/>
                </a:solidFill>
                <a:cs typeface="DecoType Naskh Variants" pitchFamily="2" charset="-78"/>
              </a:rPr>
              <a:t>على المؤسسة أن تراقب التمييز الفريد للمخرجات، و</a:t>
            </a:r>
            <a:r>
              <a:rPr lang="ar-SA" sz="4800" dirty="0" smtClean="0">
                <a:solidFill>
                  <a:srgbClr val="640013"/>
                </a:solidFill>
                <a:cs typeface="DecoType Naskh Variants" pitchFamily="2" charset="-78"/>
              </a:rPr>
              <a:t>يجب </a:t>
            </a:r>
            <a:r>
              <a:rPr lang="ar-SA" sz="2800" dirty="0" smtClean="0">
                <a:solidFill>
                  <a:srgbClr val="640013"/>
                </a:solidFill>
                <a:cs typeface="DecoType Naskh Variants" pitchFamily="2" charset="-78"/>
              </a:rPr>
              <a:t>عليها حفظ المعلومات الموثقة اللازمة لإتاحة </a:t>
            </a:r>
            <a:r>
              <a:rPr lang="ar-SA" sz="2800" dirty="0" err="1" smtClean="0">
                <a:solidFill>
                  <a:srgbClr val="640013"/>
                </a:solidFill>
                <a:cs typeface="DecoType Naskh Variants" pitchFamily="2" charset="-78"/>
              </a:rPr>
              <a:t>التتبعية</a:t>
            </a:r>
            <a:r>
              <a:rPr lang="ar-SA" sz="2800" dirty="0" smtClean="0">
                <a:solidFill>
                  <a:srgbClr val="640013"/>
                </a:solidFill>
                <a:cs typeface="DecoType Naskh Variants" pitchFamily="2" charset="-78"/>
              </a:rPr>
              <a:t>.</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8.5</a:t>
            </a:r>
            <a:r>
              <a:rPr lang="ar-SA" sz="3600" dirty="0" smtClean="0">
                <a:solidFill>
                  <a:srgbClr val="FFC1CD"/>
                </a:solidFill>
                <a:cs typeface="DecoType Naskh Variants" pitchFamily="2" charset="-78"/>
              </a:rPr>
              <a:t> الإنتاج وتقديم الخدمات</a:t>
            </a:r>
          </a:p>
          <a:p>
            <a:r>
              <a:rPr lang="en-US" sz="3600" dirty="0" smtClean="0">
                <a:solidFill>
                  <a:srgbClr val="640013"/>
                </a:solidFill>
                <a:cs typeface="DecoType Naskh Variants" pitchFamily="2" charset="-78"/>
              </a:rPr>
              <a:t>8.5.3</a:t>
            </a:r>
            <a:r>
              <a:rPr lang="ar-SA" sz="3600" dirty="0" smtClean="0">
                <a:solidFill>
                  <a:srgbClr val="640013"/>
                </a:solidFill>
                <a:cs typeface="DecoType Naskh Variants" pitchFamily="2" charset="-78"/>
              </a:rPr>
              <a:t> ملكية المستفيدين أو مقدمي الخدمة الخارجيين</a:t>
            </a:r>
          </a:p>
        </p:txBody>
      </p:sp>
      <p:sp>
        <p:nvSpPr>
          <p:cNvPr id="5" name="مستطيل 4"/>
          <p:cNvSpPr/>
          <p:nvPr/>
        </p:nvSpPr>
        <p:spPr>
          <a:xfrm>
            <a:off x="76200" y="2866072"/>
            <a:ext cx="7620000" cy="3416320"/>
          </a:xfrm>
          <a:prstGeom prst="rect">
            <a:avLst/>
          </a:prstGeom>
        </p:spPr>
        <p:txBody>
          <a:bodyPr wrap="square">
            <a:spAutoFit/>
          </a:bodyPr>
          <a:lstStyle/>
          <a:p>
            <a:r>
              <a:rPr lang="ar-SA" sz="4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أن تولي العناية بممتلكات </a:t>
            </a:r>
            <a:r>
              <a:rPr lang="ar-SA" sz="3200" dirty="0" err="1" smtClean="0">
                <a:solidFill>
                  <a:srgbClr val="640013"/>
                </a:solidFill>
                <a:cs typeface="DecoType Naskh Variants" pitchFamily="2" charset="-78"/>
              </a:rPr>
              <a:t>المستفدين</a:t>
            </a:r>
            <a:r>
              <a:rPr lang="ar-SA" sz="3200" dirty="0" smtClean="0">
                <a:solidFill>
                  <a:srgbClr val="640013"/>
                </a:solidFill>
                <a:cs typeface="DecoType Naskh Variants" pitchFamily="2" charset="-78"/>
              </a:rPr>
              <a:t> أو مقدمي الخدمة الخارجيين حينما تكون تحت إشراف المؤسسة أو مستخدمة منها.</a:t>
            </a:r>
          </a:p>
          <a:p>
            <a:r>
              <a:rPr lang="ar-SA" sz="3200" dirty="0" smtClean="0">
                <a:solidFill>
                  <a:srgbClr val="640013"/>
                </a:solidFill>
                <a:cs typeface="DecoType Naskh Variants" pitchFamily="2" charset="-78"/>
              </a:rPr>
              <a:t>و</a:t>
            </a:r>
            <a:r>
              <a:rPr lang="ar-SA" sz="4400" dirty="0" smtClean="0">
                <a:solidFill>
                  <a:srgbClr val="640013"/>
                </a:solidFill>
                <a:cs typeface="DecoType Naskh Variants" pitchFamily="2" charset="-78"/>
              </a:rPr>
              <a:t>يجب</a:t>
            </a:r>
            <a:r>
              <a:rPr lang="ar-SA" sz="3200" dirty="0" smtClean="0">
                <a:solidFill>
                  <a:srgbClr val="640013"/>
                </a:solidFill>
                <a:cs typeface="DecoType Naskh Variants" pitchFamily="2" charset="-78"/>
              </a:rPr>
              <a:t> على المؤسسة أن تميز ممتلكات المستفيدين أو مقدمي الخدمة الخارجيين الموجودة  لديها بغرض الاستخدام أو إدخالها في المنتجات والخدمات وأن تتحقق منها وتحميها وتؤمنها.</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مربع نص 25"/>
          <p:cNvSpPr txBox="1"/>
          <p:nvPr/>
        </p:nvSpPr>
        <p:spPr>
          <a:xfrm>
            <a:off x="152400" y="0"/>
            <a:ext cx="7467600" cy="5016758"/>
          </a:xfrm>
          <a:prstGeom prst="rect">
            <a:avLst/>
          </a:prstGeom>
          <a:solidFill>
            <a:schemeClr val="bg1"/>
          </a:solidFill>
        </p:spPr>
        <p:txBody>
          <a:bodyPr wrap="square" rtlCol="1">
            <a:spAutoFit/>
          </a:bodyPr>
          <a:lstStyle/>
          <a:p>
            <a:r>
              <a:rPr lang="ar-SA" sz="3200" dirty="0" smtClean="0">
                <a:solidFill>
                  <a:srgbClr val="640000"/>
                </a:solidFill>
                <a:cs typeface="DecoType Naskh Variants" pitchFamily="2" charset="-78"/>
                <a:hlinkClick r:id="rId2" action="ppaction://hlinksldjump"/>
              </a:rPr>
              <a:t>9 تقييم الأداء</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2" action="ppaction://hlinksldjump"/>
              </a:rPr>
              <a:t>	9.1 المراقبة والقياس والتحليل والتقييم</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2" action="ppaction://hlinksldjump"/>
              </a:rPr>
              <a:t>		9.1.1  عام</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3" action="ppaction://hlinksldjump"/>
              </a:rPr>
              <a:t>		9.1.2 رضا المستفيد</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4" action="ppaction://hlinksldjump"/>
              </a:rPr>
              <a:t>		9.1.3 التحليل والتقييم</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5" action="ppaction://hlinksldjump"/>
              </a:rPr>
              <a:t>	9.2 التدقيق الداخلي</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6" action="ppaction://hlinksldjump"/>
              </a:rPr>
              <a:t>	9.3 مراجعة الإدارة</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6" action="ppaction://hlinksldjump"/>
              </a:rPr>
              <a:t>		9.3.1 عام</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7" action="ppaction://hlinksldjump"/>
              </a:rPr>
              <a:t>		9.1.2 </a:t>
            </a:r>
            <a:r>
              <a:rPr lang="ar-SA" sz="3200" dirty="0" err="1" smtClean="0">
                <a:solidFill>
                  <a:srgbClr val="640000"/>
                </a:solidFill>
                <a:cs typeface="DecoType Naskh Variants" pitchFamily="2" charset="-78"/>
                <a:hlinkClick r:id="rId7" action="ppaction://hlinksldjump"/>
              </a:rPr>
              <a:t>مدخلات</a:t>
            </a:r>
            <a:r>
              <a:rPr lang="ar-SA" sz="3200" dirty="0" smtClean="0">
                <a:solidFill>
                  <a:srgbClr val="640000"/>
                </a:solidFill>
                <a:cs typeface="DecoType Naskh Variants" pitchFamily="2" charset="-78"/>
                <a:hlinkClick r:id="rId7" action="ppaction://hlinksldjump"/>
              </a:rPr>
              <a:t> مراجعة الإدارة</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8" action="ppaction://hlinksldjump"/>
              </a:rPr>
              <a:t>		9.1.3 مخرجات مراجعة الإدارة</a:t>
            </a:r>
            <a:endParaRPr lang="ar-SA" sz="3200" dirty="0" smtClean="0">
              <a:solidFill>
                <a:srgbClr val="640000"/>
              </a:solidFill>
              <a:cs typeface="DecoType Naskh Variants" pitchFamily="2" charset="-78"/>
            </a:endParaRP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5" name="مستطيل 4"/>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advClick="0"/>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8.5</a:t>
            </a:r>
            <a:r>
              <a:rPr lang="ar-SA" sz="3600" dirty="0" smtClean="0">
                <a:solidFill>
                  <a:srgbClr val="FFC1CD"/>
                </a:solidFill>
                <a:cs typeface="DecoType Naskh Variants" pitchFamily="2" charset="-78"/>
              </a:rPr>
              <a:t> الإنتاج وتقديم الخدمات</a:t>
            </a:r>
          </a:p>
          <a:p>
            <a:r>
              <a:rPr lang="en-US" sz="3600" dirty="0" smtClean="0">
                <a:solidFill>
                  <a:srgbClr val="FFC1CD"/>
                </a:solidFill>
                <a:cs typeface="DecoType Naskh Variants" pitchFamily="2" charset="-78"/>
              </a:rPr>
              <a:t>8.5.3</a:t>
            </a:r>
            <a:r>
              <a:rPr lang="ar-SA" sz="3600" dirty="0" smtClean="0">
                <a:solidFill>
                  <a:srgbClr val="FFC1CD"/>
                </a:solidFill>
                <a:cs typeface="DecoType Naskh Variants" pitchFamily="2" charset="-78"/>
              </a:rPr>
              <a:t> ملكية الزبائن أو مقدمي الخدمة الخارجيين</a:t>
            </a:r>
          </a:p>
        </p:txBody>
      </p:sp>
      <p:sp>
        <p:nvSpPr>
          <p:cNvPr id="9" name="مربع نص 8"/>
          <p:cNvSpPr txBox="1"/>
          <p:nvPr/>
        </p:nvSpPr>
        <p:spPr>
          <a:xfrm>
            <a:off x="-56833" y="304800"/>
            <a:ext cx="2451377" cy="646331"/>
          </a:xfrm>
          <a:prstGeom prst="rect">
            <a:avLst/>
          </a:prstGeom>
          <a:noFill/>
        </p:spPr>
        <p:txBody>
          <a:bodyPr wrap="none" rtlCol="1">
            <a:spAutoFit/>
          </a:bodyPr>
          <a:lstStyle/>
          <a:p>
            <a:r>
              <a:rPr lang="ar-SA" dirty="0" smtClean="0"/>
              <a:t>تحت إشراف المؤسسة بدلاً من </a:t>
            </a:r>
          </a:p>
          <a:p>
            <a:r>
              <a:rPr lang="ar-SA" dirty="0" smtClean="0"/>
              <a:t>تحت سيطرتها</a:t>
            </a:r>
            <a:endParaRPr lang="ar-SA" dirty="0"/>
          </a:p>
        </p:txBody>
      </p:sp>
      <p:sp>
        <p:nvSpPr>
          <p:cNvPr id="6" name="مستطيل 5"/>
          <p:cNvSpPr/>
          <p:nvPr/>
        </p:nvSpPr>
        <p:spPr>
          <a:xfrm>
            <a:off x="76200" y="2436674"/>
            <a:ext cx="7620000" cy="4216539"/>
          </a:xfrm>
          <a:prstGeom prst="rect">
            <a:avLst/>
          </a:prstGeom>
        </p:spPr>
        <p:txBody>
          <a:bodyPr wrap="square">
            <a:spAutoFit/>
          </a:bodyPr>
          <a:lstStyle/>
          <a:p>
            <a:r>
              <a:rPr lang="ar-SA" sz="3200" dirty="0" smtClean="0">
                <a:solidFill>
                  <a:srgbClr val="640013"/>
                </a:solidFill>
                <a:cs typeface="DecoType Naskh Variants" pitchFamily="2" charset="-78"/>
              </a:rPr>
              <a:t>في حالة فقد أو تلف أي ممتلكات للمستفيد أو مقدم خدمة خارجي أو عدم صلاحيتها للاستخدام، يجب أن تقوم المؤسسة بإبلاغ  </a:t>
            </a:r>
            <a:r>
              <a:rPr lang="ar-SA" sz="3200" dirty="0" err="1" smtClean="0">
                <a:solidFill>
                  <a:srgbClr val="640013"/>
                </a:solidFill>
                <a:cs typeface="DecoType Naskh Variants" pitchFamily="2" charset="-78"/>
              </a:rPr>
              <a:t>المستفيدأو</a:t>
            </a:r>
            <a:r>
              <a:rPr lang="ar-SA" sz="3200" dirty="0" smtClean="0">
                <a:solidFill>
                  <a:srgbClr val="640013"/>
                </a:solidFill>
                <a:cs typeface="DecoType Naskh Variants" pitchFamily="2" charset="-78"/>
              </a:rPr>
              <a:t> مقدم الخدمة الخارجي بذلك مع الاحتفاظ بمعلومات موثقة حول ما يحدث .</a:t>
            </a:r>
          </a:p>
          <a:p>
            <a:endParaRPr lang="ar-SA" sz="3200" dirty="0" smtClean="0">
              <a:solidFill>
                <a:srgbClr val="640013"/>
              </a:solidFill>
              <a:cs typeface="DecoType Naskh Variants" pitchFamily="2" charset="-78"/>
            </a:endParaRPr>
          </a:p>
          <a:p>
            <a:r>
              <a:rPr lang="ar-SA" sz="4400" dirty="0" smtClean="0">
                <a:solidFill>
                  <a:srgbClr val="640013"/>
                </a:solidFill>
                <a:cs typeface="DecoType Naskh Variants" pitchFamily="2" charset="-78"/>
              </a:rPr>
              <a:t>ملحوظة</a:t>
            </a:r>
            <a:r>
              <a:rPr lang="ar-SA" sz="3200" dirty="0" smtClean="0">
                <a:solidFill>
                  <a:srgbClr val="640013"/>
                </a:solidFill>
                <a:cs typeface="DecoType Naskh Variants" pitchFamily="2" charset="-78"/>
              </a:rPr>
              <a:t>:</a:t>
            </a:r>
          </a:p>
          <a:p>
            <a:r>
              <a:rPr lang="ar-SA" sz="3200" dirty="0" smtClean="0">
                <a:solidFill>
                  <a:srgbClr val="640013"/>
                </a:solidFill>
                <a:cs typeface="DecoType Naskh Variants" pitchFamily="2" charset="-78"/>
              </a:rPr>
              <a:t> يمكن أن تتضمن ممتلكات المستفيد أو مقدم الخدمة الخارجي المواد والمكونات والأدوات والمعدات والمباني والملكية الفكرية والبيانات الشخصية.</a:t>
            </a: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8.5</a:t>
            </a:r>
            <a:r>
              <a:rPr lang="ar-SA" sz="3600" dirty="0" smtClean="0">
                <a:solidFill>
                  <a:srgbClr val="FFC1CD"/>
                </a:solidFill>
                <a:cs typeface="DecoType Naskh Variants" pitchFamily="2" charset="-78"/>
              </a:rPr>
              <a:t> الإنتاج وتقديم الخدمات</a:t>
            </a:r>
          </a:p>
          <a:p>
            <a:r>
              <a:rPr lang="en-US" sz="3600" dirty="0" smtClean="0">
                <a:solidFill>
                  <a:srgbClr val="640013"/>
                </a:solidFill>
                <a:cs typeface="DecoType Naskh Variants" pitchFamily="2" charset="-78"/>
              </a:rPr>
              <a:t>8.5.4</a:t>
            </a:r>
            <a:r>
              <a:rPr lang="ar-SA" sz="3600" dirty="0" smtClean="0">
                <a:solidFill>
                  <a:srgbClr val="640013"/>
                </a:solidFill>
                <a:cs typeface="DecoType Naskh Variants" pitchFamily="2" charset="-78"/>
              </a:rPr>
              <a:t> المحافظة</a:t>
            </a:r>
          </a:p>
        </p:txBody>
      </p:sp>
      <p:sp>
        <p:nvSpPr>
          <p:cNvPr id="7" name="مستطيل 6"/>
          <p:cNvSpPr/>
          <p:nvPr/>
        </p:nvSpPr>
        <p:spPr>
          <a:xfrm>
            <a:off x="76200" y="2413338"/>
            <a:ext cx="7620000" cy="3570208"/>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الحفاظ على المخرجات أثناء عملية الإنتاج وتقديم الخدمة، وذلك بالقدر اللازم لضمان المطابقة مع المتطلبات .</a:t>
            </a:r>
          </a:p>
          <a:p>
            <a:endParaRPr lang="ar-SA" sz="3200" dirty="0" smtClean="0">
              <a:solidFill>
                <a:srgbClr val="640013"/>
              </a:solidFill>
              <a:cs typeface="DecoType Naskh Variants" pitchFamily="2" charset="-78"/>
            </a:endParaRPr>
          </a:p>
          <a:p>
            <a:r>
              <a:rPr lang="ar-SA" sz="4400" dirty="0" smtClean="0">
                <a:solidFill>
                  <a:srgbClr val="640013"/>
                </a:solidFill>
                <a:cs typeface="DecoType Naskh Variants" pitchFamily="2" charset="-78"/>
              </a:rPr>
              <a:t>ملحوظة</a:t>
            </a:r>
            <a:endParaRPr lang="ar-SA" sz="3200" dirty="0" smtClean="0">
              <a:solidFill>
                <a:srgbClr val="640013"/>
              </a:solidFill>
              <a:cs typeface="DecoType Naskh Variants" pitchFamily="2" charset="-78"/>
            </a:endParaRPr>
          </a:p>
          <a:p>
            <a:r>
              <a:rPr lang="ar-SA" sz="3200" dirty="0" smtClean="0">
                <a:solidFill>
                  <a:srgbClr val="640013"/>
                </a:solidFill>
                <a:cs typeface="DecoType Naskh Variants" pitchFamily="2" charset="-78"/>
              </a:rPr>
              <a:t> يمكن أن تشمل المحافظة كلاً من التمييز والمناولة ومراقبة التلوث والتعبئة والتخزين والإرسال أو النقل، والحماية .</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8.5</a:t>
            </a:r>
            <a:r>
              <a:rPr lang="ar-SA" sz="3600" dirty="0" smtClean="0">
                <a:solidFill>
                  <a:srgbClr val="FFC1CD"/>
                </a:solidFill>
                <a:cs typeface="DecoType Naskh Variants" pitchFamily="2" charset="-78"/>
              </a:rPr>
              <a:t> الإنتاج وتقديم الخدمات</a:t>
            </a:r>
          </a:p>
          <a:p>
            <a:r>
              <a:rPr lang="en-US" sz="3600" dirty="0" smtClean="0">
                <a:solidFill>
                  <a:srgbClr val="640013"/>
                </a:solidFill>
                <a:cs typeface="DecoType Naskh Variants" pitchFamily="2" charset="-78"/>
              </a:rPr>
              <a:t>8.5.5</a:t>
            </a:r>
            <a:r>
              <a:rPr lang="ar-SA" sz="3600" dirty="0" smtClean="0">
                <a:solidFill>
                  <a:srgbClr val="640013"/>
                </a:solidFill>
                <a:cs typeface="DecoType Naskh Variants" pitchFamily="2" charset="-78"/>
              </a:rPr>
              <a:t> أنشطة ما بعد التسليم</a:t>
            </a:r>
          </a:p>
        </p:txBody>
      </p:sp>
      <p:sp>
        <p:nvSpPr>
          <p:cNvPr id="6" name="مستطيل 5"/>
          <p:cNvSpPr/>
          <p:nvPr/>
        </p:nvSpPr>
        <p:spPr>
          <a:xfrm>
            <a:off x="76200" y="2413338"/>
            <a:ext cx="7620000" cy="3724096"/>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الوفاء بمتطلبات أنشطة ما بعد التسليم ذات العلاقة بالمنتجات والخدمات .</a:t>
            </a:r>
          </a:p>
          <a:p>
            <a:r>
              <a:rPr lang="ar-SA" sz="3200" dirty="0" smtClean="0">
                <a:solidFill>
                  <a:srgbClr val="640013"/>
                </a:solidFill>
                <a:cs typeface="DecoType Naskh Variants" pitchFamily="2" charset="-78"/>
              </a:rPr>
              <a:t>أثناء تحديد مجال أنشطة ما بعد التسليم المطلوبة، </a:t>
            </a:r>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مراعاة ما يلي :</a:t>
            </a:r>
          </a:p>
          <a:p>
            <a:pPr marL="514350" indent="-514350">
              <a:buFont typeface="+mj-cs"/>
              <a:buAutoNum type="arabic2Minus"/>
            </a:pPr>
            <a:r>
              <a:rPr lang="ar-SA" sz="3200" dirty="0" smtClean="0">
                <a:solidFill>
                  <a:srgbClr val="640013"/>
                </a:solidFill>
                <a:cs typeface="DecoType Naskh Variants" pitchFamily="2" charset="-78"/>
              </a:rPr>
              <a:t>المتطلبات القانونية والتنظيمية؛</a:t>
            </a:r>
          </a:p>
          <a:p>
            <a:pPr marL="514350" indent="-514350">
              <a:buFont typeface="+mj-cs"/>
              <a:buAutoNum type="arabic2Minus"/>
            </a:pPr>
            <a:r>
              <a:rPr lang="ar-SA" sz="3200" dirty="0" smtClean="0">
                <a:solidFill>
                  <a:srgbClr val="640013"/>
                </a:solidFill>
                <a:cs typeface="DecoType Naskh Variants" pitchFamily="2" charset="-78"/>
              </a:rPr>
              <a:t>العواقب غير المرغوب فيها المحتملة ذات العلاقة بمنتجاتها وخدماتها؛</a:t>
            </a: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8.5</a:t>
            </a:r>
            <a:r>
              <a:rPr lang="ar-SA" sz="3600" dirty="0" smtClean="0">
                <a:solidFill>
                  <a:srgbClr val="FFC1CD"/>
                </a:solidFill>
                <a:cs typeface="DecoType Naskh Variants" pitchFamily="2" charset="-78"/>
              </a:rPr>
              <a:t> الإنتاج وتقديم الخدمات</a:t>
            </a:r>
          </a:p>
          <a:p>
            <a:r>
              <a:rPr lang="en-US" sz="3600" dirty="0" smtClean="0">
                <a:solidFill>
                  <a:srgbClr val="FFC1CD"/>
                </a:solidFill>
                <a:cs typeface="DecoType Naskh Variants" pitchFamily="2" charset="-78"/>
              </a:rPr>
              <a:t>8.5.5</a:t>
            </a:r>
            <a:r>
              <a:rPr lang="ar-SA" sz="3600" dirty="0" smtClean="0">
                <a:solidFill>
                  <a:srgbClr val="FFC1CD"/>
                </a:solidFill>
                <a:cs typeface="DecoType Naskh Variants" pitchFamily="2" charset="-78"/>
              </a:rPr>
              <a:t> أنشطة ما بعد التسليم</a:t>
            </a:r>
          </a:p>
        </p:txBody>
      </p:sp>
      <p:sp>
        <p:nvSpPr>
          <p:cNvPr id="7" name="مستطيل 6"/>
          <p:cNvSpPr/>
          <p:nvPr/>
        </p:nvSpPr>
        <p:spPr>
          <a:xfrm>
            <a:off x="76200" y="2360474"/>
            <a:ext cx="7620000" cy="4216539"/>
          </a:xfrm>
          <a:prstGeom prst="rect">
            <a:avLst/>
          </a:prstGeom>
        </p:spPr>
        <p:txBody>
          <a:bodyPr wrap="square">
            <a:spAutoFit/>
          </a:bodyPr>
          <a:lstStyle/>
          <a:p>
            <a:pPr marL="514350" indent="-514350">
              <a:buFont typeface="+mj-cs"/>
              <a:buAutoNum type="arabic2Minus" startAt="3"/>
            </a:pPr>
            <a:r>
              <a:rPr lang="ar-SA" sz="3200" dirty="0" smtClean="0">
                <a:solidFill>
                  <a:srgbClr val="640013"/>
                </a:solidFill>
                <a:cs typeface="DecoType Naskh Variants" pitchFamily="2" charset="-78"/>
              </a:rPr>
              <a:t>طبيعة منتجاتها وخدماتها واستخداماتها وعمرها الافتراضي؛</a:t>
            </a:r>
          </a:p>
          <a:p>
            <a:pPr marL="514350" indent="-514350">
              <a:buFont typeface="+mj-cs"/>
              <a:buAutoNum type="arabic2Minus" startAt="4"/>
            </a:pPr>
            <a:r>
              <a:rPr lang="ar-SA" sz="3200" dirty="0" smtClean="0">
                <a:solidFill>
                  <a:srgbClr val="640013"/>
                </a:solidFill>
                <a:cs typeface="DecoType Naskh Variants" pitchFamily="2" charset="-78"/>
              </a:rPr>
              <a:t>متطلبات المستفيد؛</a:t>
            </a:r>
          </a:p>
          <a:p>
            <a:pPr marL="514350" indent="-514350">
              <a:buFont typeface="+mj-cs"/>
              <a:buAutoNum type="arabic2Minus" startAt="5"/>
            </a:pPr>
            <a:r>
              <a:rPr lang="ar-SA" sz="3200" dirty="0" smtClean="0">
                <a:solidFill>
                  <a:srgbClr val="640013"/>
                </a:solidFill>
                <a:cs typeface="DecoType Naskh Variants" pitchFamily="2" charset="-78"/>
              </a:rPr>
              <a:t>التغذية الراجعة من المستفيد.</a:t>
            </a:r>
          </a:p>
          <a:p>
            <a:pPr marL="514350" indent="-514350"/>
            <a:endParaRPr lang="ar-SA" sz="3200" dirty="0" smtClean="0">
              <a:solidFill>
                <a:srgbClr val="640013"/>
              </a:solidFill>
              <a:cs typeface="DecoType Naskh Variants" pitchFamily="2" charset="-78"/>
            </a:endParaRPr>
          </a:p>
          <a:p>
            <a:r>
              <a:rPr lang="ar-SA" sz="4400" dirty="0" smtClean="0">
                <a:solidFill>
                  <a:srgbClr val="640013"/>
                </a:solidFill>
                <a:cs typeface="DecoType Naskh Variants" pitchFamily="2" charset="-78"/>
              </a:rPr>
              <a:t>ملحوظة</a:t>
            </a:r>
            <a:r>
              <a:rPr lang="ar-SA" sz="3200" dirty="0" smtClean="0">
                <a:solidFill>
                  <a:srgbClr val="640013"/>
                </a:solidFill>
                <a:cs typeface="DecoType Naskh Variants" pitchFamily="2" charset="-78"/>
              </a:rPr>
              <a:t>:</a:t>
            </a:r>
          </a:p>
          <a:p>
            <a:r>
              <a:rPr lang="ar-SA" sz="3200" dirty="0" smtClean="0">
                <a:solidFill>
                  <a:srgbClr val="640013"/>
                </a:solidFill>
                <a:cs typeface="DecoType Naskh Variants" pitchFamily="2" charset="-78"/>
              </a:rPr>
              <a:t> يمكن أن تشمل أنشطة ما بعد التسليم الأفعال بموجب أحكام الضمان، والالتزامات التعاقدية مثل خدمات الصيانة، والخدمات التكميلية مثل إعادة التدوير أو التخلص النهائي.</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8.5</a:t>
            </a:r>
            <a:r>
              <a:rPr lang="ar-SA" sz="3600" dirty="0" smtClean="0">
                <a:solidFill>
                  <a:srgbClr val="FFC1CD"/>
                </a:solidFill>
                <a:cs typeface="DecoType Naskh Variants" pitchFamily="2" charset="-78"/>
              </a:rPr>
              <a:t> الإنتاج وتقديم الخدمات</a:t>
            </a:r>
          </a:p>
          <a:p>
            <a:r>
              <a:rPr lang="en-US" sz="3600" dirty="0" smtClean="0">
                <a:solidFill>
                  <a:srgbClr val="640013"/>
                </a:solidFill>
                <a:cs typeface="DecoType Naskh Variants" pitchFamily="2" charset="-78"/>
              </a:rPr>
              <a:t>8.5.6</a:t>
            </a:r>
            <a:r>
              <a:rPr lang="ar-SA" sz="3600" dirty="0" smtClean="0">
                <a:solidFill>
                  <a:srgbClr val="640013"/>
                </a:solidFill>
                <a:cs typeface="DecoType Naskh Variants" pitchFamily="2" charset="-78"/>
              </a:rPr>
              <a:t> ضبط التغييرات</a:t>
            </a:r>
          </a:p>
        </p:txBody>
      </p:sp>
      <p:sp>
        <p:nvSpPr>
          <p:cNvPr id="6" name="مستطيل 5"/>
          <p:cNvSpPr/>
          <p:nvPr/>
        </p:nvSpPr>
        <p:spPr>
          <a:xfrm>
            <a:off x="76200" y="2967335"/>
            <a:ext cx="7620000" cy="3385542"/>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مراجعة وضبط التغييرات على الإنتاج أو تقديم الخدمة، وذلك بالقدر اللازم لضمان المطابقة المستمرة للمتطلبات.</a:t>
            </a:r>
          </a:p>
          <a:p>
            <a:endParaRPr lang="ar-SA" sz="3200" dirty="0" smtClean="0">
              <a:solidFill>
                <a:srgbClr val="640013"/>
              </a:solidFill>
              <a:cs typeface="DecoType Naskh Variants" pitchFamily="2" charset="-78"/>
            </a:endParaRPr>
          </a:p>
          <a:p>
            <a:r>
              <a:rPr lang="ar-SA" sz="3200" dirty="0" smtClean="0">
                <a:solidFill>
                  <a:srgbClr val="640013"/>
                </a:solidFill>
                <a:cs typeface="DecoType Naskh Variants" pitchFamily="2" charset="-78"/>
              </a:rPr>
              <a:t>ويجب على المؤسسة الاحتفاظ بمعلومات موثقة تصف نتائج مراجعة التغييرات والأشخاص المخول لهم إجراء التغييرات وأي أفعال ضرورية تنشأ عن المراجعة.</a:t>
            </a: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1754326"/>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640013"/>
                </a:solidFill>
                <a:cs typeface="DecoType Naskh Variants" pitchFamily="2" charset="-78"/>
              </a:rPr>
              <a:t>8.6</a:t>
            </a:r>
            <a:r>
              <a:rPr lang="ar-SA" sz="3600" dirty="0" smtClean="0">
                <a:solidFill>
                  <a:srgbClr val="640013"/>
                </a:solidFill>
                <a:cs typeface="DecoType Naskh Variants" pitchFamily="2" charset="-78"/>
              </a:rPr>
              <a:t> الإفراج عن المنتجات والخدمات</a:t>
            </a:r>
          </a:p>
        </p:txBody>
      </p:sp>
      <p:sp>
        <p:nvSpPr>
          <p:cNvPr id="7" name="مستطيل 6"/>
          <p:cNvSpPr/>
          <p:nvPr/>
        </p:nvSpPr>
        <p:spPr>
          <a:xfrm>
            <a:off x="76200" y="2413338"/>
            <a:ext cx="7620000" cy="3724096"/>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تنفيذ الترتيبات المُخطط لها في المراحل المناسبة، وذلك بهدف التحقق من الوفاء بمتطلبات المنتجات والخدمات .</a:t>
            </a:r>
          </a:p>
          <a:p>
            <a:endParaRPr lang="ar-SA" sz="3200" dirty="0" smtClean="0">
              <a:solidFill>
                <a:srgbClr val="640013"/>
              </a:solidFill>
              <a:cs typeface="DecoType Naskh Variants" pitchFamily="2" charset="-78"/>
            </a:endParaRPr>
          </a:p>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ألا يتم الإفراج عن المنتجات والخدمات إلى المستفيد إلا بعد التأكد من اكتمال الترتيبات المخطط لها بصورة مرضية، ما لم يكن ذلك بموافقة سلطة مختصة أو من قبل المستفيد، حسب الاقتضاء.</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1754326"/>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8.6</a:t>
            </a:r>
            <a:r>
              <a:rPr lang="ar-SA" sz="3600" dirty="0" smtClean="0">
                <a:solidFill>
                  <a:srgbClr val="FFC1CD"/>
                </a:solidFill>
                <a:cs typeface="DecoType Naskh Variants" pitchFamily="2" charset="-78"/>
              </a:rPr>
              <a:t> الإفراج عن المنتجات والخدمات</a:t>
            </a:r>
          </a:p>
        </p:txBody>
      </p:sp>
      <p:sp>
        <p:nvSpPr>
          <p:cNvPr id="6" name="مستطيل 5"/>
          <p:cNvSpPr/>
          <p:nvPr/>
        </p:nvSpPr>
        <p:spPr>
          <a:xfrm>
            <a:off x="76200" y="2690336"/>
            <a:ext cx="7620000" cy="2893100"/>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الاحتفاظ بمعلومات موثقة بشأن الإفراج عن المنتجات والخدمات.</a:t>
            </a:r>
          </a:p>
          <a:p>
            <a:r>
              <a:rPr lang="ar-SA" sz="3200" dirty="0" smtClean="0">
                <a:solidFill>
                  <a:srgbClr val="640013"/>
                </a:solidFill>
                <a:cs typeface="DecoType Naskh Variants" pitchFamily="2" charset="-78"/>
              </a:rPr>
              <a:t> ويجب أن تتضمن المعلومات الموثقة ما يلي :</a:t>
            </a:r>
          </a:p>
          <a:p>
            <a:pPr marL="514350" indent="-514350">
              <a:buFont typeface="+mj-cs"/>
              <a:buAutoNum type="arabic2Minus"/>
            </a:pPr>
            <a:r>
              <a:rPr lang="ar-SA" sz="3200" dirty="0" smtClean="0">
                <a:solidFill>
                  <a:srgbClr val="640013"/>
                </a:solidFill>
                <a:cs typeface="DecoType Naskh Variants" pitchFamily="2" charset="-78"/>
              </a:rPr>
              <a:t>برهان المطابقة لمعايير القبول؛</a:t>
            </a:r>
          </a:p>
          <a:p>
            <a:pPr marL="514350" indent="-514350">
              <a:buFont typeface="+mj-cs"/>
              <a:buAutoNum type="arabic2Minus"/>
            </a:pPr>
            <a:r>
              <a:rPr lang="ar-SA" sz="3200" dirty="0" smtClean="0">
                <a:solidFill>
                  <a:srgbClr val="640013"/>
                </a:solidFill>
                <a:cs typeface="DecoType Naskh Variants" pitchFamily="2" charset="-78"/>
              </a:rPr>
              <a:t>القدرة على تتبع الأشخاص الذين أجازوا عملية الإفراج.</a:t>
            </a: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640013"/>
                </a:solidFill>
                <a:cs typeface="DecoType Naskh Variants" pitchFamily="2" charset="-78"/>
              </a:rPr>
              <a:t>8.7</a:t>
            </a:r>
            <a:r>
              <a:rPr lang="ar-SA" sz="3600" dirty="0" smtClean="0">
                <a:solidFill>
                  <a:srgbClr val="640013"/>
                </a:solidFill>
                <a:cs typeface="DecoType Naskh Variants" pitchFamily="2" charset="-78"/>
              </a:rPr>
              <a:t> التحكم في المخرجات غير المطابقة</a:t>
            </a:r>
          </a:p>
          <a:p>
            <a:r>
              <a:rPr lang="en-US" sz="3600" dirty="0" smtClean="0">
                <a:solidFill>
                  <a:srgbClr val="640013"/>
                </a:solidFill>
                <a:cs typeface="DecoType Naskh Variants" pitchFamily="2" charset="-78"/>
              </a:rPr>
              <a:t>8.7.1</a:t>
            </a:r>
            <a:endParaRPr lang="ar-SA" sz="3600" dirty="0" smtClean="0">
              <a:solidFill>
                <a:srgbClr val="640013"/>
              </a:solidFill>
              <a:cs typeface="DecoType Naskh Variants" pitchFamily="2" charset="-78"/>
            </a:endParaRPr>
          </a:p>
        </p:txBody>
      </p:sp>
      <p:sp>
        <p:nvSpPr>
          <p:cNvPr id="7" name="مستطيل 6"/>
          <p:cNvSpPr/>
          <p:nvPr/>
        </p:nvSpPr>
        <p:spPr>
          <a:xfrm>
            <a:off x="76200" y="2133600"/>
            <a:ext cx="7620000" cy="4555093"/>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التأكد من تمييز ومراقبة المخرجات غير المطابقة للمتطلبات المحددة لمنع الاستخدام أو التسليم غير المقصود .</a:t>
            </a:r>
          </a:p>
          <a:p>
            <a:r>
              <a:rPr lang="ar-SA" sz="3200" dirty="0" smtClean="0">
                <a:solidFill>
                  <a:srgbClr val="640013"/>
                </a:solidFill>
                <a:cs typeface="DecoType Naskh Variants" pitchFamily="2" charset="-78"/>
              </a:rPr>
              <a:t>و</a:t>
            </a:r>
            <a:r>
              <a:rPr lang="ar-SA" sz="5400" dirty="0" smtClean="0">
                <a:solidFill>
                  <a:srgbClr val="640013"/>
                </a:solidFill>
                <a:cs typeface="DecoType Naskh Variants" pitchFamily="2" charset="-78"/>
              </a:rPr>
              <a:t>يجب</a:t>
            </a:r>
            <a:r>
              <a:rPr lang="ar-SA" sz="3200" dirty="0" smtClean="0">
                <a:solidFill>
                  <a:srgbClr val="640013"/>
                </a:solidFill>
                <a:cs typeface="DecoType Naskh Variants" pitchFamily="2" charset="-78"/>
              </a:rPr>
              <a:t> على المؤسسة اتخاذ الإجراء المناسب استنادًا إلى طبيعة عدم المطابقة وتأثيرها على مطابقة المنتجات والخدمات.</a:t>
            </a:r>
          </a:p>
          <a:p>
            <a:r>
              <a:rPr lang="ar-SA" sz="3200" dirty="0" smtClean="0">
                <a:solidFill>
                  <a:srgbClr val="640013"/>
                </a:solidFill>
                <a:cs typeface="DecoType Naskh Variants" pitchFamily="2" charset="-78"/>
              </a:rPr>
              <a:t> و</a:t>
            </a:r>
            <a:r>
              <a:rPr lang="ar-SA" sz="5400" dirty="0" smtClean="0">
                <a:solidFill>
                  <a:srgbClr val="640013"/>
                </a:solidFill>
                <a:cs typeface="DecoType Naskh Variants" pitchFamily="2" charset="-78"/>
              </a:rPr>
              <a:t>يجب</a:t>
            </a:r>
            <a:r>
              <a:rPr lang="ar-SA" sz="3200" dirty="0" smtClean="0">
                <a:solidFill>
                  <a:srgbClr val="640013"/>
                </a:solidFill>
                <a:cs typeface="DecoType Naskh Variants" pitchFamily="2" charset="-78"/>
              </a:rPr>
              <a:t> أن ينطبق ذلك أيضاً على المنتجات والخدمات غير المطابقة للمواصفات التي تم اكتشافها بعد تسليم المنتجات أو بعد تقديم الخدمات أو أثناء تقديمها.</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8.7</a:t>
            </a:r>
            <a:r>
              <a:rPr lang="ar-SA" sz="3600" dirty="0" smtClean="0">
                <a:solidFill>
                  <a:srgbClr val="FFC1CD"/>
                </a:solidFill>
                <a:cs typeface="DecoType Naskh Variants" pitchFamily="2" charset="-78"/>
              </a:rPr>
              <a:t> التحكم في المخرجات غير المطابقة</a:t>
            </a:r>
          </a:p>
          <a:p>
            <a:r>
              <a:rPr lang="en-US" sz="3600" dirty="0" smtClean="0">
                <a:solidFill>
                  <a:srgbClr val="FFC1CD"/>
                </a:solidFill>
                <a:cs typeface="DecoType Naskh Variants" pitchFamily="2" charset="-78"/>
              </a:rPr>
              <a:t>8.7.1</a:t>
            </a:r>
            <a:endParaRPr lang="ar-SA" sz="3600" dirty="0" smtClean="0">
              <a:solidFill>
                <a:srgbClr val="FFC1CD"/>
              </a:solidFill>
              <a:cs typeface="DecoType Naskh Variants" pitchFamily="2" charset="-78"/>
            </a:endParaRPr>
          </a:p>
        </p:txBody>
      </p:sp>
      <p:sp>
        <p:nvSpPr>
          <p:cNvPr id="6" name="مستطيل 5"/>
          <p:cNvSpPr/>
          <p:nvPr/>
        </p:nvSpPr>
        <p:spPr>
          <a:xfrm>
            <a:off x="76200" y="2136339"/>
            <a:ext cx="7620000" cy="4708981"/>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التعامل مع المخرجات غير المطابقة بطريقة واحدة أو أكثر من الطرق التالية :</a:t>
            </a:r>
          </a:p>
          <a:p>
            <a:pPr marL="514350" indent="-514350">
              <a:buFont typeface="+mj-cs"/>
              <a:buAutoNum type="arabic2Minus"/>
            </a:pPr>
            <a:r>
              <a:rPr lang="ar-SA" sz="3200" dirty="0" smtClean="0">
                <a:solidFill>
                  <a:srgbClr val="640013"/>
                </a:solidFill>
                <a:cs typeface="DecoType Naskh Variants" pitchFamily="2" charset="-78"/>
              </a:rPr>
              <a:t>التصحيح؛</a:t>
            </a:r>
          </a:p>
          <a:p>
            <a:pPr marL="514350" indent="-514350">
              <a:buFont typeface="+mj-cs"/>
              <a:buAutoNum type="arabic2Minus"/>
            </a:pPr>
            <a:r>
              <a:rPr lang="ar-SA" sz="3200" dirty="0" smtClean="0">
                <a:solidFill>
                  <a:srgbClr val="640013"/>
                </a:solidFill>
                <a:cs typeface="DecoType Naskh Variants" pitchFamily="2" charset="-78"/>
              </a:rPr>
              <a:t>الفصل أو الحصر أو الإعادة أو تعليق تقديم المنتجات والخدمات؛</a:t>
            </a:r>
          </a:p>
          <a:p>
            <a:pPr marL="514350" indent="-514350">
              <a:buFont typeface="+mj-cs"/>
              <a:buAutoNum type="arabic2Minus"/>
            </a:pPr>
            <a:r>
              <a:rPr lang="ar-SA" sz="3200" dirty="0" smtClean="0">
                <a:solidFill>
                  <a:srgbClr val="640013"/>
                </a:solidFill>
                <a:cs typeface="DecoType Naskh Variants" pitchFamily="2" charset="-78"/>
              </a:rPr>
              <a:t>إبلاغ المستفيد؛</a:t>
            </a:r>
          </a:p>
          <a:p>
            <a:pPr marL="514350" indent="-514350">
              <a:buFont typeface="+mj-cs"/>
              <a:buAutoNum type="arabic2Minus"/>
            </a:pPr>
            <a:r>
              <a:rPr lang="ar-SA" sz="3200" dirty="0" smtClean="0">
                <a:solidFill>
                  <a:srgbClr val="640013"/>
                </a:solidFill>
                <a:cs typeface="DecoType Naskh Variants" pitchFamily="2" charset="-78"/>
              </a:rPr>
              <a:t>الحصول على ترخيص بالقبول بموجب امتياز .</a:t>
            </a:r>
          </a:p>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التحقق من المطابقة للمتطلبات في حالة تصحيح المخرجات غير المطابقة للمواصفات.</a:t>
            </a: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8.7</a:t>
            </a:r>
            <a:r>
              <a:rPr lang="ar-SA" sz="3600" dirty="0" smtClean="0">
                <a:solidFill>
                  <a:srgbClr val="FFC1CD"/>
                </a:solidFill>
                <a:cs typeface="DecoType Naskh Variants" pitchFamily="2" charset="-78"/>
              </a:rPr>
              <a:t> التحكم في المخرجات غير المطابقة</a:t>
            </a:r>
          </a:p>
          <a:p>
            <a:r>
              <a:rPr lang="en-US" sz="3600" dirty="0" smtClean="0">
                <a:solidFill>
                  <a:srgbClr val="640013"/>
                </a:solidFill>
                <a:cs typeface="DecoType Naskh Variants" pitchFamily="2" charset="-78"/>
              </a:rPr>
              <a:t>8.7.2</a:t>
            </a:r>
            <a:endParaRPr lang="ar-SA" sz="3600" dirty="0" smtClean="0">
              <a:solidFill>
                <a:srgbClr val="640013"/>
              </a:solidFill>
              <a:cs typeface="DecoType Naskh Variants" pitchFamily="2" charset="-78"/>
            </a:endParaRPr>
          </a:p>
        </p:txBody>
      </p:sp>
      <p:sp>
        <p:nvSpPr>
          <p:cNvPr id="7" name="مستطيل 6"/>
          <p:cNvSpPr/>
          <p:nvPr/>
        </p:nvSpPr>
        <p:spPr>
          <a:xfrm>
            <a:off x="76200" y="2690336"/>
            <a:ext cx="7620000" cy="2893100"/>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الاحتفاظ بمعلومات موثقة :</a:t>
            </a:r>
          </a:p>
          <a:p>
            <a:pPr marL="514350" indent="-514350">
              <a:buFont typeface="+mj-cs"/>
              <a:buAutoNum type="arabic2Minus"/>
            </a:pPr>
            <a:r>
              <a:rPr lang="ar-SA" sz="3200" dirty="0" smtClean="0">
                <a:solidFill>
                  <a:srgbClr val="640013"/>
                </a:solidFill>
                <a:cs typeface="DecoType Naskh Variants" pitchFamily="2" charset="-78"/>
              </a:rPr>
              <a:t>تصف حالة عدم المطابقة؛</a:t>
            </a:r>
          </a:p>
          <a:p>
            <a:pPr marL="514350" indent="-514350">
              <a:buFont typeface="+mj-cs"/>
              <a:buAutoNum type="arabic2Minus"/>
            </a:pPr>
            <a:r>
              <a:rPr lang="ar-SA" sz="3200" dirty="0" smtClean="0">
                <a:solidFill>
                  <a:srgbClr val="640013"/>
                </a:solidFill>
                <a:cs typeface="DecoType Naskh Variants" pitchFamily="2" charset="-78"/>
              </a:rPr>
              <a:t>تصف الأفعال المتخذة؛</a:t>
            </a:r>
          </a:p>
          <a:p>
            <a:pPr marL="514350" indent="-514350">
              <a:buFont typeface="+mj-cs"/>
              <a:buAutoNum type="arabic2Minus"/>
            </a:pPr>
            <a:r>
              <a:rPr lang="ar-SA" sz="3200" dirty="0" smtClean="0">
                <a:solidFill>
                  <a:srgbClr val="640013"/>
                </a:solidFill>
                <a:cs typeface="DecoType Naskh Variants" pitchFamily="2" charset="-78"/>
              </a:rPr>
              <a:t>تصف أي امتيازات تم الحصول عليها؛</a:t>
            </a:r>
          </a:p>
          <a:p>
            <a:pPr marL="514350" indent="-514350">
              <a:buFont typeface="+mj-cs"/>
              <a:buAutoNum type="arabic2Minus"/>
            </a:pPr>
            <a:r>
              <a:rPr lang="ar-SA" sz="3200" dirty="0" smtClean="0">
                <a:solidFill>
                  <a:srgbClr val="640013"/>
                </a:solidFill>
                <a:cs typeface="DecoType Naskh Variants" pitchFamily="2" charset="-78"/>
              </a:rPr>
              <a:t>تحدد السلطة المعنية باتخاذ القرار فيما يتعلق بعدم المطابقة.</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مربع نص 25"/>
          <p:cNvSpPr txBox="1"/>
          <p:nvPr/>
        </p:nvSpPr>
        <p:spPr>
          <a:xfrm>
            <a:off x="76200" y="0"/>
            <a:ext cx="7239000" cy="2062103"/>
          </a:xfrm>
          <a:prstGeom prst="rect">
            <a:avLst/>
          </a:prstGeom>
          <a:solidFill>
            <a:schemeClr val="bg1"/>
          </a:solidFill>
        </p:spPr>
        <p:txBody>
          <a:bodyPr wrap="square" rtlCol="1">
            <a:spAutoFit/>
          </a:bodyPr>
          <a:lstStyle/>
          <a:p>
            <a:r>
              <a:rPr lang="ar-SA" sz="3200" dirty="0" smtClean="0">
                <a:solidFill>
                  <a:srgbClr val="640000"/>
                </a:solidFill>
                <a:cs typeface="DecoType Naskh Variants" pitchFamily="2" charset="-78"/>
                <a:hlinkClick r:id="rId2" action="ppaction://hlinksldjump"/>
              </a:rPr>
              <a:t>10 التحسين</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2" action="ppaction://hlinksldjump"/>
              </a:rPr>
              <a:t>	 10.1 عام</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3" action="ppaction://hlinksldjump"/>
              </a:rPr>
              <a:t>	10.2 حالات عدم المطابقة والإجراءات التصحيحية</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4" action="ppaction://hlinksldjump"/>
              </a:rPr>
              <a:t>	10.3 التحسين المستمر</a:t>
            </a:r>
            <a:endParaRPr lang="ar-SA" sz="3200" dirty="0" smtClean="0"/>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5" name="مستطيل 4"/>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advClick="0"/>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640013"/>
                </a:solidFill>
                <a:cs typeface="DecoType Naskh Variants" pitchFamily="2" charset="-78"/>
              </a:rPr>
              <a:t> 9</a:t>
            </a:r>
            <a:r>
              <a:rPr lang="ar-SA" sz="3600" dirty="0" smtClean="0">
                <a:solidFill>
                  <a:srgbClr val="640013"/>
                </a:solidFill>
                <a:cs typeface="DecoType Naskh Variants" pitchFamily="2" charset="-78"/>
              </a:rPr>
              <a:t>تقييم الأداء</a:t>
            </a:r>
          </a:p>
          <a:p>
            <a:r>
              <a:rPr lang="en-US" sz="3600" dirty="0" smtClean="0">
                <a:solidFill>
                  <a:srgbClr val="640013"/>
                </a:solidFill>
                <a:cs typeface="DecoType Naskh Variants" pitchFamily="2" charset="-78"/>
              </a:rPr>
              <a:t>9.1</a:t>
            </a:r>
            <a:r>
              <a:rPr lang="ar-SA" sz="3600" dirty="0" smtClean="0">
                <a:solidFill>
                  <a:srgbClr val="640013"/>
                </a:solidFill>
                <a:cs typeface="DecoType Naskh Variants" pitchFamily="2" charset="-78"/>
              </a:rPr>
              <a:t> المراقبة والقياس والتحليل والتقييم</a:t>
            </a:r>
          </a:p>
          <a:p>
            <a:r>
              <a:rPr lang="en-US" sz="3600" dirty="0" smtClean="0">
                <a:solidFill>
                  <a:srgbClr val="640013"/>
                </a:solidFill>
                <a:cs typeface="DecoType Naskh Variants" pitchFamily="2" charset="-78"/>
              </a:rPr>
              <a:t>9.1.1</a:t>
            </a:r>
            <a:r>
              <a:rPr lang="ar-SA" sz="3600" dirty="0" smtClean="0">
                <a:solidFill>
                  <a:srgbClr val="640013"/>
                </a:solidFill>
                <a:cs typeface="DecoType Naskh Variants" pitchFamily="2" charset="-78"/>
              </a:rPr>
              <a:t> عام</a:t>
            </a:r>
          </a:p>
        </p:txBody>
      </p:sp>
      <p:sp>
        <p:nvSpPr>
          <p:cNvPr id="6" name="مستطيل 5"/>
          <p:cNvSpPr/>
          <p:nvPr/>
        </p:nvSpPr>
        <p:spPr>
          <a:xfrm>
            <a:off x="76200" y="2690336"/>
            <a:ext cx="7620000" cy="2400657"/>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تحديد ما يلي :</a:t>
            </a:r>
          </a:p>
          <a:p>
            <a:pPr marL="514350" indent="-514350">
              <a:buFont typeface="+mj-cs"/>
              <a:buAutoNum type="arabic2Minus"/>
            </a:pPr>
            <a:r>
              <a:rPr lang="ar-SA" sz="3200" dirty="0" smtClean="0">
                <a:solidFill>
                  <a:srgbClr val="640013"/>
                </a:solidFill>
                <a:cs typeface="DecoType Naskh Variants" pitchFamily="2" charset="-78"/>
              </a:rPr>
              <a:t>ما يتعين مراقبته وقياسه؛</a:t>
            </a:r>
          </a:p>
          <a:p>
            <a:pPr marL="514350" indent="-514350">
              <a:buFont typeface="+mj-cs"/>
              <a:buAutoNum type="arabic2Minus"/>
            </a:pPr>
            <a:r>
              <a:rPr lang="ar-SA" sz="3200" dirty="0" smtClean="0">
                <a:solidFill>
                  <a:srgbClr val="640013"/>
                </a:solidFill>
                <a:cs typeface="DecoType Naskh Variants" pitchFamily="2" charset="-78"/>
              </a:rPr>
              <a:t>الأساليب المستخدمة في المراقبة والقياس والتحليل والتقييم اللازمة لضمان الحصول على نتائج صحيحة؛</a:t>
            </a: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9</a:t>
            </a:r>
            <a:r>
              <a:rPr lang="ar-SA" sz="3600" dirty="0" smtClean="0">
                <a:solidFill>
                  <a:srgbClr val="FFC1CD"/>
                </a:solidFill>
                <a:cs typeface="DecoType Naskh Variants" pitchFamily="2" charset="-78"/>
              </a:rPr>
              <a:t>تقييم الأداء</a:t>
            </a:r>
          </a:p>
          <a:p>
            <a:r>
              <a:rPr lang="en-US" sz="3600" dirty="0" smtClean="0">
                <a:solidFill>
                  <a:srgbClr val="FFC1CD"/>
                </a:solidFill>
                <a:cs typeface="DecoType Naskh Variants" pitchFamily="2" charset="-78"/>
              </a:rPr>
              <a:t>9.1</a:t>
            </a:r>
            <a:r>
              <a:rPr lang="ar-SA" sz="3600" dirty="0" smtClean="0">
                <a:solidFill>
                  <a:srgbClr val="FFC1CD"/>
                </a:solidFill>
                <a:cs typeface="DecoType Naskh Variants" pitchFamily="2" charset="-78"/>
              </a:rPr>
              <a:t> المراقبة والقياس والتحليل والتقييم</a:t>
            </a:r>
          </a:p>
          <a:p>
            <a:r>
              <a:rPr lang="en-US" sz="3600" dirty="0" smtClean="0">
                <a:solidFill>
                  <a:srgbClr val="FFC1CD"/>
                </a:solidFill>
                <a:cs typeface="DecoType Naskh Variants" pitchFamily="2" charset="-78"/>
              </a:rPr>
              <a:t>9.1.1</a:t>
            </a:r>
            <a:r>
              <a:rPr lang="ar-SA" sz="3600" dirty="0" smtClean="0">
                <a:solidFill>
                  <a:srgbClr val="FFC1CD"/>
                </a:solidFill>
                <a:cs typeface="DecoType Naskh Variants" pitchFamily="2" charset="-78"/>
              </a:rPr>
              <a:t> عام</a:t>
            </a:r>
          </a:p>
        </p:txBody>
      </p:sp>
      <p:sp>
        <p:nvSpPr>
          <p:cNvPr id="7" name="مستطيل 6"/>
          <p:cNvSpPr/>
          <p:nvPr/>
        </p:nvSpPr>
        <p:spPr>
          <a:xfrm>
            <a:off x="76200" y="2551837"/>
            <a:ext cx="7620000" cy="2893100"/>
          </a:xfrm>
          <a:prstGeom prst="rect">
            <a:avLst/>
          </a:prstGeom>
        </p:spPr>
        <p:txBody>
          <a:bodyPr wrap="square">
            <a:spAutoFit/>
          </a:bodyPr>
          <a:lstStyle/>
          <a:p>
            <a:pPr marL="514350" indent="-514350">
              <a:buFont typeface="+mj-cs"/>
              <a:buAutoNum type="arabic2Minus" startAt="3"/>
            </a:pPr>
            <a:r>
              <a:rPr lang="ar-SA" sz="3200" dirty="0" smtClean="0">
                <a:solidFill>
                  <a:srgbClr val="640013"/>
                </a:solidFill>
                <a:cs typeface="DecoType Naskh Variants" pitchFamily="2" charset="-78"/>
              </a:rPr>
              <a:t>متى يجب تنفيذ المراقبة والقياس؛</a:t>
            </a:r>
          </a:p>
          <a:p>
            <a:pPr marL="514350" indent="-514350">
              <a:buFont typeface="+mj-cs"/>
              <a:buAutoNum type="arabic2Minus" startAt="3"/>
            </a:pPr>
            <a:r>
              <a:rPr lang="ar-SA" sz="3200" dirty="0" smtClean="0">
                <a:solidFill>
                  <a:srgbClr val="640013"/>
                </a:solidFill>
                <a:cs typeface="DecoType Naskh Variants" pitchFamily="2" charset="-78"/>
              </a:rPr>
              <a:t>متى يجب تحليل وتقييم النتائج المتأتية من المراقبة والقياس .</a:t>
            </a:r>
          </a:p>
          <a:p>
            <a:pPr marL="514350" indent="-514350"/>
            <a:endParaRPr lang="ar-SA" sz="3200" dirty="0" smtClean="0">
              <a:solidFill>
                <a:srgbClr val="640013"/>
              </a:solidFill>
              <a:cs typeface="DecoType Naskh Variants" pitchFamily="2" charset="-78"/>
            </a:endParaRPr>
          </a:p>
          <a:p>
            <a:r>
              <a:rPr lang="ar-SA" sz="5400" dirty="0" smtClean="0">
                <a:solidFill>
                  <a:srgbClr val="640013"/>
                </a:solidFill>
                <a:cs typeface="DecoType Naskh Variants" pitchFamily="2" charset="-78"/>
              </a:rPr>
              <a:t>يجب</a:t>
            </a:r>
            <a:r>
              <a:rPr lang="ar-SA" sz="3200" dirty="0" smtClean="0">
                <a:solidFill>
                  <a:srgbClr val="640013"/>
                </a:solidFill>
                <a:cs typeface="DecoType Naskh Variants" pitchFamily="2" charset="-78"/>
              </a:rPr>
              <a:t> على المؤسسة تقييم أداء وفاعلية نظام إدارة الجودة .</a:t>
            </a:r>
          </a:p>
          <a:p>
            <a:r>
              <a:rPr lang="ar-SA" sz="3200" dirty="0" smtClean="0">
                <a:solidFill>
                  <a:srgbClr val="640013"/>
                </a:solidFill>
                <a:cs typeface="DecoType Naskh Variants" pitchFamily="2" charset="-78"/>
              </a:rPr>
              <a:t>ويجب على المؤسسة الاحتفاظ بمعلومات موثقة كبرهان على النتائج.</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9</a:t>
            </a:r>
            <a:r>
              <a:rPr lang="ar-SA" sz="3600" dirty="0" smtClean="0">
                <a:solidFill>
                  <a:srgbClr val="FFC1CD"/>
                </a:solidFill>
                <a:cs typeface="DecoType Naskh Variants" pitchFamily="2" charset="-78"/>
              </a:rPr>
              <a:t>تقييم الأداء</a:t>
            </a:r>
          </a:p>
          <a:p>
            <a:r>
              <a:rPr lang="en-US" sz="3600" dirty="0" smtClean="0">
                <a:solidFill>
                  <a:srgbClr val="FFC1CD"/>
                </a:solidFill>
                <a:cs typeface="DecoType Naskh Variants" pitchFamily="2" charset="-78"/>
              </a:rPr>
              <a:t>9.1</a:t>
            </a:r>
            <a:r>
              <a:rPr lang="ar-SA" sz="3600" dirty="0" smtClean="0">
                <a:solidFill>
                  <a:srgbClr val="FFC1CD"/>
                </a:solidFill>
                <a:cs typeface="DecoType Naskh Variants" pitchFamily="2" charset="-78"/>
              </a:rPr>
              <a:t> المراقبة والقياس والتحليل والتقييم</a:t>
            </a:r>
          </a:p>
          <a:p>
            <a:r>
              <a:rPr lang="en-US" sz="3600" dirty="0" smtClean="0">
                <a:solidFill>
                  <a:srgbClr val="640013"/>
                </a:solidFill>
                <a:cs typeface="DecoType Naskh Variants" pitchFamily="2" charset="-78"/>
              </a:rPr>
              <a:t>9.1.2</a:t>
            </a:r>
            <a:r>
              <a:rPr lang="ar-SA" sz="3600" dirty="0" smtClean="0">
                <a:solidFill>
                  <a:srgbClr val="640013"/>
                </a:solidFill>
                <a:cs typeface="DecoType Naskh Variants" pitchFamily="2" charset="-78"/>
              </a:rPr>
              <a:t> رضا المستفيد</a:t>
            </a:r>
          </a:p>
        </p:txBody>
      </p:sp>
      <p:sp>
        <p:nvSpPr>
          <p:cNvPr id="6" name="مستطيل 5"/>
          <p:cNvSpPr/>
          <p:nvPr/>
        </p:nvSpPr>
        <p:spPr>
          <a:xfrm>
            <a:off x="76200" y="2362200"/>
            <a:ext cx="7620000" cy="2739211"/>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مراقبة المعلومات المتعلقة بتوقعات المستفيدين لاستشعار درجة الوفاء باحتياجاتهم وتطلعاتهم.</a:t>
            </a:r>
          </a:p>
          <a:p>
            <a:r>
              <a:rPr lang="ar-SA" sz="3200" dirty="0" smtClean="0">
                <a:solidFill>
                  <a:srgbClr val="640013"/>
                </a:solidFill>
                <a:cs typeface="DecoType Naskh Variants" pitchFamily="2" charset="-78"/>
              </a:rPr>
              <a:t>و</a:t>
            </a:r>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تحديد أساليب الحصول على تلك المعلومات ومراقبتها ومراجعتها .</a:t>
            </a: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9</a:t>
            </a:r>
            <a:r>
              <a:rPr lang="ar-SA" sz="3600" dirty="0" smtClean="0">
                <a:solidFill>
                  <a:srgbClr val="FFC1CD"/>
                </a:solidFill>
                <a:cs typeface="DecoType Naskh Variants" pitchFamily="2" charset="-78"/>
              </a:rPr>
              <a:t>تقييم الأداء</a:t>
            </a:r>
          </a:p>
          <a:p>
            <a:r>
              <a:rPr lang="en-US" sz="3600" dirty="0" smtClean="0">
                <a:solidFill>
                  <a:srgbClr val="FFC1CD"/>
                </a:solidFill>
                <a:cs typeface="DecoType Naskh Variants" pitchFamily="2" charset="-78"/>
              </a:rPr>
              <a:t>9.1</a:t>
            </a:r>
            <a:r>
              <a:rPr lang="ar-SA" sz="3600" dirty="0" smtClean="0">
                <a:solidFill>
                  <a:srgbClr val="FFC1CD"/>
                </a:solidFill>
                <a:cs typeface="DecoType Naskh Variants" pitchFamily="2" charset="-78"/>
              </a:rPr>
              <a:t> المراقبة والقياس والتحليل والتقييم</a:t>
            </a:r>
          </a:p>
          <a:p>
            <a:r>
              <a:rPr lang="en-US" sz="3600" dirty="0" smtClean="0">
                <a:solidFill>
                  <a:srgbClr val="FFC1CD"/>
                </a:solidFill>
                <a:cs typeface="DecoType Naskh Variants" pitchFamily="2" charset="-78"/>
              </a:rPr>
              <a:t>9.1.2</a:t>
            </a:r>
            <a:r>
              <a:rPr lang="ar-SA" sz="3600" dirty="0" smtClean="0">
                <a:solidFill>
                  <a:srgbClr val="FFC1CD"/>
                </a:solidFill>
                <a:cs typeface="DecoType Naskh Variants" pitchFamily="2" charset="-78"/>
              </a:rPr>
              <a:t> رضا المستفيد</a:t>
            </a:r>
          </a:p>
        </p:txBody>
      </p:sp>
      <p:sp>
        <p:nvSpPr>
          <p:cNvPr id="6" name="مستطيل 5"/>
          <p:cNvSpPr/>
          <p:nvPr/>
        </p:nvSpPr>
        <p:spPr>
          <a:xfrm>
            <a:off x="76200" y="2362200"/>
            <a:ext cx="7620000" cy="2739211"/>
          </a:xfrm>
          <a:prstGeom prst="rect">
            <a:avLst/>
          </a:prstGeom>
        </p:spPr>
        <p:txBody>
          <a:bodyPr wrap="square">
            <a:spAutoFit/>
          </a:bodyPr>
          <a:lstStyle/>
          <a:p>
            <a:r>
              <a:rPr lang="ar-SA" sz="4400" dirty="0" smtClean="0">
                <a:solidFill>
                  <a:srgbClr val="640013"/>
                </a:solidFill>
                <a:cs typeface="DecoType Naskh Variants" pitchFamily="2" charset="-78"/>
              </a:rPr>
              <a:t>ملحوظة</a:t>
            </a:r>
          </a:p>
          <a:p>
            <a:r>
              <a:rPr lang="ar-SA" sz="3200" dirty="0" smtClean="0">
                <a:solidFill>
                  <a:srgbClr val="640013"/>
                </a:solidFill>
                <a:cs typeface="DecoType Naskh Variants" pitchFamily="2" charset="-78"/>
              </a:rPr>
              <a:t>قد تشتمل الأمثلة على مراقبة توقعات المستفيدين على استطلاعات رضا المستفيد والتغذية الراجعة من المستفيد بشأن المنتجات والخدمات المقدمة وعقد اجتماعات مع المستفيدين وتحليل حصة السوق والشكاوى  ومطالبات الضمان وتقارير التجار.</a:t>
            </a: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7620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9</a:t>
            </a:r>
            <a:r>
              <a:rPr lang="ar-SA" sz="3600" dirty="0" smtClean="0">
                <a:solidFill>
                  <a:srgbClr val="FFC1CD"/>
                </a:solidFill>
                <a:cs typeface="DecoType Naskh Variants" pitchFamily="2" charset="-78"/>
              </a:rPr>
              <a:t>تقييم الأداء</a:t>
            </a:r>
          </a:p>
          <a:p>
            <a:r>
              <a:rPr lang="en-US" sz="3600" dirty="0" smtClean="0">
                <a:solidFill>
                  <a:srgbClr val="FFC1CD"/>
                </a:solidFill>
                <a:cs typeface="DecoType Naskh Variants" pitchFamily="2" charset="-78"/>
              </a:rPr>
              <a:t>9.1</a:t>
            </a:r>
            <a:r>
              <a:rPr lang="ar-SA" sz="3600" dirty="0" smtClean="0">
                <a:solidFill>
                  <a:srgbClr val="FFC1CD"/>
                </a:solidFill>
                <a:cs typeface="DecoType Naskh Variants" pitchFamily="2" charset="-78"/>
              </a:rPr>
              <a:t> المراقبة والقياس والتحليل والتقييم</a:t>
            </a:r>
          </a:p>
          <a:p>
            <a:r>
              <a:rPr lang="en-US" sz="3600" dirty="0" smtClean="0">
                <a:solidFill>
                  <a:srgbClr val="640013"/>
                </a:solidFill>
                <a:cs typeface="DecoType Naskh Variants" pitchFamily="2" charset="-78"/>
              </a:rPr>
              <a:t>9.1.3</a:t>
            </a:r>
            <a:r>
              <a:rPr lang="ar-SA" sz="3600" dirty="0" smtClean="0">
                <a:solidFill>
                  <a:srgbClr val="640013"/>
                </a:solidFill>
                <a:cs typeface="DecoType Naskh Variants" pitchFamily="2" charset="-78"/>
              </a:rPr>
              <a:t> التحليل والتقييم</a:t>
            </a:r>
          </a:p>
        </p:txBody>
      </p:sp>
      <p:sp>
        <p:nvSpPr>
          <p:cNvPr id="7" name="مستطيل 6"/>
          <p:cNvSpPr/>
          <p:nvPr/>
        </p:nvSpPr>
        <p:spPr>
          <a:xfrm>
            <a:off x="76200" y="2209800"/>
            <a:ext cx="7620000" cy="4216539"/>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تحليل وتقييم البيانات المناسبة والمعلومات الناتجة عن المراقبة والقياس .</a:t>
            </a:r>
          </a:p>
          <a:p>
            <a:r>
              <a:rPr lang="ar-SA" sz="3200" dirty="0" smtClean="0">
                <a:solidFill>
                  <a:srgbClr val="640013"/>
                </a:solidFill>
                <a:cs typeface="DecoType Naskh Variants" pitchFamily="2" charset="-78"/>
              </a:rPr>
              <a:t>و</a:t>
            </a:r>
            <a:r>
              <a:rPr lang="ar-SA" sz="5400" dirty="0" smtClean="0">
                <a:solidFill>
                  <a:srgbClr val="640013"/>
                </a:solidFill>
                <a:cs typeface="DecoType Naskh Variants" pitchFamily="2" charset="-78"/>
              </a:rPr>
              <a:t>يجب</a:t>
            </a:r>
            <a:r>
              <a:rPr lang="ar-SA" sz="3200" dirty="0" smtClean="0">
                <a:solidFill>
                  <a:srgbClr val="640013"/>
                </a:solidFill>
                <a:cs typeface="DecoType Naskh Variants" pitchFamily="2" charset="-78"/>
              </a:rPr>
              <a:t> استخدام نتائج التحليل لتقييم :</a:t>
            </a:r>
          </a:p>
          <a:p>
            <a:pPr marL="514350" indent="-514350">
              <a:buFont typeface="+mj-cs"/>
              <a:buAutoNum type="arabic2Minus"/>
            </a:pPr>
            <a:r>
              <a:rPr lang="ar-SA" sz="3200" dirty="0" smtClean="0">
                <a:solidFill>
                  <a:srgbClr val="640013"/>
                </a:solidFill>
                <a:cs typeface="DecoType Naskh Variants" pitchFamily="2" charset="-78"/>
              </a:rPr>
              <a:t>مطابقة المنتجات والخدمات؛</a:t>
            </a:r>
          </a:p>
          <a:p>
            <a:pPr marL="514350" indent="-514350">
              <a:buFont typeface="+mj-cs"/>
              <a:buAutoNum type="arabic2Minus"/>
            </a:pPr>
            <a:r>
              <a:rPr lang="ar-SA" sz="3200" dirty="0" smtClean="0">
                <a:solidFill>
                  <a:srgbClr val="640013"/>
                </a:solidFill>
                <a:cs typeface="DecoType Naskh Variants" pitchFamily="2" charset="-78"/>
              </a:rPr>
              <a:t>درجة رضا المستفيد ؛</a:t>
            </a:r>
          </a:p>
          <a:p>
            <a:pPr marL="514350" indent="-514350">
              <a:buFont typeface="+mj-cs"/>
              <a:buAutoNum type="arabic2Minus"/>
            </a:pPr>
            <a:r>
              <a:rPr lang="ar-SA" sz="3200" dirty="0" smtClean="0">
                <a:solidFill>
                  <a:srgbClr val="640013"/>
                </a:solidFill>
                <a:cs typeface="DecoType Naskh Variants" pitchFamily="2" charset="-78"/>
              </a:rPr>
              <a:t>أداء وفاعلية نظام إدارة الجودة؛</a:t>
            </a:r>
          </a:p>
          <a:p>
            <a:pPr marL="514350" indent="-514350">
              <a:buFont typeface="+mj-cs"/>
              <a:buAutoNum type="arabic2Minus"/>
            </a:pPr>
            <a:r>
              <a:rPr lang="ar-SA" sz="3200" dirty="0" smtClean="0">
                <a:solidFill>
                  <a:srgbClr val="640013"/>
                </a:solidFill>
                <a:cs typeface="DecoType Naskh Variants" pitchFamily="2" charset="-78"/>
              </a:rPr>
              <a:t>ما إذا كان التخطيط قد نُفِذ بفاعلية؛</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7620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9</a:t>
            </a:r>
            <a:r>
              <a:rPr lang="ar-SA" sz="3600" dirty="0" smtClean="0">
                <a:solidFill>
                  <a:srgbClr val="FFC1CD"/>
                </a:solidFill>
                <a:cs typeface="DecoType Naskh Variants" pitchFamily="2" charset="-78"/>
              </a:rPr>
              <a:t>تقييم الأداء</a:t>
            </a:r>
          </a:p>
          <a:p>
            <a:r>
              <a:rPr lang="en-US" sz="3600" dirty="0" smtClean="0">
                <a:solidFill>
                  <a:srgbClr val="FFC1CD"/>
                </a:solidFill>
                <a:cs typeface="DecoType Naskh Variants" pitchFamily="2" charset="-78"/>
              </a:rPr>
              <a:t>9.1</a:t>
            </a:r>
            <a:r>
              <a:rPr lang="ar-SA" sz="3600" dirty="0" smtClean="0">
                <a:solidFill>
                  <a:srgbClr val="FFC1CD"/>
                </a:solidFill>
                <a:cs typeface="DecoType Naskh Variants" pitchFamily="2" charset="-78"/>
              </a:rPr>
              <a:t> المراقبة والقياس والتحليل والتقييم</a:t>
            </a:r>
          </a:p>
          <a:p>
            <a:r>
              <a:rPr lang="en-US" sz="3600" dirty="0" smtClean="0">
                <a:solidFill>
                  <a:srgbClr val="FFC1CD"/>
                </a:solidFill>
                <a:cs typeface="DecoType Naskh Variants" pitchFamily="2" charset="-78"/>
              </a:rPr>
              <a:t>9.1.3</a:t>
            </a:r>
            <a:r>
              <a:rPr lang="ar-SA" sz="3600" dirty="0" smtClean="0">
                <a:solidFill>
                  <a:srgbClr val="FFC1CD"/>
                </a:solidFill>
                <a:cs typeface="DecoType Naskh Variants" pitchFamily="2" charset="-78"/>
              </a:rPr>
              <a:t> التحليل والتقييم</a:t>
            </a:r>
          </a:p>
        </p:txBody>
      </p:sp>
      <p:sp>
        <p:nvSpPr>
          <p:cNvPr id="7" name="مستطيل 6"/>
          <p:cNvSpPr/>
          <p:nvPr/>
        </p:nvSpPr>
        <p:spPr>
          <a:xfrm>
            <a:off x="76200" y="2624316"/>
            <a:ext cx="7620000" cy="1569660"/>
          </a:xfrm>
          <a:prstGeom prst="rect">
            <a:avLst/>
          </a:prstGeom>
        </p:spPr>
        <p:txBody>
          <a:bodyPr wrap="square">
            <a:spAutoFit/>
          </a:bodyPr>
          <a:lstStyle/>
          <a:p>
            <a:pPr marL="514350" indent="-514350">
              <a:buFont typeface="+mj-cs"/>
              <a:buAutoNum type="arabic2Minus" startAt="5"/>
            </a:pPr>
            <a:r>
              <a:rPr lang="ar-SA" sz="3200" dirty="0" smtClean="0">
                <a:solidFill>
                  <a:srgbClr val="640013"/>
                </a:solidFill>
                <a:cs typeface="DecoType Naskh Variants" pitchFamily="2" charset="-78"/>
              </a:rPr>
              <a:t>فاعلية الأفعال المُتخذة لمواجهة المخاطر واستغلال الفرص؛</a:t>
            </a:r>
          </a:p>
          <a:p>
            <a:pPr marL="514350" indent="-514350">
              <a:buFont typeface="+mj-cs"/>
              <a:buAutoNum type="arabic2Minus" startAt="5"/>
            </a:pPr>
            <a:r>
              <a:rPr lang="ar-SA" sz="3200" dirty="0" smtClean="0">
                <a:solidFill>
                  <a:srgbClr val="640013"/>
                </a:solidFill>
                <a:cs typeface="DecoType Naskh Variants" pitchFamily="2" charset="-78"/>
              </a:rPr>
              <a:t>أداء مقدمي الخدمات الخارجيين؛</a:t>
            </a:r>
          </a:p>
          <a:p>
            <a:pPr marL="514350" indent="-514350">
              <a:buFont typeface="+mj-cs"/>
              <a:buAutoNum type="arabic2Minus" startAt="5"/>
            </a:pPr>
            <a:r>
              <a:rPr lang="ar-SA" sz="3200" dirty="0" smtClean="0">
                <a:solidFill>
                  <a:srgbClr val="640013"/>
                </a:solidFill>
                <a:cs typeface="DecoType Naskh Variants" pitchFamily="2" charset="-78"/>
              </a:rPr>
              <a:t>الحاجة إلى إدخال تحسينات على نظام إدارة الجودة.</a:t>
            </a:r>
          </a:p>
        </p:txBody>
      </p:sp>
      <p:sp>
        <p:nvSpPr>
          <p:cNvPr id="6" name="مستطيل 5"/>
          <p:cNvSpPr/>
          <p:nvPr/>
        </p:nvSpPr>
        <p:spPr>
          <a:xfrm>
            <a:off x="76200" y="4376916"/>
            <a:ext cx="7620000" cy="1261884"/>
          </a:xfrm>
          <a:prstGeom prst="rect">
            <a:avLst/>
          </a:prstGeom>
        </p:spPr>
        <p:txBody>
          <a:bodyPr wrap="square">
            <a:spAutoFit/>
          </a:bodyPr>
          <a:lstStyle/>
          <a:p>
            <a:r>
              <a:rPr lang="ar-SA" sz="4400" dirty="0" smtClean="0">
                <a:solidFill>
                  <a:srgbClr val="640013"/>
                </a:solidFill>
                <a:cs typeface="DecoType Naskh Variants" pitchFamily="2" charset="-78"/>
              </a:rPr>
              <a:t>ملحوظة</a:t>
            </a:r>
            <a:endParaRPr lang="ar-SA" sz="3200" dirty="0" smtClean="0">
              <a:solidFill>
                <a:srgbClr val="640013"/>
              </a:solidFill>
              <a:cs typeface="DecoType Naskh Variants" pitchFamily="2" charset="-78"/>
            </a:endParaRPr>
          </a:p>
          <a:p>
            <a:r>
              <a:rPr lang="ar-SA" sz="3200" dirty="0" smtClean="0">
                <a:solidFill>
                  <a:srgbClr val="640013"/>
                </a:solidFill>
                <a:cs typeface="DecoType Naskh Variants" pitchFamily="2" charset="-78"/>
              </a:rPr>
              <a:t> يمكن أن تشتمل طرق التحليل على التقنيات الإحصائية.</a:t>
            </a:r>
          </a:p>
        </p:txBody>
      </p:sp>
      <p:sp>
        <p:nvSpPr>
          <p:cNvPr id="8" name="مربع نص 7"/>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10" name="زر إجراء: الوراء أو السابق 9">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7620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9</a:t>
            </a:r>
            <a:r>
              <a:rPr lang="ar-SA" sz="3600" dirty="0" smtClean="0">
                <a:solidFill>
                  <a:srgbClr val="FFC1CD"/>
                </a:solidFill>
                <a:cs typeface="DecoType Naskh Variants" pitchFamily="2" charset="-78"/>
              </a:rPr>
              <a:t>تقييم الأداء</a:t>
            </a:r>
          </a:p>
          <a:p>
            <a:r>
              <a:rPr lang="en-US" sz="3600" dirty="0" smtClean="0">
                <a:solidFill>
                  <a:srgbClr val="640013"/>
                </a:solidFill>
                <a:cs typeface="DecoType Naskh Variants" pitchFamily="2" charset="-78"/>
              </a:rPr>
              <a:t>9.2</a:t>
            </a:r>
            <a:r>
              <a:rPr lang="ar-SA" sz="3600" dirty="0" smtClean="0">
                <a:solidFill>
                  <a:srgbClr val="640013"/>
                </a:solidFill>
                <a:cs typeface="DecoType Naskh Variants" pitchFamily="2" charset="-78"/>
              </a:rPr>
              <a:t> التدقيق الداخلي</a:t>
            </a:r>
          </a:p>
          <a:p>
            <a:r>
              <a:rPr lang="en-US" sz="3600" dirty="0" smtClean="0">
                <a:solidFill>
                  <a:srgbClr val="640013"/>
                </a:solidFill>
                <a:cs typeface="DecoType Naskh Variants" pitchFamily="2" charset="-78"/>
              </a:rPr>
              <a:t>9.2.1</a:t>
            </a:r>
            <a:endParaRPr lang="ar-SA" sz="3600" dirty="0" smtClean="0">
              <a:solidFill>
                <a:srgbClr val="640013"/>
              </a:solidFill>
              <a:cs typeface="DecoType Naskh Variants" pitchFamily="2" charset="-78"/>
            </a:endParaRPr>
          </a:p>
        </p:txBody>
      </p:sp>
      <p:sp>
        <p:nvSpPr>
          <p:cNvPr id="9" name="مربع نص 8"/>
          <p:cNvSpPr txBox="1"/>
          <p:nvPr/>
        </p:nvSpPr>
        <p:spPr>
          <a:xfrm>
            <a:off x="-56833" y="304800"/>
            <a:ext cx="2451377" cy="646331"/>
          </a:xfrm>
          <a:prstGeom prst="rect">
            <a:avLst/>
          </a:prstGeom>
          <a:noFill/>
        </p:spPr>
        <p:txBody>
          <a:bodyPr wrap="none" rtlCol="1">
            <a:spAutoFit/>
          </a:bodyPr>
          <a:lstStyle/>
          <a:p>
            <a:r>
              <a:rPr lang="ar-SA" dirty="0" smtClean="0"/>
              <a:t>تحت إشراف المؤسسة بدلاً من </a:t>
            </a:r>
          </a:p>
          <a:p>
            <a:r>
              <a:rPr lang="ar-SA" dirty="0" smtClean="0"/>
              <a:t>تحت سيطرتها</a:t>
            </a:r>
            <a:endParaRPr lang="ar-SA" dirty="0"/>
          </a:p>
        </p:txBody>
      </p:sp>
      <p:sp>
        <p:nvSpPr>
          <p:cNvPr id="8" name="مستطيل 7"/>
          <p:cNvSpPr/>
          <p:nvPr/>
        </p:nvSpPr>
        <p:spPr>
          <a:xfrm>
            <a:off x="76200" y="2413338"/>
            <a:ext cx="7620000" cy="3385542"/>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تنفيذ عمليات تدقيق داخلية على فترات مخططة لتوفير معلومات بشأن ما إذا كان نظام إدارة الجودة :</a:t>
            </a:r>
          </a:p>
          <a:p>
            <a:pPr marL="514350" indent="-514350">
              <a:buFont typeface="+mj-cs"/>
              <a:buAutoNum type="arabic2Minus"/>
            </a:pPr>
            <a:r>
              <a:rPr lang="ar-SA" sz="3200" dirty="0" smtClean="0">
                <a:solidFill>
                  <a:srgbClr val="640013"/>
                </a:solidFill>
                <a:cs typeface="DecoType Naskh Variants" pitchFamily="2" charset="-78"/>
              </a:rPr>
              <a:t>مُطابقاً لما يلي :</a:t>
            </a:r>
          </a:p>
          <a:p>
            <a:pPr marL="1370013" indent="-514350">
              <a:buFont typeface="+mj-lt"/>
              <a:buAutoNum type="arabicPeriod"/>
            </a:pPr>
            <a:r>
              <a:rPr lang="ar-SA" sz="3200" dirty="0" smtClean="0">
                <a:solidFill>
                  <a:srgbClr val="640013"/>
                </a:solidFill>
                <a:cs typeface="DecoType Naskh Variants" pitchFamily="2" charset="-78"/>
              </a:rPr>
              <a:t> متطلبات المؤسسة الخاصة بنظام إدارة الجودة لديها؛</a:t>
            </a:r>
          </a:p>
          <a:p>
            <a:pPr marL="1370013" indent="-514350">
              <a:buFont typeface="+mj-lt"/>
              <a:buAutoNum type="arabicPeriod"/>
            </a:pPr>
            <a:r>
              <a:rPr lang="ar-SA" sz="3200" dirty="0" smtClean="0">
                <a:solidFill>
                  <a:srgbClr val="640013"/>
                </a:solidFill>
                <a:cs typeface="DecoType Naskh Variants" pitchFamily="2" charset="-78"/>
              </a:rPr>
              <a:t>متطلبات هذه المواصفة القياسية الدولية؛</a:t>
            </a:r>
          </a:p>
          <a:p>
            <a:pPr marL="514350" indent="-514350">
              <a:buFont typeface="+mj-cs"/>
              <a:buAutoNum type="arabic2Minus" startAt="2"/>
            </a:pPr>
            <a:r>
              <a:rPr lang="ar-SA" sz="3200" dirty="0" smtClean="0">
                <a:solidFill>
                  <a:srgbClr val="640013"/>
                </a:solidFill>
                <a:cs typeface="DecoType Naskh Variants" pitchFamily="2" charset="-78"/>
              </a:rPr>
              <a:t>مطبقاً بفاعلية ويتم المحافظة عليه.</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7620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9</a:t>
            </a:r>
            <a:r>
              <a:rPr lang="ar-SA" sz="3600" dirty="0" smtClean="0">
                <a:solidFill>
                  <a:srgbClr val="FFC1CD"/>
                </a:solidFill>
                <a:cs typeface="DecoType Naskh Variants" pitchFamily="2" charset="-78"/>
              </a:rPr>
              <a:t>تقييم الأداء</a:t>
            </a:r>
          </a:p>
          <a:p>
            <a:r>
              <a:rPr lang="en-US" sz="3600" dirty="0" smtClean="0">
                <a:solidFill>
                  <a:srgbClr val="FFC1CD"/>
                </a:solidFill>
                <a:cs typeface="DecoType Naskh Variants" pitchFamily="2" charset="-78"/>
              </a:rPr>
              <a:t>9.2</a:t>
            </a:r>
            <a:r>
              <a:rPr lang="ar-SA" sz="3600" dirty="0" smtClean="0">
                <a:solidFill>
                  <a:srgbClr val="FFC1CD"/>
                </a:solidFill>
                <a:cs typeface="DecoType Naskh Variants" pitchFamily="2" charset="-78"/>
              </a:rPr>
              <a:t> التدقيق الداخلي</a:t>
            </a:r>
          </a:p>
          <a:p>
            <a:r>
              <a:rPr lang="en-US" sz="3600" dirty="0" smtClean="0">
                <a:solidFill>
                  <a:srgbClr val="640013"/>
                </a:solidFill>
                <a:cs typeface="DecoType Naskh Variants" pitchFamily="2" charset="-78"/>
              </a:rPr>
              <a:t>9.2.2</a:t>
            </a:r>
            <a:endParaRPr lang="ar-SA" sz="3600" dirty="0" smtClean="0">
              <a:solidFill>
                <a:srgbClr val="640013"/>
              </a:solidFill>
              <a:cs typeface="DecoType Naskh Variants" pitchFamily="2" charset="-78"/>
            </a:endParaRPr>
          </a:p>
        </p:txBody>
      </p:sp>
      <p:sp>
        <p:nvSpPr>
          <p:cNvPr id="9" name="مربع نص 8"/>
          <p:cNvSpPr txBox="1"/>
          <p:nvPr/>
        </p:nvSpPr>
        <p:spPr>
          <a:xfrm>
            <a:off x="-56833" y="304800"/>
            <a:ext cx="2451377" cy="646331"/>
          </a:xfrm>
          <a:prstGeom prst="rect">
            <a:avLst/>
          </a:prstGeom>
          <a:noFill/>
        </p:spPr>
        <p:txBody>
          <a:bodyPr wrap="none" rtlCol="1">
            <a:spAutoFit/>
          </a:bodyPr>
          <a:lstStyle/>
          <a:p>
            <a:r>
              <a:rPr lang="ar-SA" dirty="0" smtClean="0"/>
              <a:t>تحت إشراف المؤسسة بدلاً من </a:t>
            </a:r>
          </a:p>
          <a:p>
            <a:r>
              <a:rPr lang="ar-SA" dirty="0" smtClean="0"/>
              <a:t>تحت سيطرتها</a:t>
            </a:r>
            <a:endParaRPr lang="ar-SA" dirty="0"/>
          </a:p>
        </p:txBody>
      </p:sp>
      <p:sp>
        <p:nvSpPr>
          <p:cNvPr id="6" name="مستطيل 5"/>
          <p:cNvSpPr/>
          <p:nvPr/>
        </p:nvSpPr>
        <p:spPr>
          <a:xfrm>
            <a:off x="76200" y="2274838"/>
            <a:ext cx="7620000" cy="3385542"/>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القيام بما يلي :</a:t>
            </a:r>
          </a:p>
          <a:p>
            <a:pPr marL="514350" indent="-514350">
              <a:buFont typeface="+mj-cs"/>
              <a:buAutoNum type="arabic2Minus"/>
            </a:pPr>
            <a:r>
              <a:rPr lang="ar-SA" sz="3200" dirty="0" smtClean="0">
                <a:solidFill>
                  <a:srgbClr val="640013"/>
                </a:solidFill>
                <a:cs typeface="DecoType Naskh Variants" pitchFamily="2" charset="-78"/>
              </a:rPr>
              <a:t>تخطيط ووضع برنامج/برامج التدقيق وتنفيذها والحفاظ عليها، بما في ذلك التكرار والأساليب والمسؤوليات ومتطلبات التخطيط وإعداد التقارير، هذا مع الأخذ في الاعتبار أهمية العمليات المعنية</a:t>
            </a:r>
          </a:p>
          <a:p>
            <a:r>
              <a:rPr lang="ar-SA" sz="3200" dirty="0" smtClean="0">
                <a:solidFill>
                  <a:srgbClr val="640013"/>
                </a:solidFill>
                <a:cs typeface="DecoType Naskh Variants" pitchFamily="2" charset="-78"/>
              </a:rPr>
              <a:t>والتغيرات التي تؤثر على المؤسسة ونتائج عمليات التدقيق السابقة؛</a:t>
            </a:r>
          </a:p>
          <a:p>
            <a:pPr marL="514350" indent="-514350">
              <a:buFont typeface="+mj-cs"/>
              <a:buAutoNum type="arabic2Minus" startAt="2"/>
            </a:pPr>
            <a:r>
              <a:rPr lang="ar-SA" sz="3200" dirty="0" smtClean="0">
                <a:solidFill>
                  <a:srgbClr val="640013"/>
                </a:solidFill>
                <a:cs typeface="DecoType Naskh Variants" pitchFamily="2" charset="-78"/>
              </a:rPr>
              <a:t>تحديد معايير التدقيق ومجال كل عملية تدقيق؛</a:t>
            </a: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7620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9</a:t>
            </a:r>
            <a:r>
              <a:rPr lang="ar-SA" sz="3600" dirty="0" smtClean="0">
                <a:solidFill>
                  <a:srgbClr val="FFC1CD"/>
                </a:solidFill>
                <a:cs typeface="DecoType Naskh Variants" pitchFamily="2" charset="-78"/>
              </a:rPr>
              <a:t>تقييم الأداء</a:t>
            </a:r>
          </a:p>
          <a:p>
            <a:r>
              <a:rPr lang="en-US" sz="3600" dirty="0" smtClean="0">
                <a:solidFill>
                  <a:srgbClr val="FFC1CD"/>
                </a:solidFill>
                <a:cs typeface="DecoType Naskh Variants" pitchFamily="2" charset="-78"/>
              </a:rPr>
              <a:t>9.2</a:t>
            </a:r>
            <a:r>
              <a:rPr lang="ar-SA" sz="3600" dirty="0" smtClean="0">
                <a:solidFill>
                  <a:srgbClr val="FFC1CD"/>
                </a:solidFill>
                <a:cs typeface="DecoType Naskh Variants" pitchFamily="2" charset="-78"/>
              </a:rPr>
              <a:t> التدقيق الداخلي</a:t>
            </a:r>
          </a:p>
          <a:p>
            <a:r>
              <a:rPr lang="en-US" sz="3600" dirty="0" smtClean="0">
                <a:solidFill>
                  <a:srgbClr val="FFC1CD"/>
                </a:solidFill>
                <a:cs typeface="DecoType Naskh Variants" pitchFamily="2" charset="-78"/>
              </a:rPr>
              <a:t>9.2.2</a:t>
            </a:r>
            <a:endParaRPr lang="ar-SA" sz="3600" dirty="0" smtClean="0">
              <a:solidFill>
                <a:srgbClr val="FFC1CD"/>
              </a:solidFill>
              <a:cs typeface="DecoType Naskh Variants" pitchFamily="2" charset="-78"/>
            </a:endParaRPr>
          </a:p>
        </p:txBody>
      </p:sp>
      <p:sp>
        <p:nvSpPr>
          <p:cNvPr id="9" name="مربع نص 8"/>
          <p:cNvSpPr txBox="1"/>
          <p:nvPr/>
        </p:nvSpPr>
        <p:spPr>
          <a:xfrm>
            <a:off x="-56833" y="304800"/>
            <a:ext cx="2451377" cy="646331"/>
          </a:xfrm>
          <a:prstGeom prst="rect">
            <a:avLst/>
          </a:prstGeom>
          <a:noFill/>
        </p:spPr>
        <p:txBody>
          <a:bodyPr wrap="none" rtlCol="1">
            <a:spAutoFit/>
          </a:bodyPr>
          <a:lstStyle/>
          <a:p>
            <a:r>
              <a:rPr lang="ar-SA" dirty="0" smtClean="0"/>
              <a:t>تحت إشراف المؤسسة بدلاً من </a:t>
            </a:r>
          </a:p>
          <a:p>
            <a:r>
              <a:rPr lang="ar-SA" dirty="0" smtClean="0"/>
              <a:t>تحت سيطرتها</a:t>
            </a:r>
            <a:endParaRPr lang="ar-SA" dirty="0"/>
          </a:p>
        </p:txBody>
      </p:sp>
      <p:sp>
        <p:nvSpPr>
          <p:cNvPr id="7" name="مستطيل 6"/>
          <p:cNvSpPr/>
          <p:nvPr/>
        </p:nvSpPr>
        <p:spPr>
          <a:xfrm>
            <a:off x="76200" y="2057400"/>
            <a:ext cx="7620000" cy="4708981"/>
          </a:xfrm>
          <a:prstGeom prst="rect">
            <a:avLst/>
          </a:prstGeom>
        </p:spPr>
        <p:txBody>
          <a:bodyPr wrap="square">
            <a:spAutoFit/>
          </a:bodyPr>
          <a:lstStyle/>
          <a:p>
            <a:pPr marL="514350" indent="-514350">
              <a:buFont typeface="+mj-cs"/>
              <a:buAutoNum type="arabic2Minus" startAt="3"/>
            </a:pPr>
            <a:r>
              <a:rPr lang="ar-SA" sz="3200" dirty="0" smtClean="0">
                <a:solidFill>
                  <a:srgbClr val="640013"/>
                </a:solidFill>
                <a:cs typeface="DecoType Naskh Variants" pitchFamily="2" charset="-78"/>
              </a:rPr>
              <a:t>اختيار المدققين وإجراء عمليات التدقيق لضمان موضوعية وحيادية عملية التدقيق؛</a:t>
            </a:r>
          </a:p>
          <a:p>
            <a:pPr marL="514350" indent="-514350">
              <a:buFont typeface="+mj-cs"/>
              <a:buAutoNum type="arabic2Minus" startAt="4"/>
            </a:pPr>
            <a:r>
              <a:rPr lang="ar-SA" sz="3200" dirty="0" smtClean="0">
                <a:solidFill>
                  <a:srgbClr val="640013"/>
                </a:solidFill>
                <a:cs typeface="DecoType Naskh Variants" pitchFamily="2" charset="-78"/>
              </a:rPr>
              <a:t>التأكد من إبلاغ الإدارة ذات الصلة بنتائج عمليات التدقيق؛</a:t>
            </a:r>
          </a:p>
          <a:p>
            <a:pPr marL="514350" indent="-514350">
              <a:buFont typeface="+mj-cs"/>
              <a:buAutoNum type="arabic2Minus" startAt="5"/>
            </a:pPr>
            <a:r>
              <a:rPr lang="ar-SA" sz="3200" dirty="0" smtClean="0">
                <a:solidFill>
                  <a:srgbClr val="640013"/>
                </a:solidFill>
                <a:cs typeface="DecoType Naskh Variants" pitchFamily="2" charset="-78"/>
              </a:rPr>
              <a:t>إجراء التصحيح واتخاذ الأفعال التصحيحية المناسبة دون تأخير غير مُبرر؛</a:t>
            </a:r>
          </a:p>
          <a:p>
            <a:pPr marL="514350" indent="-514350">
              <a:buFont typeface="+mj-cs"/>
              <a:buAutoNum type="arabic2Minus" startAt="6"/>
            </a:pPr>
            <a:r>
              <a:rPr lang="ar-SA" sz="3200" dirty="0" smtClean="0">
                <a:solidFill>
                  <a:srgbClr val="640013"/>
                </a:solidFill>
                <a:cs typeface="DecoType Naskh Variants" pitchFamily="2" charset="-78"/>
              </a:rPr>
              <a:t>الاحتفاظ بمعلومات موثقة كبرهان على تنفيذ برنامج التدقيق ونتائج التدقيق .</a:t>
            </a:r>
          </a:p>
          <a:p>
            <a:r>
              <a:rPr lang="ar-SA" sz="4400" dirty="0" smtClean="0">
                <a:solidFill>
                  <a:srgbClr val="640013"/>
                </a:solidFill>
                <a:cs typeface="DecoType Naskh Variants" pitchFamily="2" charset="-78"/>
              </a:rPr>
              <a:t>ملحوظة</a:t>
            </a:r>
            <a:endParaRPr lang="ar-SA" sz="3200" dirty="0" smtClean="0">
              <a:solidFill>
                <a:srgbClr val="640013"/>
              </a:solidFill>
              <a:cs typeface="DecoType Naskh Variants" pitchFamily="2" charset="-78"/>
            </a:endParaRPr>
          </a:p>
          <a:p>
            <a:r>
              <a:rPr lang="ar-SA" sz="3200" dirty="0" smtClean="0">
                <a:solidFill>
                  <a:srgbClr val="640013"/>
                </a:solidFill>
                <a:cs typeface="DecoType Naskh Variants" pitchFamily="2" charset="-78"/>
              </a:rPr>
              <a:t> انظر المواصفة القياسية </a:t>
            </a:r>
            <a:r>
              <a:rPr lang="ar-SA" sz="3200" dirty="0" err="1" smtClean="0">
                <a:solidFill>
                  <a:srgbClr val="640013"/>
                </a:solidFill>
                <a:cs typeface="DecoType Naskh Variants" pitchFamily="2" charset="-78"/>
              </a:rPr>
              <a:t>أيزو</a:t>
            </a:r>
            <a:r>
              <a:rPr lang="ar-SA" sz="3200" dirty="0" smtClean="0">
                <a:solidFill>
                  <a:srgbClr val="640013"/>
                </a:solidFill>
                <a:cs typeface="DecoType Naskh Variants" pitchFamily="2" charset="-78"/>
              </a:rPr>
              <a:t> </a:t>
            </a:r>
            <a:r>
              <a:rPr lang="en-US" sz="3200" dirty="0" smtClean="0">
                <a:solidFill>
                  <a:srgbClr val="640013"/>
                </a:solidFill>
                <a:cs typeface="DecoType Naskh Variants" pitchFamily="2" charset="-78"/>
              </a:rPr>
              <a:t> 19011</a:t>
            </a:r>
            <a:r>
              <a:rPr lang="ar-SA" sz="3200" dirty="0" smtClean="0">
                <a:solidFill>
                  <a:srgbClr val="640013"/>
                </a:solidFill>
                <a:cs typeface="DecoType Naskh Variants" pitchFamily="2" charset="-78"/>
              </a:rPr>
              <a:t>للاسترشاد.</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7620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9</a:t>
            </a:r>
            <a:r>
              <a:rPr lang="ar-SA" sz="3600" dirty="0" smtClean="0">
                <a:solidFill>
                  <a:srgbClr val="FFC1CD"/>
                </a:solidFill>
                <a:cs typeface="DecoType Naskh Variants" pitchFamily="2" charset="-78"/>
              </a:rPr>
              <a:t>تقييم الأداء</a:t>
            </a:r>
          </a:p>
          <a:p>
            <a:r>
              <a:rPr lang="en-US" sz="3600" dirty="0" smtClean="0">
                <a:solidFill>
                  <a:srgbClr val="640013"/>
                </a:solidFill>
                <a:cs typeface="DecoType Naskh Variants" pitchFamily="2" charset="-78"/>
              </a:rPr>
              <a:t>9.3</a:t>
            </a:r>
            <a:r>
              <a:rPr lang="ar-SA" sz="3600" dirty="0" smtClean="0">
                <a:solidFill>
                  <a:srgbClr val="640013"/>
                </a:solidFill>
                <a:cs typeface="DecoType Naskh Variants" pitchFamily="2" charset="-78"/>
              </a:rPr>
              <a:t> مراجعة الإدارة</a:t>
            </a:r>
          </a:p>
          <a:p>
            <a:r>
              <a:rPr lang="en-US" sz="3600" dirty="0" smtClean="0">
                <a:solidFill>
                  <a:srgbClr val="640013"/>
                </a:solidFill>
                <a:cs typeface="DecoType Naskh Variants" pitchFamily="2" charset="-78"/>
              </a:rPr>
              <a:t>9.3.1</a:t>
            </a:r>
            <a:r>
              <a:rPr lang="ar-SA" sz="3600" dirty="0" smtClean="0">
                <a:solidFill>
                  <a:srgbClr val="640013"/>
                </a:solidFill>
                <a:cs typeface="DecoType Naskh Variants" pitchFamily="2" charset="-78"/>
              </a:rPr>
              <a:t> عام</a:t>
            </a:r>
          </a:p>
        </p:txBody>
      </p:sp>
      <p:sp>
        <p:nvSpPr>
          <p:cNvPr id="6" name="مستطيل 5"/>
          <p:cNvSpPr/>
          <p:nvPr/>
        </p:nvSpPr>
        <p:spPr>
          <a:xfrm>
            <a:off x="76200" y="2971800"/>
            <a:ext cx="7620000" cy="1908215"/>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الإدارة العليا مراجعة نظام إدارة الجودة بالمؤسسة على فترات مخطط لها، وذلك لضمان الاستمرارية والملائمة والكفاية والفاعلية والمواءمة مع التوجه الاستراتيجي للمؤسسة.</a:t>
            </a: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مربع نص 25"/>
          <p:cNvSpPr txBox="1"/>
          <p:nvPr/>
        </p:nvSpPr>
        <p:spPr>
          <a:xfrm>
            <a:off x="2133600" y="1143000"/>
            <a:ext cx="4572000" cy="4524315"/>
          </a:xfrm>
          <a:prstGeom prst="rect">
            <a:avLst/>
          </a:prstGeom>
          <a:solidFill>
            <a:schemeClr val="bg1"/>
          </a:solidFill>
        </p:spPr>
        <p:txBody>
          <a:bodyPr wrap="square" rtlCol="1">
            <a:spAutoFit/>
          </a:bodyPr>
          <a:lstStyle/>
          <a:p>
            <a:r>
              <a:rPr lang="ar-SA" sz="3200" dirty="0" smtClean="0">
                <a:solidFill>
                  <a:srgbClr val="640000"/>
                </a:solidFill>
                <a:cs typeface="DecoType Naskh Variants" pitchFamily="2" charset="-78"/>
              </a:rPr>
              <a:t>الملحق  </a:t>
            </a:r>
            <a:r>
              <a:rPr lang="en-US" sz="3200" dirty="0" smtClean="0">
                <a:solidFill>
                  <a:srgbClr val="640000"/>
                </a:solidFill>
                <a:cs typeface="DecoType Naskh Variants" pitchFamily="2" charset="-78"/>
              </a:rPr>
              <a:t>A</a:t>
            </a:r>
            <a:r>
              <a:rPr lang="ar-SA" sz="3200" dirty="0" smtClean="0">
                <a:solidFill>
                  <a:srgbClr val="640000"/>
                </a:solidFill>
                <a:cs typeface="DecoType Naskh Variants" pitchFamily="2" charset="-78"/>
              </a:rPr>
              <a:t> (معلوماتي) توضيح الهيكل الجديد</a:t>
            </a:r>
            <a:r>
              <a:rPr lang="ar-SA" sz="3200" dirty="0" smtClean="0">
                <a:solidFill>
                  <a:schemeClr val="accent3">
                    <a:lumMod val="50000"/>
                  </a:schemeClr>
                </a:solidFill>
                <a:cs typeface="DecoType Naskh Variants" pitchFamily="2" charset="-78"/>
              </a:rPr>
              <a:t>(للمواصفة) </a:t>
            </a:r>
            <a:r>
              <a:rPr lang="ar-SA" sz="3200" dirty="0" smtClean="0">
                <a:solidFill>
                  <a:srgbClr val="640000"/>
                </a:solidFill>
                <a:cs typeface="DecoType Naskh Variants" pitchFamily="2" charset="-78"/>
              </a:rPr>
              <a:t>والمصطلحات والمفاهيم</a:t>
            </a:r>
          </a:p>
          <a:p>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rPr>
              <a:t>الملحق</a:t>
            </a:r>
            <a:r>
              <a:rPr lang="en-US" sz="3200" dirty="0" smtClean="0">
                <a:solidFill>
                  <a:srgbClr val="640000"/>
                </a:solidFill>
                <a:cs typeface="DecoType Naskh Variants" pitchFamily="2" charset="-78"/>
              </a:rPr>
              <a:t>B</a:t>
            </a:r>
            <a:r>
              <a:rPr lang="ar-SA" sz="3200" dirty="0" smtClean="0">
                <a:solidFill>
                  <a:srgbClr val="640000"/>
                </a:solidFill>
                <a:cs typeface="DecoType Naskh Variants" pitchFamily="2" charset="-78"/>
              </a:rPr>
              <a:t> (معلوماتي) معايير دولية  أخرى لنظم إدارة الجودة  وإدارة الجودة التي وضعتها</a:t>
            </a:r>
          </a:p>
          <a:p>
            <a:r>
              <a:rPr lang="ar-SA" sz="3200" dirty="0" smtClean="0">
                <a:solidFill>
                  <a:schemeClr val="accent3">
                    <a:lumMod val="50000"/>
                  </a:schemeClr>
                </a:solidFill>
                <a:cs typeface="DecoType Naskh Variants" pitchFamily="2" charset="-78"/>
              </a:rPr>
              <a:t>(اللجنة التقنية) </a:t>
            </a:r>
            <a:r>
              <a:rPr lang="en-US" sz="3200" dirty="0" smtClean="0">
                <a:solidFill>
                  <a:srgbClr val="640000"/>
                </a:solidFill>
                <a:cs typeface="DecoType Naskh Variants" pitchFamily="2" charset="-78"/>
              </a:rPr>
              <a:t>ISO / TC 176</a:t>
            </a:r>
          </a:p>
          <a:p>
            <a:endParaRPr lang="en-US"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rPr>
              <a:t>قائمة المراجع</a:t>
            </a: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مستطيل 6"/>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advClick="0"/>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7620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9</a:t>
            </a:r>
            <a:r>
              <a:rPr lang="ar-SA" sz="3600" dirty="0" smtClean="0">
                <a:solidFill>
                  <a:srgbClr val="FFC1CD"/>
                </a:solidFill>
                <a:cs typeface="DecoType Naskh Variants" pitchFamily="2" charset="-78"/>
              </a:rPr>
              <a:t>تقييم الأداء</a:t>
            </a:r>
          </a:p>
          <a:p>
            <a:r>
              <a:rPr lang="en-US" sz="3600" dirty="0" smtClean="0">
                <a:solidFill>
                  <a:srgbClr val="FFC1CD"/>
                </a:solidFill>
                <a:cs typeface="DecoType Naskh Variants" pitchFamily="2" charset="-78"/>
              </a:rPr>
              <a:t>9.3</a:t>
            </a:r>
            <a:r>
              <a:rPr lang="ar-SA" sz="3600" dirty="0" smtClean="0">
                <a:solidFill>
                  <a:srgbClr val="FFC1CD"/>
                </a:solidFill>
                <a:cs typeface="DecoType Naskh Variants" pitchFamily="2" charset="-78"/>
              </a:rPr>
              <a:t> مراجعة الإدارة</a:t>
            </a:r>
          </a:p>
          <a:p>
            <a:r>
              <a:rPr lang="en-US" sz="3600" dirty="0" smtClean="0">
                <a:solidFill>
                  <a:srgbClr val="640013"/>
                </a:solidFill>
                <a:cs typeface="DecoType Naskh Variants" pitchFamily="2" charset="-78"/>
              </a:rPr>
              <a:t>9.3.2</a:t>
            </a:r>
            <a:r>
              <a:rPr lang="ar-SA" sz="3600" dirty="0" smtClean="0">
                <a:solidFill>
                  <a:srgbClr val="640013"/>
                </a:solidFill>
                <a:cs typeface="DecoType Naskh Variants" pitchFamily="2" charset="-78"/>
              </a:rPr>
              <a:t> </a:t>
            </a:r>
            <a:r>
              <a:rPr lang="ar-SA" sz="3600" dirty="0" err="1" smtClean="0">
                <a:solidFill>
                  <a:srgbClr val="640013"/>
                </a:solidFill>
                <a:cs typeface="DecoType Naskh Variants" pitchFamily="2" charset="-78"/>
              </a:rPr>
              <a:t>مدخلات</a:t>
            </a:r>
            <a:r>
              <a:rPr lang="ar-SA" sz="3600" dirty="0" smtClean="0">
                <a:solidFill>
                  <a:srgbClr val="640013"/>
                </a:solidFill>
                <a:cs typeface="DecoType Naskh Variants" pitchFamily="2" charset="-78"/>
              </a:rPr>
              <a:t> مراجعة الإدارة</a:t>
            </a:r>
          </a:p>
        </p:txBody>
      </p:sp>
      <p:sp>
        <p:nvSpPr>
          <p:cNvPr id="7" name="مستطيل 6"/>
          <p:cNvSpPr/>
          <p:nvPr/>
        </p:nvSpPr>
        <p:spPr>
          <a:xfrm>
            <a:off x="76200" y="2274838"/>
            <a:ext cx="7620000" cy="4370427"/>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تخطيط وتنفيذ مراجعة الإدارة مع الأخذ في الاعتبار :</a:t>
            </a:r>
          </a:p>
          <a:p>
            <a:pPr marL="514350" indent="-514350">
              <a:buFont typeface="+mj-cs"/>
              <a:buAutoNum type="arabic2Minus"/>
            </a:pPr>
            <a:r>
              <a:rPr lang="ar-SA" sz="3200" dirty="0" smtClean="0">
                <a:solidFill>
                  <a:srgbClr val="640013"/>
                </a:solidFill>
                <a:cs typeface="DecoType Naskh Variants" pitchFamily="2" charset="-78"/>
              </a:rPr>
              <a:t>حالة الأفعال من مراجعات الإدارة السابقة؛</a:t>
            </a:r>
          </a:p>
          <a:p>
            <a:pPr marL="514350" indent="-514350">
              <a:buFont typeface="+mj-cs"/>
              <a:buAutoNum type="arabic2Minus" startAt="2"/>
            </a:pPr>
            <a:r>
              <a:rPr lang="ar-SA" sz="3200" dirty="0" smtClean="0">
                <a:solidFill>
                  <a:srgbClr val="640013"/>
                </a:solidFill>
                <a:cs typeface="DecoType Naskh Variants" pitchFamily="2" charset="-78"/>
              </a:rPr>
              <a:t>التغييرات في القضايا الداخلية والخارجية ذات الصلة بنظام إدارة الجودة؛</a:t>
            </a:r>
          </a:p>
          <a:p>
            <a:pPr marL="514350" indent="-514350">
              <a:buFont typeface="+mj-cs"/>
              <a:buAutoNum type="arabic2Minus" startAt="3"/>
            </a:pPr>
            <a:r>
              <a:rPr lang="ar-SA" sz="3200" dirty="0" smtClean="0">
                <a:solidFill>
                  <a:srgbClr val="640013"/>
                </a:solidFill>
                <a:cs typeface="DecoType Naskh Variants" pitchFamily="2" charset="-78"/>
              </a:rPr>
              <a:t>معلومات حول أداء وفاعلية نظام إدارة الجودة، بما في ذلك الاتجاهات في :</a:t>
            </a:r>
          </a:p>
          <a:p>
            <a:pPr marL="1370013" indent="-514350">
              <a:buFont typeface="+mj-lt"/>
              <a:buAutoNum type="arabicPeriod"/>
            </a:pPr>
            <a:r>
              <a:rPr lang="ar-SA" sz="3200" dirty="0" smtClean="0">
                <a:solidFill>
                  <a:srgbClr val="640013"/>
                </a:solidFill>
                <a:cs typeface="DecoType Naskh Variants" pitchFamily="2" charset="-78"/>
              </a:rPr>
              <a:t>رضا المستفيد والتغذية الراجعة المتحصل عليها من الأطراف المعنية ذات العلاقة؛</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7620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9</a:t>
            </a:r>
            <a:r>
              <a:rPr lang="ar-SA" sz="3600" dirty="0" smtClean="0">
                <a:solidFill>
                  <a:srgbClr val="FFC1CD"/>
                </a:solidFill>
                <a:cs typeface="DecoType Naskh Variants" pitchFamily="2" charset="-78"/>
              </a:rPr>
              <a:t>تقييم الأداء</a:t>
            </a:r>
          </a:p>
          <a:p>
            <a:r>
              <a:rPr lang="en-US" sz="3600" dirty="0" smtClean="0">
                <a:solidFill>
                  <a:srgbClr val="FFC1CD"/>
                </a:solidFill>
                <a:cs typeface="DecoType Naskh Variants" pitchFamily="2" charset="-78"/>
              </a:rPr>
              <a:t>9.3</a:t>
            </a:r>
            <a:r>
              <a:rPr lang="ar-SA" sz="3600" dirty="0" smtClean="0">
                <a:solidFill>
                  <a:srgbClr val="FFC1CD"/>
                </a:solidFill>
                <a:cs typeface="DecoType Naskh Variants" pitchFamily="2" charset="-78"/>
              </a:rPr>
              <a:t> مراجعة الإدارة</a:t>
            </a:r>
          </a:p>
          <a:p>
            <a:r>
              <a:rPr lang="en-US" sz="3600" dirty="0" smtClean="0">
                <a:solidFill>
                  <a:srgbClr val="FFC1CD"/>
                </a:solidFill>
                <a:cs typeface="DecoType Naskh Variants" pitchFamily="2" charset="-78"/>
              </a:rPr>
              <a:t>9.3.2</a:t>
            </a:r>
            <a:r>
              <a:rPr lang="ar-SA" sz="3600" dirty="0" smtClean="0">
                <a:solidFill>
                  <a:srgbClr val="FFC1CD"/>
                </a:solidFill>
                <a:cs typeface="DecoType Naskh Variants" pitchFamily="2" charset="-78"/>
              </a:rPr>
              <a:t> </a:t>
            </a:r>
            <a:r>
              <a:rPr lang="ar-SA" sz="3600" dirty="0" err="1" smtClean="0">
                <a:solidFill>
                  <a:srgbClr val="FFC1CD"/>
                </a:solidFill>
                <a:cs typeface="DecoType Naskh Variants" pitchFamily="2" charset="-78"/>
              </a:rPr>
              <a:t>مدخلات</a:t>
            </a:r>
            <a:r>
              <a:rPr lang="ar-SA" sz="3600" dirty="0" smtClean="0">
                <a:solidFill>
                  <a:srgbClr val="FFC1CD"/>
                </a:solidFill>
                <a:cs typeface="DecoType Naskh Variants" pitchFamily="2" charset="-78"/>
              </a:rPr>
              <a:t> مراجعة الإدارة</a:t>
            </a:r>
          </a:p>
        </p:txBody>
      </p:sp>
      <p:sp>
        <p:nvSpPr>
          <p:cNvPr id="6" name="مستطيل 5"/>
          <p:cNvSpPr/>
          <p:nvPr/>
        </p:nvSpPr>
        <p:spPr>
          <a:xfrm>
            <a:off x="76200" y="2690336"/>
            <a:ext cx="7620000" cy="2554545"/>
          </a:xfrm>
          <a:prstGeom prst="rect">
            <a:avLst/>
          </a:prstGeom>
        </p:spPr>
        <p:txBody>
          <a:bodyPr wrap="square">
            <a:spAutoFit/>
          </a:bodyPr>
          <a:lstStyle/>
          <a:p>
            <a:pPr marL="1546225" indent="-514350">
              <a:buFont typeface="+mj-lt"/>
              <a:buAutoNum type="arabicPeriod" startAt="2"/>
            </a:pPr>
            <a:r>
              <a:rPr lang="ar-SA" sz="3200" dirty="0" smtClean="0">
                <a:solidFill>
                  <a:srgbClr val="640013"/>
                </a:solidFill>
                <a:cs typeface="DecoType Naskh Variants" pitchFamily="2" charset="-78"/>
              </a:rPr>
              <a:t>إلى أي مدى تحقق أهداف الجودة؛</a:t>
            </a:r>
          </a:p>
          <a:p>
            <a:pPr marL="1546225" indent="-514350">
              <a:buFont typeface="+mj-lt"/>
              <a:buAutoNum type="arabicPeriod" startAt="2"/>
            </a:pPr>
            <a:r>
              <a:rPr lang="ar-SA" sz="3200" dirty="0" smtClean="0">
                <a:solidFill>
                  <a:srgbClr val="640013"/>
                </a:solidFill>
                <a:cs typeface="DecoType Naskh Variants" pitchFamily="2" charset="-78"/>
              </a:rPr>
              <a:t>أداء العملية ومطابقة المنتجات والخدمات؛</a:t>
            </a:r>
          </a:p>
          <a:p>
            <a:pPr marL="1546225" indent="-514350">
              <a:buFont typeface="+mj-lt"/>
              <a:buAutoNum type="arabicPeriod" startAt="2"/>
            </a:pPr>
            <a:r>
              <a:rPr lang="ar-SA" sz="3200" dirty="0" smtClean="0">
                <a:solidFill>
                  <a:srgbClr val="640013"/>
                </a:solidFill>
                <a:cs typeface="DecoType Naskh Variants" pitchFamily="2" charset="-78"/>
              </a:rPr>
              <a:t>حالات عدم المطابقة والأفعال التصحيحية؛</a:t>
            </a:r>
          </a:p>
          <a:p>
            <a:pPr marL="1546225" indent="-514350">
              <a:buFont typeface="+mj-lt"/>
              <a:buAutoNum type="arabicPeriod" startAt="2"/>
            </a:pPr>
            <a:r>
              <a:rPr lang="ar-SA" sz="3200" dirty="0" smtClean="0">
                <a:solidFill>
                  <a:srgbClr val="640013"/>
                </a:solidFill>
                <a:cs typeface="DecoType Naskh Variants" pitchFamily="2" charset="-78"/>
              </a:rPr>
              <a:t>نتائج المراقبة والقياس؛</a:t>
            </a:r>
          </a:p>
          <a:p>
            <a:pPr marL="1546225" indent="-514350">
              <a:buFont typeface="+mj-lt"/>
              <a:buAutoNum type="arabicPeriod" startAt="2"/>
            </a:pPr>
            <a:r>
              <a:rPr lang="ar-SA" sz="3200" dirty="0" smtClean="0">
                <a:solidFill>
                  <a:srgbClr val="640013"/>
                </a:solidFill>
                <a:cs typeface="DecoType Naskh Variants" pitchFamily="2" charset="-78"/>
              </a:rPr>
              <a:t>نتائج التدقيق؛</a:t>
            </a: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7620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9</a:t>
            </a:r>
            <a:r>
              <a:rPr lang="ar-SA" sz="3600" dirty="0" smtClean="0">
                <a:solidFill>
                  <a:srgbClr val="FFC1CD"/>
                </a:solidFill>
                <a:cs typeface="DecoType Naskh Variants" pitchFamily="2" charset="-78"/>
              </a:rPr>
              <a:t>تقييم الأداء</a:t>
            </a:r>
          </a:p>
          <a:p>
            <a:r>
              <a:rPr lang="en-US" sz="3600" dirty="0" smtClean="0">
                <a:solidFill>
                  <a:srgbClr val="FFC1CD"/>
                </a:solidFill>
                <a:cs typeface="DecoType Naskh Variants" pitchFamily="2" charset="-78"/>
              </a:rPr>
              <a:t>9.3</a:t>
            </a:r>
            <a:r>
              <a:rPr lang="ar-SA" sz="3600" dirty="0" smtClean="0">
                <a:solidFill>
                  <a:srgbClr val="FFC1CD"/>
                </a:solidFill>
                <a:cs typeface="DecoType Naskh Variants" pitchFamily="2" charset="-78"/>
              </a:rPr>
              <a:t> مراجعة الإدارة</a:t>
            </a:r>
          </a:p>
          <a:p>
            <a:r>
              <a:rPr lang="en-US" sz="3600" dirty="0" smtClean="0">
                <a:solidFill>
                  <a:srgbClr val="FFC1CD"/>
                </a:solidFill>
                <a:cs typeface="DecoType Naskh Variants" pitchFamily="2" charset="-78"/>
              </a:rPr>
              <a:t>9.3.2</a:t>
            </a:r>
            <a:r>
              <a:rPr lang="ar-SA" sz="3600" dirty="0" smtClean="0">
                <a:solidFill>
                  <a:srgbClr val="FFC1CD"/>
                </a:solidFill>
                <a:cs typeface="DecoType Naskh Variants" pitchFamily="2" charset="-78"/>
              </a:rPr>
              <a:t> </a:t>
            </a:r>
            <a:r>
              <a:rPr lang="ar-SA" sz="3600" dirty="0" err="1" smtClean="0">
                <a:solidFill>
                  <a:srgbClr val="FFC1CD"/>
                </a:solidFill>
                <a:cs typeface="DecoType Naskh Variants" pitchFamily="2" charset="-78"/>
              </a:rPr>
              <a:t>مدخلات</a:t>
            </a:r>
            <a:r>
              <a:rPr lang="ar-SA" sz="3600" dirty="0" smtClean="0">
                <a:solidFill>
                  <a:srgbClr val="FFC1CD"/>
                </a:solidFill>
                <a:cs typeface="DecoType Naskh Variants" pitchFamily="2" charset="-78"/>
              </a:rPr>
              <a:t> مراجعة الإدارة</a:t>
            </a:r>
          </a:p>
        </p:txBody>
      </p:sp>
      <p:sp>
        <p:nvSpPr>
          <p:cNvPr id="7" name="مستطيل 6"/>
          <p:cNvSpPr/>
          <p:nvPr/>
        </p:nvSpPr>
        <p:spPr>
          <a:xfrm>
            <a:off x="76200" y="2690336"/>
            <a:ext cx="7620000" cy="2554545"/>
          </a:xfrm>
          <a:prstGeom prst="rect">
            <a:avLst/>
          </a:prstGeom>
        </p:spPr>
        <p:txBody>
          <a:bodyPr wrap="square">
            <a:spAutoFit/>
          </a:bodyPr>
          <a:lstStyle/>
          <a:p>
            <a:pPr marL="514350" indent="-514350">
              <a:buFont typeface="+mj-lt"/>
              <a:buAutoNum type="arabicPeriod" startAt="7"/>
            </a:pPr>
            <a:r>
              <a:rPr lang="ar-SA" sz="3200" dirty="0" smtClean="0">
                <a:solidFill>
                  <a:srgbClr val="640013"/>
                </a:solidFill>
                <a:cs typeface="DecoType Naskh Variants" pitchFamily="2" charset="-78"/>
              </a:rPr>
              <a:t>أداء مقدمي الخدمات الخارجيين؛</a:t>
            </a:r>
          </a:p>
          <a:p>
            <a:pPr marL="514350" indent="-514350">
              <a:buFont typeface="+mj-cs"/>
              <a:buAutoNum type="arabic2Minus" startAt="4"/>
            </a:pPr>
            <a:r>
              <a:rPr lang="ar-SA" sz="3200" dirty="0" smtClean="0">
                <a:solidFill>
                  <a:srgbClr val="640013"/>
                </a:solidFill>
                <a:cs typeface="DecoType Naskh Variants" pitchFamily="2" charset="-78"/>
              </a:rPr>
              <a:t>مدى كفاية الموارد؛</a:t>
            </a:r>
          </a:p>
          <a:p>
            <a:pPr marL="514350" indent="-514350">
              <a:buFont typeface="+mj-cs"/>
              <a:buAutoNum type="arabic2Minus" startAt="4"/>
            </a:pPr>
            <a:r>
              <a:rPr lang="ar-SA" sz="3200" dirty="0" smtClean="0">
                <a:solidFill>
                  <a:srgbClr val="640013"/>
                </a:solidFill>
                <a:cs typeface="DecoType Naskh Variants" pitchFamily="2" charset="-78"/>
              </a:rPr>
              <a:t>فاعلية الأفعال المُتخذة لمواجهة المخاطر واستغلال الفرص (انظر البند</a:t>
            </a:r>
            <a:r>
              <a:rPr lang="en-US" sz="3200" dirty="0" smtClean="0">
                <a:solidFill>
                  <a:srgbClr val="640013"/>
                </a:solidFill>
                <a:cs typeface="DecoType Naskh Variants" pitchFamily="2" charset="-78"/>
              </a:rPr>
              <a:t>6.1</a:t>
            </a:r>
            <a:r>
              <a:rPr lang="ar-SA" sz="3200" dirty="0" smtClean="0">
                <a:solidFill>
                  <a:srgbClr val="640013"/>
                </a:solidFill>
                <a:cs typeface="DecoType Naskh Variants" pitchFamily="2" charset="-78"/>
              </a:rPr>
              <a:t>)</a:t>
            </a:r>
          </a:p>
          <a:p>
            <a:pPr marL="514350" indent="-514350">
              <a:buFont typeface="+mj-cs"/>
              <a:buAutoNum type="arabic2Minus" startAt="4"/>
            </a:pPr>
            <a:r>
              <a:rPr lang="ar-SA" sz="3200" dirty="0" smtClean="0">
                <a:solidFill>
                  <a:srgbClr val="640013"/>
                </a:solidFill>
                <a:cs typeface="DecoType Naskh Variants" pitchFamily="2" charset="-78"/>
              </a:rPr>
              <a:t>فرص التحسين.</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7620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9</a:t>
            </a:r>
            <a:r>
              <a:rPr lang="ar-SA" sz="3600" dirty="0" smtClean="0">
                <a:solidFill>
                  <a:srgbClr val="FFC1CD"/>
                </a:solidFill>
                <a:cs typeface="DecoType Naskh Variants" pitchFamily="2" charset="-78"/>
              </a:rPr>
              <a:t>تقييم الأداء</a:t>
            </a:r>
          </a:p>
          <a:p>
            <a:r>
              <a:rPr lang="en-US" sz="3600" dirty="0" smtClean="0">
                <a:solidFill>
                  <a:srgbClr val="FFC1CD"/>
                </a:solidFill>
                <a:cs typeface="DecoType Naskh Variants" pitchFamily="2" charset="-78"/>
              </a:rPr>
              <a:t>9.3</a:t>
            </a:r>
            <a:r>
              <a:rPr lang="ar-SA" sz="3600" dirty="0" smtClean="0">
                <a:solidFill>
                  <a:srgbClr val="FFC1CD"/>
                </a:solidFill>
                <a:cs typeface="DecoType Naskh Variants" pitchFamily="2" charset="-78"/>
              </a:rPr>
              <a:t> مراجعة الإدارة</a:t>
            </a:r>
          </a:p>
          <a:p>
            <a:r>
              <a:rPr lang="en-US" sz="3600" dirty="0" smtClean="0">
                <a:solidFill>
                  <a:srgbClr val="640013"/>
                </a:solidFill>
                <a:cs typeface="DecoType Naskh Variants" pitchFamily="2" charset="-78"/>
              </a:rPr>
              <a:t>9.3.3</a:t>
            </a:r>
            <a:r>
              <a:rPr lang="ar-SA" sz="3600" dirty="0" smtClean="0">
                <a:solidFill>
                  <a:srgbClr val="640013"/>
                </a:solidFill>
                <a:cs typeface="DecoType Naskh Variants" pitchFamily="2" charset="-78"/>
              </a:rPr>
              <a:t> مخرجات مراجعة الإدارة</a:t>
            </a:r>
          </a:p>
        </p:txBody>
      </p:sp>
      <p:sp>
        <p:nvSpPr>
          <p:cNvPr id="6" name="مستطيل 5"/>
          <p:cNvSpPr/>
          <p:nvPr/>
        </p:nvSpPr>
        <p:spPr>
          <a:xfrm>
            <a:off x="76200" y="2413338"/>
            <a:ext cx="7620000" cy="4216539"/>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أن تتضمن مخرجات مراجعة الإدارة أي قرارات أو أفعال لها علاقة بما يلي :</a:t>
            </a:r>
          </a:p>
          <a:p>
            <a:pPr marL="514350" indent="-514350">
              <a:buFont typeface="+mj-cs"/>
              <a:buAutoNum type="arabic2Minus"/>
            </a:pPr>
            <a:r>
              <a:rPr lang="ar-SA" sz="3200" dirty="0" smtClean="0">
                <a:solidFill>
                  <a:srgbClr val="640013"/>
                </a:solidFill>
                <a:cs typeface="DecoType Naskh Variants" pitchFamily="2" charset="-78"/>
              </a:rPr>
              <a:t>فرص التحسين؛</a:t>
            </a:r>
          </a:p>
          <a:p>
            <a:pPr marL="514350" indent="-514350">
              <a:buFont typeface="+mj-cs"/>
              <a:buAutoNum type="arabic2Minus"/>
            </a:pPr>
            <a:r>
              <a:rPr lang="ar-SA" sz="3200" dirty="0" smtClean="0">
                <a:solidFill>
                  <a:srgbClr val="640013"/>
                </a:solidFill>
                <a:cs typeface="DecoType Naskh Variants" pitchFamily="2" charset="-78"/>
              </a:rPr>
              <a:t>أية حاجة لإدخال تحسينات على نظام إدارة الجودة؛</a:t>
            </a:r>
          </a:p>
          <a:p>
            <a:pPr marL="514350" indent="-514350">
              <a:buFont typeface="+mj-cs"/>
              <a:buAutoNum type="arabic2Minus"/>
            </a:pPr>
            <a:r>
              <a:rPr lang="ar-SA" sz="3200" dirty="0" smtClean="0">
                <a:solidFill>
                  <a:srgbClr val="640013"/>
                </a:solidFill>
                <a:cs typeface="DecoType Naskh Variants" pitchFamily="2" charset="-78"/>
              </a:rPr>
              <a:t>الاحتياجات من الموارد .</a:t>
            </a:r>
          </a:p>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الاحتفاظ بمعلومات موثقة كبرهان على نتائج مراجعات الإدارة.</a:t>
            </a: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76200"/>
            <a:ext cx="7772400" cy="1754326"/>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a:t>
            </a:r>
            <a:r>
              <a:rPr lang="en-US" sz="3600" dirty="0" smtClean="0">
                <a:solidFill>
                  <a:srgbClr val="640013"/>
                </a:solidFill>
                <a:cs typeface="DecoType Naskh Variants" pitchFamily="2" charset="-78"/>
              </a:rPr>
              <a:t>10</a:t>
            </a:r>
            <a:r>
              <a:rPr lang="ar-SA" sz="3600" dirty="0" smtClean="0">
                <a:solidFill>
                  <a:srgbClr val="640013"/>
                </a:solidFill>
                <a:cs typeface="DecoType Naskh Variants" pitchFamily="2" charset="-78"/>
              </a:rPr>
              <a:t>التحسين</a:t>
            </a:r>
          </a:p>
          <a:p>
            <a:r>
              <a:rPr lang="en-US" sz="3600" dirty="0" smtClean="0">
                <a:solidFill>
                  <a:srgbClr val="640013"/>
                </a:solidFill>
                <a:cs typeface="DecoType Naskh Variants" pitchFamily="2" charset="-78"/>
              </a:rPr>
              <a:t>10.1</a:t>
            </a:r>
            <a:r>
              <a:rPr lang="ar-SA" sz="3600" dirty="0" smtClean="0">
                <a:solidFill>
                  <a:srgbClr val="640013"/>
                </a:solidFill>
                <a:cs typeface="DecoType Naskh Variants" pitchFamily="2" charset="-78"/>
              </a:rPr>
              <a:t> عام</a:t>
            </a:r>
          </a:p>
        </p:txBody>
      </p:sp>
      <p:sp>
        <p:nvSpPr>
          <p:cNvPr id="7" name="مستطيل 6"/>
          <p:cNvSpPr/>
          <p:nvPr/>
        </p:nvSpPr>
        <p:spPr>
          <a:xfrm>
            <a:off x="76200" y="2057400"/>
            <a:ext cx="7620000" cy="4216539"/>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تحديد واختيار فرص التحسين واتخاذ أي أفعال ضرورية لتلبية متطلبات المستفيد وتعزيز رضا المستفيد.</a:t>
            </a:r>
          </a:p>
          <a:p>
            <a:r>
              <a:rPr lang="ar-SA" sz="3200" dirty="0" smtClean="0">
                <a:solidFill>
                  <a:srgbClr val="640013"/>
                </a:solidFill>
                <a:cs typeface="DecoType Naskh Variants" pitchFamily="2" charset="-78"/>
              </a:rPr>
              <a:t>وهذا </a:t>
            </a:r>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أن يتضمن :</a:t>
            </a:r>
          </a:p>
          <a:p>
            <a:pPr marL="514350" indent="-514350">
              <a:buFont typeface="+mj-cs"/>
              <a:buAutoNum type="arabic2Minus"/>
            </a:pPr>
            <a:r>
              <a:rPr lang="ar-SA" sz="3200" dirty="0" smtClean="0">
                <a:solidFill>
                  <a:srgbClr val="640013"/>
                </a:solidFill>
                <a:cs typeface="DecoType Naskh Variants" pitchFamily="2" charset="-78"/>
              </a:rPr>
              <a:t>تحسين المنتجات والخدمات لتلبية المتطلبات وكذلك للوفاء بالاحتياجات والتوقعات المستقبلية؛</a:t>
            </a:r>
          </a:p>
          <a:p>
            <a:pPr marL="514350" indent="-514350">
              <a:buFont typeface="+mj-cs"/>
              <a:buAutoNum type="arabic2Minus"/>
            </a:pPr>
            <a:r>
              <a:rPr lang="ar-SA" sz="3200" dirty="0" smtClean="0">
                <a:solidFill>
                  <a:srgbClr val="640013"/>
                </a:solidFill>
                <a:cs typeface="DecoType Naskh Variants" pitchFamily="2" charset="-78"/>
              </a:rPr>
              <a:t>تصحيح الآثار غير المرغوب فيها أو منعها أو الحد منها؛</a:t>
            </a:r>
          </a:p>
          <a:p>
            <a:pPr marL="514350" indent="-514350">
              <a:buFont typeface="+mj-cs"/>
              <a:buAutoNum type="arabic2Minus"/>
            </a:pPr>
            <a:r>
              <a:rPr lang="ar-SA" sz="3200" dirty="0" smtClean="0">
                <a:solidFill>
                  <a:srgbClr val="640013"/>
                </a:solidFill>
                <a:cs typeface="DecoType Naskh Variants" pitchFamily="2" charset="-78"/>
              </a:rPr>
              <a:t>تحسين أداء وفاعلية نظام إدارة الجودة.</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76200"/>
            <a:ext cx="7772400" cy="1754326"/>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10</a:t>
            </a:r>
            <a:r>
              <a:rPr lang="ar-SA" sz="3600" dirty="0" smtClean="0">
                <a:solidFill>
                  <a:srgbClr val="FFC1CD"/>
                </a:solidFill>
                <a:cs typeface="DecoType Naskh Variants" pitchFamily="2" charset="-78"/>
              </a:rPr>
              <a:t>التحسين</a:t>
            </a:r>
          </a:p>
          <a:p>
            <a:r>
              <a:rPr lang="en-US" sz="3600" dirty="0" smtClean="0">
                <a:solidFill>
                  <a:srgbClr val="FFC1CD"/>
                </a:solidFill>
                <a:cs typeface="DecoType Naskh Variants" pitchFamily="2" charset="-78"/>
              </a:rPr>
              <a:t>10.1</a:t>
            </a:r>
            <a:r>
              <a:rPr lang="ar-SA" sz="3600" dirty="0" smtClean="0">
                <a:solidFill>
                  <a:srgbClr val="FFC1CD"/>
                </a:solidFill>
                <a:cs typeface="DecoType Naskh Variants" pitchFamily="2" charset="-78"/>
              </a:rPr>
              <a:t> عام</a:t>
            </a:r>
          </a:p>
        </p:txBody>
      </p:sp>
      <p:sp>
        <p:nvSpPr>
          <p:cNvPr id="6" name="مستطيل 5"/>
          <p:cNvSpPr/>
          <p:nvPr/>
        </p:nvSpPr>
        <p:spPr>
          <a:xfrm>
            <a:off x="76200" y="2967335"/>
            <a:ext cx="7620000" cy="2246769"/>
          </a:xfrm>
          <a:prstGeom prst="rect">
            <a:avLst/>
          </a:prstGeom>
        </p:spPr>
        <p:txBody>
          <a:bodyPr wrap="square">
            <a:spAutoFit/>
          </a:bodyPr>
          <a:lstStyle/>
          <a:p>
            <a:r>
              <a:rPr lang="ar-SA" sz="4400" dirty="0" smtClean="0">
                <a:solidFill>
                  <a:srgbClr val="640013"/>
                </a:solidFill>
                <a:cs typeface="DecoType Naskh Variants" pitchFamily="2" charset="-78"/>
              </a:rPr>
              <a:t>ملحوظة </a:t>
            </a:r>
            <a:endParaRPr lang="ar-SA" sz="3200" dirty="0" smtClean="0">
              <a:solidFill>
                <a:srgbClr val="640013"/>
              </a:solidFill>
              <a:cs typeface="DecoType Naskh Variants" pitchFamily="2" charset="-78"/>
            </a:endParaRPr>
          </a:p>
          <a:p>
            <a:r>
              <a:rPr lang="ar-SA" sz="3200" dirty="0" smtClean="0">
                <a:solidFill>
                  <a:srgbClr val="640013"/>
                </a:solidFill>
                <a:cs typeface="DecoType Naskh Variants" pitchFamily="2" charset="-78"/>
              </a:rPr>
              <a:t>قد تتضمن الأمثلة على التحسين كلاً من التصحيح والأفعال التصحيحية والتحسين المستمر وتحقيق التفوق في كل من التغيير والابتكار وإعادة التنظيم.</a:t>
            </a: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7620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10</a:t>
            </a:r>
            <a:r>
              <a:rPr lang="ar-SA" sz="3600" dirty="0" smtClean="0">
                <a:solidFill>
                  <a:srgbClr val="FFC1CD"/>
                </a:solidFill>
                <a:cs typeface="DecoType Naskh Variants" pitchFamily="2" charset="-78"/>
              </a:rPr>
              <a:t>التحسين</a:t>
            </a:r>
          </a:p>
          <a:p>
            <a:r>
              <a:rPr lang="en-US" sz="3600" dirty="0" smtClean="0">
                <a:solidFill>
                  <a:srgbClr val="640013"/>
                </a:solidFill>
                <a:cs typeface="DecoType Naskh Variants" pitchFamily="2" charset="-78"/>
              </a:rPr>
              <a:t>10.2</a:t>
            </a:r>
            <a:r>
              <a:rPr lang="ar-SA" sz="3600" dirty="0" smtClean="0">
                <a:solidFill>
                  <a:srgbClr val="640013"/>
                </a:solidFill>
                <a:cs typeface="DecoType Naskh Variants" pitchFamily="2" charset="-78"/>
              </a:rPr>
              <a:t> عدم المطابقة والإجراء التصحيحي</a:t>
            </a:r>
          </a:p>
          <a:p>
            <a:r>
              <a:rPr lang="en-US" sz="3600" dirty="0" smtClean="0">
                <a:solidFill>
                  <a:srgbClr val="640013"/>
                </a:solidFill>
                <a:cs typeface="DecoType Naskh Variants" pitchFamily="2" charset="-78"/>
              </a:rPr>
              <a:t>10.2.1</a:t>
            </a:r>
            <a:endParaRPr lang="ar-SA" sz="3600" dirty="0" smtClean="0">
              <a:solidFill>
                <a:srgbClr val="640013"/>
              </a:solidFill>
              <a:cs typeface="DecoType Naskh Variants" pitchFamily="2" charset="-78"/>
            </a:endParaRPr>
          </a:p>
        </p:txBody>
      </p:sp>
      <p:sp>
        <p:nvSpPr>
          <p:cNvPr id="8" name="مستطيل 7"/>
          <p:cNvSpPr/>
          <p:nvPr/>
        </p:nvSpPr>
        <p:spPr>
          <a:xfrm>
            <a:off x="0" y="2133600"/>
            <a:ext cx="7772400" cy="4862870"/>
          </a:xfrm>
          <a:prstGeom prst="rect">
            <a:avLst/>
          </a:prstGeom>
        </p:spPr>
        <p:txBody>
          <a:bodyPr wrap="square">
            <a:spAutoFit/>
          </a:bodyPr>
          <a:lstStyle/>
          <a:p>
            <a:r>
              <a:rPr lang="ar-SA" sz="3200" dirty="0" smtClean="0">
                <a:solidFill>
                  <a:srgbClr val="640013"/>
                </a:solidFill>
                <a:cs typeface="DecoType Naskh Variants" pitchFamily="2" charset="-78"/>
              </a:rPr>
              <a:t>عند حدوث حالة عدم المطابقة، بما في ذلك الناشئة عن الشكاوى، فعندئذٍ </a:t>
            </a:r>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a:t>
            </a:r>
          </a:p>
          <a:p>
            <a:pPr marL="514350" indent="-514350">
              <a:buFont typeface="+mj-cs"/>
              <a:buAutoNum type="arabic2Minus"/>
            </a:pPr>
            <a:r>
              <a:rPr lang="ar-SA" sz="3200" dirty="0" smtClean="0">
                <a:solidFill>
                  <a:srgbClr val="640013"/>
                </a:solidFill>
                <a:cs typeface="DecoType Naskh Variants" pitchFamily="2" charset="-78"/>
              </a:rPr>
              <a:t>التفاعل ما حالة عدم المطابقة، حسب الاقتضاء :</a:t>
            </a:r>
          </a:p>
          <a:p>
            <a:pPr marL="1370013" indent="-514350">
              <a:buFont typeface="+mj-lt"/>
              <a:buAutoNum type="arabicPeriod"/>
            </a:pPr>
            <a:r>
              <a:rPr lang="ar-SA" sz="3200" dirty="0" smtClean="0">
                <a:solidFill>
                  <a:srgbClr val="640013"/>
                </a:solidFill>
                <a:cs typeface="DecoType Naskh Variants" pitchFamily="2" charset="-78"/>
              </a:rPr>
              <a:t>اتخاذ إجراء لضبط حالة عدم المطابقة أو تصحيحها؛</a:t>
            </a:r>
          </a:p>
          <a:p>
            <a:pPr marL="1370013" indent="-514350">
              <a:buFont typeface="+mj-lt"/>
              <a:buAutoNum type="arabicPeriod"/>
            </a:pPr>
            <a:r>
              <a:rPr lang="ar-SA" sz="3200" dirty="0" smtClean="0">
                <a:solidFill>
                  <a:srgbClr val="640013"/>
                </a:solidFill>
                <a:cs typeface="DecoType Naskh Variants" pitchFamily="2" charset="-78"/>
              </a:rPr>
              <a:t>التعامل ما النتائج؛</a:t>
            </a:r>
          </a:p>
          <a:p>
            <a:pPr marL="514350" indent="-514350">
              <a:buFont typeface="+mj-cs"/>
              <a:buAutoNum type="arabic2Minus" startAt="2"/>
            </a:pPr>
            <a:r>
              <a:rPr lang="ar-SA" sz="3200" dirty="0" smtClean="0">
                <a:solidFill>
                  <a:srgbClr val="640013"/>
                </a:solidFill>
                <a:cs typeface="DecoType Naskh Variants" pitchFamily="2" charset="-78"/>
              </a:rPr>
              <a:t>تقييم الحاجة لاتخاذ إجراء لإزالة سبب/أسباب عدم المطابقة بغرض منع تكرار حدوثه أو أن يحدث في مكان آخر، وذلك من خلال :</a:t>
            </a:r>
          </a:p>
          <a:p>
            <a:pPr marL="1370013" indent="-514350">
              <a:buFont typeface="+mj-lt"/>
              <a:buAutoNum type="arabicPeriod"/>
            </a:pPr>
            <a:r>
              <a:rPr lang="ar-SA" sz="3200" dirty="0" smtClean="0">
                <a:solidFill>
                  <a:srgbClr val="640013"/>
                </a:solidFill>
                <a:cs typeface="DecoType Naskh Variants" pitchFamily="2" charset="-78"/>
              </a:rPr>
              <a:t>مراجعة وتحليل حالات عدم المطابقة؛</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7620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10</a:t>
            </a:r>
            <a:r>
              <a:rPr lang="ar-SA" sz="3600" dirty="0" smtClean="0">
                <a:solidFill>
                  <a:srgbClr val="FFC1CD"/>
                </a:solidFill>
                <a:cs typeface="DecoType Naskh Variants" pitchFamily="2" charset="-78"/>
              </a:rPr>
              <a:t>التحسين</a:t>
            </a:r>
          </a:p>
          <a:p>
            <a:r>
              <a:rPr lang="en-US" sz="3600" dirty="0" smtClean="0">
                <a:solidFill>
                  <a:srgbClr val="FFC1CD"/>
                </a:solidFill>
                <a:cs typeface="DecoType Naskh Variants" pitchFamily="2" charset="-78"/>
              </a:rPr>
              <a:t>10.2</a:t>
            </a:r>
            <a:r>
              <a:rPr lang="ar-SA" sz="3600" dirty="0" smtClean="0">
                <a:solidFill>
                  <a:srgbClr val="FFC1CD"/>
                </a:solidFill>
                <a:cs typeface="DecoType Naskh Variants" pitchFamily="2" charset="-78"/>
              </a:rPr>
              <a:t> عدم المطابقة والإجراء التصحيحي</a:t>
            </a:r>
          </a:p>
          <a:p>
            <a:r>
              <a:rPr lang="en-US" sz="3600" dirty="0" smtClean="0">
                <a:solidFill>
                  <a:srgbClr val="FFC1CD"/>
                </a:solidFill>
                <a:cs typeface="DecoType Naskh Variants" pitchFamily="2" charset="-78"/>
              </a:rPr>
              <a:t>10.2.1</a:t>
            </a:r>
            <a:endParaRPr lang="ar-SA" sz="3600" dirty="0" smtClean="0">
              <a:solidFill>
                <a:srgbClr val="FFC1CD"/>
              </a:solidFill>
              <a:cs typeface="DecoType Naskh Variants" pitchFamily="2" charset="-78"/>
            </a:endParaRPr>
          </a:p>
        </p:txBody>
      </p:sp>
      <p:sp>
        <p:nvSpPr>
          <p:cNvPr id="6" name="مستطيل 5"/>
          <p:cNvSpPr/>
          <p:nvPr/>
        </p:nvSpPr>
        <p:spPr>
          <a:xfrm>
            <a:off x="76200" y="2382083"/>
            <a:ext cx="7620000" cy="4247317"/>
          </a:xfrm>
          <a:prstGeom prst="rect">
            <a:avLst/>
          </a:prstGeom>
        </p:spPr>
        <p:txBody>
          <a:bodyPr wrap="square">
            <a:spAutoFit/>
          </a:bodyPr>
          <a:lstStyle/>
          <a:p>
            <a:pPr marL="1370013" indent="-514350">
              <a:buFont typeface="+mj-lt"/>
              <a:buAutoNum type="arabicPeriod"/>
            </a:pPr>
            <a:r>
              <a:rPr lang="ar-SA" sz="3000" dirty="0" smtClean="0">
                <a:solidFill>
                  <a:srgbClr val="640013"/>
                </a:solidFill>
                <a:cs typeface="DecoType Naskh Variants" pitchFamily="2" charset="-78"/>
              </a:rPr>
              <a:t>تحديد أسباب عدم المطابقة؛</a:t>
            </a:r>
          </a:p>
          <a:p>
            <a:pPr marL="1370013" indent="-514350">
              <a:buFont typeface="+mj-lt"/>
              <a:buAutoNum type="arabicPeriod"/>
            </a:pPr>
            <a:r>
              <a:rPr lang="ar-SA" sz="3000" dirty="0" smtClean="0">
                <a:solidFill>
                  <a:srgbClr val="640013"/>
                </a:solidFill>
                <a:cs typeface="DecoType Naskh Variants" pitchFamily="2" charset="-78"/>
              </a:rPr>
              <a:t>تحديد ما إذا كانت هناك حالات عدم مطابقة مماثلة، سواء قائمة بالفعل أو محتملة الحدوث؛</a:t>
            </a:r>
          </a:p>
          <a:p>
            <a:pPr marL="514350" indent="-514350">
              <a:buFont typeface="+mj-cs"/>
              <a:buAutoNum type="arabic2Minus" startAt="3"/>
            </a:pPr>
            <a:r>
              <a:rPr lang="ar-SA" sz="3000" dirty="0" smtClean="0">
                <a:solidFill>
                  <a:srgbClr val="640013"/>
                </a:solidFill>
                <a:cs typeface="DecoType Naskh Variants" pitchFamily="2" charset="-78"/>
              </a:rPr>
              <a:t>اتخاذ الإجراء المطلوب؛</a:t>
            </a:r>
          </a:p>
          <a:p>
            <a:pPr marL="514350" indent="-514350">
              <a:buFont typeface="+mj-cs"/>
              <a:buAutoNum type="arabic2Minus" startAt="4"/>
            </a:pPr>
            <a:r>
              <a:rPr lang="ar-SA" sz="3000" dirty="0" smtClean="0">
                <a:solidFill>
                  <a:srgbClr val="640013"/>
                </a:solidFill>
                <a:cs typeface="DecoType Naskh Variants" pitchFamily="2" charset="-78"/>
              </a:rPr>
              <a:t>مراجعة فاعلية الإجراء التصحيحي المُتخذ؛</a:t>
            </a:r>
          </a:p>
          <a:p>
            <a:pPr marL="514350" indent="-514350">
              <a:buFont typeface="+mj-cs"/>
              <a:buAutoNum type="arabic2Minus" startAt="5"/>
            </a:pPr>
            <a:r>
              <a:rPr lang="ar-SA" sz="3000" dirty="0" smtClean="0">
                <a:solidFill>
                  <a:srgbClr val="640013"/>
                </a:solidFill>
                <a:cs typeface="DecoType Naskh Variants" pitchFamily="2" charset="-78"/>
              </a:rPr>
              <a:t>تحديث المخاطر والفرص المُحددة خلال عملية التخطيط، إذا لزم الأمر؛</a:t>
            </a:r>
          </a:p>
          <a:p>
            <a:pPr marL="514350" indent="-514350">
              <a:buFont typeface="+mj-cs"/>
              <a:buAutoNum type="arabic2Minus" startAt="6"/>
            </a:pPr>
            <a:r>
              <a:rPr lang="ar-SA" sz="3000" dirty="0" smtClean="0">
                <a:solidFill>
                  <a:srgbClr val="640013"/>
                </a:solidFill>
                <a:cs typeface="DecoType Naskh Variants" pitchFamily="2" charset="-78"/>
              </a:rPr>
              <a:t>إدخال تغييرات على نظام إدارة الجودة، إذا لزم الأمر .</a:t>
            </a:r>
          </a:p>
          <a:p>
            <a:r>
              <a:rPr lang="ar-SA" sz="3000" dirty="0" smtClean="0">
                <a:solidFill>
                  <a:srgbClr val="640013"/>
                </a:solidFill>
                <a:cs typeface="DecoType Naskh Variants" pitchFamily="2" charset="-78"/>
              </a:rPr>
              <a:t>يجب أن تكون الأفعال التصحيحية مناسبة لتأثيرات حالات عدم المطابقة التي يتم مواجهتها.</a:t>
            </a: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7620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10</a:t>
            </a:r>
            <a:r>
              <a:rPr lang="ar-SA" sz="3600" dirty="0" smtClean="0">
                <a:solidFill>
                  <a:srgbClr val="FFC1CD"/>
                </a:solidFill>
                <a:cs typeface="DecoType Naskh Variants" pitchFamily="2" charset="-78"/>
              </a:rPr>
              <a:t>التحسين</a:t>
            </a:r>
          </a:p>
          <a:p>
            <a:r>
              <a:rPr lang="en-US" sz="3600" dirty="0" smtClean="0">
                <a:solidFill>
                  <a:srgbClr val="FFC1CD"/>
                </a:solidFill>
                <a:cs typeface="DecoType Naskh Variants" pitchFamily="2" charset="-78"/>
              </a:rPr>
              <a:t>10.2</a:t>
            </a:r>
            <a:r>
              <a:rPr lang="ar-SA" sz="3600" dirty="0" smtClean="0">
                <a:solidFill>
                  <a:srgbClr val="FFC1CD"/>
                </a:solidFill>
                <a:cs typeface="DecoType Naskh Variants" pitchFamily="2" charset="-78"/>
              </a:rPr>
              <a:t> عدم المطابقة والإجراء التصحيحي</a:t>
            </a:r>
          </a:p>
          <a:p>
            <a:r>
              <a:rPr lang="en-US" sz="3600" dirty="0" smtClean="0">
                <a:solidFill>
                  <a:srgbClr val="640013"/>
                </a:solidFill>
                <a:cs typeface="DecoType Naskh Variants" pitchFamily="2" charset="-78"/>
              </a:rPr>
              <a:t>10.2.2</a:t>
            </a:r>
            <a:endParaRPr lang="ar-SA" sz="3600" dirty="0" smtClean="0">
              <a:solidFill>
                <a:srgbClr val="640013"/>
              </a:solidFill>
              <a:cs typeface="DecoType Naskh Variants" pitchFamily="2" charset="-78"/>
            </a:endParaRPr>
          </a:p>
        </p:txBody>
      </p:sp>
      <p:sp>
        <p:nvSpPr>
          <p:cNvPr id="7" name="مستطيل 6"/>
          <p:cNvSpPr/>
          <p:nvPr/>
        </p:nvSpPr>
        <p:spPr>
          <a:xfrm>
            <a:off x="76200" y="2967335"/>
            <a:ext cx="7620000" cy="1908215"/>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الاحتفاظ بمعلومات موثقة كبرهان على :</a:t>
            </a:r>
          </a:p>
          <a:p>
            <a:pPr marL="514350" indent="-514350">
              <a:buFont typeface="+mj-cs"/>
              <a:buAutoNum type="arabic2Minus"/>
            </a:pPr>
            <a:r>
              <a:rPr lang="ar-SA" sz="3200" dirty="0" smtClean="0">
                <a:solidFill>
                  <a:srgbClr val="640013"/>
                </a:solidFill>
                <a:cs typeface="DecoType Naskh Variants" pitchFamily="2" charset="-78"/>
              </a:rPr>
              <a:t>طبيعة حالة عدم المطابقة وأي أفعال متخذة لاحقاً؛</a:t>
            </a:r>
          </a:p>
          <a:p>
            <a:pPr marL="514350" indent="-514350">
              <a:buFont typeface="+mj-cs"/>
              <a:buAutoNum type="arabic2Minus"/>
            </a:pPr>
            <a:r>
              <a:rPr lang="ar-SA" sz="3200" dirty="0" smtClean="0">
                <a:solidFill>
                  <a:srgbClr val="640013"/>
                </a:solidFill>
                <a:cs typeface="DecoType Naskh Variants" pitchFamily="2" charset="-78"/>
              </a:rPr>
              <a:t>نتائج أي افعال تصحيحية.</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76200"/>
            <a:ext cx="7772400" cy="1754326"/>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10</a:t>
            </a:r>
            <a:r>
              <a:rPr lang="ar-SA" sz="3600" dirty="0" smtClean="0">
                <a:solidFill>
                  <a:srgbClr val="FFC1CD"/>
                </a:solidFill>
                <a:cs typeface="DecoType Naskh Variants" pitchFamily="2" charset="-78"/>
              </a:rPr>
              <a:t>التحسين</a:t>
            </a:r>
          </a:p>
          <a:p>
            <a:r>
              <a:rPr lang="en-US" sz="3600" dirty="0" smtClean="0">
                <a:solidFill>
                  <a:srgbClr val="640013"/>
                </a:solidFill>
                <a:cs typeface="DecoType Naskh Variants" pitchFamily="2" charset="-78"/>
              </a:rPr>
              <a:t>10.3</a:t>
            </a:r>
            <a:r>
              <a:rPr lang="ar-SA" sz="3600" dirty="0" smtClean="0">
                <a:solidFill>
                  <a:srgbClr val="640013"/>
                </a:solidFill>
                <a:cs typeface="DecoType Naskh Variants" pitchFamily="2" charset="-78"/>
              </a:rPr>
              <a:t> التحسين المستمر</a:t>
            </a:r>
          </a:p>
        </p:txBody>
      </p:sp>
      <p:sp>
        <p:nvSpPr>
          <p:cNvPr id="6" name="مستطيل 5"/>
          <p:cNvSpPr/>
          <p:nvPr/>
        </p:nvSpPr>
        <p:spPr>
          <a:xfrm>
            <a:off x="76200" y="2551837"/>
            <a:ext cx="7620000" cy="3570208"/>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أن تحسن باستمرار من ملائمة وكفاية وفاعلية نظام إدارة الجودة .</a:t>
            </a:r>
          </a:p>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مراعاة نتائج التحليل والتقييم والمخرجات المستقاة من مراجعة الإدارة، وذلك لتحديد ما إذا كانت هناك حاجة أو فرص </a:t>
            </a:r>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معالجتها كجزء من عملية التحسين المستمر.</a:t>
            </a: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AutoShape 2" descr="نتيجة بحث الصور عن ‪iso‬‏"/>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245764" name="AutoShape 4" descr="نتيجة بحث الصور عن ‪iso‬‏"/>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14" name="مربع نص 13">
            <a:hlinkClick r:id="rId2" action="ppaction://hlinksldjump"/>
          </p:cNvPr>
          <p:cNvSpPr txBox="1"/>
          <p:nvPr/>
        </p:nvSpPr>
        <p:spPr>
          <a:xfrm>
            <a:off x="0" y="6396335"/>
            <a:ext cx="715260" cy="461665"/>
          </a:xfrm>
          <a:prstGeom prst="rect">
            <a:avLst/>
          </a:prstGeom>
          <a:noFill/>
        </p:spPr>
        <p:txBody>
          <a:bodyPr wrap="none" rtlCol="1">
            <a:spAutoFit/>
          </a:bodyPr>
          <a:lstStyle/>
          <a:p>
            <a:r>
              <a:rPr lang="ar-SA" sz="2400" dirty="0" smtClean="0">
                <a:solidFill>
                  <a:srgbClr val="640000"/>
                </a:solidFill>
                <a:cs typeface="DecoType Naskh Variants" pitchFamily="2" charset="-78"/>
              </a:rPr>
              <a:t>الغلاف</a:t>
            </a:r>
          </a:p>
        </p:txBody>
      </p:sp>
      <p:sp>
        <p:nvSpPr>
          <p:cNvPr id="16" name="مربع نص 1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grpSp>
        <p:nvGrpSpPr>
          <p:cNvPr id="2" name="مجموعة 7"/>
          <p:cNvGrpSpPr/>
          <p:nvPr/>
        </p:nvGrpSpPr>
        <p:grpSpPr>
          <a:xfrm>
            <a:off x="1600200" y="152400"/>
            <a:ext cx="5715000" cy="6553200"/>
            <a:chOff x="1752600" y="914400"/>
            <a:chExt cx="3894516" cy="4571999"/>
          </a:xfrm>
        </p:grpSpPr>
        <p:pic>
          <p:nvPicPr>
            <p:cNvPr id="4" name="Picture 3"/>
            <p:cNvPicPr>
              <a:picLocks noChangeAspect="1" noChangeArrowheads="1"/>
            </p:cNvPicPr>
            <p:nvPr/>
          </p:nvPicPr>
          <p:blipFill>
            <a:blip r:embed="rId3"/>
            <a:srcRect/>
            <a:stretch>
              <a:fillRect/>
            </a:stretch>
          </p:blipFill>
          <p:spPr bwMode="auto">
            <a:xfrm>
              <a:off x="1752600" y="914400"/>
              <a:ext cx="3886200" cy="2378877"/>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1752600" y="3352800"/>
              <a:ext cx="3894516" cy="2133599"/>
            </a:xfrm>
            <a:prstGeom prst="rect">
              <a:avLst/>
            </a:prstGeom>
            <a:noFill/>
            <a:ln w="9525">
              <a:noFill/>
              <a:miter lim="800000"/>
              <a:headEnd/>
              <a:tailEnd/>
            </a:ln>
            <a:effectLst/>
          </p:spPr>
        </p:pic>
      </p:grpSp>
      <p:sp>
        <p:nvSpPr>
          <p:cNvPr id="9" name="مستطيل 8"/>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زر إجراء: الوراء أو السابق 2">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5" name="مربع نص 4"/>
          <p:cNvSpPr txBox="1"/>
          <p:nvPr/>
        </p:nvSpPr>
        <p:spPr>
          <a:xfrm>
            <a:off x="0" y="2057400"/>
            <a:ext cx="7772400" cy="1585049"/>
          </a:xfrm>
          <a:prstGeom prst="rect">
            <a:avLst/>
          </a:prstGeom>
          <a:solidFill>
            <a:schemeClr val="bg1"/>
          </a:solidFill>
        </p:spPr>
        <p:txBody>
          <a:bodyPr wrap="square" rtlCol="1">
            <a:spAutoFit/>
          </a:bodyPr>
          <a:lstStyle/>
          <a:p>
            <a:pPr algn="ctr"/>
            <a:r>
              <a:rPr lang="ar-SA" sz="9700" dirty="0" smtClean="0">
                <a:solidFill>
                  <a:srgbClr val="640013"/>
                </a:solidFill>
                <a:cs typeface="DecoType Naskh Variants" pitchFamily="2" charset="-78"/>
              </a:rPr>
              <a:t>تاريخ منظمة </a:t>
            </a:r>
            <a:r>
              <a:rPr lang="ar-SA" sz="9700" dirty="0" err="1" smtClean="0">
                <a:solidFill>
                  <a:srgbClr val="640013"/>
                </a:solidFill>
                <a:cs typeface="DecoType Naskh Variants" pitchFamily="2" charset="-78"/>
              </a:rPr>
              <a:t>الآيزو</a:t>
            </a:r>
            <a:endParaRPr lang="ar-SA" sz="9700" dirty="0" smtClean="0">
              <a:solidFill>
                <a:srgbClr val="640013"/>
              </a:solidFill>
              <a:cs typeface="DecoType Naskh Variants" pitchFamily="2" charset="-78"/>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2175808"/>
            <a:ext cx="7772400" cy="1938992"/>
          </a:xfrm>
          <a:prstGeom prst="rect">
            <a:avLst/>
          </a:prstGeom>
        </p:spPr>
        <p:txBody>
          <a:bodyPr wrap="square">
            <a:spAutoFit/>
          </a:bodyPr>
          <a:lstStyle/>
          <a:p>
            <a:pPr algn="ctr"/>
            <a:r>
              <a:rPr lang="ar-SA" sz="6000" dirty="0" smtClean="0">
                <a:solidFill>
                  <a:srgbClr val="640013"/>
                </a:solidFill>
                <a:cs typeface="DecoType Naskh Variants" pitchFamily="2" charset="-78"/>
              </a:rPr>
              <a:t>نظم إدارة الجودة — المتطلبات</a:t>
            </a:r>
          </a:p>
          <a:p>
            <a:pPr algn="ctr"/>
            <a:r>
              <a:rPr lang="ar-SA" sz="6000" dirty="0" smtClean="0">
                <a:solidFill>
                  <a:srgbClr val="640013"/>
                </a:solidFill>
                <a:cs typeface="DecoType Naskh Variants" pitchFamily="2" charset="-78"/>
              </a:rPr>
              <a:t>انتهى</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7971413"/>
          </a:xfrm>
          <a:prstGeom prst="rect">
            <a:avLst/>
          </a:prstGeom>
        </p:spPr>
        <p:txBody>
          <a:bodyPr wrap="square">
            <a:spAutoFit/>
          </a:bodyPr>
          <a:lstStyle/>
          <a:p>
            <a:r>
              <a:rPr lang="ar-SA" sz="3800" dirty="0" smtClean="0">
                <a:solidFill>
                  <a:srgbClr val="640013"/>
                </a:solidFill>
                <a:cs typeface="DecoType Naskh Variants" pitchFamily="2" charset="-78"/>
              </a:rPr>
              <a:t>الأخوات والإخوة الكرام</a:t>
            </a:r>
          </a:p>
          <a:p>
            <a:r>
              <a:rPr lang="ar-SA" sz="3800" dirty="0" smtClean="0">
                <a:solidFill>
                  <a:srgbClr val="640013"/>
                </a:solidFill>
                <a:cs typeface="DecoType Naskh Variants" pitchFamily="2" charset="-78"/>
              </a:rPr>
              <a:t>من واقع وجودك في المكان الذي تعمل </a:t>
            </a:r>
            <a:r>
              <a:rPr lang="ar-SA" sz="3800" dirty="0" err="1" smtClean="0">
                <a:solidFill>
                  <a:srgbClr val="640013"/>
                </a:solidFill>
                <a:cs typeface="DecoType Naskh Variants" pitchFamily="2" charset="-78"/>
              </a:rPr>
              <a:t>به</a:t>
            </a:r>
            <a:r>
              <a:rPr lang="ar-SA" sz="3800" dirty="0" smtClean="0">
                <a:solidFill>
                  <a:srgbClr val="640013"/>
                </a:solidFill>
                <a:cs typeface="DecoType Naskh Variants" pitchFamily="2" charset="-78"/>
              </a:rPr>
              <a:t> أرجو تحديد ما يلي :</a:t>
            </a:r>
          </a:p>
          <a:p>
            <a:endParaRPr lang="ar-SA" sz="3800" dirty="0" smtClean="0">
              <a:solidFill>
                <a:srgbClr val="640013"/>
              </a:solidFill>
              <a:cs typeface="DecoType Naskh Variants" pitchFamily="2" charset="-78"/>
            </a:endParaRPr>
          </a:p>
          <a:p>
            <a:pPr>
              <a:buFont typeface="Wingdings" pitchFamily="2" charset="2"/>
              <a:buChar char="q"/>
            </a:pPr>
            <a:r>
              <a:rPr lang="ar-SA" sz="4000" dirty="0" smtClean="0">
                <a:solidFill>
                  <a:srgbClr val="640013"/>
                </a:solidFill>
                <a:cs typeface="DecoType Naskh Variants" pitchFamily="2" charset="-78"/>
              </a:rPr>
              <a:t>موقع عملك في الهيكل التنظيمي للجامعة وبالتالي موقعك في  الهيكل التنظيمي لجهة التي تعمل لديها</a:t>
            </a:r>
          </a:p>
          <a:p>
            <a:pPr>
              <a:buFont typeface="Wingdings" pitchFamily="2" charset="2"/>
              <a:buChar char="q"/>
            </a:pPr>
            <a:r>
              <a:rPr lang="ar-SA" sz="4000" dirty="0" smtClean="0">
                <a:solidFill>
                  <a:srgbClr val="640013"/>
                </a:solidFill>
                <a:cs typeface="DecoType Naskh Variants" pitchFamily="2" charset="-78"/>
              </a:rPr>
              <a:t>المنتجات والخدمات التي تقدمها الجهة التي تعمل لديها للجامعة أو للمجتمع .</a:t>
            </a:r>
          </a:p>
          <a:p>
            <a:pPr>
              <a:buFont typeface="Wingdings" pitchFamily="2" charset="2"/>
              <a:buChar char="q"/>
            </a:pPr>
            <a:r>
              <a:rPr lang="ar-SA" sz="4000" dirty="0" smtClean="0">
                <a:solidFill>
                  <a:srgbClr val="640013"/>
                </a:solidFill>
                <a:cs typeface="DecoType Naskh Variants" pitchFamily="2" charset="-78"/>
              </a:rPr>
              <a:t>الشرائح المستفيدة من المنتجات أو الخدمات.</a:t>
            </a:r>
          </a:p>
          <a:p>
            <a:pPr>
              <a:buFont typeface="Wingdings" pitchFamily="2" charset="2"/>
              <a:buChar char="q"/>
            </a:pPr>
            <a:r>
              <a:rPr lang="ar-SA" sz="3900" dirty="0" err="1" smtClean="0">
                <a:solidFill>
                  <a:srgbClr val="640013"/>
                </a:solidFill>
                <a:cs typeface="DecoType Naskh Variants" pitchFamily="2" charset="-78"/>
              </a:rPr>
              <a:t>المدخلات</a:t>
            </a:r>
            <a:r>
              <a:rPr lang="ar-SA" sz="3900" dirty="0" smtClean="0">
                <a:solidFill>
                  <a:srgbClr val="640013"/>
                </a:solidFill>
                <a:cs typeface="DecoType Naskh Variants" pitchFamily="2" charset="-78"/>
              </a:rPr>
              <a:t> التي يتم معالجتها في الجهة التي تعمل لديها للحصول على المنتجات أو الخدمات (حدد المخرجات أيضا).</a:t>
            </a:r>
          </a:p>
          <a:p>
            <a:pPr>
              <a:buFont typeface="Wingdings" pitchFamily="2" charset="2"/>
              <a:buChar char="q"/>
            </a:pPr>
            <a:endParaRPr lang="ar-SA" sz="4000" dirty="0" smtClean="0">
              <a:solidFill>
                <a:srgbClr val="640013"/>
              </a:solidFill>
              <a:cs typeface="DecoType Naskh Variants" pitchFamily="2" charset="-78"/>
            </a:endParaRPr>
          </a:p>
          <a:p>
            <a:endParaRPr lang="ar-SA" sz="4000" dirty="0" smtClean="0">
              <a:solidFill>
                <a:srgbClr val="640013"/>
              </a:solidFill>
              <a:cs typeface="DecoType Naskh Variants" pitchFamily="2" charset="-78"/>
            </a:endParaRPr>
          </a:p>
          <a:p>
            <a:endParaRPr lang="ar-SA" sz="4000" dirty="0" smtClean="0">
              <a:solidFill>
                <a:srgbClr val="640013"/>
              </a:solidFill>
              <a:cs typeface="DecoType Naskh Variants" pitchFamily="2" charset="-78"/>
            </a:endParaRP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11049179"/>
          </a:xfrm>
          <a:prstGeom prst="rect">
            <a:avLst/>
          </a:prstGeom>
        </p:spPr>
        <p:txBody>
          <a:bodyPr wrap="square">
            <a:spAutoFit/>
          </a:bodyPr>
          <a:lstStyle/>
          <a:p>
            <a:r>
              <a:rPr lang="ar-SA" sz="3800" dirty="0" smtClean="0">
                <a:solidFill>
                  <a:srgbClr val="FFC1CD"/>
                </a:solidFill>
                <a:cs typeface="DecoType Naskh Variants" pitchFamily="2" charset="-78"/>
              </a:rPr>
              <a:t>الأخوات والإخوة الكرام</a:t>
            </a:r>
          </a:p>
          <a:p>
            <a:r>
              <a:rPr lang="ar-SA" sz="3800" dirty="0" smtClean="0">
                <a:solidFill>
                  <a:srgbClr val="FFC1CD"/>
                </a:solidFill>
                <a:cs typeface="DecoType Naskh Variants" pitchFamily="2" charset="-78"/>
              </a:rPr>
              <a:t>من واقع وجودك في المكان الذي تعمل </a:t>
            </a:r>
            <a:r>
              <a:rPr lang="ar-SA" sz="3800" dirty="0" err="1" smtClean="0">
                <a:solidFill>
                  <a:srgbClr val="FFC1CD"/>
                </a:solidFill>
                <a:cs typeface="DecoType Naskh Variants" pitchFamily="2" charset="-78"/>
              </a:rPr>
              <a:t>به</a:t>
            </a:r>
            <a:r>
              <a:rPr lang="ar-SA" sz="3800" dirty="0" smtClean="0">
                <a:solidFill>
                  <a:srgbClr val="FFC1CD"/>
                </a:solidFill>
                <a:cs typeface="DecoType Naskh Variants" pitchFamily="2" charset="-78"/>
              </a:rPr>
              <a:t> أرجو تحديد ما يلي :</a:t>
            </a:r>
          </a:p>
          <a:p>
            <a:endParaRPr lang="ar-SA" sz="3800" dirty="0" smtClean="0">
              <a:solidFill>
                <a:srgbClr val="640013"/>
              </a:solidFill>
              <a:cs typeface="DecoType Naskh Variants" pitchFamily="2" charset="-78"/>
            </a:endParaRPr>
          </a:p>
          <a:p>
            <a:pPr>
              <a:buFont typeface="Wingdings" pitchFamily="2" charset="2"/>
              <a:buChar char="q"/>
            </a:pPr>
            <a:r>
              <a:rPr lang="ar-SA" sz="4000" dirty="0" smtClean="0">
                <a:solidFill>
                  <a:srgbClr val="640013"/>
                </a:solidFill>
                <a:cs typeface="DecoType Naskh Variants" pitchFamily="2" charset="-78"/>
              </a:rPr>
              <a:t> </a:t>
            </a:r>
            <a:r>
              <a:rPr lang="ar-SA" sz="3700" dirty="0" smtClean="0">
                <a:solidFill>
                  <a:srgbClr val="640013"/>
                </a:solidFill>
                <a:cs typeface="DecoType Naskh Variants" pitchFamily="2" charset="-78"/>
              </a:rPr>
              <a:t>القضايا الداخلية والخارجية التي تؤثر في نظام إدارة الجودة.</a:t>
            </a:r>
          </a:p>
          <a:p>
            <a:pPr>
              <a:buFont typeface="Wingdings" pitchFamily="2" charset="2"/>
              <a:buChar char="q"/>
            </a:pPr>
            <a:r>
              <a:rPr lang="ar-SA" sz="4000" dirty="0" smtClean="0">
                <a:solidFill>
                  <a:srgbClr val="640013"/>
                </a:solidFill>
                <a:cs typeface="DecoType Naskh Variants" pitchFamily="2" charset="-78"/>
              </a:rPr>
              <a:t>الأطراف المعنية ذات الصلة بنظام إدارة الجودة.</a:t>
            </a:r>
            <a:endParaRPr lang="ar-SA" sz="2000" u="sng" dirty="0" smtClean="0">
              <a:solidFill>
                <a:srgbClr val="640013"/>
              </a:solidFill>
              <a:cs typeface="DecoType Naskh Variants" pitchFamily="2" charset="-78"/>
            </a:endParaRPr>
          </a:p>
          <a:p>
            <a:pPr>
              <a:buFont typeface="Wingdings" pitchFamily="2" charset="2"/>
              <a:buChar char="q"/>
            </a:pPr>
            <a:r>
              <a:rPr lang="ar-SA" sz="4000" dirty="0" smtClean="0">
                <a:solidFill>
                  <a:srgbClr val="640013"/>
                </a:solidFill>
                <a:cs typeface="DecoType Naskh Variants" pitchFamily="2" charset="-78"/>
              </a:rPr>
              <a:t>العمليات الأساسية في الجهة التي تعمل لديها.</a:t>
            </a:r>
          </a:p>
          <a:p>
            <a:pPr>
              <a:buFont typeface="Wingdings" pitchFamily="2" charset="2"/>
              <a:buChar char="q"/>
            </a:pPr>
            <a:r>
              <a:rPr lang="ar-SA" sz="4000" dirty="0" smtClean="0">
                <a:solidFill>
                  <a:srgbClr val="640013"/>
                </a:solidFill>
                <a:cs typeface="DecoType Naskh Variants" pitchFamily="2" charset="-78"/>
              </a:rPr>
              <a:t>  الإجراءات التي تتم على العمليات .</a:t>
            </a:r>
          </a:p>
          <a:p>
            <a:endParaRPr lang="ar-SA" dirty="0" smtClean="0">
              <a:solidFill>
                <a:srgbClr val="640013"/>
              </a:solidFill>
              <a:cs typeface="DecoType Naskh Variants" pitchFamily="2" charset="-78"/>
            </a:endParaRPr>
          </a:p>
          <a:p>
            <a:r>
              <a:rPr lang="ar-SA" sz="4000" u="sng" dirty="0" smtClean="0">
                <a:solidFill>
                  <a:srgbClr val="640013"/>
                </a:solidFill>
                <a:cs typeface="DecoType Naskh Variants" pitchFamily="2" charset="-78"/>
              </a:rPr>
              <a:t>بناءً على التحليل السابق</a:t>
            </a:r>
          </a:p>
          <a:p>
            <a:endParaRPr lang="ar-SA" sz="2000" dirty="0" smtClean="0">
              <a:solidFill>
                <a:srgbClr val="640013"/>
              </a:solidFill>
              <a:cs typeface="DecoType Naskh Variants" pitchFamily="2" charset="-78"/>
            </a:endParaRPr>
          </a:p>
          <a:p>
            <a:pPr>
              <a:buFont typeface="Wingdings" pitchFamily="2" charset="2"/>
              <a:buChar char="v"/>
            </a:pPr>
            <a:r>
              <a:rPr lang="ar-SA" sz="4000" dirty="0" smtClean="0">
                <a:solidFill>
                  <a:srgbClr val="640013"/>
                </a:solidFill>
                <a:cs typeface="DecoType Naskh Variants" pitchFamily="2" charset="-78"/>
              </a:rPr>
              <a:t>كيف تنظر إلى الجهة التي تعمل لديها من خلال حلقة </a:t>
            </a:r>
            <a:r>
              <a:rPr lang="ar-SA" sz="4000" dirty="0" err="1" smtClean="0">
                <a:solidFill>
                  <a:srgbClr val="640013"/>
                </a:solidFill>
                <a:cs typeface="DecoType Naskh Variants" pitchFamily="2" charset="-78"/>
              </a:rPr>
              <a:t>ديمنج</a:t>
            </a:r>
            <a:r>
              <a:rPr lang="ar-SA" sz="4000" dirty="0" smtClean="0">
                <a:solidFill>
                  <a:srgbClr val="640013"/>
                </a:solidFill>
                <a:cs typeface="DecoType Naskh Variants" pitchFamily="2" charset="-78"/>
              </a:rPr>
              <a:t> وبنود المواصفة الدولية .</a:t>
            </a:r>
          </a:p>
          <a:p>
            <a:pPr>
              <a:buFont typeface="Wingdings" pitchFamily="2" charset="2"/>
              <a:buChar char="q"/>
            </a:pPr>
            <a:endParaRPr lang="ar-SA" sz="4000" dirty="0" smtClean="0">
              <a:solidFill>
                <a:srgbClr val="640013"/>
              </a:solidFill>
              <a:cs typeface="DecoType Naskh Variants" pitchFamily="2" charset="-78"/>
            </a:endParaRPr>
          </a:p>
          <a:p>
            <a:pPr>
              <a:buFont typeface="Wingdings" pitchFamily="2" charset="2"/>
              <a:buChar char="q"/>
            </a:pPr>
            <a:endParaRPr lang="ar-SA" sz="4000" dirty="0" smtClean="0">
              <a:solidFill>
                <a:srgbClr val="640013"/>
              </a:solidFill>
              <a:cs typeface="DecoType Naskh Variants" pitchFamily="2" charset="-78"/>
            </a:endParaRPr>
          </a:p>
          <a:p>
            <a:pPr>
              <a:buFont typeface="Wingdings" pitchFamily="2" charset="2"/>
              <a:buChar char="q"/>
            </a:pPr>
            <a:endParaRPr lang="ar-SA" sz="4000" dirty="0" smtClean="0">
              <a:solidFill>
                <a:srgbClr val="640013"/>
              </a:solidFill>
              <a:cs typeface="DecoType Naskh Variants" pitchFamily="2" charset="-78"/>
            </a:endParaRPr>
          </a:p>
          <a:p>
            <a:pPr>
              <a:buFont typeface="Wingdings" pitchFamily="2" charset="2"/>
              <a:buChar char="q"/>
            </a:pPr>
            <a:endParaRPr lang="ar-SA" sz="4000" dirty="0" smtClean="0">
              <a:solidFill>
                <a:srgbClr val="640013"/>
              </a:solidFill>
              <a:cs typeface="DecoType Naskh Variants" pitchFamily="2" charset="-78"/>
            </a:endParaRPr>
          </a:p>
          <a:p>
            <a:pPr>
              <a:buFont typeface="Wingdings" pitchFamily="2" charset="2"/>
              <a:buChar char="q"/>
            </a:pPr>
            <a:endParaRPr lang="ar-SA" sz="4000" dirty="0" smtClean="0">
              <a:solidFill>
                <a:srgbClr val="640013"/>
              </a:solidFill>
              <a:cs typeface="DecoType Naskh Variants" pitchFamily="2" charset="-78"/>
            </a:endParaRPr>
          </a:p>
          <a:p>
            <a:endParaRPr lang="ar-SA" sz="4000" dirty="0" smtClean="0">
              <a:solidFill>
                <a:srgbClr val="640013"/>
              </a:solidFill>
              <a:cs typeface="DecoType Naskh Variants" pitchFamily="2" charset="-78"/>
            </a:endParaRPr>
          </a:p>
          <a:p>
            <a:endParaRPr lang="ar-SA" sz="4000" dirty="0" smtClean="0">
              <a:solidFill>
                <a:srgbClr val="640013"/>
              </a:solidFill>
              <a:cs typeface="DecoType Naskh Variants" pitchFamily="2" charset="-78"/>
            </a:endParaRP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زر إجراء: الوراء أو السابق 2">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6" name="مستطيل 5"/>
          <p:cNvSpPr/>
          <p:nvPr/>
        </p:nvSpPr>
        <p:spPr>
          <a:xfrm>
            <a:off x="0" y="5522893"/>
            <a:ext cx="2133600" cy="954107"/>
          </a:xfrm>
          <a:prstGeom prst="rect">
            <a:avLst/>
          </a:prstGeom>
        </p:spPr>
        <p:txBody>
          <a:bodyPr wrap="square">
            <a:spAutoFit/>
          </a:bodyPr>
          <a:lstStyle/>
          <a:p>
            <a:pPr algn="l" rtl="0"/>
            <a:r>
              <a:rPr lang="en-US" sz="800" dirty="0" smtClean="0"/>
              <a:t>Standards are important in international trade because incongruent standards can be barriers to trade, giving some organizations advantages in certain areas of the world. Standards provide clear identifiable references that are recognized internationally and encourage fair competition in free-market economies.</a:t>
            </a:r>
            <a:endParaRPr lang="ar-SA" sz="800" dirty="0"/>
          </a:p>
        </p:txBody>
      </p:sp>
      <p:sp>
        <p:nvSpPr>
          <p:cNvPr id="5" name="مستطيل 4"/>
          <p:cNvSpPr/>
          <p:nvPr/>
        </p:nvSpPr>
        <p:spPr>
          <a:xfrm>
            <a:off x="27272" y="1229200"/>
            <a:ext cx="7620000" cy="4031873"/>
          </a:xfrm>
          <a:prstGeom prst="rect">
            <a:avLst/>
          </a:prstGeom>
        </p:spPr>
        <p:txBody>
          <a:bodyPr wrap="square">
            <a:spAutoFit/>
          </a:bodyPr>
          <a:lstStyle/>
          <a:p>
            <a:pPr algn="just"/>
            <a:r>
              <a:rPr lang="ar-SA" sz="3200" dirty="0" smtClean="0">
                <a:solidFill>
                  <a:srgbClr val="640000"/>
                </a:solidFill>
                <a:cs typeface="DecoType Naskh Variants" pitchFamily="2" charset="-78"/>
              </a:rPr>
              <a:t> تعتبر المعايير القياسية الدولية جانباً مهماً في </a:t>
            </a:r>
            <a:r>
              <a:rPr lang="ar-SA" sz="3200" dirty="0">
                <a:solidFill>
                  <a:srgbClr val="640000"/>
                </a:solidFill>
                <a:cs typeface="DecoType Naskh Variants" pitchFamily="2" charset="-78"/>
              </a:rPr>
              <a:t>التجارة </a:t>
            </a:r>
            <a:r>
              <a:rPr lang="ar-SA" sz="3200" dirty="0" smtClean="0">
                <a:solidFill>
                  <a:srgbClr val="640000"/>
                </a:solidFill>
                <a:cs typeface="DecoType Naskh Variants" pitchFamily="2" charset="-78"/>
              </a:rPr>
              <a:t>الدولية،  </a:t>
            </a:r>
            <a:r>
              <a:rPr lang="ar-SA" sz="3200" dirty="0">
                <a:solidFill>
                  <a:srgbClr val="640000"/>
                </a:solidFill>
                <a:cs typeface="DecoType Naskh Variants" pitchFamily="2" charset="-78"/>
              </a:rPr>
              <a:t>لأن المعايير غير المتوافقة يمكن أن تكون حواجز أمام التجارة ، مما منح بعض المنظمات مزايا في مناطق معينة من العالم. </a:t>
            </a:r>
            <a:endParaRPr lang="ar-SA" sz="3200" dirty="0" smtClean="0">
              <a:solidFill>
                <a:srgbClr val="640000"/>
              </a:solidFill>
              <a:cs typeface="DecoType Naskh Variants" pitchFamily="2" charset="-78"/>
            </a:endParaRPr>
          </a:p>
          <a:p>
            <a:pPr algn="just"/>
            <a:endParaRPr lang="ar-SA" sz="3200" dirty="0" smtClean="0">
              <a:solidFill>
                <a:srgbClr val="640000"/>
              </a:solidFill>
              <a:cs typeface="DecoType Naskh Variants" pitchFamily="2" charset="-78"/>
            </a:endParaRPr>
          </a:p>
          <a:p>
            <a:pPr algn="just"/>
            <a:r>
              <a:rPr lang="ar-SA" sz="3200" dirty="0" smtClean="0">
                <a:solidFill>
                  <a:srgbClr val="640000"/>
                </a:solidFill>
                <a:cs typeface="DecoType Naskh Variants" pitchFamily="2" charset="-78"/>
              </a:rPr>
              <a:t>توفر </a:t>
            </a:r>
            <a:r>
              <a:rPr lang="ar-SA" sz="3200" dirty="0">
                <a:solidFill>
                  <a:srgbClr val="640000"/>
                </a:solidFill>
                <a:cs typeface="DecoType Naskh Variants" pitchFamily="2" charset="-78"/>
              </a:rPr>
              <a:t>المعايير </a:t>
            </a:r>
            <a:r>
              <a:rPr lang="ar-SA" sz="3200" dirty="0" smtClean="0">
                <a:solidFill>
                  <a:srgbClr val="640000"/>
                </a:solidFill>
                <a:cs typeface="DecoType Naskh Variants" pitchFamily="2" charset="-78"/>
              </a:rPr>
              <a:t>مراجع</a:t>
            </a:r>
          </a:p>
          <a:p>
            <a:pPr marL="457200" indent="-457200" algn="just">
              <a:buFontTx/>
              <a:buChar char="-"/>
            </a:pPr>
            <a:r>
              <a:rPr lang="ar-SA" sz="3200" dirty="0" smtClean="0">
                <a:solidFill>
                  <a:srgbClr val="640000"/>
                </a:solidFill>
                <a:cs typeface="DecoType Naskh Variants" pitchFamily="2" charset="-78"/>
              </a:rPr>
              <a:t>واضحة </a:t>
            </a:r>
            <a:r>
              <a:rPr lang="ar-SA" sz="3200" dirty="0">
                <a:solidFill>
                  <a:srgbClr val="640000"/>
                </a:solidFill>
                <a:cs typeface="DecoType Naskh Variants" pitchFamily="2" charset="-78"/>
              </a:rPr>
              <a:t>يمكن </a:t>
            </a:r>
            <a:r>
              <a:rPr lang="ar-SA" sz="3200" dirty="0" smtClean="0">
                <a:solidFill>
                  <a:srgbClr val="640000"/>
                </a:solidFill>
                <a:cs typeface="DecoType Naskh Variants" pitchFamily="2" charset="-78"/>
              </a:rPr>
              <a:t>تحديدها.</a:t>
            </a:r>
          </a:p>
          <a:p>
            <a:pPr marL="457200" indent="-457200" algn="just">
              <a:buFontTx/>
              <a:buChar char="-"/>
            </a:pPr>
            <a:r>
              <a:rPr lang="ar-SA" sz="3200" dirty="0" smtClean="0">
                <a:solidFill>
                  <a:srgbClr val="640000"/>
                </a:solidFill>
                <a:cs typeface="DecoType Naskh Variants" pitchFamily="2" charset="-78"/>
              </a:rPr>
              <a:t> </a:t>
            </a:r>
            <a:r>
              <a:rPr lang="ar-SA" sz="3200" dirty="0">
                <a:solidFill>
                  <a:srgbClr val="640000"/>
                </a:solidFill>
                <a:cs typeface="DecoType Naskh Variants" pitchFamily="2" charset="-78"/>
              </a:rPr>
              <a:t>معترف بها </a:t>
            </a:r>
            <a:r>
              <a:rPr lang="ar-SA" sz="3200" dirty="0" smtClean="0">
                <a:solidFill>
                  <a:srgbClr val="640000"/>
                </a:solidFill>
                <a:cs typeface="DecoType Naskh Variants" pitchFamily="2" charset="-78"/>
              </a:rPr>
              <a:t>دوليًا.</a:t>
            </a:r>
          </a:p>
          <a:p>
            <a:pPr marL="457200" indent="-457200" algn="just">
              <a:buFontTx/>
              <a:buChar char="-"/>
            </a:pPr>
            <a:r>
              <a:rPr lang="ar-SA" sz="3200" dirty="0" smtClean="0">
                <a:solidFill>
                  <a:srgbClr val="640000"/>
                </a:solidFill>
                <a:cs typeface="DecoType Naskh Variants" pitchFamily="2" charset="-78"/>
              </a:rPr>
              <a:t> تشجع على  </a:t>
            </a:r>
            <a:r>
              <a:rPr lang="ar-SA" sz="3200" dirty="0">
                <a:solidFill>
                  <a:srgbClr val="640000"/>
                </a:solidFill>
                <a:cs typeface="DecoType Naskh Variants" pitchFamily="2" charset="-78"/>
              </a:rPr>
              <a:t>المنافسة العادلة في اقتصادات السوق الحرة.</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زر إجراء: الوراء أو السابق 2">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مستطيل 6"/>
          <p:cNvSpPr/>
          <p:nvPr/>
        </p:nvSpPr>
        <p:spPr>
          <a:xfrm>
            <a:off x="0" y="5181600"/>
            <a:ext cx="2133600" cy="1277273"/>
          </a:xfrm>
          <a:prstGeom prst="rect">
            <a:avLst/>
          </a:prstGeom>
        </p:spPr>
        <p:txBody>
          <a:bodyPr wrap="square">
            <a:spAutoFit/>
          </a:bodyPr>
          <a:lstStyle/>
          <a:p>
            <a:pPr algn="l" rtl="0"/>
            <a:r>
              <a:rPr lang="en-US" sz="700" dirty="0" smtClean="0"/>
              <a:t>Standards facilitate trade through enhanced product quality and reliability, greater inter-operability and compatibility, greater ease of maintenance and reduced costs. ISO covers a wide variety of standards with the exception of electrical and electronic engineering standards covered by the International Electro-technical Commission (IEC), telecommunication standards covered by the International Telegraph Union (ITU) and Information Technology covered by JTC 1 (a joint committee between ISO and IEC).</a:t>
            </a:r>
            <a:endParaRPr lang="ar-SA" sz="700" dirty="0"/>
          </a:p>
        </p:txBody>
      </p:sp>
      <p:sp>
        <p:nvSpPr>
          <p:cNvPr id="5" name="مستطيل 4"/>
          <p:cNvSpPr/>
          <p:nvPr/>
        </p:nvSpPr>
        <p:spPr>
          <a:xfrm>
            <a:off x="11229" y="117695"/>
            <a:ext cx="7848600" cy="5509200"/>
          </a:xfrm>
          <a:prstGeom prst="rect">
            <a:avLst/>
          </a:prstGeom>
        </p:spPr>
        <p:txBody>
          <a:bodyPr wrap="square">
            <a:spAutoFit/>
          </a:bodyPr>
          <a:lstStyle/>
          <a:p>
            <a:pPr algn="just"/>
            <a:r>
              <a:rPr lang="ar-SA" sz="3200" dirty="0" smtClean="0">
                <a:solidFill>
                  <a:srgbClr val="640000"/>
                </a:solidFill>
                <a:cs typeface="DecoType Naskh Variants" pitchFamily="2" charset="-78"/>
              </a:rPr>
              <a:t>تقوم المعايير القياسية الدولية بتسهيل التجارة  العالمية من خلال  </a:t>
            </a:r>
          </a:p>
          <a:p>
            <a:pPr algn="just"/>
            <a:endParaRPr lang="ar-SA" sz="3200" dirty="0" smtClean="0">
              <a:solidFill>
                <a:srgbClr val="640000"/>
              </a:solidFill>
              <a:cs typeface="DecoType Naskh Variants" pitchFamily="2" charset="-78"/>
            </a:endParaRPr>
          </a:p>
          <a:p>
            <a:pPr algn="just"/>
            <a:r>
              <a:rPr lang="ar-SA" sz="3200" dirty="0" smtClean="0">
                <a:solidFill>
                  <a:srgbClr val="640000"/>
                </a:solidFill>
                <a:cs typeface="DecoType Naskh Variants" pitchFamily="2" charset="-78"/>
              </a:rPr>
              <a:t>- تحسين </a:t>
            </a:r>
            <a:r>
              <a:rPr lang="ar-SA" sz="3200" dirty="0">
                <a:solidFill>
                  <a:srgbClr val="640000"/>
                </a:solidFill>
                <a:cs typeface="DecoType Naskh Variants" pitchFamily="2" charset="-78"/>
              </a:rPr>
              <a:t>جودة المنتج وموثوقيته </a:t>
            </a:r>
            <a:endParaRPr lang="ar-SA" sz="3200" dirty="0" smtClean="0">
              <a:solidFill>
                <a:srgbClr val="640000"/>
              </a:solidFill>
              <a:cs typeface="DecoType Naskh Variants" pitchFamily="2" charset="-78"/>
            </a:endParaRPr>
          </a:p>
          <a:p>
            <a:pPr algn="just"/>
            <a:r>
              <a:rPr lang="ar-SA" sz="3200" dirty="0" smtClean="0">
                <a:solidFill>
                  <a:srgbClr val="640000"/>
                </a:solidFill>
                <a:cs typeface="DecoType Naskh Variants" pitchFamily="2" charset="-78"/>
              </a:rPr>
              <a:t>- وزيادة </a:t>
            </a:r>
            <a:r>
              <a:rPr lang="ar-SA" sz="3200" dirty="0">
                <a:solidFill>
                  <a:srgbClr val="640000"/>
                </a:solidFill>
                <a:cs typeface="DecoType Naskh Variants" pitchFamily="2" charset="-78"/>
              </a:rPr>
              <a:t>قابلية التشغيل البيني والتوافق </a:t>
            </a:r>
            <a:r>
              <a:rPr lang="ar-SA" sz="3200" dirty="0" smtClean="0">
                <a:solidFill>
                  <a:srgbClr val="640000"/>
                </a:solidFill>
                <a:cs typeface="DecoType Naskh Variants" pitchFamily="2" charset="-78"/>
              </a:rPr>
              <a:t>،</a:t>
            </a:r>
          </a:p>
          <a:p>
            <a:pPr algn="just"/>
            <a:r>
              <a:rPr lang="ar-SA" sz="3200" dirty="0" smtClean="0">
                <a:solidFill>
                  <a:srgbClr val="640000"/>
                </a:solidFill>
                <a:cs typeface="DecoType Naskh Variants" pitchFamily="2" charset="-78"/>
              </a:rPr>
              <a:t> - سهولة </a:t>
            </a:r>
            <a:r>
              <a:rPr lang="ar-SA" sz="3200" dirty="0">
                <a:solidFill>
                  <a:srgbClr val="640000"/>
                </a:solidFill>
                <a:cs typeface="DecoType Naskh Variants" pitchFamily="2" charset="-78"/>
              </a:rPr>
              <a:t>أكبر في الصيانة وتقليل التكاليف</a:t>
            </a:r>
            <a:r>
              <a:rPr lang="ar-SA" sz="3200" dirty="0" smtClean="0">
                <a:solidFill>
                  <a:srgbClr val="640000"/>
                </a:solidFill>
                <a:cs typeface="DecoType Naskh Variants" pitchFamily="2" charset="-78"/>
              </a:rPr>
              <a:t>.</a:t>
            </a:r>
          </a:p>
          <a:p>
            <a:pPr algn="just"/>
            <a:endParaRPr lang="ar-SA" sz="3200" dirty="0" smtClean="0">
              <a:solidFill>
                <a:srgbClr val="640000"/>
              </a:solidFill>
              <a:cs typeface="DecoType Naskh Variants" pitchFamily="2" charset="-78"/>
            </a:endParaRPr>
          </a:p>
          <a:p>
            <a:pPr algn="just"/>
            <a:r>
              <a:rPr lang="ar-SA" sz="3200" dirty="0" smtClean="0">
                <a:solidFill>
                  <a:srgbClr val="640000"/>
                </a:solidFill>
                <a:cs typeface="DecoType Naskh Variants" pitchFamily="2" charset="-78"/>
              </a:rPr>
              <a:t> تغطّي المنظمة الدولية </a:t>
            </a:r>
            <a:r>
              <a:rPr lang="de-DE" sz="3200" dirty="0">
                <a:solidFill>
                  <a:srgbClr val="640000"/>
                </a:solidFill>
                <a:cs typeface="DecoType Naskh Variants" pitchFamily="2" charset="-78"/>
              </a:rPr>
              <a:t>ISO </a:t>
            </a:r>
            <a:r>
              <a:rPr lang="ar-SA" sz="3200" dirty="0" smtClean="0">
                <a:solidFill>
                  <a:srgbClr val="640000"/>
                </a:solidFill>
                <a:cs typeface="DecoType Naskh Variants" pitchFamily="2" charset="-78"/>
              </a:rPr>
              <a:t> مجموعة </a:t>
            </a:r>
            <a:r>
              <a:rPr lang="ar-SA" sz="3200" dirty="0">
                <a:solidFill>
                  <a:srgbClr val="640000"/>
                </a:solidFill>
                <a:cs typeface="DecoType Naskh Variants" pitchFamily="2" charset="-78"/>
              </a:rPr>
              <a:t>واسعة من المعايير باستثناء معايير الهندسة الكهربائية والإلكترونية التي تغطيها اللجنة الدولية </a:t>
            </a:r>
            <a:r>
              <a:rPr lang="ar-SA" sz="3200" dirty="0" err="1">
                <a:solidFill>
                  <a:srgbClr val="640000"/>
                </a:solidFill>
                <a:cs typeface="DecoType Naskh Variants" pitchFamily="2" charset="-78"/>
              </a:rPr>
              <a:t>الكهروتقنية</a:t>
            </a:r>
            <a:r>
              <a:rPr lang="ar-SA" sz="3200" dirty="0">
                <a:solidFill>
                  <a:srgbClr val="640000"/>
                </a:solidFill>
                <a:cs typeface="DecoType Naskh Variants" pitchFamily="2" charset="-78"/>
              </a:rPr>
              <a:t> </a:t>
            </a:r>
            <a:r>
              <a:rPr lang="ar-SA" sz="3200" dirty="0" smtClean="0">
                <a:solidFill>
                  <a:srgbClr val="640000"/>
                </a:solidFill>
                <a:cs typeface="DecoType Naskh Variants" pitchFamily="2" charset="-78"/>
              </a:rPr>
              <a:t>(</a:t>
            </a:r>
            <a:r>
              <a:rPr lang="de-DE" sz="3200" dirty="0">
                <a:solidFill>
                  <a:srgbClr val="640000"/>
                </a:solidFill>
                <a:cs typeface="DecoType Naskh Variants" pitchFamily="2" charset="-78"/>
              </a:rPr>
              <a:t>IEC</a:t>
            </a:r>
            <a:r>
              <a:rPr lang="ar-SA" sz="3200" dirty="0" smtClean="0">
                <a:solidFill>
                  <a:srgbClr val="640000"/>
                </a:solidFill>
                <a:cs typeface="DecoType Naskh Variants" pitchFamily="2" charset="-78"/>
              </a:rPr>
              <a:t>)</a:t>
            </a:r>
            <a:r>
              <a:rPr lang="de-DE" sz="3200" dirty="0" smtClean="0">
                <a:solidFill>
                  <a:srgbClr val="640000"/>
                </a:solidFill>
                <a:cs typeface="DecoType Naskh Variants" pitchFamily="2" charset="-78"/>
              </a:rPr>
              <a:t>، </a:t>
            </a:r>
            <a:r>
              <a:rPr lang="ar-SA" sz="3200" dirty="0">
                <a:solidFill>
                  <a:srgbClr val="640000"/>
                </a:solidFill>
                <a:cs typeface="DecoType Naskh Variants" pitchFamily="2" charset="-78"/>
              </a:rPr>
              <a:t>ومعايير الاتصالات التي يغطيها الاتحاد الدولي للإبراق </a:t>
            </a:r>
            <a:r>
              <a:rPr lang="ar-SA" sz="3200" dirty="0" smtClean="0">
                <a:solidFill>
                  <a:srgbClr val="640000"/>
                </a:solidFill>
                <a:cs typeface="DecoType Naskh Variants" pitchFamily="2" charset="-78"/>
              </a:rPr>
              <a:t>(</a:t>
            </a:r>
            <a:r>
              <a:rPr lang="de-DE" sz="3200" dirty="0">
                <a:solidFill>
                  <a:srgbClr val="640000"/>
                </a:solidFill>
                <a:cs typeface="DecoType Naskh Variants" pitchFamily="2" charset="-78"/>
              </a:rPr>
              <a:t>ITU</a:t>
            </a:r>
            <a:r>
              <a:rPr lang="ar-SA" sz="3200" dirty="0" smtClean="0">
                <a:solidFill>
                  <a:srgbClr val="640000"/>
                </a:solidFill>
                <a:cs typeface="DecoType Naskh Variants" pitchFamily="2" charset="-78"/>
              </a:rPr>
              <a:t>)</a:t>
            </a:r>
            <a:r>
              <a:rPr lang="de-DE" sz="3200" dirty="0" smtClean="0">
                <a:solidFill>
                  <a:srgbClr val="640000"/>
                </a:solidFill>
                <a:cs typeface="DecoType Naskh Variants" pitchFamily="2" charset="-78"/>
              </a:rPr>
              <a:t> </a:t>
            </a:r>
            <a:r>
              <a:rPr lang="ar-SA" sz="3200" dirty="0" smtClean="0">
                <a:solidFill>
                  <a:srgbClr val="640000"/>
                </a:solidFill>
                <a:cs typeface="DecoType Naskh Variants" pitchFamily="2" charset="-78"/>
              </a:rPr>
              <a:t>، وتكنولوجيا </a:t>
            </a:r>
            <a:r>
              <a:rPr lang="ar-SA" sz="3200" dirty="0">
                <a:solidFill>
                  <a:srgbClr val="640000"/>
                </a:solidFill>
                <a:cs typeface="DecoType Naskh Variants" pitchFamily="2" charset="-78"/>
              </a:rPr>
              <a:t>المعلومات التي </a:t>
            </a:r>
            <a:r>
              <a:rPr lang="ar-SA" sz="3200" dirty="0" smtClean="0">
                <a:solidFill>
                  <a:srgbClr val="640000"/>
                </a:solidFill>
                <a:cs typeface="DecoType Naskh Variants" pitchFamily="2" charset="-78"/>
              </a:rPr>
              <a:t>يغطيها</a:t>
            </a:r>
            <a:r>
              <a:rPr lang="ar-SA" sz="3200" dirty="0">
                <a:solidFill>
                  <a:srgbClr val="640000"/>
                </a:solidFill>
                <a:cs typeface="DecoType Naskh Variants" pitchFamily="2" charset="-78"/>
              </a:rPr>
              <a:t> </a:t>
            </a:r>
            <a:r>
              <a:rPr lang="ar-SA" sz="3200" dirty="0" smtClean="0">
                <a:solidFill>
                  <a:srgbClr val="640000"/>
                </a:solidFill>
                <a:cs typeface="DecoType Naskh Variants" pitchFamily="2" charset="-78"/>
              </a:rPr>
              <a:t>اللجنة (</a:t>
            </a:r>
            <a:r>
              <a:rPr lang="de-DE" sz="3200" dirty="0">
                <a:solidFill>
                  <a:srgbClr val="640000"/>
                </a:solidFill>
                <a:cs typeface="DecoType Naskh Variants" pitchFamily="2" charset="-78"/>
              </a:rPr>
              <a:t>JTC 1 </a:t>
            </a:r>
            <a:r>
              <a:rPr lang="ar-SA" sz="3200" dirty="0" smtClean="0">
                <a:solidFill>
                  <a:srgbClr val="640000"/>
                </a:solidFill>
                <a:cs typeface="DecoType Naskh Variants" pitchFamily="2" charset="-78"/>
              </a:rPr>
              <a:t>) مشتركة </a:t>
            </a:r>
            <a:r>
              <a:rPr lang="ar-SA" sz="3200" dirty="0">
                <a:solidFill>
                  <a:srgbClr val="640000"/>
                </a:solidFill>
                <a:cs typeface="DecoType Naskh Variants" pitchFamily="2" charset="-78"/>
              </a:rPr>
              <a:t>بين </a:t>
            </a:r>
            <a:r>
              <a:rPr lang="de-DE" sz="3200" dirty="0">
                <a:solidFill>
                  <a:srgbClr val="640000"/>
                </a:solidFill>
                <a:cs typeface="DecoType Naskh Variants" pitchFamily="2" charset="-78"/>
              </a:rPr>
              <a:t>ISO </a:t>
            </a:r>
            <a:r>
              <a:rPr lang="ar-SA" sz="3200" dirty="0">
                <a:solidFill>
                  <a:srgbClr val="640000"/>
                </a:solidFill>
                <a:cs typeface="DecoType Naskh Variants" pitchFamily="2" charset="-78"/>
              </a:rPr>
              <a:t>و </a:t>
            </a:r>
            <a:r>
              <a:rPr lang="ar-SA" sz="3200" dirty="0" smtClean="0">
                <a:solidFill>
                  <a:srgbClr val="640000"/>
                </a:solidFill>
                <a:cs typeface="DecoType Naskh Variants" pitchFamily="2" charset="-78"/>
              </a:rPr>
              <a:t>(</a:t>
            </a:r>
            <a:r>
              <a:rPr lang="de-DE" sz="3200" dirty="0">
                <a:solidFill>
                  <a:srgbClr val="640000"/>
                </a:solidFill>
                <a:cs typeface="DecoType Naskh Variants" pitchFamily="2" charset="-78"/>
              </a:rPr>
              <a:t>IEC</a:t>
            </a:r>
            <a:r>
              <a:rPr lang="ar-SA" sz="3200" dirty="0" smtClean="0">
                <a:solidFill>
                  <a:srgbClr val="640000"/>
                </a:solidFill>
                <a:cs typeface="DecoType Naskh Variants" pitchFamily="2" charset="-78"/>
              </a:rPr>
              <a:t>).</a:t>
            </a:r>
            <a:endParaRPr lang="ar-SA" sz="3200" dirty="0">
              <a:solidFill>
                <a:srgbClr val="640000"/>
              </a:solidFill>
              <a:cs typeface="DecoType Naskh Variants" pitchFamily="2" charset="-7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زر إجراء: الوراء أو السابق 2">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6" name="مستطيل 5"/>
          <p:cNvSpPr/>
          <p:nvPr/>
        </p:nvSpPr>
        <p:spPr>
          <a:xfrm>
            <a:off x="19406" y="5965448"/>
            <a:ext cx="3429000" cy="523220"/>
          </a:xfrm>
          <a:prstGeom prst="rect">
            <a:avLst/>
          </a:prstGeom>
        </p:spPr>
        <p:txBody>
          <a:bodyPr wrap="square">
            <a:spAutoFit/>
          </a:bodyPr>
          <a:lstStyle/>
          <a:p>
            <a:pPr algn="l" rtl="0"/>
            <a:r>
              <a:rPr lang="en-US" sz="700" dirty="0" smtClean="0"/>
              <a:t>The organization which today is known as ISO began in 1926 as the International Federation of the National Standardizing Associations (ISA). This organization focused heavily on mechanical engineering. It was disbanded in 1942 during the Second World War but was re-organized under the current name, ISO, in 1946.</a:t>
            </a:r>
            <a:endParaRPr lang="ar-SA" sz="700" dirty="0"/>
          </a:p>
        </p:txBody>
      </p:sp>
      <p:sp>
        <p:nvSpPr>
          <p:cNvPr id="5" name="مستطيل 4"/>
          <p:cNvSpPr/>
          <p:nvPr/>
        </p:nvSpPr>
        <p:spPr>
          <a:xfrm>
            <a:off x="0" y="1066800"/>
            <a:ext cx="7772400" cy="3539430"/>
          </a:xfrm>
          <a:prstGeom prst="rect">
            <a:avLst/>
          </a:prstGeom>
        </p:spPr>
        <p:txBody>
          <a:bodyPr wrap="square">
            <a:spAutoFit/>
          </a:bodyPr>
          <a:lstStyle/>
          <a:p>
            <a:pPr algn="just"/>
            <a:r>
              <a:rPr lang="ar-SA" sz="3200" dirty="0">
                <a:solidFill>
                  <a:srgbClr val="640000"/>
                </a:solidFill>
                <a:cs typeface="DecoType Naskh Variants" pitchFamily="2" charset="-78"/>
              </a:rPr>
              <a:t>بدأت المنظمة التي تعرف اليوم باسم </a:t>
            </a:r>
            <a:r>
              <a:rPr lang="de-DE" sz="3200" dirty="0">
                <a:solidFill>
                  <a:srgbClr val="640000"/>
                </a:solidFill>
                <a:cs typeface="DecoType Naskh Variants" pitchFamily="2" charset="-78"/>
              </a:rPr>
              <a:t>ISO </a:t>
            </a:r>
            <a:r>
              <a:rPr lang="ar-SA" sz="3200" dirty="0" smtClean="0">
                <a:solidFill>
                  <a:srgbClr val="640000"/>
                </a:solidFill>
                <a:cs typeface="DecoType Naskh Variants" pitchFamily="2" charset="-78"/>
              </a:rPr>
              <a:t> في </a:t>
            </a:r>
            <a:r>
              <a:rPr lang="ar-SA" sz="3200" dirty="0">
                <a:solidFill>
                  <a:srgbClr val="640000"/>
                </a:solidFill>
                <a:cs typeface="DecoType Naskh Variants" pitchFamily="2" charset="-78"/>
              </a:rPr>
              <a:t>عام 1926 باسم الاتحاد الدولي لجمعيات التقييس الوطنية </a:t>
            </a:r>
            <a:r>
              <a:rPr lang="ar-SA" sz="3200" dirty="0" smtClean="0">
                <a:solidFill>
                  <a:srgbClr val="640000"/>
                </a:solidFill>
                <a:cs typeface="DecoType Naskh Variants" pitchFamily="2" charset="-78"/>
              </a:rPr>
              <a:t> (</a:t>
            </a:r>
            <a:r>
              <a:rPr lang="de-DE" sz="3200" dirty="0">
                <a:solidFill>
                  <a:srgbClr val="640000"/>
                </a:solidFill>
                <a:cs typeface="DecoType Naskh Variants" pitchFamily="2" charset="-78"/>
              </a:rPr>
              <a:t>ISA</a:t>
            </a:r>
            <a:r>
              <a:rPr lang="ar-SA" sz="3200" dirty="0" smtClean="0">
                <a:solidFill>
                  <a:srgbClr val="640000"/>
                </a:solidFill>
                <a:cs typeface="DecoType Naskh Variants" pitchFamily="2" charset="-78"/>
              </a:rPr>
              <a:t>).</a:t>
            </a:r>
          </a:p>
          <a:p>
            <a:pPr algn="just"/>
            <a:endParaRPr lang="ar-SA" sz="3200" dirty="0" smtClean="0">
              <a:solidFill>
                <a:srgbClr val="640000"/>
              </a:solidFill>
              <a:cs typeface="DecoType Naskh Variants" pitchFamily="2" charset="-78"/>
            </a:endParaRPr>
          </a:p>
          <a:p>
            <a:pPr algn="just"/>
            <a:r>
              <a:rPr lang="ar-SA" sz="3200" dirty="0" smtClean="0">
                <a:solidFill>
                  <a:srgbClr val="640000"/>
                </a:solidFill>
                <a:cs typeface="DecoType Naskh Variants" pitchFamily="2" charset="-78"/>
              </a:rPr>
              <a:t>ركّزت </a:t>
            </a:r>
            <a:r>
              <a:rPr lang="ar-SA" sz="3200" dirty="0">
                <a:solidFill>
                  <a:srgbClr val="640000"/>
                </a:solidFill>
                <a:cs typeface="DecoType Naskh Variants" pitchFamily="2" charset="-78"/>
              </a:rPr>
              <a:t>هذه المنظمة بشكل كبير على الهندسة الميكانيكية</a:t>
            </a:r>
            <a:r>
              <a:rPr lang="ar-SA" sz="3200" dirty="0" smtClean="0">
                <a:solidFill>
                  <a:srgbClr val="640000"/>
                </a:solidFill>
                <a:cs typeface="DecoType Naskh Variants" pitchFamily="2" charset="-78"/>
              </a:rPr>
              <a:t>.</a:t>
            </a:r>
          </a:p>
          <a:p>
            <a:pPr algn="just"/>
            <a:endParaRPr lang="ar-SA" sz="3200" dirty="0">
              <a:solidFill>
                <a:srgbClr val="640000"/>
              </a:solidFill>
              <a:cs typeface="DecoType Naskh Variants" pitchFamily="2" charset="-78"/>
            </a:endParaRPr>
          </a:p>
          <a:p>
            <a:pPr algn="just"/>
            <a:r>
              <a:rPr lang="ar-SA" sz="3200" dirty="0" smtClean="0">
                <a:solidFill>
                  <a:srgbClr val="640000"/>
                </a:solidFill>
                <a:cs typeface="DecoType Naskh Variants" pitchFamily="2" charset="-78"/>
              </a:rPr>
              <a:t> </a:t>
            </a:r>
            <a:r>
              <a:rPr lang="ar-SA" sz="3200" dirty="0">
                <a:solidFill>
                  <a:srgbClr val="640000"/>
                </a:solidFill>
                <a:cs typeface="DecoType Naskh Variants" pitchFamily="2" charset="-78"/>
              </a:rPr>
              <a:t>تم </a:t>
            </a:r>
            <a:r>
              <a:rPr lang="ar-SA" sz="3200" dirty="0" smtClean="0">
                <a:solidFill>
                  <a:srgbClr val="640000"/>
                </a:solidFill>
                <a:cs typeface="DecoType Naskh Variants" pitchFamily="2" charset="-78"/>
              </a:rPr>
              <a:t>حلّها </a:t>
            </a:r>
            <a:r>
              <a:rPr lang="ar-SA" sz="3200" dirty="0">
                <a:solidFill>
                  <a:srgbClr val="640000"/>
                </a:solidFill>
                <a:cs typeface="DecoType Naskh Variants" pitchFamily="2" charset="-78"/>
              </a:rPr>
              <a:t>في عام 1942 أثناء الحرب العالمية الثانية ولكن أعيد تنظيمها تحت الاسم الحالي </a:t>
            </a:r>
            <a:r>
              <a:rPr lang="de-DE" sz="3200" dirty="0">
                <a:solidFill>
                  <a:srgbClr val="640000"/>
                </a:solidFill>
                <a:cs typeface="DecoType Naskh Variants" pitchFamily="2" charset="-78"/>
              </a:rPr>
              <a:t>ISO </a:t>
            </a:r>
            <a:r>
              <a:rPr lang="ar-SA" sz="3200" dirty="0">
                <a:solidFill>
                  <a:srgbClr val="640000"/>
                </a:solidFill>
                <a:cs typeface="DecoType Naskh Variants" pitchFamily="2" charset="-78"/>
              </a:rPr>
              <a:t>في عام 1946.</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زر إجراء: الوراء أو السابق 2">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مستطيل 6"/>
          <p:cNvSpPr/>
          <p:nvPr/>
        </p:nvSpPr>
        <p:spPr>
          <a:xfrm>
            <a:off x="107081" y="5427641"/>
            <a:ext cx="2133600" cy="1061829"/>
          </a:xfrm>
          <a:prstGeom prst="rect">
            <a:avLst/>
          </a:prstGeom>
        </p:spPr>
        <p:txBody>
          <a:bodyPr wrap="square">
            <a:spAutoFit/>
          </a:bodyPr>
          <a:lstStyle/>
          <a:p>
            <a:pPr algn="l" rtl="0"/>
            <a:r>
              <a:rPr lang="en-US" sz="700" dirty="0" smtClean="0"/>
              <a:t>Even the name of the organization is standardized. The name, “ISO” is not an acronym but was derived from the Greek word “</a:t>
            </a:r>
            <a:r>
              <a:rPr lang="en-US" sz="700" dirty="0" err="1" smtClean="0"/>
              <a:t>isos</a:t>
            </a:r>
            <a:r>
              <a:rPr lang="en-US" sz="700" dirty="0" smtClean="0"/>
              <a:t>” meaning “equal”. (The relation to standards is that if two objects meet the same standard, they should be equal.) This name eliminates any confusion that could result from the translation of “International Organization for Standardization” into different languages which would lead to different acronyms.</a:t>
            </a:r>
            <a:endParaRPr lang="ar-SA" sz="700" dirty="0"/>
          </a:p>
        </p:txBody>
      </p:sp>
      <p:sp>
        <p:nvSpPr>
          <p:cNvPr id="5" name="مستطيل 4"/>
          <p:cNvSpPr/>
          <p:nvPr/>
        </p:nvSpPr>
        <p:spPr>
          <a:xfrm>
            <a:off x="114300" y="654799"/>
            <a:ext cx="7658100" cy="5016758"/>
          </a:xfrm>
          <a:prstGeom prst="rect">
            <a:avLst/>
          </a:prstGeom>
        </p:spPr>
        <p:txBody>
          <a:bodyPr wrap="square">
            <a:spAutoFit/>
          </a:bodyPr>
          <a:lstStyle/>
          <a:p>
            <a:r>
              <a:rPr lang="ar-SA" sz="3200" dirty="0" smtClean="0">
                <a:solidFill>
                  <a:srgbClr val="640000"/>
                </a:solidFill>
                <a:cs typeface="DecoType Naskh Variants" pitchFamily="2" charset="-78"/>
              </a:rPr>
              <a:t>إن اسم المنظمة الدولية للتقييس  </a:t>
            </a:r>
            <a:r>
              <a:rPr lang="de-DE" sz="3200" dirty="0" smtClean="0">
                <a:solidFill>
                  <a:srgbClr val="640000"/>
                </a:solidFill>
                <a:cs typeface="DecoType Naskh Variants" pitchFamily="2" charset="-78"/>
              </a:rPr>
              <a:t>ISO</a:t>
            </a:r>
            <a:r>
              <a:rPr lang="ar-SA" sz="3200" dirty="0" smtClean="0">
                <a:solidFill>
                  <a:srgbClr val="640000"/>
                </a:solidFill>
                <a:cs typeface="DecoType Naskh Variants" pitchFamily="2" charset="-78"/>
              </a:rPr>
              <a:t>  ليس </a:t>
            </a:r>
            <a:r>
              <a:rPr lang="ar-SA" sz="3200" dirty="0">
                <a:solidFill>
                  <a:srgbClr val="640000"/>
                </a:solidFill>
                <a:cs typeface="DecoType Naskh Variants" pitchFamily="2" charset="-78"/>
              </a:rPr>
              <a:t>اختصارًا ولكنه مشتق من الكلمة اليونانية </a:t>
            </a:r>
            <a:r>
              <a:rPr lang="ar-SA" sz="3200" dirty="0" smtClean="0">
                <a:solidFill>
                  <a:srgbClr val="640000"/>
                </a:solidFill>
                <a:cs typeface="DecoType Naskh Variants" pitchFamily="2" charset="-78"/>
              </a:rPr>
              <a:t> "</a:t>
            </a:r>
            <a:r>
              <a:rPr lang="de-DE" sz="3200" dirty="0" smtClean="0">
                <a:solidFill>
                  <a:srgbClr val="640000"/>
                </a:solidFill>
                <a:cs typeface="DecoType Naskh Variants" pitchFamily="2" charset="-78"/>
              </a:rPr>
              <a:t>isos</a:t>
            </a:r>
            <a:r>
              <a:rPr lang="ar-SA" sz="3200" dirty="0" smtClean="0">
                <a:solidFill>
                  <a:srgbClr val="640000"/>
                </a:solidFill>
                <a:cs typeface="DecoType Naskh Variants" pitchFamily="2" charset="-78"/>
              </a:rPr>
              <a:t>"  التي </a:t>
            </a:r>
            <a:r>
              <a:rPr lang="ar-SA" sz="3200" dirty="0">
                <a:solidFill>
                  <a:srgbClr val="640000"/>
                </a:solidFill>
                <a:cs typeface="DecoType Naskh Variants" pitchFamily="2" charset="-78"/>
              </a:rPr>
              <a:t>تعني "يساوي</a:t>
            </a:r>
            <a:r>
              <a:rPr lang="ar-SA" sz="3200" dirty="0" smtClean="0">
                <a:solidFill>
                  <a:srgbClr val="640000"/>
                </a:solidFill>
                <a:cs typeface="DecoType Naskh Variants" pitchFamily="2" charset="-78"/>
              </a:rPr>
              <a:t>".</a:t>
            </a:r>
          </a:p>
          <a:p>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rPr>
              <a:t> المساوات في العلاقة بين المعايير أي أنه:</a:t>
            </a:r>
          </a:p>
          <a:p>
            <a:r>
              <a:rPr lang="ar-SA" sz="3200" dirty="0" smtClean="0">
                <a:solidFill>
                  <a:srgbClr val="640000"/>
                </a:solidFill>
                <a:cs typeface="DecoType Naskh Variants" pitchFamily="2" charset="-78"/>
              </a:rPr>
              <a:t> </a:t>
            </a:r>
            <a:r>
              <a:rPr lang="ar-SA" sz="3200" dirty="0">
                <a:solidFill>
                  <a:srgbClr val="640000"/>
                </a:solidFill>
                <a:cs typeface="DecoType Naskh Variants" pitchFamily="2" charset="-78"/>
              </a:rPr>
              <a:t>إذا كان هناك </a:t>
            </a:r>
            <a:r>
              <a:rPr lang="ar-SA" sz="3200" dirty="0" smtClean="0">
                <a:solidFill>
                  <a:srgbClr val="640000"/>
                </a:solidFill>
                <a:cs typeface="DecoType Naskh Variants" pitchFamily="2" charset="-78"/>
              </a:rPr>
              <a:t>كائنان يحققان نفس </a:t>
            </a:r>
            <a:r>
              <a:rPr lang="ar-SA" sz="3200" dirty="0">
                <a:solidFill>
                  <a:srgbClr val="640000"/>
                </a:solidFill>
                <a:cs typeface="DecoType Naskh Variants" pitchFamily="2" charset="-78"/>
              </a:rPr>
              <a:t>المعيار ، فيجب أن يكونا متساويين</a:t>
            </a:r>
            <a:r>
              <a:rPr lang="ar-SA" sz="3200" dirty="0" smtClean="0">
                <a:solidFill>
                  <a:srgbClr val="640000"/>
                </a:solidFill>
                <a:cs typeface="DecoType Naskh Variants" pitchFamily="2" charset="-78"/>
              </a:rPr>
              <a:t>.</a:t>
            </a:r>
          </a:p>
          <a:p>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rPr>
              <a:t>يزيل </a:t>
            </a:r>
            <a:r>
              <a:rPr lang="ar-SA" sz="3200" dirty="0">
                <a:solidFill>
                  <a:srgbClr val="640000"/>
                </a:solidFill>
                <a:cs typeface="DecoType Naskh Variants" pitchFamily="2" charset="-78"/>
              </a:rPr>
              <a:t>هذا الاسم </a:t>
            </a:r>
            <a:r>
              <a:rPr lang="en-US" sz="3200" dirty="0" smtClean="0">
                <a:solidFill>
                  <a:srgbClr val="640000"/>
                </a:solidFill>
                <a:cs typeface="DecoType Naskh Variants" pitchFamily="2" charset="-78"/>
              </a:rPr>
              <a:t> ISO</a:t>
            </a:r>
            <a:r>
              <a:rPr lang="ar-SA" sz="3200" dirty="0" smtClean="0">
                <a:solidFill>
                  <a:srgbClr val="640000"/>
                </a:solidFill>
                <a:cs typeface="DecoType Naskh Variants" pitchFamily="2" charset="-78"/>
              </a:rPr>
              <a:t>أي </a:t>
            </a:r>
            <a:r>
              <a:rPr lang="ar-SA" sz="3200" dirty="0">
                <a:solidFill>
                  <a:srgbClr val="640000"/>
                </a:solidFill>
                <a:cs typeface="DecoType Naskh Variants" pitchFamily="2" charset="-78"/>
              </a:rPr>
              <a:t>ارتباك قد ينجم عن </a:t>
            </a:r>
            <a:r>
              <a:rPr lang="ar-SA" sz="3200" dirty="0" smtClean="0">
                <a:solidFill>
                  <a:srgbClr val="640000"/>
                </a:solidFill>
                <a:cs typeface="DecoType Naskh Variants" pitchFamily="2" charset="-78"/>
              </a:rPr>
              <a:t>ترجمة المصطلح  </a:t>
            </a:r>
            <a:r>
              <a:rPr lang="ar-SA" sz="3200" dirty="0">
                <a:solidFill>
                  <a:srgbClr val="640000"/>
                </a:solidFill>
                <a:cs typeface="DecoType Naskh Variants" pitchFamily="2" charset="-78"/>
              </a:rPr>
              <a:t>"المنظمة الدولية </a:t>
            </a:r>
            <a:r>
              <a:rPr lang="ar-SA" sz="3200" dirty="0" smtClean="0">
                <a:solidFill>
                  <a:srgbClr val="640000"/>
                </a:solidFill>
                <a:cs typeface="DecoType Naskh Variants" pitchFamily="2" charset="-78"/>
              </a:rPr>
              <a:t>للتقييس"،  </a:t>
            </a:r>
            <a:r>
              <a:rPr lang="ar-SA" sz="3200" dirty="0">
                <a:solidFill>
                  <a:srgbClr val="640000"/>
                </a:solidFill>
                <a:cs typeface="DecoType Naskh Variants" pitchFamily="2" charset="-78"/>
              </a:rPr>
              <a:t>إلى لغات مختلفة </a:t>
            </a:r>
            <a:r>
              <a:rPr lang="ar-SA" sz="3200" dirty="0" smtClean="0">
                <a:solidFill>
                  <a:srgbClr val="640000"/>
                </a:solidFill>
                <a:cs typeface="DecoType Naskh Variants" pitchFamily="2" charset="-78"/>
              </a:rPr>
              <a:t> مما </a:t>
            </a:r>
            <a:r>
              <a:rPr lang="ar-SA" sz="3200" dirty="0">
                <a:solidFill>
                  <a:srgbClr val="640000"/>
                </a:solidFill>
                <a:cs typeface="DecoType Naskh Variants" pitchFamily="2" charset="-78"/>
              </a:rPr>
              <a:t>قد يؤدي </a:t>
            </a:r>
            <a:r>
              <a:rPr lang="ar-SA" sz="3200" dirty="0" smtClean="0">
                <a:solidFill>
                  <a:srgbClr val="640000"/>
                </a:solidFill>
                <a:cs typeface="DecoType Naskh Variants" pitchFamily="2" charset="-78"/>
              </a:rPr>
              <a:t>إلى استحداث  </a:t>
            </a:r>
            <a:r>
              <a:rPr lang="ar-SA" sz="3200" dirty="0">
                <a:solidFill>
                  <a:srgbClr val="640000"/>
                </a:solidFill>
                <a:cs typeface="DecoType Naskh Variants" pitchFamily="2" charset="-78"/>
              </a:rPr>
              <a:t>اختصارات مختلفة.</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زر إجراء: الوراء أو السابق 2">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6" name="مستطيل 5"/>
          <p:cNvSpPr/>
          <p:nvPr/>
        </p:nvSpPr>
        <p:spPr>
          <a:xfrm>
            <a:off x="0" y="5181600"/>
            <a:ext cx="2247499" cy="954107"/>
          </a:xfrm>
          <a:prstGeom prst="rect">
            <a:avLst/>
          </a:prstGeom>
        </p:spPr>
        <p:txBody>
          <a:bodyPr wrap="square">
            <a:spAutoFit/>
          </a:bodyPr>
          <a:lstStyle/>
          <a:p>
            <a:pPr algn="l" rtl="0"/>
            <a:r>
              <a:rPr lang="en-US" sz="700" dirty="0" smtClean="0"/>
              <a:t>ISO is a voluntary organization whose members are recognized standard authorities, each one representing one country. The American National Standards Institute (ANSI) is the United States representative to ISO. The ANSI ASC Z-1/ASQ Standards Group coordinates the United States representation in the ISO Technical Committees 176 and 207 which are concerned with the ISO 9000 and ISO 14000 standards respectively.</a:t>
            </a:r>
          </a:p>
        </p:txBody>
      </p:sp>
      <p:sp>
        <p:nvSpPr>
          <p:cNvPr id="5" name="مستطيل 4"/>
          <p:cNvSpPr/>
          <p:nvPr/>
        </p:nvSpPr>
        <p:spPr>
          <a:xfrm>
            <a:off x="8021" y="1676400"/>
            <a:ext cx="7734701" cy="1077218"/>
          </a:xfrm>
          <a:prstGeom prst="rect">
            <a:avLst/>
          </a:prstGeom>
        </p:spPr>
        <p:txBody>
          <a:bodyPr wrap="square">
            <a:spAutoFit/>
          </a:bodyPr>
          <a:lstStyle/>
          <a:p>
            <a:r>
              <a:rPr lang="ar-SA" sz="3200" dirty="0" smtClean="0">
                <a:solidFill>
                  <a:srgbClr val="640000"/>
                </a:solidFill>
                <a:cs typeface="DecoType Naskh Variants" pitchFamily="2" charset="-78"/>
              </a:rPr>
              <a:t>المنظمة الدولية للتقييس </a:t>
            </a:r>
            <a:r>
              <a:rPr lang="de-DE" sz="3200" dirty="0">
                <a:solidFill>
                  <a:srgbClr val="640000"/>
                </a:solidFill>
                <a:cs typeface="DecoType Naskh Variants" pitchFamily="2" charset="-78"/>
              </a:rPr>
              <a:t>ISO </a:t>
            </a:r>
            <a:r>
              <a:rPr lang="ar-SA" sz="3200" dirty="0" smtClean="0">
                <a:solidFill>
                  <a:srgbClr val="640000"/>
                </a:solidFill>
                <a:cs typeface="DecoType Naskh Variants" pitchFamily="2" charset="-78"/>
              </a:rPr>
              <a:t> هي </a:t>
            </a:r>
            <a:r>
              <a:rPr lang="ar-SA" sz="3200" dirty="0">
                <a:solidFill>
                  <a:srgbClr val="640000"/>
                </a:solidFill>
                <a:cs typeface="DecoType Naskh Variants" pitchFamily="2" charset="-78"/>
              </a:rPr>
              <a:t>منظمة تطوعية يُعترف أعضاؤها بسلطات معيارية معترف بها ، كل منها يمثل دولة واحدة</a:t>
            </a:r>
            <a:r>
              <a:rPr lang="ar-SA" sz="3200" dirty="0" smtClean="0">
                <a:solidFill>
                  <a:srgbClr val="640000"/>
                </a:solidFill>
                <a:cs typeface="DecoType Naskh Variants" pitchFamily="2" charset="-78"/>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زر إجراء: الوراء أو السابق 2">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pic>
        <p:nvPicPr>
          <p:cNvPr id="1026" name="Picture 2" descr="process1"/>
          <p:cNvPicPr>
            <a:picLocks noChangeAspect="1" noChangeArrowheads="1"/>
          </p:cNvPicPr>
          <p:nvPr/>
        </p:nvPicPr>
        <p:blipFill rotWithShape="1">
          <a:blip r:embed="rId2"/>
          <a:srcRect t="30000" b="32000"/>
          <a:stretch/>
        </p:blipFill>
        <p:spPr bwMode="auto">
          <a:xfrm>
            <a:off x="2209800" y="304800"/>
            <a:ext cx="3810000" cy="1447800"/>
          </a:xfrm>
          <a:prstGeom prst="rect">
            <a:avLst/>
          </a:prstGeom>
          <a:noFill/>
        </p:spPr>
      </p:pic>
      <p:sp>
        <p:nvSpPr>
          <p:cNvPr id="7" name="مستطيل 6"/>
          <p:cNvSpPr/>
          <p:nvPr/>
        </p:nvSpPr>
        <p:spPr>
          <a:xfrm>
            <a:off x="-28074" y="5524497"/>
            <a:ext cx="3380874" cy="954107"/>
          </a:xfrm>
          <a:prstGeom prst="rect">
            <a:avLst/>
          </a:prstGeom>
        </p:spPr>
        <p:txBody>
          <a:bodyPr wrap="square">
            <a:spAutoFit/>
          </a:bodyPr>
          <a:lstStyle/>
          <a:p>
            <a:pPr algn="l" rtl="0"/>
            <a:r>
              <a:rPr lang="en-US" sz="700" dirty="0" smtClean="0"/>
              <a:t>ISO (International Organization for Standardization) is the world’s largest developer of voluntary International Standards. They were founded in 1947, and since then have published more than 19 500 International Standards covering almost all aspects of technology and business. In London, in 1946, 65 delegates from 25 countries meet to discuss the future of International Standardization. In 1947, ISO officially comes into existence with 67 technical committees (groups of experts focusing on a specific subject).Today they have members from 162 countries and about 150 people work full time for their Central Secretariat in Geneva, Switzerland.</a:t>
            </a:r>
            <a:endParaRPr lang="ar-SA" sz="700" dirty="0"/>
          </a:p>
        </p:txBody>
      </p:sp>
      <p:sp>
        <p:nvSpPr>
          <p:cNvPr id="5" name="مستطيل 4"/>
          <p:cNvSpPr/>
          <p:nvPr/>
        </p:nvSpPr>
        <p:spPr>
          <a:xfrm>
            <a:off x="-28074" y="2133600"/>
            <a:ext cx="7744326" cy="3539430"/>
          </a:xfrm>
          <a:prstGeom prst="rect">
            <a:avLst/>
          </a:prstGeom>
        </p:spPr>
        <p:txBody>
          <a:bodyPr wrap="square">
            <a:spAutoFit/>
          </a:bodyPr>
          <a:lstStyle/>
          <a:p>
            <a:pPr algn="just"/>
            <a:r>
              <a:rPr lang="ar-SA" sz="3200" dirty="0" smtClean="0">
                <a:solidFill>
                  <a:srgbClr val="640000"/>
                </a:solidFill>
                <a:cs typeface="DecoType Naskh Variants" pitchFamily="2" charset="-78"/>
              </a:rPr>
              <a:t>المنظمة </a:t>
            </a:r>
            <a:r>
              <a:rPr lang="ar-SA" sz="3200" dirty="0">
                <a:solidFill>
                  <a:srgbClr val="640000"/>
                </a:solidFill>
                <a:cs typeface="DecoType Naskh Variants" pitchFamily="2" charset="-78"/>
              </a:rPr>
              <a:t>الدولية </a:t>
            </a:r>
            <a:r>
              <a:rPr lang="ar-SA" sz="3200" dirty="0" smtClean="0">
                <a:solidFill>
                  <a:srgbClr val="640000"/>
                </a:solidFill>
                <a:cs typeface="DecoType Naskh Variants" pitchFamily="2" charset="-78"/>
              </a:rPr>
              <a:t>للتقييس </a:t>
            </a:r>
            <a:r>
              <a:rPr lang="de-DE" sz="3200" dirty="0" smtClean="0">
                <a:solidFill>
                  <a:srgbClr val="640000"/>
                </a:solidFill>
                <a:cs typeface="DecoType Naskh Variants" pitchFamily="2" charset="-78"/>
              </a:rPr>
              <a:t>ISO</a:t>
            </a:r>
            <a:r>
              <a:rPr lang="ar-SA" sz="3200" dirty="0" smtClean="0">
                <a:solidFill>
                  <a:srgbClr val="640000"/>
                </a:solidFill>
                <a:cs typeface="DecoType Naskh Variants" pitchFamily="2" charset="-78"/>
              </a:rPr>
              <a:t> </a:t>
            </a:r>
            <a:r>
              <a:rPr lang="ar-SA" sz="3200" dirty="0">
                <a:solidFill>
                  <a:srgbClr val="640000"/>
                </a:solidFill>
                <a:cs typeface="DecoType Naskh Variants" pitchFamily="2" charset="-78"/>
              </a:rPr>
              <a:t>هي أكبر </a:t>
            </a:r>
            <a:r>
              <a:rPr lang="ar-SA" sz="3200" dirty="0" smtClean="0">
                <a:solidFill>
                  <a:srgbClr val="640000"/>
                </a:solidFill>
                <a:cs typeface="DecoType Naskh Variants" pitchFamily="2" charset="-78"/>
              </a:rPr>
              <a:t>مطوّر </a:t>
            </a:r>
            <a:r>
              <a:rPr lang="ar-SA" sz="3200" dirty="0">
                <a:solidFill>
                  <a:srgbClr val="640000"/>
                </a:solidFill>
                <a:cs typeface="DecoType Naskh Variants" pitchFamily="2" charset="-78"/>
              </a:rPr>
              <a:t>للمعايير الدولية </a:t>
            </a:r>
            <a:r>
              <a:rPr lang="ar-SA" sz="3200" dirty="0" smtClean="0">
                <a:solidFill>
                  <a:srgbClr val="640000"/>
                </a:solidFill>
                <a:cs typeface="DecoType Naskh Variants" pitchFamily="2" charset="-78"/>
              </a:rPr>
              <a:t>الطوعيّة </a:t>
            </a:r>
            <a:r>
              <a:rPr lang="ar-SA" sz="3200" dirty="0">
                <a:solidFill>
                  <a:srgbClr val="640000"/>
                </a:solidFill>
                <a:cs typeface="DecoType Naskh Variants" pitchFamily="2" charset="-78"/>
              </a:rPr>
              <a:t>في العالم</a:t>
            </a:r>
            <a:r>
              <a:rPr lang="ar-SA" sz="3200" dirty="0" smtClean="0">
                <a:solidFill>
                  <a:srgbClr val="640000"/>
                </a:solidFill>
                <a:cs typeface="DecoType Naskh Variants" pitchFamily="2" charset="-78"/>
              </a:rPr>
              <a:t>.</a:t>
            </a:r>
          </a:p>
          <a:p>
            <a:pPr algn="just"/>
            <a:endParaRPr lang="ar-SA" sz="3200" dirty="0" smtClean="0">
              <a:solidFill>
                <a:srgbClr val="640000"/>
              </a:solidFill>
              <a:cs typeface="DecoType Naskh Variants" pitchFamily="2" charset="-78"/>
            </a:endParaRPr>
          </a:p>
          <a:p>
            <a:pPr algn="just"/>
            <a:r>
              <a:rPr lang="ar-SA" sz="3200" dirty="0" smtClean="0">
                <a:solidFill>
                  <a:srgbClr val="640000"/>
                </a:solidFill>
                <a:cs typeface="DecoType Naskh Variants" pitchFamily="2" charset="-78"/>
              </a:rPr>
              <a:t> </a:t>
            </a:r>
            <a:r>
              <a:rPr lang="ar-SA" sz="3200" dirty="0">
                <a:solidFill>
                  <a:srgbClr val="640000"/>
                </a:solidFill>
                <a:cs typeface="DecoType Naskh Variants" pitchFamily="2" charset="-78"/>
              </a:rPr>
              <a:t>تم تأسيسها في عام 1947 ، ومنذ ذلك الحين قامت بنشر أكثر من 19500 معيار </a:t>
            </a:r>
            <a:r>
              <a:rPr lang="ar-SA" sz="3200" dirty="0" smtClean="0">
                <a:solidFill>
                  <a:srgbClr val="640000"/>
                </a:solidFill>
                <a:cs typeface="DecoType Naskh Variants" pitchFamily="2" charset="-78"/>
              </a:rPr>
              <a:t>دولي، </a:t>
            </a:r>
            <a:r>
              <a:rPr lang="ar-SA" sz="3200" dirty="0">
                <a:solidFill>
                  <a:srgbClr val="640000"/>
                </a:solidFill>
                <a:cs typeface="DecoType Naskh Variants" pitchFamily="2" charset="-78"/>
              </a:rPr>
              <a:t>تغطي جميع جوانب التكنولوجيا والأعمال تقريبًا</a:t>
            </a:r>
            <a:r>
              <a:rPr lang="ar-SA" sz="3200" dirty="0" smtClean="0">
                <a:solidFill>
                  <a:srgbClr val="640000"/>
                </a:solidFill>
                <a:cs typeface="DecoType Naskh Variants" pitchFamily="2" charset="-78"/>
              </a:rPr>
              <a:t>.</a:t>
            </a:r>
          </a:p>
          <a:p>
            <a:pPr algn="just"/>
            <a:endParaRPr lang="ar-SA" sz="3200" dirty="0">
              <a:solidFill>
                <a:srgbClr val="640000"/>
              </a:solidFill>
              <a:cs typeface="DecoType Naskh Variants" pitchFamily="2" charset="-78"/>
            </a:endParaRPr>
          </a:p>
          <a:p>
            <a:pPr algn="just"/>
            <a:r>
              <a:rPr lang="ar-SA" sz="3200" dirty="0" smtClean="0">
                <a:solidFill>
                  <a:srgbClr val="640000"/>
                </a:solidFill>
                <a:cs typeface="DecoType Naskh Variants" pitchFamily="2" charset="-78"/>
              </a:rPr>
              <a:t> </a:t>
            </a:r>
            <a:endParaRPr lang="ar-SA" sz="3200" dirty="0">
              <a:solidFill>
                <a:srgbClr val="640000"/>
              </a:solidFill>
              <a:cs typeface="DecoType Naskh Variants" pitchFamily="2" charset="-7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زر إجراء: الوراء أو السابق 2">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pic>
        <p:nvPicPr>
          <p:cNvPr id="1026" name="Picture 2" descr="process1"/>
          <p:cNvPicPr>
            <a:picLocks noChangeAspect="1" noChangeArrowheads="1"/>
          </p:cNvPicPr>
          <p:nvPr/>
        </p:nvPicPr>
        <p:blipFill rotWithShape="1">
          <a:blip r:embed="rId2"/>
          <a:srcRect t="30000" b="32000"/>
          <a:stretch/>
        </p:blipFill>
        <p:spPr bwMode="auto">
          <a:xfrm>
            <a:off x="2209800" y="304800"/>
            <a:ext cx="3810000" cy="1447800"/>
          </a:xfrm>
          <a:prstGeom prst="rect">
            <a:avLst/>
          </a:prstGeom>
          <a:noFill/>
        </p:spPr>
      </p:pic>
      <p:sp>
        <p:nvSpPr>
          <p:cNvPr id="7" name="مستطيل 6"/>
          <p:cNvSpPr/>
          <p:nvPr/>
        </p:nvSpPr>
        <p:spPr>
          <a:xfrm>
            <a:off x="-28074" y="5524497"/>
            <a:ext cx="3380874" cy="954107"/>
          </a:xfrm>
          <a:prstGeom prst="rect">
            <a:avLst/>
          </a:prstGeom>
        </p:spPr>
        <p:txBody>
          <a:bodyPr wrap="square">
            <a:spAutoFit/>
          </a:bodyPr>
          <a:lstStyle/>
          <a:p>
            <a:pPr algn="l" rtl="0"/>
            <a:r>
              <a:rPr lang="en-US" sz="700" dirty="0" smtClean="0"/>
              <a:t>ISO (International Organization for Standardization) is the world’s largest developer of voluntary International Standards. They were founded in 1947, and since then have published more than 19 500 International Standards covering almost all aspects of technology and business. In London, in 1946, 65 delegates from 25 countries meet to discuss the future of International Standardization. In 1947, ISO officially comes into existence with 67 technical committees (groups of experts focusing on a specific subject).Today they have members from 162 countries and about 150 people work full time for their Central Secretariat in Geneva, Switzerland.</a:t>
            </a:r>
            <a:endParaRPr lang="ar-SA" sz="700" dirty="0"/>
          </a:p>
        </p:txBody>
      </p:sp>
      <p:sp>
        <p:nvSpPr>
          <p:cNvPr id="5" name="مستطيل 4"/>
          <p:cNvSpPr/>
          <p:nvPr/>
        </p:nvSpPr>
        <p:spPr>
          <a:xfrm>
            <a:off x="0" y="2213283"/>
            <a:ext cx="7744326" cy="2062103"/>
          </a:xfrm>
          <a:prstGeom prst="rect">
            <a:avLst/>
          </a:prstGeom>
        </p:spPr>
        <p:txBody>
          <a:bodyPr wrap="square">
            <a:spAutoFit/>
          </a:bodyPr>
          <a:lstStyle/>
          <a:p>
            <a:pPr algn="just"/>
            <a:endParaRPr lang="ar-SA" sz="3200" dirty="0">
              <a:solidFill>
                <a:srgbClr val="640000"/>
              </a:solidFill>
              <a:cs typeface="DecoType Naskh Variants" pitchFamily="2" charset="-78"/>
            </a:endParaRPr>
          </a:p>
          <a:p>
            <a:pPr algn="just"/>
            <a:r>
              <a:rPr lang="ar-SA" sz="3200" dirty="0" smtClean="0">
                <a:solidFill>
                  <a:srgbClr val="640000"/>
                </a:solidFill>
                <a:cs typeface="DecoType Naskh Variants" pitchFamily="2" charset="-78"/>
              </a:rPr>
              <a:t> </a:t>
            </a:r>
            <a:r>
              <a:rPr lang="ar-SA" sz="3200" dirty="0">
                <a:solidFill>
                  <a:srgbClr val="640000"/>
                </a:solidFill>
                <a:cs typeface="DecoType Naskh Variants" pitchFamily="2" charset="-78"/>
              </a:rPr>
              <a:t>في لندن عام 1946 ، اجتمع 65 مندوبًا من 25 دولة لمناقشة مستقبل التقييس الدولي</a:t>
            </a:r>
            <a:r>
              <a:rPr lang="ar-SA" sz="3200" dirty="0" smtClean="0">
                <a:solidFill>
                  <a:srgbClr val="640000"/>
                </a:solidFill>
                <a:cs typeface="DecoType Naskh Variants" pitchFamily="2" charset="-78"/>
              </a:rPr>
              <a:t>.</a:t>
            </a:r>
          </a:p>
          <a:p>
            <a:pPr algn="just"/>
            <a:endParaRPr lang="ar-SA" sz="3200" dirty="0">
              <a:solidFill>
                <a:srgbClr val="640000"/>
              </a:solidFill>
              <a:cs typeface="DecoType Naskh Variants" pitchFamily="2" charset="-78"/>
            </a:endParaRPr>
          </a:p>
        </p:txBody>
      </p:sp>
    </p:spTree>
    <p:extLst>
      <p:ext uri="{BB962C8B-B14F-4D97-AF65-F5344CB8AC3E}">
        <p14:creationId xmlns:p14="http://schemas.microsoft.com/office/powerpoint/2010/main" val="4052045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زر إجراء: الوراء أو السابق 2">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pic>
        <p:nvPicPr>
          <p:cNvPr id="1026" name="Picture 2" descr="process1"/>
          <p:cNvPicPr>
            <a:picLocks noChangeAspect="1" noChangeArrowheads="1"/>
          </p:cNvPicPr>
          <p:nvPr/>
        </p:nvPicPr>
        <p:blipFill rotWithShape="1">
          <a:blip r:embed="rId2"/>
          <a:srcRect t="30000" b="32000"/>
          <a:stretch/>
        </p:blipFill>
        <p:spPr bwMode="auto">
          <a:xfrm>
            <a:off x="2209800" y="304800"/>
            <a:ext cx="3810000" cy="1447800"/>
          </a:xfrm>
          <a:prstGeom prst="rect">
            <a:avLst/>
          </a:prstGeom>
          <a:noFill/>
        </p:spPr>
      </p:pic>
      <p:sp>
        <p:nvSpPr>
          <p:cNvPr id="7" name="مستطيل 6"/>
          <p:cNvSpPr/>
          <p:nvPr/>
        </p:nvSpPr>
        <p:spPr>
          <a:xfrm>
            <a:off x="-28074" y="5524497"/>
            <a:ext cx="3380874" cy="954107"/>
          </a:xfrm>
          <a:prstGeom prst="rect">
            <a:avLst/>
          </a:prstGeom>
        </p:spPr>
        <p:txBody>
          <a:bodyPr wrap="square">
            <a:spAutoFit/>
          </a:bodyPr>
          <a:lstStyle/>
          <a:p>
            <a:pPr algn="l" rtl="0"/>
            <a:r>
              <a:rPr lang="en-US" sz="700" dirty="0" smtClean="0"/>
              <a:t>ISO (International Organization for Standardization) is the world’s largest developer of voluntary International Standards. They were founded in 1947, and since then have published more than 19 500 International Standards covering almost all aspects of technology and business. In London, in 1946, 65 delegates from 25 countries meet to discuss the future of International Standardization. In 1947, ISO officially comes into existence with 67 technical committees (groups of experts focusing on a specific subject).Today they have members from 162 countries and about 150 people work full time for their Central Secretariat in Geneva, Switzerland.</a:t>
            </a:r>
            <a:endParaRPr lang="ar-SA" sz="700" dirty="0"/>
          </a:p>
        </p:txBody>
      </p:sp>
      <p:sp>
        <p:nvSpPr>
          <p:cNvPr id="5" name="مستطيل 4"/>
          <p:cNvSpPr/>
          <p:nvPr/>
        </p:nvSpPr>
        <p:spPr>
          <a:xfrm>
            <a:off x="25667" y="2585743"/>
            <a:ext cx="7744326" cy="2554545"/>
          </a:xfrm>
          <a:prstGeom prst="rect">
            <a:avLst/>
          </a:prstGeom>
        </p:spPr>
        <p:txBody>
          <a:bodyPr wrap="square">
            <a:spAutoFit/>
          </a:bodyPr>
          <a:lstStyle/>
          <a:p>
            <a:pPr algn="just"/>
            <a:endParaRPr lang="ar-SA" sz="3200" dirty="0">
              <a:solidFill>
                <a:srgbClr val="640000"/>
              </a:solidFill>
              <a:cs typeface="DecoType Naskh Variants" pitchFamily="2" charset="-78"/>
            </a:endParaRPr>
          </a:p>
          <a:p>
            <a:pPr algn="just"/>
            <a:r>
              <a:rPr lang="ar-SA" sz="3200" dirty="0" smtClean="0">
                <a:solidFill>
                  <a:srgbClr val="640000"/>
                </a:solidFill>
                <a:cs typeface="DecoType Naskh Variants" pitchFamily="2" charset="-78"/>
              </a:rPr>
              <a:t> </a:t>
            </a:r>
            <a:r>
              <a:rPr lang="ar-SA" sz="3200" dirty="0">
                <a:solidFill>
                  <a:srgbClr val="640000"/>
                </a:solidFill>
                <a:cs typeface="DecoType Naskh Variants" pitchFamily="2" charset="-78"/>
              </a:rPr>
              <a:t>في عام 1947 ، ظهرت </a:t>
            </a:r>
            <a:r>
              <a:rPr lang="de-DE" sz="3200" dirty="0" smtClean="0">
                <a:solidFill>
                  <a:srgbClr val="640000"/>
                </a:solidFill>
                <a:cs typeface="DecoType Naskh Variants" pitchFamily="2" charset="-78"/>
              </a:rPr>
              <a:t>ISO</a:t>
            </a:r>
            <a:r>
              <a:rPr lang="ar-SA" sz="3200" dirty="0" smtClean="0">
                <a:solidFill>
                  <a:srgbClr val="640000"/>
                </a:solidFill>
                <a:cs typeface="DecoType Naskh Variants" pitchFamily="2" charset="-78"/>
              </a:rPr>
              <a:t> المنظمة الدولية للتقييس</a:t>
            </a:r>
            <a:r>
              <a:rPr lang="de-DE" sz="3200" dirty="0" smtClean="0">
                <a:solidFill>
                  <a:srgbClr val="640000"/>
                </a:solidFill>
                <a:cs typeface="DecoType Naskh Variants" pitchFamily="2" charset="-78"/>
              </a:rPr>
              <a:t> </a:t>
            </a:r>
            <a:r>
              <a:rPr lang="ar-SA" sz="3200" dirty="0" smtClean="0">
                <a:solidFill>
                  <a:srgbClr val="640000"/>
                </a:solidFill>
                <a:cs typeface="DecoType Naskh Variants" pitchFamily="2" charset="-78"/>
              </a:rPr>
              <a:t> رسميًّا </a:t>
            </a:r>
            <a:r>
              <a:rPr lang="ar-SA" sz="3200" dirty="0">
                <a:solidFill>
                  <a:srgbClr val="640000"/>
                </a:solidFill>
                <a:cs typeface="DecoType Naskh Variants" pitchFamily="2" charset="-78"/>
              </a:rPr>
              <a:t>مع 67 لجنة فنية (مجموعات من الخبراء تركز على موضوع معين</a:t>
            </a:r>
            <a:r>
              <a:rPr lang="ar-SA" sz="3200" dirty="0" smtClean="0">
                <a:solidFill>
                  <a:srgbClr val="640000"/>
                </a:solidFill>
                <a:cs typeface="DecoType Naskh Variants" pitchFamily="2" charset="-78"/>
              </a:rPr>
              <a:t>)، </a:t>
            </a:r>
            <a:r>
              <a:rPr lang="ar-SA" sz="3200" dirty="0">
                <a:solidFill>
                  <a:srgbClr val="640000"/>
                </a:solidFill>
                <a:cs typeface="DecoType Naskh Variants" pitchFamily="2" charset="-78"/>
              </a:rPr>
              <a:t>واليوم لديهم أعضاء من 162 دولة وحوالي 150 شخصًا يعملون بدوام كامل في الأمانة </a:t>
            </a:r>
            <a:r>
              <a:rPr lang="ar-SA" sz="3200" dirty="0" smtClean="0">
                <a:solidFill>
                  <a:srgbClr val="640000"/>
                </a:solidFill>
                <a:cs typeface="DecoType Naskh Variants" pitchFamily="2" charset="-78"/>
              </a:rPr>
              <a:t>المركزيّة </a:t>
            </a:r>
            <a:r>
              <a:rPr lang="ar-SA" sz="3200" dirty="0">
                <a:solidFill>
                  <a:srgbClr val="640000"/>
                </a:solidFill>
                <a:cs typeface="DecoType Naskh Variants" pitchFamily="2" charset="-78"/>
              </a:rPr>
              <a:t>في جنيف ، سويسرا.</a:t>
            </a:r>
          </a:p>
        </p:txBody>
      </p:sp>
    </p:spTree>
    <p:extLst>
      <p:ext uri="{BB962C8B-B14F-4D97-AF65-F5344CB8AC3E}">
        <p14:creationId xmlns:p14="http://schemas.microsoft.com/office/powerpoint/2010/main" val="195786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زر إجراء: الوراء أو السابق 2">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pic>
        <p:nvPicPr>
          <p:cNvPr id="203778" name="Picture 2" descr="process21"/>
          <p:cNvPicPr>
            <a:picLocks noChangeAspect="1" noChangeArrowheads="1"/>
          </p:cNvPicPr>
          <p:nvPr/>
        </p:nvPicPr>
        <p:blipFill rotWithShape="1">
          <a:blip r:embed="rId2"/>
          <a:srcRect t="30000" b="30000"/>
          <a:stretch/>
        </p:blipFill>
        <p:spPr bwMode="auto">
          <a:xfrm>
            <a:off x="2133600" y="1084446"/>
            <a:ext cx="3810000" cy="1524000"/>
          </a:xfrm>
          <a:prstGeom prst="rect">
            <a:avLst/>
          </a:prstGeom>
          <a:noFill/>
        </p:spPr>
      </p:pic>
      <p:sp>
        <p:nvSpPr>
          <p:cNvPr id="8" name="مستطيل 7"/>
          <p:cNvSpPr/>
          <p:nvPr/>
        </p:nvSpPr>
        <p:spPr>
          <a:xfrm>
            <a:off x="152400" y="5867400"/>
            <a:ext cx="2667000" cy="415498"/>
          </a:xfrm>
          <a:prstGeom prst="rect">
            <a:avLst/>
          </a:prstGeom>
        </p:spPr>
        <p:txBody>
          <a:bodyPr wrap="square">
            <a:spAutoFit/>
          </a:bodyPr>
          <a:lstStyle/>
          <a:p>
            <a:pPr algn="l" rtl="0"/>
            <a:r>
              <a:rPr lang="en-US" sz="700" b="1" dirty="0" smtClean="0"/>
              <a:t>ISO’s first offices</a:t>
            </a:r>
            <a:r>
              <a:rPr lang="en-US" sz="700" dirty="0" smtClean="0"/>
              <a:t> In 1949, ISO moves into offices in a small, private house in Geneva. In the early 1950s the Central Secretariat has 5 members of staff.</a:t>
            </a:r>
            <a:endParaRPr lang="ar-SA" sz="700" dirty="0"/>
          </a:p>
        </p:txBody>
      </p:sp>
      <p:sp>
        <p:nvSpPr>
          <p:cNvPr id="5" name="مستطيل 4"/>
          <p:cNvSpPr/>
          <p:nvPr/>
        </p:nvSpPr>
        <p:spPr>
          <a:xfrm>
            <a:off x="2133600" y="2967334"/>
            <a:ext cx="3810000" cy="523220"/>
          </a:xfrm>
          <a:prstGeom prst="rect">
            <a:avLst/>
          </a:prstGeom>
        </p:spPr>
        <p:txBody>
          <a:bodyPr wrap="square">
            <a:spAutoFit/>
          </a:bodyPr>
          <a:lstStyle/>
          <a:p>
            <a:pPr algn="ctr"/>
            <a:r>
              <a:rPr lang="ar-SA" sz="2800" dirty="0">
                <a:solidFill>
                  <a:srgbClr val="640000"/>
                </a:solidFill>
                <a:cs typeface="DecoType Naskh Variants" pitchFamily="2" charset="-78"/>
              </a:rPr>
              <a:t>مكاتب </a:t>
            </a:r>
            <a:r>
              <a:rPr lang="de-DE" sz="2800" dirty="0" smtClean="0">
                <a:solidFill>
                  <a:srgbClr val="640000"/>
                </a:solidFill>
                <a:cs typeface="DecoType Naskh Variants" pitchFamily="2" charset="-78"/>
              </a:rPr>
              <a:t>ISO </a:t>
            </a:r>
            <a:r>
              <a:rPr lang="ar-SA" sz="2800" dirty="0" smtClean="0">
                <a:solidFill>
                  <a:srgbClr val="640000"/>
                </a:solidFill>
                <a:cs typeface="DecoType Naskh Variants" pitchFamily="2" charset="-78"/>
              </a:rPr>
              <a:t> </a:t>
            </a:r>
            <a:r>
              <a:rPr lang="ar-SA" sz="2800" dirty="0">
                <a:solidFill>
                  <a:srgbClr val="640000"/>
                </a:solidFill>
                <a:cs typeface="DecoType Naskh Variants" pitchFamily="2" charset="-78"/>
              </a:rPr>
              <a:t>الأولى في عام 1949</a:t>
            </a:r>
          </a:p>
        </p:txBody>
      </p:sp>
      <p:sp>
        <p:nvSpPr>
          <p:cNvPr id="6" name="مستطيل 5"/>
          <p:cNvSpPr/>
          <p:nvPr/>
        </p:nvSpPr>
        <p:spPr>
          <a:xfrm>
            <a:off x="0" y="3849442"/>
            <a:ext cx="7772400" cy="1384995"/>
          </a:xfrm>
          <a:prstGeom prst="rect">
            <a:avLst/>
          </a:prstGeom>
        </p:spPr>
        <p:txBody>
          <a:bodyPr wrap="square">
            <a:spAutoFit/>
          </a:bodyPr>
          <a:lstStyle/>
          <a:p>
            <a:pPr algn="just"/>
            <a:r>
              <a:rPr lang="ar-SA" sz="2800" dirty="0" smtClean="0">
                <a:solidFill>
                  <a:srgbClr val="640000"/>
                </a:solidFill>
                <a:cs typeface="DecoType Naskh Variants" pitchFamily="2" charset="-78"/>
              </a:rPr>
              <a:t>انتقلت ISO  </a:t>
            </a:r>
            <a:r>
              <a:rPr lang="ar-SA" sz="2800" dirty="0">
                <a:solidFill>
                  <a:srgbClr val="640000"/>
                </a:solidFill>
                <a:cs typeface="DecoType Naskh Variants" pitchFamily="2" charset="-78"/>
              </a:rPr>
              <a:t>إلى مكاتب في منزل خاص صغير في </a:t>
            </a:r>
            <a:r>
              <a:rPr lang="ar-SA" sz="2800" dirty="0" smtClean="0">
                <a:solidFill>
                  <a:srgbClr val="640000"/>
                </a:solidFill>
                <a:cs typeface="DecoType Naskh Variants" pitchFamily="2" charset="-78"/>
              </a:rPr>
              <a:t>جنيف وذلك  </a:t>
            </a:r>
            <a:r>
              <a:rPr lang="ar-SA" sz="2800" dirty="0">
                <a:solidFill>
                  <a:srgbClr val="640000"/>
                </a:solidFill>
                <a:cs typeface="DecoType Naskh Variants" pitchFamily="2" charset="-78"/>
              </a:rPr>
              <a:t>في أوائل الخمسينيات من القرن الماضي </a:t>
            </a:r>
            <a:r>
              <a:rPr lang="ar-SA" sz="2800" dirty="0" smtClean="0">
                <a:solidFill>
                  <a:srgbClr val="640000"/>
                </a:solidFill>
                <a:cs typeface="DecoType Naskh Variants" pitchFamily="2" charset="-78"/>
              </a:rPr>
              <a:t>حيث  </a:t>
            </a:r>
            <a:r>
              <a:rPr lang="ar-SA" sz="2800" dirty="0">
                <a:solidFill>
                  <a:srgbClr val="640000"/>
                </a:solidFill>
                <a:cs typeface="DecoType Naskh Variants" pitchFamily="2" charset="-78"/>
              </a:rPr>
              <a:t>كان لدى الأمانة </a:t>
            </a:r>
            <a:r>
              <a:rPr lang="ar-SA" sz="2800" dirty="0" smtClean="0">
                <a:solidFill>
                  <a:srgbClr val="640000"/>
                </a:solidFill>
                <a:cs typeface="DecoType Naskh Variants" pitchFamily="2" charset="-78"/>
              </a:rPr>
              <a:t>المركزيّة  في ذلك الحين 5 </a:t>
            </a:r>
            <a:r>
              <a:rPr lang="ar-SA" sz="2800" dirty="0">
                <a:solidFill>
                  <a:srgbClr val="640000"/>
                </a:solidFill>
                <a:cs typeface="DecoType Naskh Variants" pitchFamily="2" charset="-78"/>
              </a:rPr>
              <a:t>موظفين.</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2clipart.com/cliparts/6/c/4/d/clipart-warning-sign-256x256-6c4d.png"/>
          <p:cNvPicPr>
            <a:picLocks noChangeAspect="1" noChangeArrowheads="1"/>
          </p:cNvPicPr>
          <p:nvPr/>
        </p:nvPicPr>
        <p:blipFill>
          <a:blip r:embed="rId2" cstate="print"/>
          <a:srcRect/>
          <a:stretch>
            <a:fillRect/>
          </a:stretch>
        </p:blipFill>
        <p:spPr bwMode="auto">
          <a:xfrm>
            <a:off x="2209800" y="4414242"/>
            <a:ext cx="2362200" cy="2196109"/>
          </a:xfrm>
          <a:prstGeom prst="rect">
            <a:avLst/>
          </a:prstGeom>
          <a:noFill/>
        </p:spPr>
      </p:pic>
      <p:sp>
        <p:nvSpPr>
          <p:cNvPr id="9" name="مربع نص 8"/>
          <p:cNvSpPr txBox="1"/>
          <p:nvPr/>
        </p:nvSpPr>
        <p:spPr>
          <a:xfrm>
            <a:off x="1295400" y="914400"/>
            <a:ext cx="4572000" cy="584775"/>
          </a:xfrm>
          <a:prstGeom prst="rect">
            <a:avLst/>
          </a:prstGeom>
          <a:solidFill>
            <a:schemeClr val="bg1"/>
          </a:solidFill>
        </p:spPr>
        <p:txBody>
          <a:bodyPr wrap="square" rtlCol="1">
            <a:spAutoFit/>
          </a:bodyPr>
          <a:lstStyle/>
          <a:p>
            <a:r>
              <a:rPr lang="ar-SA" sz="3200" dirty="0" smtClean="0">
                <a:solidFill>
                  <a:srgbClr val="640000"/>
                </a:solidFill>
                <a:cs typeface="DecoType Naskh Variants" pitchFamily="2" charset="-78"/>
              </a:rPr>
              <a:t>وثيقة محمية بحقوق الطباعة والنشر</a:t>
            </a:r>
          </a:p>
        </p:txBody>
      </p:sp>
      <p:sp>
        <p:nvSpPr>
          <p:cNvPr id="11" name="مربع نص 10"/>
          <p:cNvSpPr txBox="1"/>
          <p:nvPr/>
        </p:nvSpPr>
        <p:spPr>
          <a:xfrm>
            <a:off x="1295400" y="1828800"/>
            <a:ext cx="4572000" cy="646331"/>
          </a:xfrm>
          <a:prstGeom prst="rect">
            <a:avLst/>
          </a:prstGeom>
          <a:solidFill>
            <a:schemeClr val="bg1"/>
          </a:solidFill>
        </p:spPr>
        <p:txBody>
          <a:bodyPr wrap="square" rtlCol="1">
            <a:spAutoFit/>
          </a:bodyPr>
          <a:lstStyle/>
          <a:p>
            <a:r>
              <a:rPr lang="en-US" sz="3600" dirty="0" smtClean="0">
                <a:solidFill>
                  <a:srgbClr val="640000"/>
                </a:solidFill>
                <a:cs typeface="DecoType Naskh Variants" pitchFamily="2" charset="-78"/>
              </a:rPr>
              <a:t>©</a:t>
            </a:r>
            <a:r>
              <a:rPr lang="ar-SA" sz="3600" dirty="0" smtClean="0">
                <a:solidFill>
                  <a:srgbClr val="640000"/>
                </a:solidFill>
                <a:cs typeface="DecoType Naskh Variants" pitchFamily="2" charset="-78"/>
              </a:rPr>
              <a:t> </a:t>
            </a:r>
            <a:r>
              <a:rPr lang="ar-SA" sz="3600" dirty="0" err="1" smtClean="0">
                <a:solidFill>
                  <a:srgbClr val="640000"/>
                </a:solidFill>
                <a:cs typeface="DecoType Naskh Variants" pitchFamily="2" charset="-78"/>
              </a:rPr>
              <a:t>آيزو</a:t>
            </a:r>
            <a:r>
              <a:rPr lang="ar-SA" sz="3600" dirty="0" smtClean="0">
                <a:solidFill>
                  <a:srgbClr val="640000"/>
                </a:solidFill>
                <a:cs typeface="DecoType Naskh Variants" pitchFamily="2" charset="-78"/>
              </a:rPr>
              <a:t>  2015، نشرت في سويسرا</a:t>
            </a:r>
          </a:p>
        </p:txBody>
      </p:sp>
      <p:sp>
        <p:nvSpPr>
          <p:cNvPr id="12" name="مربع نص 11"/>
          <p:cNvSpPr txBox="1"/>
          <p:nvPr/>
        </p:nvSpPr>
        <p:spPr>
          <a:xfrm>
            <a:off x="1295400" y="3124200"/>
            <a:ext cx="4572000" cy="584775"/>
          </a:xfrm>
          <a:prstGeom prst="rect">
            <a:avLst/>
          </a:prstGeom>
          <a:solidFill>
            <a:schemeClr val="bg1"/>
          </a:solidFill>
        </p:spPr>
        <p:txBody>
          <a:bodyPr wrap="square" rtlCol="1">
            <a:spAutoFit/>
          </a:bodyPr>
          <a:lstStyle/>
          <a:p>
            <a:r>
              <a:rPr lang="ar-SA" sz="3200" dirty="0" smtClean="0">
                <a:solidFill>
                  <a:srgbClr val="640000"/>
                </a:solidFill>
                <a:cs typeface="DecoType Naskh Variants" pitchFamily="2" charset="-78"/>
              </a:rPr>
              <a:t>جميع الحقوق محفوظة</a:t>
            </a:r>
          </a:p>
        </p:txBody>
      </p:sp>
      <p:sp>
        <p:nvSpPr>
          <p:cNvPr id="10" name="مربع نص 9">
            <a:hlinkClick r:id="rId3" action="ppaction://hlinksldjump"/>
          </p:cNvPr>
          <p:cNvSpPr txBox="1"/>
          <p:nvPr/>
        </p:nvSpPr>
        <p:spPr>
          <a:xfrm>
            <a:off x="0" y="6396335"/>
            <a:ext cx="1037463" cy="461665"/>
          </a:xfrm>
          <a:prstGeom prst="rect">
            <a:avLst/>
          </a:prstGeom>
          <a:noFill/>
        </p:spPr>
        <p:txBody>
          <a:bodyPr wrap="none" rtlCol="1">
            <a:spAutoFit/>
          </a:bodyPr>
          <a:lstStyle/>
          <a:p>
            <a:r>
              <a:rPr lang="ar-SA" sz="2400" dirty="0" smtClean="0">
                <a:solidFill>
                  <a:srgbClr val="640000"/>
                </a:solidFill>
                <a:cs typeface="DecoType Naskh Variants" pitchFamily="2" charset="-78"/>
              </a:rPr>
              <a:t> تابع الغلاف</a:t>
            </a:r>
          </a:p>
        </p:txBody>
      </p:sp>
      <p:sp>
        <p:nvSpPr>
          <p:cNvPr id="13" name="مربع نص 12"/>
          <p:cNvSpPr txBox="1"/>
          <p:nvPr/>
        </p:nvSpPr>
        <p:spPr>
          <a:xfrm>
            <a:off x="6915506" y="6477000"/>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16" name="مستطيل 15"/>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زر إجراء: الوراء أو السابق 2">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pic>
        <p:nvPicPr>
          <p:cNvPr id="204802" name="Picture 2" descr="ISO-1"/>
          <p:cNvPicPr>
            <a:picLocks noChangeAspect="1" noChangeArrowheads="1"/>
          </p:cNvPicPr>
          <p:nvPr/>
        </p:nvPicPr>
        <p:blipFill>
          <a:blip r:embed="rId2"/>
          <a:srcRect/>
          <a:stretch>
            <a:fillRect/>
          </a:stretch>
        </p:blipFill>
        <p:spPr bwMode="auto">
          <a:xfrm>
            <a:off x="2286000" y="152400"/>
            <a:ext cx="3810000" cy="3810000"/>
          </a:xfrm>
          <a:prstGeom prst="rect">
            <a:avLst/>
          </a:prstGeom>
          <a:noFill/>
        </p:spPr>
      </p:pic>
      <p:sp>
        <p:nvSpPr>
          <p:cNvPr id="9" name="مستطيل 8"/>
          <p:cNvSpPr/>
          <p:nvPr/>
        </p:nvSpPr>
        <p:spPr>
          <a:xfrm>
            <a:off x="0" y="5405546"/>
            <a:ext cx="1981200" cy="1061829"/>
          </a:xfrm>
          <a:prstGeom prst="rect">
            <a:avLst/>
          </a:prstGeom>
        </p:spPr>
        <p:txBody>
          <a:bodyPr wrap="square">
            <a:spAutoFit/>
          </a:bodyPr>
          <a:lstStyle/>
          <a:p>
            <a:pPr algn="l" rtl="0"/>
            <a:r>
              <a:rPr lang="en-US" sz="700" b="1" dirty="0" smtClean="0"/>
              <a:t>ISO’s first standard</a:t>
            </a:r>
            <a:r>
              <a:rPr lang="en-US" sz="700" dirty="0" smtClean="0"/>
              <a:t> In 1951, the first ISO standard (called Recommendations at this time), ISO/R 1:1951 Standard reference temperature for industrial length measurements, is published. Since then, the standard has been updated numerous times and is now ISO 1:2002 Geometrical Product Specifications (GPS) – Standard reference temperature for geometrical product specification.</a:t>
            </a:r>
            <a:endParaRPr lang="ar-SA" sz="700" dirty="0"/>
          </a:p>
        </p:txBody>
      </p:sp>
      <p:sp>
        <p:nvSpPr>
          <p:cNvPr id="5" name="مستطيل 4"/>
          <p:cNvSpPr/>
          <p:nvPr/>
        </p:nvSpPr>
        <p:spPr>
          <a:xfrm>
            <a:off x="16844" y="2971800"/>
            <a:ext cx="7772400" cy="3754874"/>
          </a:xfrm>
          <a:prstGeom prst="rect">
            <a:avLst/>
          </a:prstGeom>
        </p:spPr>
        <p:txBody>
          <a:bodyPr wrap="square">
            <a:spAutoFit/>
          </a:bodyPr>
          <a:lstStyle/>
          <a:p>
            <a:r>
              <a:rPr lang="ar-SA" sz="2800" dirty="0">
                <a:solidFill>
                  <a:srgbClr val="640000"/>
                </a:solidFill>
                <a:cs typeface="DecoType Naskh Variants" pitchFamily="2" charset="-78"/>
              </a:rPr>
              <a:t>أصدرت المنظمة الدولية </a:t>
            </a:r>
            <a:r>
              <a:rPr lang="en-US" sz="2800" dirty="0">
                <a:solidFill>
                  <a:srgbClr val="640000"/>
                </a:solidFill>
                <a:cs typeface="DecoType Naskh Variants" pitchFamily="2" charset="-78"/>
              </a:rPr>
              <a:t>ISO</a:t>
            </a:r>
            <a:r>
              <a:rPr lang="ar-SA" sz="2800" dirty="0">
                <a:solidFill>
                  <a:srgbClr val="640000"/>
                </a:solidFill>
                <a:cs typeface="DecoType Naskh Variants" pitchFamily="2" charset="-78"/>
              </a:rPr>
              <a:t> أول معيار ISO في عام 1951 ، تم نشر أول معيار ISO (يسمى التوصيات في هذا الوقت) (</a:t>
            </a:r>
            <a:r>
              <a:rPr lang="en-US" sz="2800" dirty="0">
                <a:solidFill>
                  <a:srgbClr val="640000"/>
                </a:solidFill>
                <a:cs typeface="DecoType Naskh Variants" pitchFamily="2" charset="-78"/>
              </a:rPr>
              <a:t>ISO/R 1 : 1951</a:t>
            </a:r>
            <a:r>
              <a:rPr lang="ar-SA" sz="2800" dirty="0">
                <a:solidFill>
                  <a:srgbClr val="640000"/>
                </a:solidFill>
                <a:cs typeface="DecoType Naskh Variants" pitchFamily="2" charset="-78"/>
              </a:rPr>
              <a:t>)</a:t>
            </a:r>
          </a:p>
          <a:p>
            <a:r>
              <a:rPr lang="ar-SA" sz="2800" dirty="0" smtClean="0">
                <a:solidFill>
                  <a:srgbClr val="640000"/>
                </a:solidFill>
                <a:cs typeface="DecoType Naskh Variants" pitchFamily="2" charset="-78"/>
              </a:rPr>
              <a:t>بعنوان:</a:t>
            </a:r>
            <a:endParaRPr lang="ar-SA" sz="2800" dirty="0">
              <a:solidFill>
                <a:srgbClr val="640000"/>
              </a:solidFill>
              <a:cs typeface="DecoType Naskh Variants" pitchFamily="2" charset="-78"/>
            </a:endParaRPr>
          </a:p>
          <a:p>
            <a:r>
              <a:rPr lang="ar-SA" sz="2800" dirty="0" smtClean="0">
                <a:solidFill>
                  <a:srgbClr val="640000"/>
                </a:solidFill>
                <a:cs typeface="DecoType Naskh Variants" pitchFamily="2" charset="-78"/>
              </a:rPr>
              <a:t>مواصفات </a:t>
            </a:r>
            <a:r>
              <a:rPr lang="ar-SA" sz="2800" dirty="0">
                <a:solidFill>
                  <a:srgbClr val="640000"/>
                </a:solidFill>
                <a:cs typeface="DecoType Naskh Variants" pitchFamily="2" charset="-78"/>
              </a:rPr>
              <a:t>المنتج الهندسي (</a:t>
            </a:r>
            <a:r>
              <a:rPr lang="de-DE" sz="2800" dirty="0">
                <a:solidFill>
                  <a:srgbClr val="640000"/>
                </a:solidFill>
                <a:cs typeface="DecoType Naskh Variants" pitchFamily="2" charset="-78"/>
              </a:rPr>
              <a:t>GPS</a:t>
            </a:r>
            <a:r>
              <a:rPr lang="ar-SA" sz="2800" dirty="0">
                <a:solidFill>
                  <a:srgbClr val="640000"/>
                </a:solidFill>
                <a:cs typeface="DecoType Naskh Variants" pitchFamily="2" charset="-78"/>
              </a:rPr>
              <a:t>) - درجة الحرارة المرجعية القياسية لمواصفات المنتج الهندسي.</a:t>
            </a:r>
          </a:p>
          <a:p>
            <a:r>
              <a:rPr lang="ar-SA" sz="2800" dirty="0">
                <a:solidFill>
                  <a:srgbClr val="640000"/>
                </a:solidFill>
                <a:cs typeface="DecoType Naskh Variants" pitchFamily="2" charset="-78"/>
              </a:rPr>
              <a:t>تم تحديث هذا المعيار عدة مرات وأصبح في عام 2002  وأصبح (</a:t>
            </a:r>
            <a:r>
              <a:rPr lang="en-US" sz="2800" dirty="0">
                <a:solidFill>
                  <a:srgbClr val="640000"/>
                </a:solidFill>
                <a:cs typeface="DecoType Naskh Variants" pitchFamily="2" charset="-78"/>
              </a:rPr>
              <a:t>ISO 1 : 2002</a:t>
            </a:r>
            <a:r>
              <a:rPr lang="ar-SA" sz="2800" dirty="0">
                <a:solidFill>
                  <a:srgbClr val="640000"/>
                </a:solidFill>
                <a:cs typeface="DecoType Naskh Variants" pitchFamily="2" charset="-78"/>
              </a:rPr>
              <a:t>) مواصفات المنتج الهندسي (GPS) - درجة الحرارة المرجعية القياسية لمواصفات المنتج الهندسي.</a:t>
            </a:r>
          </a:p>
          <a:p>
            <a:endParaRPr lang="ar-SA" sz="1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زر إجراء: الوراء أو السابق 2">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pic>
        <p:nvPicPr>
          <p:cNvPr id="205826" name="Picture 2" descr="ISO-2"/>
          <p:cNvPicPr>
            <a:picLocks noChangeAspect="1" noChangeArrowheads="1"/>
          </p:cNvPicPr>
          <p:nvPr/>
        </p:nvPicPr>
        <p:blipFill>
          <a:blip r:embed="rId2"/>
          <a:srcRect/>
          <a:stretch>
            <a:fillRect/>
          </a:stretch>
        </p:blipFill>
        <p:spPr bwMode="auto">
          <a:xfrm>
            <a:off x="2286000" y="457200"/>
            <a:ext cx="3810000" cy="3810000"/>
          </a:xfrm>
          <a:prstGeom prst="rect">
            <a:avLst/>
          </a:prstGeom>
          <a:noFill/>
        </p:spPr>
      </p:pic>
      <p:graphicFrame>
        <p:nvGraphicFramePr>
          <p:cNvPr id="8" name="جدول 7"/>
          <p:cNvGraphicFramePr>
            <a:graphicFrameLocks noGrp="1"/>
          </p:cNvGraphicFramePr>
          <p:nvPr/>
        </p:nvGraphicFramePr>
        <p:xfrm>
          <a:off x="990600" y="4953000"/>
          <a:ext cx="6096000" cy="237479"/>
        </p:xfrm>
        <a:graphic>
          <a:graphicData uri="http://schemas.openxmlformats.org/drawingml/2006/table">
            <a:tbl>
              <a:tblPr/>
              <a:tblGrid>
                <a:gridCol w="6096000">
                  <a:extLst>
                    <a:ext uri="{9D8B030D-6E8A-4147-A177-3AD203B41FA5}">
                      <a16:colId xmlns:a16="http://schemas.microsoft.com/office/drawing/2014/main" val="20000"/>
                    </a:ext>
                  </a:extLst>
                </a:gridCol>
              </a:tblGrid>
              <a:tr h="237479">
                <a:tc>
                  <a:txBody>
                    <a:bodyPr/>
                    <a:lstStyle/>
                    <a:p>
                      <a:pPr algn="l" rtl="0"/>
                      <a:r>
                        <a:rPr lang="en-US" sz="1000" b="1" dirty="0"/>
                        <a:t>First ISO Journal release</a:t>
                      </a:r>
                      <a:endParaRPr lang="en-US" sz="1000" dirty="0"/>
                    </a:p>
                  </a:txBody>
                  <a:tcPr marL="42407" marR="42407" marT="42407" marB="42407" anchor="ctr">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sp>
        <p:nvSpPr>
          <p:cNvPr id="2058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Arial" charset="0"/>
                <a:cs typeface="Arial" charset="0"/>
              </a:rPr>
              <a:t/>
            </a:r>
            <a:br>
              <a:rPr kumimoji="0" lang="ar-SA" sz="1800" b="0" i="0" u="none" strike="noStrike" cap="none" normalizeH="0" baseline="0" smtClean="0">
                <a:ln>
                  <a:noFill/>
                </a:ln>
                <a:solidFill>
                  <a:schemeClr val="tx1"/>
                </a:solidFill>
                <a:effectLst/>
                <a:latin typeface="Arial" charset="0"/>
                <a:cs typeface="Arial" charset="0"/>
              </a:rPr>
            </a:br>
            <a:endParaRPr kumimoji="0" lang="ar-SA"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زر إجراء: الوراء أو السابق 2">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2058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Arial" charset="0"/>
                <a:cs typeface="Arial" charset="0"/>
              </a:rPr>
              <a:t/>
            </a:r>
            <a:br>
              <a:rPr kumimoji="0" lang="ar-SA" sz="1800" b="0" i="0" u="none" strike="noStrike" cap="none" normalizeH="0" baseline="0" smtClean="0">
                <a:ln>
                  <a:noFill/>
                </a:ln>
                <a:solidFill>
                  <a:schemeClr val="tx1"/>
                </a:solidFill>
                <a:effectLst/>
                <a:latin typeface="Arial" charset="0"/>
                <a:cs typeface="Arial" charset="0"/>
              </a:rPr>
            </a:br>
            <a:endParaRPr kumimoji="0" lang="ar-SA" sz="1800" b="0" i="0" u="none" strike="noStrike" cap="none" normalizeH="0" baseline="0" smtClean="0">
              <a:ln>
                <a:noFill/>
              </a:ln>
              <a:solidFill>
                <a:schemeClr val="tx1"/>
              </a:solidFill>
              <a:effectLst/>
              <a:latin typeface="Arial" charset="0"/>
              <a:cs typeface="Arial" charset="0"/>
            </a:endParaRPr>
          </a:p>
        </p:txBody>
      </p:sp>
      <p:graphicFrame>
        <p:nvGraphicFramePr>
          <p:cNvPr id="9" name="جدول 8"/>
          <p:cNvGraphicFramePr>
            <a:graphicFrameLocks noGrp="1"/>
          </p:cNvGraphicFramePr>
          <p:nvPr>
            <p:extLst>
              <p:ext uri="{D42A27DB-BD31-4B8C-83A1-F6EECF244321}">
                <p14:modId xmlns:p14="http://schemas.microsoft.com/office/powerpoint/2010/main" val="2733321694"/>
              </p:ext>
            </p:extLst>
          </p:nvPr>
        </p:nvGraphicFramePr>
        <p:xfrm>
          <a:off x="12834" y="5608061"/>
          <a:ext cx="1968366" cy="831574"/>
        </p:xfrm>
        <a:graphic>
          <a:graphicData uri="http://schemas.openxmlformats.org/drawingml/2006/table">
            <a:tbl>
              <a:tblPr/>
              <a:tblGrid>
                <a:gridCol w="1968366">
                  <a:extLst>
                    <a:ext uri="{9D8B030D-6E8A-4147-A177-3AD203B41FA5}">
                      <a16:colId xmlns:a16="http://schemas.microsoft.com/office/drawing/2014/main" val="20000"/>
                    </a:ext>
                  </a:extLst>
                </a:gridCol>
              </a:tblGrid>
              <a:tr h="695474">
                <a:tc>
                  <a:txBody>
                    <a:bodyPr/>
                    <a:lstStyle/>
                    <a:p>
                      <a:pPr algn="l" rtl="0"/>
                      <a:r>
                        <a:rPr lang="en-US" sz="700" b="1" dirty="0"/>
                        <a:t/>
                      </a:r>
                      <a:br>
                        <a:rPr lang="en-US" sz="700" b="1" dirty="0"/>
                      </a:br>
                      <a:r>
                        <a:rPr lang="en-US" sz="700" b="1" dirty="0"/>
                        <a:t>ISO General Assembly – Stockholm</a:t>
                      </a:r>
                      <a:r>
                        <a:rPr lang="en-US" sz="700" dirty="0"/>
                        <a:t> In 1955, ISO members gather in Stockholm for the 3rd General Assembly. At the beginning of 1955, ISO has 35 members and 68 standards (called recommendations). Henry St Leger is the Secretary General.</a:t>
                      </a:r>
                    </a:p>
                  </a:txBody>
                  <a:tcPr marL="42407" marR="42407" marT="42407" marB="42407" anchor="ctr">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graphicFrame>
        <p:nvGraphicFramePr>
          <p:cNvPr id="10" name="جدول 9"/>
          <p:cNvGraphicFramePr>
            <a:graphicFrameLocks noGrp="1"/>
          </p:cNvGraphicFramePr>
          <p:nvPr>
            <p:extLst>
              <p:ext uri="{D42A27DB-BD31-4B8C-83A1-F6EECF244321}">
                <p14:modId xmlns:p14="http://schemas.microsoft.com/office/powerpoint/2010/main" val="2814858833"/>
              </p:ext>
            </p:extLst>
          </p:nvPr>
        </p:nvGraphicFramePr>
        <p:xfrm>
          <a:off x="914400" y="228600"/>
          <a:ext cx="6096000" cy="755374"/>
        </p:xfrm>
        <a:graphic>
          <a:graphicData uri="http://schemas.openxmlformats.org/drawingml/2006/table">
            <a:tbl>
              <a:tblPr/>
              <a:tblGrid>
                <a:gridCol w="6096000">
                  <a:extLst>
                    <a:ext uri="{9D8B030D-6E8A-4147-A177-3AD203B41FA5}">
                      <a16:colId xmlns:a16="http://schemas.microsoft.com/office/drawing/2014/main" val="20000"/>
                    </a:ext>
                  </a:extLst>
                </a:gridCol>
              </a:tblGrid>
              <a:tr h="237479">
                <a:tc>
                  <a:txBody>
                    <a:bodyPr/>
                    <a:lstStyle/>
                    <a:p>
                      <a:pPr algn="ctr" rtl="0"/>
                      <a:r>
                        <a:rPr lang="en-US" sz="4400" kern="1200" dirty="0">
                          <a:solidFill>
                            <a:srgbClr val="640000"/>
                          </a:solidFill>
                          <a:latin typeface="+mn-lt"/>
                          <a:ea typeface="+mn-ea"/>
                          <a:cs typeface="DecoType Naskh Variants" pitchFamily="2" charset="-78"/>
                        </a:rPr>
                        <a:t>May 1955</a:t>
                      </a:r>
                    </a:p>
                  </a:txBody>
                  <a:tcPr marL="42407" marR="42407" marT="42407" marB="42407" anchor="ctr">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sp>
        <p:nvSpPr>
          <p:cNvPr id="20685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Arial" charset="0"/>
                <a:cs typeface="Arial" charset="0"/>
              </a:rPr>
              <a:t/>
            </a:r>
            <a:br>
              <a:rPr kumimoji="0" lang="ar-SA" sz="1800" b="0" i="0" u="none" strike="noStrike" cap="none" normalizeH="0" baseline="0" smtClean="0">
                <a:ln>
                  <a:noFill/>
                </a:ln>
                <a:solidFill>
                  <a:schemeClr val="tx1"/>
                </a:solidFill>
                <a:effectLst/>
                <a:latin typeface="Arial" charset="0"/>
                <a:cs typeface="Arial" charset="0"/>
              </a:rPr>
            </a:br>
            <a:endParaRPr kumimoji="0" lang="ar-SA" sz="1800" b="0" i="0" u="none" strike="noStrike" cap="none" normalizeH="0" baseline="0" smtClean="0">
              <a:ln>
                <a:noFill/>
              </a:ln>
              <a:solidFill>
                <a:schemeClr val="tx1"/>
              </a:solidFill>
              <a:effectLst/>
              <a:latin typeface="Arial" charset="0"/>
              <a:cs typeface="Arial" charset="0"/>
            </a:endParaRPr>
          </a:p>
        </p:txBody>
      </p:sp>
      <p:sp>
        <p:nvSpPr>
          <p:cNvPr id="5" name="مستطيل 4"/>
          <p:cNvSpPr/>
          <p:nvPr/>
        </p:nvSpPr>
        <p:spPr>
          <a:xfrm>
            <a:off x="0" y="3503236"/>
            <a:ext cx="7772400" cy="2246769"/>
          </a:xfrm>
          <a:prstGeom prst="rect">
            <a:avLst/>
          </a:prstGeom>
        </p:spPr>
        <p:txBody>
          <a:bodyPr wrap="square">
            <a:spAutoFit/>
          </a:bodyPr>
          <a:lstStyle/>
          <a:p>
            <a:pPr algn="just"/>
            <a:r>
              <a:rPr lang="ar-SA" sz="2800" dirty="0">
                <a:solidFill>
                  <a:srgbClr val="640000"/>
                </a:solidFill>
                <a:cs typeface="DecoType Naskh Variants" pitchFamily="2" charset="-78"/>
              </a:rPr>
              <a:t>الجمعية </a:t>
            </a:r>
            <a:r>
              <a:rPr lang="ar-SA" sz="2800" dirty="0" smtClean="0">
                <a:solidFill>
                  <a:srgbClr val="640000"/>
                </a:solidFill>
                <a:cs typeface="DecoType Naskh Variants" pitchFamily="2" charset="-78"/>
              </a:rPr>
              <a:t>العامة للمنظمة الدولية </a:t>
            </a:r>
            <a:r>
              <a:rPr lang="ar-SA" sz="2800" dirty="0" err="1" smtClean="0">
                <a:solidFill>
                  <a:srgbClr val="640000"/>
                </a:solidFill>
                <a:cs typeface="DecoType Naskh Variants" pitchFamily="2" charset="-78"/>
              </a:rPr>
              <a:t>للتقيس</a:t>
            </a:r>
            <a:r>
              <a:rPr lang="ar-SA" sz="2800" dirty="0" smtClean="0">
                <a:solidFill>
                  <a:srgbClr val="640000"/>
                </a:solidFill>
                <a:cs typeface="DecoType Naskh Variants" pitchFamily="2" charset="-78"/>
              </a:rPr>
              <a:t>  </a:t>
            </a:r>
            <a:r>
              <a:rPr lang="de-DE" sz="2800" dirty="0" smtClean="0">
                <a:solidFill>
                  <a:srgbClr val="640000"/>
                </a:solidFill>
                <a:cs typeface="DecoType Naskh Variants" pitchFamily="2" charset="-78"/>
              </a:rPr>
              <a:t>ISO</a:t>
            </a:r>
            <a:r>
              <a:rPr lang="ar-SA" sz="2800" dirty="0" smtClean="0">
                <a:solidFill>
                  <a:srgbClr val="640000"/>
                </a:solidFill>
                <a:cs typeface="DecoType Naskh Variants" pitchFamily="2" charset="-78"/>
              </a:rPr>
              <a:t> ستوكهولم </a:t>
            </a:r>
            <a:r>
              <a:rPr lang="ar-SA" sz="2800" dirty="0">
                <a:solidFill>
                  <a:srgbClr val="640000"/>
                </a:solidFill>
                <a:cs typeface="DecoType Naskh Variants" pitchFamily="2" charset="-78"/>
              </a:rPr>
              <a:t>في عام 1955، </a:t>
            </a:r>
            <a:r>
              <a:rPr lang="ar-SA" sz="2800" dirty="0" smtClean="0">
                <a:solidFill>
                  <a:srgbClr val="640000"/>
                </a:solidFill>
                <a:cs typeface="DecoType Naskh Variants" pitchFamily="2" charset="-78"/>
              </a:rPr>
              <a:t> حيث اجتمع أعضاء المنظمة ( الصورة أعلاه) في  مدينة ستوكهولم  - في السويد  </a:t>
            </a:r>
            <a:r>
              <a:rPr lang="ar-SA" sz="2800" dirty="0">
                <a:solidFill>
                  <a:srgbClr val="640000"/>
                </a:solidFill>
                <a:cs typeface="DecoType Naskh Variants" pitchFamily="2" charset="-78"/>
              </a:rPr>
              <a:t>للجمعية العامة الثالثة</a:t>
            </a:r>
            <a:r>
              <a:rPr lang="ar-SA" sz="2800" dirty="0" smtClean="0">
                <a:solidFill>
                  <a:srgbClr val="640000"/>
                </a:solidFill>
                <a:cs typeface="DecoType Naskh Variants" pitchFamily="2" charset="-78"/>
              </a:rPr>
              <a:t>.</a:t>
            </a:r>
          </a:p>
          <a:p>
            <a:pPr algn="just"/>
            <a:r>
              <a:rPr lang="ar-SA" sz="2800" dirty="0" smtClean="0">
                <a:solidFill>
                  <a:srgbClr val="640000"/>
                </a:solidFill>
                <a:cs typeface="DecoType Naskh Variants" pitchFamily="2" charset="-78"/>
              </a:rPr>
              <a:t> </a:t>
            </a:r>
            <a:r>
              <a:rPr lang="ar-SA" sz="2800" dirty="0">
                <a:solidFill>
                  <a:srgbClr val="640000"/>
                </a:solidFill>
                <a:cs typeface="DecoType Naskh Variants" pitchFamily="2" charset="-78"/>
              </a:rPr>
              <a:t>في بداية عام 1955، كان </a:t>
            </a:r>
            <a:r>
              <a:rPr lang="ar-SA" sz="2800" dirty="0" smtClean="0">
                <a:solidFill>
                  <a:srgbClr val="640000"/>
                </a:solidFill>
                <a:cs typeface="DecoType Naskh Variants" pitchFamily="2" charset="-78"/>
              </a:rPr>
              <a:t>لدى المنظمة الدولية للتقييس </a:t>
            </a:r>
            <a:r>
              <a:rPr lang="de-DE" sz="2800" dirty="0">
                <a:solidFill>
                  <a:srgbClr val="640000"/>
                </a:solidFill>
                <a:cs typeface="DecoType Naskh Variants" pitchFamily="2" charset="-78"/>
              </a:rPr>
              <a:t>ISO</a:t>
            </a:r>
            <a:r>
              <a:rPr lang="ar-SA" sz="2800" dirty="0" smtClean="0">
                <a:solidFill>
                  <a:srgbClr val="640000"/>
                </a:solidFill>
                <a:cs typeface="DecoType Naskh Variants" pitchFamily="2" charset="-78"/>
              </a:rPr>
              <a:t> 35</a:t>
            </a:r>
            <a:r>
              <a:rPr lang="de-DE" sz="2800" dirty="0" smtClean="0">
                <a:solidFill>
                  <a:srgbClr val="640000"/>
                </a:solidFill>
                <a:cs typeface="DecoType Naskh Variants" pitchFamily="2" charset="-78"/>
              </a:rPr>
              <a:t> </a:t>
            </a:r>
            <a:r>
              <a:rPr lang="ar-SA" sz="2800" dirty="0" smtClean="0">
                <a:solidFill>
                  <a:srgbClr val="640000"/>
                </a:solidFill>
                <a:cs typeface="DecoType Naskh Variants" pitchFamily="2" charset="-78"/>
              </a:rPr>
              <a:t> </a:t>
            </a:r>
            <a:r>
              <a:rPr lang="ar-SA" sz="2800" dirty="0">
                <a:solidFill>
                  <a:srgbClr val="640000"/>
                </a:solidFill>
                <a:cs typeface="DecoType Naskh Variants" pitchFamily="2" charset="-78"/>
              </a:rPr>
              <a:t>عضوًا و </a:t>
            </a:r>
            <a:r>
              <a:rPr lang="ar-SA" sz="2800" dirty="0" smtClean="0">
                <a:solidFill>
                  <a:srgbClr val="640000"/>
                </a:solidFill>
                <a:cs typeface="DecoType Naskh Variants" pitchFamily="2" charset="-78"/>
              </a:rPr>
              <a:t>68 </a:t>
            </a:r>
            <a:r>
              <a:rPr lang="ar-SA" sz="2800" dirty="0">
                <a:solidFill>
                  <a:srgbClr val="640000"/>
                </a:solidFill>
                <a:cs typeface="DecoType Naskh Variants" pitchFamily="2" charset="-78"/>
              </a:rPr>
              <a:t>معيارًا (تسمى التوصيات). </a:t>
            </a:r>
            <a:r>
              <a:rPr lang="ar-SA" sz="2800" dirty="0" smtClean="0">
                <a:solidFill>
                  <a:srgbClr val="640000"/>
                </a:solidFill>
                <a:cs typeface="DecoType Naskh Variants" pitchFamily="2" charset="-78"/>
              </a:rPr>
              <a:t>وكان هنري </a:t>
            </a:r>
            <a:r>
              <a:rPr lang="ar-SA" sz="2800" dirty="0">
                <a:solidFill>
                  <a:srgbClr val="640000"/>
                </a:solidFill>
                <a:cs typeface="DecoType Naskh Variants" pitchFamily="2" charset="-78"/>
              </a:rPr>
              <a:t>سانت ليجر هو الأمين العام.</a:t>
            </a:r>
          </a:p>
        </p:txBody>
      </p:sp>
      <p:pic>
        <p:nvPicPr>
          <p:cNvPr id="6" name="صورة 5"/>
          <p:cNvPicPr>
            <a:picLocks noChangeAspect="1"/>
          </p:cNvPicPr>
          <p:nvPr/>
        </p:nvPicPr>
        <p:blipFill>
          <a:blip r:embed="rId2"/>
          <a:stretch>
            <a:fillRect/>
          </a:stretch>
        </p:blipFill>
        <p:spPr>
          <a:xfrm>
            <a:off x="1981200" y="879415"/>
            <a:ext cx="4267200" cy="259895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زر إجراء: الوراء أو السابق 2">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2058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Arial" charset="0"/>
                <a:cs typeface="Arial" charset="0"/>
              </a:rPr>
              <a:t/>
            </a:r>
            <a:br>
              <a:rPr kumimoji="0" lang="ar-SA" sz="1800" b="0" i="0" u="none" strike="noStrike" cap="none" normalizeH="0" baseline="0" smtClean="0">
                <a:ln>
                  <a:noFill/>
                </a:ln>
                <a:solidFill>
                  <a:schemeClr val="tx1"/>
                </a:solidFill>
                <a:effectLst/>
                <a:latin typeface="Arial" charset="0"/>
                <a:cs typeface="Arial" charset="0"/>
              </a:rPr>
            </a:br>
            <a:endParaRPr kumimoji="0" lang="ar-SA" sz="1800" b="0" i="0" u="none" strike="noStrike" cap="none" normalizeH="0" baseline="0" smtClean="0">
              <a:ln>
                <a:noFill/>
              </a:ln>
              <a:solidFill>
                <a:schemeClr val="tx1"/>
              </a:solidFill>
              <a:effectLst/>
              <a:latin typeface="Arial" charset="0"/>
              <a:cs typeface="Arial" charset="0"/>
            </a:endParaRPr>
          </a:p>
        </p:txBody>
      </p:sp>
      <p:sp>
        <p:nvSpPr>
          <p:cNvPr id="20685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Arial" charset="0"/>
                <a:cs typeface="Arial" charset="0"/>
              </a:rPr>
              <a:t/>
            </a:r>
            <a:br>
              <a:rPr kumimoji="0" lang="ar-SA" sz="1800" b="0" i="0" u="none" strike="noStrike" cap="none" normalizeH="0" baseline="0" smtClean="0">
                <a:ln>
                  <a:noFill/>
                </a:ln>
                <a:solidFill>
                  <a:schemeClr val="tx1"/>
                </a:solidFill>
                <a:effectLst/>
                <a:latin typeface="Arial" charset="0"/>
                <a:cs typeface="Arial" charset="0"/>
              </a:rPr>
            </a:br>
            <a:endParaRPr kumimoji="0" lang="ar-SA" sz="1800" b="0" i="0" u="none" strike="noStrike" cap="none" normalizeH="0" baseline="0" smtClean="0">
              <a:ln>
                <a:noFill/>
              </a:ln>
              <a:solidFill>
                <a:schemeClr val="tx1"/>
              </a:solidFill>
              <a:effectLst/>
              <a:latin typeface="Arial" charset="0"/>
              <a:cs typeface="Arial" charset="0"/>
            </a:endParaRPr>
          </a:p>
        </p:txBody>
      </p:sp>
      <p:sp>
        <p:nvSpPr>
          <p:cNvPr id="11" name="مستطيل 10"/>
          <p:cNvSpPr/>
          <p:nvPr/>
        </p:nvSpPr>
        <p:spPr>
          <a:xfrm>
            <a:off x="8823" y="5877104"/>
            <a:ext cx="2514600" cy="523220"/>
          </a:xfrm>
          <a:prstGeom prst="rect">
            <a:avLst/>
          </a:prstGeom>
        </p:spPr>
        <p:txBody>
          <a:bodyPr wrap="square">
            <a:spAutoFit/>
          </a:bodyPr>
          <a:lstStyle/>
          <a:p>
            <a:pPr algn="l" rtl="0"/>
            <a:r>
              <a:rPr lang="ar-SA" sz="700" dirty="0" err="1"/>
              <a:t>The</a:t>
            </a:r>
            <a:r>
              <a:rPr lang="ar-SA" sz="700" dirty="0"/>
              <a:t> </a:t>
            </a:r>
            <a:r>
              <a:rPr lang="ar-SA" sz="700" dirty="0" err="1"/>
              <a:t>conference</a:t>
            </a:r>
            <a:r>
              <a:rPr lang="ar-SA" sz="700" dirty="0"/>
              <a:t> </a:t>
            </a:r>
            <a:r>
              <a:rPr lang="ar-SA" sz="700" dirty="0" err="1"/>
              <a:t>of</a:t>
            </a:r>
            <a:r>
              <a:rPr lang="ar-SA" sz="700" dirty="0"/>
              <a:t> </a:t>
            </a:r>
            <a:r>
              <a:rPr lang="ar-SA" sz="700" dirty="0" err="1"/>
              <a:t>the</a:t>
            </a:r>
            <a:r>
              <a:rPr lang="ar-SA" sz="700" dirty="0"/>
              <a:t> </a:t>
            </a:r>
            <a:r>
              <a:rPr lang="ar-SA" sz="700" dirty="0" err="1"/>
              <a:t>national</a:t>
            </a:r>
            <a:r>
              <a:rPr lang="ar-SA" sz="700" dirty="0"/>
              <a:t> </a:t>
            </a:r>
            <a:r>
              <a:rPr lang="ar-SA" sz="700" dirty="0" err="1" smtClean="0"/>
              <a:t>standards</a:t>
            </a:r>
            <a:r>
              <a:rPr lang="ar-SA" sz="700" dirty="0" smtClean="0"/>
              <a:t> </a:t>
            </a:r>
            <a:r>
              <a:rPr lang="ar-SA" sz="700" dirty="0" err="1"/>
              <a:t>bodies</a:t>
            </a:r>
            <a:r>
              <a:rPr lang="ar-SA" sz="700" dirty="0"/>
              <a:t> </a:t>
            </a:r>
            <a:r>
              <a:rPr lang="ar-SA" sz="700" dirty="0" err="1"/>
              <a:t>at</a:t>
            </a:r>
            <a:r>
              <a:rPr lang="ar-SA" sz="700" dirty="0"/>
              <a:t> </a:t>
            </a:r>
            <a:r>
              <a:rPr lang="ar-SA" sz="700" dirty="0" err="1"/>
              <a:t>which</a:t>
            </a:r>
            <a:r>
              <a:rPr lang="ar-SA" sz="700" dirty="0"/>
              <a:t> </a:t>
            </a:r>
            <a:r>
              <a:rPr lang="ar-SA" sz="700" dirty="0" err="1"/>
              <a:t>it</a:t>
            </a:r>
            <a:r>
              <a:rPr lang="ar-SA" sz="700" dirty="0"/>
              <a:t> </a:t>
            </a:r>
            <a:r>
              <a:rPr lang="ar-SA" sz="700" dirty="0" err="1"/>
              <a:t>was</a:t>
            </a:r>
            <a:r>
              <a:rPr lang="ar-SA" sz="700" dirty="0"/>
              <a:t> </a:t>
            </a:r>
            <a:r>
              <a:rPr lang="ar-SA" sz="700" dirty="0" err="1"/>
              <a:t>decided</a:t>
            </a:r>
            <a:r>
              <a:rPr lang="ar-SA" sz="700" dirty="0"/>
              <a:t> </a:t>
            </a:r>
            <a:r>
              <a:rPr lang="ar-SA" sz="700" dirty="0" err="1"/>
              <a:t>to</a:t>
            </a:r>
            <a:r>
              <a:rPr lang="ar-SA" sz="700" dirty="0"/>
              <a:t> </a:t>
            </a:r>
            <a:r>
              <a:rPr lang="ar-SA" sz="700" dirty="0" err="1"/>
              <a:t>establish</a:t>
            </a:r>
            <a:r>
              <a:rPr lang="ar-SA" sz="700" dirty="0"/>
              <a:t> ISO </a:t>
            </a:r>
            <a:r>
              <a:rPr lang="ar-SA" sz="700" dirty="0" err="1" smtClean="0"/>
              <a:t>to</a:t>
            </a:r>
            <a:r>
              <a:rPr lang="en-US" sz="700" dirty="0" smtClean="0"/>
              <a:t>ok place at the Institute of </a:t>
            </a:r>
            <a:r>
              <a:rPr lang="ar-SA" sz="700" dirty="0" err="1"/>
              <a:t>Civil</a:t>
            </a:r>
            <a:r>
              <a:rPr lang="ar-SA" sz="700" dirty="0"/>
              <a:t> </a:t>
            </a:r>
            <a:r>
              <a:rPr lang="ar-SA" sz="700" dirty="0" err="1"/>
              <a:t>Engineers</a:t>
            </a:r>
            <a:r>
              <a:rPr lang="ar-SA" sz="700" dirty="0"/>
              <a:t> </a:t>
            </a:r>
            <a:r>
              <a:rPr lang="ar-SA" sz="700" dirty="0" err="1"/>
              <a:t>in</a:t>
            </a:r>
            <a:r>
              <a:rPr lang="ar-SA" sz="700" dirty="0"/>
              <a:t> </a:t>
            </a:r>
            <a:r>
              <a:rPr lang="ar-SA" sz="700" dirty="0" err="1"/>
              <a:t>London</a:t>
            </a:r>
            <a:r>
              <a:rPr lang="ar-SA" sz="700" dirty="0"/>
              <a:t> </a:t>
            </a:r>
            <a:r>
              <a:rPr lang="ar-SA" sz="700" dirty="0" err="1"/>
              <a:t>from</a:t>
            </a:r>
            <a:r>
              <a:rPr lang="ar-SA" sz="700" dirty="0"/>
              <a:t> </a:t>
            </a:r>
            <a:r>
              <a:rPr lang="ar-SA" sz="700" dirty="0" smtClean="0"/>
              <a:t>14  </a:t>
            </a:r>
            <a:r>
              <a:rPr lang="ar-SA" sz="700" dirty="0" err="1"/>
              <a:t>to</a:t>
            </a:r>
            <a:r>
              <a:rPr lang="ar-SA" sz="700" dirty="0"/>
              <a:t> </a:t>
            </a:r>
            <a:r>
              <a:rPr lang="ar-SA" sz="700" dirty="0" smtClean="0"/>
              <a:t>26  </a:t>
            </a:r>
            <a:r>
              <a:rPr lang="ar-SA" sz="700" dirty="0" err="1"/>
              <a:t>October</a:t>
            </a:r>
            <a:r>
              <a:rPr lang="ar-SA" sz="700" dirty="0"/>
              <a:t> </a:t>
            </a:r>
            <a:r>
              <a:rPr lang="ar-SA" sz="700" dirty="0" smtClean="0"/>
              <a:t>.</a:t>
            </a:r>
            <a:endParaRPr lang="ar-SA" sz="700" dirty="0"/>
          </a:p>
          <a:p>
            <a:pPr algn="l" rtl="0"/>
            <a:r>
              <a:rPr lang="ar-SA" sz="700" dirty="0" err="1" smtClean="0"/>
              <a:t>Twenty-five</a:t>
            </a:r>
            <a:r>
              <a:rPr lang="ar-SA" sz="700" dirty="0" smtClean="0"/>
              <a:t> </a:t>
            </a:r>
            <a:r>
              <a:rPr lang="ar-SA" sz="700" dirty="0" err="1" smtClean="0"/>
              <a:t>countries</a:t>
            </a:r>
            <a:r>
              <a:rPr lang="en-US" sz="700" dirty="0" smtClean="0"/>
              <a:t> </a:t>
            </a:r>
            <a:r>
              <a:rPr lang="ar-SA" sz="700" dirty="0" err="1" smtClean="0"/>
              <a:t>were</a:t>
            </a:r>
            <a:r>
              <a:rPr lang="ar-SA" sz="700" dirty="0" smtClean="0"/>
              <a:t> </a:t>
            </a:r>
            <a:r>
              <a:rPr lang="ar-SA" sz="700" dirty="0" err="1" smtClean="0"/>
              <a:t>represented</a:t>
            </a:r>
            <a:r>
              <a:rPr lang="en-US" sz="700" dirty="0" smtClean="0"/>
              <a:t> </a:t>
            </a:r>
            <a:r>
              <a:rPr lang="ar-SA" sz="700" dirty="0" err="1" smtClean="0"/>
              <a:t>by</a:t>
            </a:r>
            <a:r>
              <a:rPr lang="en-US" sz="700" dirty="0" smtClean="0"/>
              <a:t> </a:t>
            </a:r>
            <a:r>
              <a:rPr lang="ar-SA" sz="700" dirty="0" smtClean="0"/>
              <a:t>65</a:t>
            </a:r>
            <a:r>
              <a:rPr lang="en-US" sz="700" dirty="0" smtClean="0"/>
              <a:t> </a:t>
            </a:r>
            <a:r>
              <a:rPr lang="ar-SA" sz="700" dirty="0" err="1" smtClean="0"/>
              <a:t>delegates</a:t>
            </a:r>
            <a:r>
              <a:rPr lang="ar-SA" sz="700" dirty="0" smtClean="0"/>
              <a:t>.</a:t>
            </a:r>
          </a:p>
        </p:txBody>
      </p:sp>
      <p:sp>
        <p:nvSpPr>
          <p:cNvPr id="12" name="مستطيل 11"/>
          <p:cNvSpPr/>
          <p:nvPr/>
        </p:nvSpPr>
        <p:spPr>
          <a:xfrm>
            <a:off x="-8021" y="4425568"/>
            <a:ext cx="7772400" cy="1815882"/>
          </a:xfrm>
          <a:prstGeom prst="rect">
            <a:avLst/>
          </a:prstGeom>
        </p:spPr>
        <p:txBody>
          <a:bodyPr wrap="square">
            <a:spAutoFit/>
          </a:bodyPr>
          <a:lstStyle/>
          <a:p>
            <a:r>
              <a:rPr lang="ar-SA" sz="2800" dirty="0">
                <a:solidFill>
                  <a:srgbClr val="640000"/>
                </a:solidFill>
                <a:cs typeface="DecoType Naskh Variants" pitchFamily="2" charset="-78"/>
              </a:rPr>
              <a:t>انعقد مؤتمر هيئات المعايير الوطنية الذي تقرر فيه إنشاء </a:t>
            </a:r>
            <a:r>
              <a:rPr lang="de-DE" sz="2800" dirty="0">
                <a:solidFill>
                  <a:srgbClr val="640000"/>
                </a:solidFill>
                <a:cs typeface="DecoType Naskh Variants" pitchFamily="2" charset="-78"/>
              </a:rPr>
              <a:t>ISO </a:t>
            </a:r>
            <a:r>
              <a:rPr lang="ar-SA" sz="2800" dirty="0">
                <a:solidFill>
                  <a:srgbClr val="640000"/>
                </a:solidFill>
                <a:cs typeface="DecoType Naskh Variants" pitchFamily="2" charset="-78"/>
              </a:rPr>
              <a:t>في معهد المهندسين المدنيين بلندن في الفترة من 14 إلى 26 أكتوبر.</a:t>
            </a:r>
          </a:p>
          <a:p>
            <a:endParaRPr lang="ar-SA" sz="2800" dirty="0">
              <a:solidFill>
                <a:srgbClr val="640000"/>
              </a:solidFill>
              <a:cs typeface="DecoType Naskh Variants" pitchFamily="2" charset="-78"/>
            </a:endParaRPr>
          </a:p>
          <a:p>
            <a:r>
              <a:rPr lang="ar-SA" sz="2800" dirty="0">
                <a:solidFill>
                  <a:srgbClr val="640000"/>
                </a:solidFill>
                <a:cs typeface="DecoType Naskh Variants" pitchFamily="2" charset="-78"/>
              </a:rPr>
              <a:t>وحضر 65 مندوباً ممثلين عن 25 دولة.</a:t>
            </a:r>
          </a:p>
        </p:txBody>
      </p:sp>
      <p:pic>
        <p:nvPicPr>
          <p:cNvPr id="13" name="صورة 12"/>
          <p:cNvPicPr>
            <a:picLocks noChangeAspect="1"/>
          </p:cNvPicPr>
          <p:nvPr/>
        </p:nvPicPr>
        <p:blipFill>
          <a:blip r:embed="rId2"/>
          <a:stretch>
            <a:fillRect/>
          </a:stretch>
        </p:blipFill>
        <p:spPr>
          <a:xfrm>
            <a:off x="838200" y="420261"/>
            <a:ext cx="6819900" cy="3781425"/>
          </a:xfrm>
          <a:prstGeom prst="rect">
            <a:avLst/>
          </a:prstGeom>
        </p:spPr>
      </p:pic>
    </p:spTree>
    <p:extLst>
      <p:ext uri="{BB962C8B-B14F-4D97-AF65-F5344CB8AC3E}">
        <p14:creationId xmlns:p14="http://schemas.microsoft.com/office/powerpoint/2010/main" val="23675750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زر إجراء: الوراء أو السابق 2">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2058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Arial" charset="0"/>
                <a:cs typeface="Arial" charset="0"/>
              </a:rPr>
              <a:t/>
            </a:r>
            <a:br>
              <a:rPr kumimoji="0" lang="ar-SA" sz="1800" b="0" i="0" u="none" strike="noStrike" cap="none" normalizeH="0" baseline="0" smtClean="0">
                <a:ln>
                  <a:noFill/>
                </a:ln>
                <a:solidFill>
                  <a:schemeClr val="tx1"/>
                </a:solidFill>
                <a:effectLst/>
                <a:latin typeface="Arial" charset="0"/>
                <a:cs typeface="Arial" charset="0"/>
              </a:rPr>
            </a:br>
            <a:endParaRPr kumimoji="0" lang="ar-SA" sz="1800" b="0" i="0" u="none" strike="noStrike" cap="none" normalizeH="0" baseline="0" smtClean="0">
              <a:ln>
                <a:noFill/>
              </a:ln>
              <a:solidFill>
                <a:schemeClr val="tx1"/>
              </a:solidFill>
              <a:effectLst/>
              <a:latin typeface="Arial" charset="0"/>
              <a:cs typeface="Arial" charset="0"/>
            </a:endParaRPr>
          </a:p>
        </p:txBody>
      </p:sp>
      <p:sp>
        <p:nvSpPr>
          <p:cNvPr id="20685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Arial" charset="0"/>
                <a:cs typeface="Arial" charset="0"/>
              </a:rPr>
              <a:t/>
            </a:r>
            <a:br>
              <a:rPr kumimoji="0" lang="ar-SA" sz="1800" b="0" i="0" u="none" strike="noStrike" cap="none" normalizeH="0" baseline="0" smtClean="0">
                <a:ln>
                  <a:noFill/>
                </a:ln>
                <a:solidFill>
                  <a:schemeClr val="tx1"/>
                </a:solidFill>
                <a:effectLst/>
                <a:latin typeface="Arial" charset="0"/>
                <a:cs typeface="Arial" charset="0"/>
              </a:rPr>
            </a:br>
            <a:endParaRPr kumimoji="0" lang="ar-SA" sz="1800" b="0" i="0" u="none" strike="noStrike" cap="none" normalizeH="0" baseline="0" smtClean="0">
              <a:ln>
                <a:noFill/>
              </a:ln>
              <a:solidFill>
                <a:schemeClr val="tx1"/>
              </a:solidFill>
              <a:effectLst/>
              <a:latin typeface="Arial" charset="0"/>
              <a:cs typeface="Arial" charset="0"/>
            </a:endParaRPr>
          </a:p>
        </p:txBody>
      </p:sp>
      <p:pic>
        <p:nvPicPr>
          <p:cNvPr id="208898" name="Picture 2" descr="iso1975"/>
          <p:cNvPicPr>
            <a:picLocks noChangeAspect="1" noChangeArrowheads="1"/>
          </p:cNvPicPr>
          <p:nvPr/>
        </p:nvPicPr>
        <p:blipFill rotWithShape="1">
          <a:blip r:embed="rId3"/>
          <a:srcRect t="17036" b="18964"/>
          <a:stretch/>
        </p:blipFill>
        <p:spPr bwMode="auto">
          <a:xfrm>
            <a:off x="2542294" y="969138"/>
            <a:ext cx="4801659" cy="3073063"/>
          </a:xfrm>
          <a:prstGeom prst="rect">
            <a:avLst/>
          </a:prstGeom>
          <a:noFill/>
        </p:spPr>
      </p:pic>
      <p:sp>
        <p:nvSpPr>
          <p:cNvPr id="11" name="مستطيل 10"/>
          <p:cNvSpPr/>
          <p:nvPr/>
        </p:nvSpPr>
        <p:spPr>
          <a:xfrm>
            <a:off x="-35293" y="6052817"/>
            <a:ext cx="2057400" cy="415498"/>
          </a:xfrm>
          <a:prstGeom prst="rect">
            <a:avLst/>
          </a:prstGeom>
        </p:spPr>
        <p:txBody>
          <a:bodyPr wrap="square">
            <a:spAutoFit/>
          </a:bodyPr>
          <a:lstStyle/>
          <a:p>
            <a:pPr algn="l" rtl="0"/>
            <a:r>
              <a:rPr lang="en-US" sz="700" b="1" dirty="0" smtClean="0"/>
              <a:t>An international focus</a:t>
            </a:r>
            <a:r>
              <a:rPr lang="en-US" sz="700" dirty="0" smtClean="0"/>
              <a:t> During the 1970s, ISO’s Secretary General </a:t>
            </a:r>
            <a:r>
              <a:rPr lang="en-US" sz="700" dirty="0" err="1" smtClean="0"/>
              <a:t>Olle</a:t>
            </a:r>
            <a:r>
              <a:rPr lang="en-US" sz="700" dirty="0" smtClean="0"/>
              <a:t> </a:t>
            </a:r>
            <a:r>
              <a:rPr lang="en-US" sz="700" dirty="0" err="1" smtClean="0"/>
              <a:t>Sturen</a:t>
            </a:r>
            <a:r>
              <a:rPr lang="en-US" sz="700" dirty="0" smtClean="0"/>
              <a:t> focuses on turning ISO into a truly international organization.</a:t>
            </a:r>
            <a:endParaRPr lang="ar-SA" sz="700" dirty="0"/>
          </a:p>
        </p:txBody>
      </p:sp>
      <p:pic>
        <p:nvPicPr>
          <p:cNvPr id="5" name="صورة 4"/>
          <p:cNvPicPr>
            <a:picLocks noChangeAspect="1"/>
          </p:cNvPicPr>
          <p:nvPr/>
        </p:nvPicPr>
        <p:blipFill>
          <a:blip r:embed="rId4"/>
          <a:stretch>
            <a:fillRect/>
          </a:stretch>
        </p:blipFill>
        <p:spPr>
          <a:xfrm>
            <a:off x="205926" y="844107"/>
            <a:ext cx="1956427" cy="2461157"/>
          </a:xfrm>
          <a:prstGeom prst="rect">
            <a:avLst/>
          </a:prstGeom>
        </p:spPr>
      </p:pic>
      <p:sp>
        <p:nvSpPr>
          <p:cNvPr id="6" name="مستطيل 5"/>
          <p:cNvSpPr/>
          <p:nvPr/>
        </p:nvSpPr>
        <p:spPr>
          <a:xfrm>
            <a:off x="0" y="3544669"/>
            <a:ext cx="2162353" cy="646331"/>
          </a:xfrm>
          <a:prstGeom prst="rect">
            <a:avLst/>
          </a:prstGeom>
        </p:spPr>
        <p:txBody>
          <a:bodyPr wrap="square">
            <a:spAutoFit/>
          </a:bodyPr>
          <a:lstStyle/>
          <a:p>
            <a:pPr algn="ctr"/>
            <a:r>
              <a:rPr lang="en-US" dirty="0">
                <a:solidFill>
                  <a:srgbClr val="640000"/>
                </a:solidFill>
                <a:cs typeface="DecoType Naskh Variants" pitchFamily="2" charset="-78"/>
              </a:rPr>
              <a:t>ISO’s Secretary General </a:t>
            </a:r>
            <a:r>
              <a:rPr lang="en-US" dirty="0" err="1">
                <a:solidFill>
                  <a:srgbClr val="640000"/>
                </a:solidFill>
                <a:cs typeface="DecoType Naskh Variants" pitchFamily="2" charset="-78"/>
              </a:rPr>
              <a:t>Olle</a:t>
            </a:r>
            <a:r>
              <a:rPr lang="en-US" dirty="0">
                <a:solidFill>
                  <a:srgbClr val="640000"/>
                </a:solidFill>
                <a:cs typeface="DecoType Naskh Variants" pitchFamily="2" charset="-78"/>
              </a:rPr>
              <a:t> </a:t>
            </a:r>
            <a:r>
              <a:rPr lang="en-US" dirty="0" err="1">
                <a:solidFill>
                  <a:srgbClr val="640000"/>
                </a:solidFill>
                <a:cs typeface="DecoType Naskh Variants" pitchFamily="2" charset="-78"/>
              </a:rPr>
              <a:t>Sturen</a:t>
            </a:r>
            <a:r>
              <a:rPr lang="en-US" dirty="0">
                <a:solidFill>
                  <a:srgbClr val="640000"/>
                </a:solidFill>
                <a:cs typeface="DecoType Naskh Variants" pitchFamily="2" charset="-78"/>
              </a:rPr>
              <a:t> </a:t>
            </a:r>
            <a:endParaRPr lang="ar-SA" dirty="0">
              <a:solidFill>
                <a:srgbClr val="640000"/>
              </a:solidFill>
              <a:cs typeface="DecoType Naskh Variants" pitchFamily="2" charset="-78"/>
            </a:endParaRPr>
          </a:p>
        </p:txBody>
      </p:sp>
      <p:sp>
        <p:nvSpPr>
          <p:cNvPr id="7" name="مستطيل 6"/>
          <p:cNvSpPr/>
          <p:nvPr/>
        </p:nvSpPr>
        <p:spPr>
          <a:xfrm>
            <a:off x="-9626" y="4690027"/>
            <a:ext cx="7772399" cy="954107"/>
          </a:xfrm>
          <a:prstGeom prst="rect">
            <a:avLst/>
          </a:prstGeom>
        </p:spPr>
        <p:txBody>
          <a:bodyPr wrap="square">
            <a:spAutoFit/>
          </a:bodyPr>
          <a:lstStyle/>
          <a:p>
            <a:r>
              <a:rPr lang="ar-SA" sz="2800" dirty="0">
                <a:solidFill>
                  <a:srgbClr val="640000"/>
                </a:solidFill>
                <a:cs typeface="DecoType Naskh Variants" pitchFamily="2" charset="-78"/>
              </a:rPr>
              <a:t>تركيز دولي خلال السبعينيات ، ركز الأمين العام </a:t>
            </a:r>
            <a:r>
              <a:rPr lang="ar-SA" sz="2800" dirty="0" smtClean="0">
                <a:solidFill>
                  <a:srgbClr val="640000"/>
                </a:solidFill>
                <a:cs typeface="DecoType Naskh Variants" pitchFamily="2" charset="-78"/>
              </a:rPr>
              <a:t>لمنظمة </a:t>
            </a:r>
            <a:r>
              <a:rPr lang="de-DE" sz="2800" dirty="0" smtClean="0">
                <a:solidFill>
                  <a:srgbClr val="640000"/>
                </a:solidFill>
                <a:cs typeface="DecoType Naskh Variants" pitchFamily="2" charset="-78"/>
              </a:rPr>
              <a:t>ISO</a:t>
            </a:r>
            <a:endParaRPr lang="ar-SA" sz="2800" dirty="0" smtClean="0">
              <a:solidFill>
                <a:srgbClr val="640000"/>
              </a:solidFill>
              <a:cs typeface="DecoType Naskh Variants" pitchFamily="2" charset="-78"/>
            </a:endParaRPr>
          </a:p>
          <a:p>
            <a:r>
              <a:rPr lang="ar-SA" sz="2800" dirty="0" smtClean="0">
                <a:solidFill>
                  <a:srgbClr val="640000"/>
                </a:solidFill>
                <a:cs typeface="DecoType Naskh Variants" pitchFamily="2" charset="-78"/>
              </a:rPr>
              <a:t> </a:t>
            </a:r>
            <a:r>
              <a:rPr lang="de-DE" sz="2800" dirty="0" smtClean="0">
                <a:solidFill>
                  <a:srgbClr val="640000"/>
                </a:solidFill>
                <a:cs typeface="DecoType Naskh Variants" pitchFamily="2" charset="-78"/>
              </a:rPr>
              <a:t>Olle </a:t>
            </a:r>
            <a:r>
              <a:rPr lang="de-DE" sz="2800" dirty="0">
                <a:solidFill>
                  <a:srgbClr val="640000"/>
                </a:solidFill>
                <a:cs typeface="DecoType Naskh Variants" pitchFamily="2" charset="-78"/>
              </a:rPr>
              <a:t>Sturen </a:t>
            </a:r>
            <a:r>
              <a:rPr lang="ar-SA" sz="2800" dirty="0" smtClean="0">
                <a:solidFill>
                  <a:srgbClr val="640000"/>
                </a:solidFill>
                <a:cs typeface="DecoType Naskh Variants" pitchFamily="2" charset="-78"/>
              </a:rPr>
              <a:t> على </a:t>
            </a:r>
            <a:r>
              <a:rPr lang="ar-SA" sz="2800" dirty="0">
                <a:solidFill>
                  <a:srgbClr val="640000"/>
                </a:solidFill>
                <a:cs typeface="DecoType Naskh Variants" pitchFamily="2" charset="-78"/>
              </a:rPr>
              <a:t>تحويل </a:t>
            </a:r>
            <a:r>
              <a:rPr lang="de-DE" sz="2800" dirty="0" smtClean="0">
                <a:solidFill>
                  <a:srgbClr val="640000"/>
                </a:solidFill>
                <a:cs typeface="DecoType Naskh Variants" pitchFamily="2" charset="-78"/>
              </a:rPr>
              <a:t>ISO </a:t>
            </a:r>
            <a:r>
              <a:rPr lang="ar-SA" sz="2800" dirty="0" smtClean="0">
                <a:solidFill>
                  <a:srgbClr val="640000"/>
                </a:solidFill>
                <a:cs typeface="DecoType Naskh Variants" pitchFamily="2" charset="-78"/>
              </a:rPr>
              <a:t>  إلى </a:t>
            </a:r>
            <a:r>
              <a:rPr lang="ar-SA" sz="2800" dirty="0">
                <a:solidFill>
                  <a:srgbClr val="640000"/>
                </a:solidFill>
                <a:cs typeface="DecoType Naskh Variants" pitchFamily="2" charset="-78"/>
              </a:rPr>
              <a:t>منظمة دولية حقيقية.</a:t>
            </a:r>
          </a:p>
        </p:txBody>
      </p:sp>
    </p:spTree>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زر إجراء: الوراء أو السابق 2">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2058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Arial" charset="0"/>
                <a:cs typeface="Arial" charset="0"/>
              </a:rPr>
              <a:t/>
            </a:r>
            <a:br>
              <a:rPr kumimoji="0" lang="ar-SA" sz="1800" b="0" i="0" u="none" strike="noStrike" cap="none" normalizeH="0" baseline="0" smtClean="0">
                <a:ln>
                  <a:noFill/>
                </a:ln>
                <a:solidFill>
                  <a:schemeClr val="tx1"/>
                </a:solidFill>
                <a:effectLst/>
                <a:latin typeface="Arial" charset="0"/>
                <a:cs typeface="Arial" charset="0"/>
              </a:rPr>
            </a:br>
            <a:endParaRPr kumimoji="0" lang="ar-SA" sz="1800" b="0" i="0" u="none" strike="noStrike" cap="none" normalizeH="0" baseline="0" smtClean="0">
              <a:ln>
                <a:noFill/>
              </a:ln>
              <a:solidFill>
                <a:schemeClr val="tx1"/>
              </a:solidFill>
              <a:effectLst/>
              <a:latin typeface="Arial" charset="0"/>
              <a:cs typeface="Arial" charset="0"/>
            </a:endParaRPr>
          </a:p>
        </p:txBody>
      </p:sp>
      <p:sp>
        <p:nvSpPr>
          <p:cNvPr id="20685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Arial" charset="0"/>
                <a:cs typeface="Arial" charset="0"/>
              </a:rPr>
              <a:t/>
            </a:r>
            <a:br>
              <a:rPr kumimoji="0" lang="ar-SA" sz="1800" b="0" i="0" u="none" strike="noStrike" cap="none" normalizeH="0" baseline="0" smtClean="0">
                <a:ln>
                  <a:noFill/>
                </a:ln>
                <a:solidFill>
                  <a:schemeClr val="tx1"/>
                </a:solidFill>
                <a:effectLst/>
                <a:latin typeface="Arial" charset="0"/>
                <a:cs typeface="Arial" charset="0"/>
              </a:rPr>
            </a:br>
            <a:endParaRPr kumimoji="0" lang="ar-SA" sz="1800" b="0" i="0" u="none" strike="noStrike" cap="none" normalizeH="0" baseline="0" smtClean="0">
              <a:ln>
                <a:noFill/>
              </a:ln>
              <a:solidFill>
                <a:schemeClr val="tx1"/>
              </a:solidFill>
              <a:effectLst/>
              <a:latin typeface="Arial" charset="0"/>
              <a:cs typeface="Arial" charset="0"/>
            </a:endParaRPr>
          </a:p>
        </p:txBody>
      </p:sp>
      <p:pic>
        <p:nvPicPr>
          <p:cNvPr id="207874" name="Picture 2" descr="iso1995"/>
          <p:cNvPicPr>
            <a:picLocks noChangeAspect="1" noChangeArrowheads="1"/>
          </p:cNvPicPr>
          <p:nvPr/>
        </p:nvPicPr>
        <p:blipFill>
          <a:blip r:embed="rId2"/>
          <a:srcRect/>
          <a:stretch>
            <a:fillRect/>
          </a:stretch>
        </p:blipFill>
        <p:spPr bwMode="auto">
          <a:xfrm>
            <a:off x="2667000" y="914400"/>
            <a:ext cx="3810000" cy="3810000"/>
          </a:xfrm>
          <a:prstGeom prst="rect">
            <a:avLst/>
          </a:prstGeom>
          <a:noFill/>
        </p:spPr>
      </p:pic>
      <p:sp>
        <p:nvSpPr>
          <p:cNvPr id="8" name="مستطيل 7"/>
          <p:cNvSpPr/>
          <p:nvPr/>
        </p:nvSpPr>
        <p:spPr>
          <a:xfrm>
            <a:off x="3208" y="5791200"/>
            <a:ext cx="1981200" cy="415498"/>
          </a:xfrm>
          <a:prstGeom prst="rect">
            <a:avLst/>
          </a:prstGeom>
        </p:spPr>
        <p:txBody>
          <a:bodyPr wrap="square">
            <a:spAutoFit/>
          </a:bodyPr>
          <a:lstStyle/>
          <a:p>
            <a:pPr algn="l" rtl="0"/>
            <a:r>
              <a:rPr lang="en-US" sz="700" b="1" dirty="0" smtClean="0"/>
              <a:t>ISO goes digital</a:t>
            </a:r>
            <a:r>
              <a:rPr lang="en-US" sz="700" dirty="0" smtClean="0"/>
              <a:t> In 1995, ISO launches its first </a:t>
            </a:r>
            <a:r>
              <a:rPr lang="en-US" sz="700" dirty="0" err="1" smtClean="0"/>
              <a:t>website.Five</a:t>
            </a:r>
            <a:r>
              <a:rPr lang="en-US" sz="700" dirty="0" smtClean="0"/>
              <a:t> years later, in 2000, ISO starts selling its standards online.</a:t>
            </a:r>
            <a:endParaRPr lang="ar-SA" sz="700" dirty="0"/>
          </a:p>
        </p:txBody>
      </p:sp>
      <p:sp>
        <p:nvSpPr>
          <p:cNvPr id="5" name="مستطيل 4"/>
          <p:cNvSpPr/>
          <p:nvPr/>
        </p:nvSpPr>
        <p:spPr>
          <a:xfrm>
            <a:off x="0" y="4262735"/>
            <a:ext cx="7772399" cy="1384995"/>
          </a:xfrm>
          <a:prstGeom prst="rect">
            <a:avLst/>
          </a:prstGeom>
        </p:spPr>
        <p:txBody>
          <a:bodyPr wrap="square">
            <a:spAutoFit/>
          </a:bodyPr>
          <a:lstStyle/>
          <a:p>
            <a:pPr algn="just"/>
            <a:r>
              <a:rPr lang="ar-SA" sz="2800" dirty="0" err="1" smtClean="0">
                <a:solidFill>
                  <a:srgbClr val="640000"/>
                </a:solidFill>
                <a:cs typeface="DecoType Naskh Variants" pitchFamily="2" charset="-78"/>
              </a:rPr>
              <a:t>رقمنة</a:t>
            </a:r>
            <a:r>
              <a:rPr lang="ar-SA" sz="2800" dirty="0" smtClean="0">
                <a:solidFill>
                  <a:srgbClr val="640000"/>
                </a:solidFill>
                <a:cs typeface="DecoType Naskh Variants" pitchFamily="2" charset="-78"/>
              </a:rPr>
              <a:t> المنظمة الدولية  </a:t>
            </a:r>
            <a:r>
              <a:rPr lang="ar-SA" sz="2800" dirty="0">
                <a:solidFill>
                  <a:srgbClr val="640000"/>
                </a:solidFill>
                <a:cs typeface="DecoType Naskh Variants" pitchFamily="2" charset="-78"/>
              </a:rPr>
              <a:t>ISO </a:t>
            </a:r>
            <a:r>
              <a:rPr lang="ar-SA" sz="2800" dirty="0" smtClean="0">
                <a:solidFill>
                  <a:srgbClr val="640000"/>
                </a:solidFill>
                <a:cs typeface="DecoType Naskh Variants" pitchFamily="2" charset="-78"/>
              </a:rPr>
              <a:t>في </a:t>
            </a:r>
            <a:r>
              <a:rPr lang="ar-SA" sz="2800" dirty="0">
                <a:solidFill>
                  <a:srgbClr val="640000"/>
                </a:solidFill>
                <a:cs typeface="DecoType Naskh Variants" pitchFamily="2" charset="-78"/>
              </a:rPr>
              <a:t>عام 1995 </a:t>
            </a:r>
            <a:endParaRPr lang="ar-SA" sz="2800" dirty="0" smtClean="0">
              <a:solidFill>
                <a:srgbClr val="640000"/>
              </a:solidFill>
              <a:cs typeface="DecoType Naskh Variants" pitchFamily="2" charset="-78"/>
            </a:endParaRPr>
          </a:p>
          <a:p>
            <a:pPr algn="just"/>
            <a:r>
              <a:rPr lang="ar-SA" sz="2800" dirty="0" smtClean="0">
                <a:solidFill>
                  <a:srgbClr val="640000"/>
                </a:solidFill>
                <a:cs typeface="DecoType Naskh Variants" pitchFamily="2" charset="-78"/>
              </a:rPr>
              <a:t>حيث أطلقت </a:t>
            </a:r>
            <a:r>
              <a:rPr lang="ar-SA" sz="2800" dirty="0">
                <a:solidFill>
                  <a:srgbClr val="640000"/>
                </a:solidFill>
                <a:cs typeface="DecoType Naskh Variants" pitchFamily="2" charset="-78"/>
              </a:rPr>
              <a:t>ISO أول موقع ويب لها ، وبعد خمس سنوات ، في عام 2000 ، بدأت ISO في بيع معاييرها عبر الإنترنت.</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زر إجراء: الوراء أو السابق 2">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2058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Arial" charset="0"/>
                <a:cs typeface="Arial" charset="0"/>
              </a:rPr>
              <a:t/>
            </a:r>
            <a:br>
              <a:rPr kumimoji="0" lang="ar-SA" sz="1800" b="0" i="0" u="none" strike="noStrike" cap="none" normalizeH="0" baseline="0" smtClean="0">
                <a:ln>
                  <a:noFill/>
                </a:ln>
                <a:solidFill>
                  <a:schemeClr val="tx1"/>
                </a:solidFill>
                <a:effectLst/>
                <a:latin typeface="Arial" charset="0"/>
                <a:cs typeface="Arial" charset="0"/>
              </a:rPr>
            </a:br>
            <a:endParaRPr kumimoji="0" lang="ar-SA" sz="1800" b="0" i="0" u="none" strike="noStrike" cap="none" normalizeH="0" baseline="0" smtClean="0">
              <a:ln>
                <a:noFill/>
              </a:ln>
              <a:solidFill>
                <a:schemeClr val="tx1"/>
              </a:solidFill>
              <a:effectLst/>
              <a:latin typeface="Arial" charset="0"/>
              <a:cs typeface="Arial" charset="0"/>
            </a:endParaRPr>
          </a:p>
        </p:txBody>
      </p:sp>
      <p:sp>
        <p:nvSpPr>
          <p:cNvPr id="20685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Arial" charset="0"/>
                <a:cs typeface="Arial" charset="0"/>
              </a:rPr>
              <a:t/>
            </a:r>
            <a:br>
              <a:rPr kumimoji="0" lang="ar-SA" sz="1800" b="0" i="0" u="none" strike="noStrike" cap="none" normalizeH="0" baseline="0" smtClean="0">
                <a:ln>
                  <a:noFill/>
                </a:ln>
                <a:solidFill>
                  <a:schemeClr val="tx1"/>
                </a:solidFill>
                <a:effectLst/>
                <a:latin typeface="Arial" charset="0"/>
                <a:cs typeface="Arial" charset="0"/>
              </a:rPr>
            </a:br>
            <a:endParaRPr kumimoji="0" lang="ar-SA" sz="1800" b="0" i="0" u="none" strike="noStrike" cap="none" normalizeH="0" baseline="0" smtClean="0">
              <a:ln>
                <a:noFill/>
              </a:ln>
              <a:solidFill>
                <a:schemeClr val="tx1"/>
              </a:solidFill>
              <a:effectLst/>
              <a:latin typeface="Arial" charset="0"/>
              <a:cs typeface="Arial" charset="0"/>
            </a:endParaRPr>
          </a:p>
        </p:txBody>
      </p:sp>
      <p:pic>
        <p:nvPicPr>
          <p:cNvPr id="1026" name="Picture 2" descr="https://www.en.une.org/PublishingImages/noticias/Foto%20Sergio%20Mujica%20dentro%20(notic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914400"/>
            <a:ext cx="3730625" cy="2897453"/>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4"/>
          <p:cNvSpPr/>
          <p:nvPr/>
        </p:nvSpPr>
        <p:spPr>
          <a:xfrm>
            <a:off x="1256515" y="4267200"/>
            <a:ext cx="5561798" cy="1107996"/>
          </a:xfrm>
          <a:prstGeom prst="rect">
            <a:avLst/>
          </a:prstGeom>
        </p:spPr>
        <p:txBody>
          <a:bodyPr wrap="square">
            <a:spAutoFit/>
          </a:bodyPr>
          <a:lstStyle/>
          <a:p>
            <a:pPr algn="l"/>
            <a:r>
              <a:rPr lang="en-US" sz="2200" dirty="0">
                <a:solidFill>
                  <a:srgbClr val="640000"/>
                </a:solidFill>
                <a:cs typeface="DecoType Naskh Variants" pitchFamily="2" charset="-78"/>
              </a:rPr>
              <a:t>Sergio </a:t>
            </a:r>
            <a:r>
              <a:rPr lang="en-US" sz="2200" dirty="0" err="1">
                <a:solidFill>
                  <a:srgbClr val="640000"/>
                </a:solidFill>
                <a:cs typeface="DecoType Naskh Variants" pitchFamily="2" charset="-78"/>
              </a:rPr>
              <a:t>Mujica</a:t>
            </a:r>
            <a:r>
              <a:rPr lang="en-US" sz="2200" dirty="0">
                <a:solidFill>
                  <a:srgbClr val="640000"/>
                </a:solidFill>
                <a:cs typeface="DecoType Naskh Variants" pitchFamily="2" charset="-78"/>
              </a:rPr>
              <a:t>, Secretary General of </a:t>
            </a:r>
            <a:r>
              <a:rPr lang="en-US" sz="2200" dirty="0" smtClean="0">
                <a:solidFill>
                  <a:srgbClr val="640000"/>
                </a:solidFill>
                <a:cs typeface="DecoType Naskh Variants" pitchFamily="2" charset="-78"/>
              </a:rPr>
              <a:t>ISO</a:t>
            </a:r>
          </a:p>
          <a:p>
            <a:pPr algn="ctr"/>
            <a:r>
              <a:rPr lang="ar-SA" sz="2200" dirty="0" smtClean="0">
                <a:solidFill>
                  <a:srgbClr val="640000"/>
                </a:solidFill>
                <a:cs typeface="DecoType Naskh Variants" pitchFamily="2" charset="-78"/>
              </a:rPr>
              <a:t>الأمين العام للمنظمة الدولية للتقييس  </a:t>
            </a:r>
            <a:r>
              <a:rPr lang="en-US" sz="2200" dirty="0" smtClean="0">
                <a:solidFill>
                  <a:srgbClr val="640000"/>
                </a:solidFill>
                <a:cs typeface="DecoType Naskh Variants" pitchFamily="2" charset="-78"/>
              </a:rPr>
              <a:t>ISO</a:t>
            </a:r>
            <a:r>
              <a:rPr lang="ar-SA" sz="2200" dirty="0" smtClean="0">
                <a:solidFill>
                  <a:srgbClr val="640000"/>
                </a:solidFill>
                <a:cs typeface="DecoType Naskh Variants" pitchFamily="2" charset="-78"/>
              </a:rPr>
              <a:t>  </a:t>
            </a:r>
            <a:r>
              <a:rPr lang="ar-SA" sz="2200" dirty="0" err="1" smtClean="0">
                <a:solidFill>
                  <a:srgbClr val="640000"/>
                </a:solidFill>
                <a:cs typeface="DecoType Naskh Variants" pitchFamily="2" charset="-78"/>
              </a:rPr>
              <a:t>سارجو</a:t>
            </a:r>
            <a:r>
              <a:rPr lang="ar-SA" sz="2200" dirty="0" smtClean="0">
                <a:solidFill>
                  <a:srgbClr val="640000"/>
                </a:solidFill>
                <a:cs typeface="DecoType Naskh Variants" pitchFamily="2" charset="-78"/>
              </a:rPr>
              <a:t> </a:t>
            </a:r>
            <a:r>
              <a:rPr lang="ar-SA" sz="2200" dirty="0" err="1" smtClean="0">
                <a:solidFill>
                  <a:srgbClr val="640000"/>
                </a:solidFill>
                <a:cs typeface="DecoType Naskh Variants" pitchFamily="2" charset="-78"/>
              </a:rPr>
              <a:t>مويتسا</a:t>
            </a:r>
            <a:endParaRPr lang="ar-SA" sz="2200" dirty="0" smtClean="0">
              <a:solidFill>
                <a:srgbClr val="640000"/>
              </a:solidFill>
              <a:cs typeface="DecoType Naskh Variants" pitchFamily="2" charset="-78"/>
            </a:endParaRPr>
          </a:p>
          <a:p>
            <a:pPr algn="ctr"/>
            <a:r>
              <a:rPr lang="ar-SA" sz="2200" dirty="0" smtClean="0">
                <a:solidFill>
                  <a:srgbClr val="640000"/>
                </a:solidFill>
                <a:cs typeface="DecoType Naskh Variants" pitchFamily="2" charset="-78"/>
              </a:rPr>
              <a:t>صورة من مقابلة  مع الأمين العام للمنظمة الدولية </a:t>
            </a:r>
            <a:r>
              <a:rPr lang="en-US" sz="2200" dirty="0" smtClean="0">
                <a:solidFill>
                  <a:srgbClr val="640000"/>
                </a:solidFill>
                <a:cs typeface="DecoType Naskh Variants" pitchFamily="2" charset="-78"/>
              </a:rPr>
              <a:t>ISO </a:t>
            </a:r>
            <a:r>
              <a:rPr lang="ar-SA" sz="2200" dirty="0" smtClean="0">
                <a:solidFill>
                  <a:srgbClr val="640000"/>
                </a:solidFill>
                <a:cs typeface="DecoType Naskh Variants" pitchFamily="2" charset="-78"/>
              </a:rPr>
              <a:t>  في  </a:t>
            </a:r>
            <a:r>
              <a:rPr lang="ar-SA" sz="2200" dirty="0">
                <a:solidFill>
                  <a:srgbClr val="640000"/>
                </a:solidFill>
                <a:cs typeface="DecoType Naskh Variants" pitchFamily="2" charset="-78"/>
              </a:rPr>
              <a:t>20/01/2020</a:t>
            </a:r>
            <a:endParaRPr lang="en-US" sz="2200" dirty="0">
              <a:solidFill>
                <a:srgbClr val="640000"/>
              </a:solidFill>
              <a:cs typeface="DecoType Naskh Variants" pitchFamily="2" charset="-7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زر إجراء: الوراء أو السابق 2">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2058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Arial" charset="0"/>
                <a:cs typeface="Arial" charset="0"/>
              </a:rPr>
              <a:t/>
            </a:r>
            <a:br>
              <a:rPr kumimoji="0" lang="ar-SA" sz="1800" b="0" i="0" u="none" strike="noStrike" cap="none" normalizeH="0" baseline="0" smtClean="0">
                <a:ln>
                  <a:noFill/>
                </a:ln>
                <a:solidFill>
                  <a:schemeClr val="tx1"/>
                </a:solidFill>
                <a:effectLst/>
                <a:latin typeface="Arial" charset="0"/>
                <a:cs typeface="Arial" charset="0"/>
              </a:rPr>
            </a:br>
            <a:endParaRPr kumimoji="0" lang="ar-SA" sz="1800" b="0" i="0" u="none" strike="noStrike" cap="none" normalizeH="0" baseline="0" smtClean="0">
              <a:ln>
                <a:noFill/>
              </a:ln>
              <a:solidFill>
                <a:schemeClr val="tx1"/>
              </a:solidFill>
              <a:effectLst/>
              <a:latin typeface="Arial" charset="0"/>
              <a:cs typeface="Arial" charset="0"/>
            </a:endParaRPr>
          </a:p>
        </p:txBody>
      </p:sp>
      <p:sp>
        <p:nvSpPr>
          <p:cNvPr id="20685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Arial" charset="0"/>
                <a:cs typeface="Arial" charset="0"/>
              </a:rPr>
              <a:t/>
            </a:r>
            <a:br>
              <a:rPr kumimoji="0" lang="ar-SA" sz="1800" b="0" i="0" u="none" strike="noStrike" cap="none" normalizeH="0" baseline="0" smtClean="0">
                <a:ln>
                  <a:noFill/>
                </a:ln>
                <a:solidFill>
                  <a:schemeClr val="tx1"/>
                </a:solidFill>
                <a:effectLst/>
                <a:latin typeface="Arial" charset="0"/>
                <a:cs typeface="Arial" charset="0"/>
              </a:rPr>
            </a:br>
            <a:endParaRPr kumimoji="0" lang="ar-SA" sz="1800" b="0" i="0" u="none" strike="noStrike" cap="none" normalizeH="0" baseline="0" smtClean="0">
              <a:ln>
                <a:noFill/>
              </a:ln>
              <a:solidFill>
                <a:schemeClr val="tx1"/>
              </a:solidFill>
              <a:effectLst/>
              <a:latin typeface="Arial" charset="0"/>
              <a:cs typeface="Arial" charset="0"/>
            </a:endParaRPr>
          </a:p>
        </p:txBody>
      </p:sp>
      <p:pic>
        <p:nvPicPr>
          <p:cNvPr id="211970" name="Picture 2" descr="iso2007"/>
          <p:cNvPicPr>
            <a:picLocks noChangeAspect="1" noChangeArrowheads="1"/>
          </p:cNvPicPr>
          <p:nvPr/>
        </p:nvPicPr>
        <p:blipFill rotWithShape="1">
          <a:blip r:embed="rId2"/>
          <a:srcRect l="18000" r="16000"/>
          <a:stretch/>
        </p:blipFill>
        <p:spPr bwMode="auto">
          <a:xfrm>
            <a:off x="5105400" y="606861"/>
            <a:ext cx="2514600" cy="3810000"/>
          </a:xfrm>
          <a:prstGeom prst="rect">
            <a:avLst/>
          </a:prstGeom>
          <a:noFill/>
        </p:spPr>
      </p:pic>
      <p:sp>
        <p:nvSpPr>
          <p:cNvPr id="8" name="مستطيل 7"/>
          <p:cNvSpPr/>
          <p:nvPr/>
        </p:nvSpPr>
        <p:spPr>
          <a:xfrm>
            <a:off x="11229" y="5867400"/>
            <a:ext cx="2133600" cy="523220"/>
          </a:xfrm>
          <a:prstGeom prst="rect">
            <a:avLst/>
          </a:prstGeom>
        </p:spPr>
        <p:txBody>
          <a:bodyPr wrap="square">
            <a:spAutoFit/>
          </a:bodyPr>
          <a:lstStyle/>
          <a:p>
            <a:pPr algn="l" rtl="0"/>
            <a:r>
              <a:rPr lang="en-US" sz="700" b="1" dirty="0" smtClean="0"/>
              <a:t>ISO’s new offices</a:t>
            </a:r>
            <a:r>
              <a:rPr lang="en-US" sz="700" dirty="0" smtClean="0"/>
              <a:t> In 2007, ISO moves to its current offices in La </a:t>
            </a:r>
            <a:r>
              <a:rPr lang="en-US" sz="700" dirty="0" err="1" smtClean="0"/>
              <a:t>Voie</a:t>
            </a:r>
            <a:r>
              <a:rPr lang="en-US" sz="700" dirty="0" smtClean="0"/>
              <a:t> </a:t>
            </a:r>
            <a:r>
              <a:rPr lang="en-US" sz="700" dirty="0" err="1" smtClean="0"/>
              <a:t>Creuse</a:t>
            </a:r>
            <a:r>
              <a:rPr lang="en-US" sz="700" dirty="0" smtClean="0"/>
              <a:t>, Geneva. Today the Central Secretariat employs almost 150 people, a significant increase from the staff of 5 in the early 1950s.</a:t>
            </a:r>
            <a:endParaRPr lang="ar-SA" sz="700" dirty="0"/>
          </a:p>
        </p:txBody>
      </p:sp>
      <p:sp>
        <p:nvSpPr>
          <p:cNvPr id="5" name="مستطيل 4"/>
          <p:cNvSpPr/>
          <p:nvPr/>
        </p:nvSpPr>
        <p:spPr>
          <a:xfrm>
            <a:off x="0" y="957589"/>
            <a:ext cx="5029200" cy="3108543"/>
          </a:xfrm>
          <a:prstGeom prst="rect">
            <a:avLst/>
          </a:prstGeom>
        </p:spPr>
        <p:txBody>
          <a:bodyPr wrap="square">
            <a:spAutoFit/>
          </a:bodyPr>
          <a:lstStyle/>
          <a:p>
            <a:pPr algn="just"/>
            <a:r>
              <a:rPr lang="ar-SA" sz="2800" dirty="0">
                <a:solidFill>
                  <a:srgbClr val="640000"/>
                </a:solidFill>
                <a:cs typeface="DecoType Naskh Variants" pitchFamily="2" charset="-78"/>
              </a:rPr>
              <a:t>مكاتب </a:t>
            </a:r>
            <a:r>
              <a:rPr lang="de-DE" sz="2800" dirty="0">
                <a:solidFill>
                  <a:srgbClr val="640000"/>
                </a:solidFill>
                <a:cs typeface="DecoType Naskh Variants" pitchFamily="2" charset="-78"/>
              </a:rPr>
              <a:t>ISO </a:t>
            </a:r>
            <a:r>
              <a:rPr lang="ar-SA" sz="2800" dirty="0" smtClean="0">
                <a:solidFill>
                  <a:srgbClr val="640000"/>
                </a:solidFill>
                <a:cs typeface="DecoType Naskh Variants" pitchFamily="2" charset="-78"/>
              </a:rPr>
              <a:t> الجديدة </a:t>
            </a:r>
            <a:r>
              <a:rPr lang="ar-SA" sz="2800" dirty="0">
                <a:solidFill>
                  <a:srgbClr val="640000"/>
                </a:solidFill>
                <a:cs typeface="DecoType Naskh Variants" pitchFamily="2" charset="-78"/>
              </a:rPr>
              <a:t>في عام 2007 ، انتقلت </a:t>
            </a:r>
            <a:r>
              <a:rPr lang="de-DE" sz="2800" dirty="0">
                <a:solidFill>
                  <a:srgbClr val="640000"/>
                </a:solidFill>
                <a:cs typeface="DecoType Naskh Variants" pitchFamily="2" charset="-78"/>
              </a:rPr>
              <a:t>ISO </a:t>
            </a:r>
            <a:r>
              <a:rPr lang="ar-SA" sz="2800" dirty="0" smtClean="0">
                <a:solidFill>
                  <a:srgbClr val="640000"/>
                </a:solidFill>
                <a:cs typeface="DecoType Naskh Variants" pitchFamily="2" charset="-78"/>
              </a:rPr>
              <a:t> إلى </a:t>
            </a:r>
            <a:r>
              <a:rPr lang="ar-SA" sz="2800" dirty="0">
                <a:solidFill>
                  <a:srgbClr val="640000"/>
                </a:solidFill>
                <a:cs typeface="DecoType Naskh Variants" pitchFamily="2" charset="-78"/>
              </a:rPr>
              <a:t>مكاتبها الحالية في </a:t>
            </a:r>
            <a:r>
              <a:rPr lang="de-DE" sz="2000" dirty="0">
                <a:solidFill>
                  <a:srgbClr val="640000"/>
                </a:solidFill>
                <a:cs typeface="DecoType Naskh Variants" pitchFamily="2" charset="-78"/>
              </a:rPr>
              <a:t>La</a:t>
            </a:r>
            <a:r>
              <a:rPr lang="de-DE" sz="2800" dirty="0">
                <a:solidFill>
                  <a:srgbClr val="640000"/>
                </a:solidFill>
                <a:cs typeface="DecoType Naskh Variants" pitchFamily="2" charset="-78"/>
              </a:rPr>
              <a:t> </a:t>
            </a:r>
            <a:r>
              <a:rPr lang="de-DE" sz="2000" dirty="0">
                <a:solidFill>
                  <a:srgbClr val="640000"/>
                </a:solidFill>
                <a:cs typeface="DecoType Naskh Variants" pitchFamily="2" charset="-78"/>
              </a:rPr>
              <a:t>Voie</a:t>
            </a:r>
            <a:r>
              <a:rPr lang="de-DE" sz="2800" dirty="0">
                <a:solidFill>
                  <a:srgbClr val="640000"/>
                </a:solidFill>
                <a:cs typeface="DecoType Naskh Variants" pitchFamily="2" charset="-78"/>
              </a:rPr>
              <a:t> </a:t>
            </a:r>
            <a:r>
              <a:rPr lang="de-DE" sz="2000" dirty="0">
                <a:solidFill>
                  <a:srgbClr val="640000"/>
                </a:solidFill>
                <a:cs typeface="DecoType Naskh Variants" pitchFamily="2" charset="-78"/>
              </a:rPr>
              <a:t>Creuse</a:t>
            </a:r>
            <a:r>
              <a:rPr lang="de-DE" sz="2800" dirty="0">
                <a:solidFill>
                  <a:srgbClr val="640000"/>
                </a:solidFill>
                <a:cs typeface="DecoType Naskh Variants" pitchFamily="2" charset="-78"/>
              </a:rPr>
              <a:t> ، </a:t>
            </a:r>
            <a:r>
              <a:rPr lang="ar-SA" sz="2800" dirty="0">
                <a:solidFill>
                  <a:srgbClr val="640000"/>
                </a:solidFill>
                <a:cs typeface="DecoType Naskh Variants" pitchFamily="2" charset="-78"/>
              </a:rPr>
              <a:t>جنيف. </a:t>
            </a:r>
            <a:endParaRPr lang="ar-SA" sz="2800" dirty="0" smtClean="0">
              <a:solidFill>
                <a:srgbClr val="640000"/>
              </a:solidFill>
              <a:cs typeface="DecoType Naskh Variants" pitchFamily="2" charset="-78"/>
            </a:endParaRPr>
          </a:p>
          <a:p>
            <a:pPr algn="just"/>
            <a:endParaRPr lang="ar-SA" sz="2800" dirty="0" smtClean="0">
              <a:solidFill>
                <a:srgbClr val="640000"/>
              </a:solidFill>
              <a:cs typeface="DecoType Naskh Variants" pitchFamily="2" charset="-78"/>
            </a:endParaRPr>
          </a:p>
          <a:p>
            <a:pPr algn="just"/>
            <a:r>
              <a:rPr lang="ar-SA" sz="2800" dirty="0" smtClean="0">
                <a:solidFill>
                  <a:srgbClr val="640000"/>
                </a:solidFill>
                <a:cs typeface="DecoType Naskh Variants" pitchFamily="2" charset="-78"/>
              </a:rPr>
              <a:t>توظف </a:t>
            </a:r>
            <a:r>
              <a:rPr lang="ar-SA" sz="2800" dirty="0">
                <a:solidFill>
                  <a:srgbClr val="640000"/>
                </a:solidFill>
                <a:cs typeface="DecoType Naskh Variants" pitchFamily="2" charset="-78"/>
              </a:rPr>
              <a:t>الأمانة المركزية اليوم ما يقرب من 150 شخصًا ، وهي زيادة كبيرة عن 5 موظفين في أوائل الخمسينيات.</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026" name="Picture 2" descr="international management systems"/>
          <p:cNvPicPr>
            <a:picLocks noChangeAspect="1" noChangeArrowheads="1"/>
          </p:cNvPicPr>
          <p:nvPr/>
        </p:nvPicPr>
        <p:blipFill>
          <a:blip r:embed="rId2"/>
          <a:srcRect/>
          <a:stretch>
            <a:fillRect/>
          </a:stretch>
        </p:blipFill>
        <p:spPr bwMode="auto">
          <a:xfrm>
            <a:off x="914400" y="1143000"/>
            <a:ext cx="5330714" cy="4946904"/>
          </a:xfrm>
          <a:prstGeom prst="rect">
            <a:avLst/>
          </a:prstGeom>
          <a:noFill/>
        </p:spPr>
      </p:pic>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مربع نص 25"/>
          <p:cNvSpPr txBox="1"/>
          <p:nvPr/>
        </p:nvSpPr>
        <p:spPr>
          <a:xfrm>
            <a:off x="0" y="2057400"/>
            <a:ext cx="9144000" cy="3170099"/>
          </a:xfrm>
          <a:prstGeom prst="rect">
            <a:avLst/>
          </a:prstGeom>
          <a:solidFill>
            <a:schemeClr val="bg1"/>
          </a:solidFill>
        </p:spPr>
        <p:txBody>
          <a:bodyPr wrap="square" rtlCol="1">
            <a:spAutoFit/>
          </a:bodyPr>
          <a:lstStyle/>
          <a:p>
            <a:pPr algn="ctr"/>
            <a:r>
              <a:rPr lang="ar-SA" sz="20000" dirty="0" smtClean="0">
                <a:solidFill>
                  <a:srgbClr val="640013"/>
                </a:solidFill>
                <a:cs typeface="DecoType Naskh Variants" pitchFamily="2" charset="-78"/>
              </a:rPr>
              <a:t>تمهيد</a:t>
            </a: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5" name="مستطيل 4"/>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زر إجراء: الوراء أو السابق 5">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p:cNvSpPr txBox="1"/>
          <p:nvPr/>
        </p:nvSpPr>
        <p:spPr>
          <a:xfrm>
            <a:off x="76200" y="1302127"/>
            <a:ext cx="7543800" cy="4031873"/>
          </a:xfrm>
          <a:prstGeom prst="rect">
            <a:avLst/>
          </a:prstGeom>
          <a:solidFill>
            <a:schemeClr val="bg1"/>
          </a:solidFill>
        </p:spPr>
        <p:txBody>
          <a:bodyPr wrap="square" rtlCol="1">
            <a:spAutoFit/>
          </a:bodyPr>
          <a:lstStyle/>
          <a:p>
            <a:pPr algn="just"/>
            <a:r>
              <a:rPr lang="ar-SA" sz="3200" u="sng" dirty="0" smtClean="0">
                <a:solidFill>
                  <a:srgbClr val="640000"/>
                </a:solidFill>
                <a:cs typeface="DecoType Naskh Variants" pitchFamily="2" charset="-78"/>
              </a:rPr>
              <a:t>ما لم يذكر عكس ذلك</a:t>
            </a:r>
          </a:p>
          <a:p>
            <a:pPr algn="just"/>
            <a:endParaRPr lang="ar-SA" sz="3200" dirty="0" smtClean="0">
              <a:solidFill>
                <a:srgbClr val="640000"/>
              </a:solidFill>
              <a:cs typeface="DecoType Naskh Variants" pitchFamily="2" charset="-78"/>
            </a:endParaRPr>
          </a:p>
          <a:p>
            <a:pPr algn="just"/>
            <a:r>
              <a:rPr lang="ar-SA" sz="3200" dirty="0" smtClean="0">
                <a:solidFill>
                  <a:srgbClr val="640000"/>
                </a:solidFill>
                <a:cs typeface="DecoType Naskh Variants" pitchFamily="2" charset="-78"/>
              </a:rPr>
              <a:t> فإنه لا يسمح بنسخ أو استنساخ  أي جزء من أجزاء هذه الوثيقة  بأي شكل من الأشكال أو بأية  وسيلة من الوسائل سواءً كانت الكترونية أو ميكانيكية  بالإضافة إلى عدم السماح بالتصوير الضوئي  لها أو إرسالها عبر الإنترنت.</a:t>
            </a:r>
          </a:p>
          <a:p>
            <a:pPr algn="just"/>
            <a:endParaRPr lang="ar-SA" sz="3200" dirty="0" smtClean="0">
              <a:solidFill>
                <a:srgbClr val="640000"/>
              </a:solidFill>
              <a:cs typeface="DecoType Naskh Variants" pitchFamily="2" charset="-78"/>
            </a:endParaRPr>
          </a:p>
          <a:p>
            <a:pPr algn="just"/>
            <a:r>
              <a:rPr lang="ar-SA" sz="3200" dirty="0" smtClean="0">
                <a:solidFill>
                  <a:srgbClr val="640000"/>
                </a:solidFill>
                <a:cs typeface="DecoType Naskh Variants" pitchFamily="2" charset="-78"/>
              </a:rPr>
              <a:t>  </a:t>
            </a:r>
            <a:r>
              <a:rPr lang="ar-SA" sz="3200" u="sng" dirty="0" smtClean="0">
                <a:solidFill>
                  <a:srgbClr val="640000"/>
                </a:solidFill>
                <a:cs typeface="DecoType Naskh Variants" pitchFamily="2" charset="-78"/>
              </a:rPr>
              <a:t>بدون تصريح خطي</a:t>
            </a:r>
          </a:p>
        </p:txBody>
      </p:sp>
      <p:sp>
        <p:nvSpPr>
          <p:cNvPr id="5" name="مربع نص 4">
            <a:hlinkClick r:id="rId2" action="ppaction://hlinksldjump"/>
          </p:cNvPr>
          <p:cNvSpPr txBox="1"/>
          <p:nvPr/>
        </p:nvSpPr>
        <p:spPr>
          <a:xfrm>
            <a:off x="0" y="6396335"/>
            <a:ext cx="1037463" cy="461665"/>
          </a:xfrm>
          <a:prstGeom prst="rect">
            <a:avLst/>
          </a:prstGeom>
          <a:noFill/>
        </p:spPr>
        <p:txBody>
          <a:bodyPr wrap="none" rtlCol="1">
            <a:spAutoFit/>
          </a:bodyPr>
          <a:lstStyle/>
          <a:p>
            <a:r>
              <a:rPr lang="ar-SA" sz="2400" dirty="0" smtClean="0">
                <a:solidFill>
                  <a:srgbClr val="640000"/>
                </a:solidFill>
                <a:cs typeface="DecoType Naskh Variants" pitchFamily="2" charset="-78"/>
              </a:rPr>
              <a:t> تابع الغلاف</a:t>
            </a: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9" name="مستطيل 8"/>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ربع نص 4"/>
          <p:cNvSpPr txBox="1"/>
          <p:nvPr/>
        </p:nvSpPr>
        <p:spPr>
          <a:xfrm>
            <a:off x="76200" y="990600"/>
            <a:ext cx="7620000" cy="4093428"/>
          </a:xfrm>
          <a:prstGeom prst="rect">
            <a:avLst/>
          </a:prstGeom>
          <a:noFill/>
        </p:spPr>
        <p:txBody>
          <a:bodyPr wrap="square" rtlCol="1">
            <a:spAutoFit/>
          </a:bodyPr>
          <a:lstStyle/>
          <a:p>
            <a:pPr algn="just"/>
            <a:r>
              <a:rPr lang="ar-SA" sz="3200" dirty="0" err="1" smtClean="0">
                <a:solidFill>
                  <a:srgbClr val="640013"/>
                </a:solidFill>
                <a:cs typeface="DecoType Naskh Variants" pitchFamily="2" charset="-78"/>
              </a:rPr>
              <a:t>الأيزو</a:t>
            </a:r>
            <a:r>
              <a:rPr lang="ar-SA" sz="3200" dirty="0" smtClean="0">
                <a:solidFill>
                  <a:srgbClr val="640013"/>
                </a:solidFill>
                <a:cs typeface="DecoType Naskh Variants" pitchFamily="2" charset="-78"/>
              </a:rPr>
              <a:t> (المنظمة الدولية </a:t>
            </a:r>
            <a:r>
              <a:rPr lang="ar-SA" sz="3200" dirty="0" err="1" smtClean="0">
                <a:solidFill>
                  <a:srgbClr val="640013"/>
                </a:solidFill>
                <a:cs typeface="DecoType Naskh Variants" pitchFamily="2" charset="-78"/>
              </a:rPr>
              <a:t>للتقييس</a:t>
            </a:r>
            <a:r>
              <a:rPr lang="ar-SA" sz="3200" dirty="0" smtClean="0">
                <a:solidFill>
                  <a:srgbClr val="640013"/>
                </a:solidFill>
                <a:cs typeface="DecoType Naskh Variants" pitchFamily="2" charset="-78"/>
              </a:rPr>
              <a:t>) هي اتحاد عالمي لجهات </a:t>
            </a:r>
            <a:r>
              <a:rPr lang="ar-SA" sz="3200" dirty="0" err="1" smtClean="0">
                <a:solidFill>
                  <a:srgbClr val="640013"/>
                </a:solidFill>
                <a:cs typeface="DecoType Naskh Variants" pitchFamily="2" charset="-78"/>
              </a:rPr>
              <a:t>التقييس</a:t>
            </a:r>
            <a:r>
              <a:rPr lang="ar-SA" sz="3200" dirty="0" smtClean="0">
                <a:solidFill>
                  <a:srgbClr val="640013"/>
                </a:solidFill>
                <a:cs typeface="DecoType Naskh Variants" pitchFamily="2" charset="-78"/>
              </a:rPr>
              <a:t> الوطنية (الجهات الأعضاء في الأيزو)، وغالبا مايتم إعداد المواصفات الدولية من خلال اللجان الفنية للأيزو، وإذا كانت الجهة العضو لها اهتمام بموضوع قد شُكّلت له لجنة فنية، فإن لهذا العضو الحق في أن يكون له ممثّل في تلك اللجنة، ويشارك في العمل كذلك المنظمات الدولية الحكومية منها وغير الحكومية، التي لها تواصل مع الأيزو.</a:t>
            </a:r>
          </a:p>
          <a:p>
            <a:pPr algn="just"/>
            <a:r>
              <a:rPr lang="ar-SA" sz="3200" dirty="0" smtClean="0">
                <a:solidFill>
                  <a:srgbClr val="640013"/>
                </a:solidFill>
                <a:cs typeface="DecoType Naskh Variants" pitchFamily="2" charset="-78"/>
              </a:rPr>
              <a:t>وتتعاون الأيزو تعاونا وثيقا </a:t>
            </a:r>
            <a:r>
              <a:rPr lang="ar-SA" sz="3600" dirty="0" smtClean="0">
                <a:solidFill>
                  <a:srgbClr val="640013"/>
                </a:solidFill>
                <a:cs typeface="DecoType Naskh Variants" pitchFamily="2" charset="-78"/>
              </a:rPr>
              <a:t>مع </a:t>
            </a:r>
            <a:r>
              <a:rPr lang="ar-SA" sz="3200" dirty="0" smtClean="0">
                <a:solidFill>
                  <a:srgbClr val="FF5D5D"/>
                </a:solidFill>
                <a:cs typeface="DecoType Naskh Variants" pitchFamily="2" charset="-78"/>
              </a:rPr>
              <a:t>اللجنة الدولية الكهرو تقنية (هـ د ك) </a:t>
            </a:r>
            <a:r>
              <a:rPr lang="ar-SA" sz="3200" dirty="0" smtClean="0">
                <a:solidFill>
                  <a:srgbClr val="640013"/>
                </a:solidFill>
                <a:cs typeface="DecoType Naskh Variants" pitchFamily="2" charset="-78"/>
              </a:rPr>
              <a:t>في جميع الأمور التي تهم التقييس في المجال الكهرو تقني.</a:t>
            </a:r>
          </a:p>
        </p:txBody>
      </p:sp>
      <p:sp>
        <p:nvSpPr>
          <p:cNvPr id="4" name="مستطيل 3"/>
          <p:cNvSpPr/>
          <p:nvPr/>
        </p:nvSpPr>
        <p:spPr>
          <a:xfrm>
            <a:off x="152400" y="5410200"/>
            <a:ext cx="7467600" cy="523220"/>
          </a:xfrm>
          <a:prstGeom prst="rect">
            <a:avLst/>
          </a:prstGeom>
        </p:spPr>
        <p:txBody>
          <a:bodyPr wrap="square">
            <a:spAutoFit/>
          </a:bodyPr>
          <a:lstStyle/>
          <a:p>
            <a:pPr algn="l" rtl="0"/>
            <a:r>
              <a:rPr lang="en-US" sz="2800" dirty="0" smtClean="0">
                <a:solidFill>
                  <a:srgbClr val="FF5D5D"/>
                </a:solidFill>
                <a:cs typeface="DecoType Naskh Variants" pitchFamily="2" charset="-78"/>
              </a:rPr>
              <a:t>International </a:t>
            </a:r>
            <a:r>
              <a:rPr lang="en-US" sz="2800" dirty="0" err="1" smtClean="0">
                <a:solidFill>
                  <a:srgbClr val="FF5D5D"/>
                </a:solidFill>
                <a:cs typeface="DecoType Naskh Variants" pitchFamily="2" charset="-78"/>
              </a:rPr>
              <a:t>Electrotechnical</a:t>
            </a:r>
            <a:r>
              <a:rPr lang="en-US" sz="2800" dirty="0" smtClean="0">
                <a:solidFill>
                  <a:srgbClr val="FF5D5D"/>
                </a:solidFill>
                <a:cs typeface="DecoType Naskh Variants" pitchFamily="2" charset="-78"/>
              </a:rPr>
              <a:t> Commission (IEC)</a:t>
            </a:r>
            <a:endParaRPr lang="ar-SA" sz="2800" dirty="0" smtClean="0">
              <a:solidFill>
                <a:srgbClr val="FF5D5D"/>
              </a:solidFill>
              <a:cs typeface="DecoType Naskh Variants" pitchFamily="2" charset="-78"/>
            </a:endParaRPr>
          </a:p>
        </p:txBody>
      </p:sp>
      <p:sp>
        <p:nvSpPr>
          <p:cNvPr id="6" name="زر إجراء: الوراء أو السابق 5">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76200" y="228600"/>
            <a:ext cx="7620000" cy="4031873"/>
          </a:xfrm>
          <a:prstGeom prst="rect">
            <a:avLst/>
          </a:prstGeom>
        </p:spPr>
        <p:txBody>
          <a:bodyPr wrap="square">
            <a:spAutoFit/>
          </a:bodyPr>
          <a:lstStyle/>
          <a:p>
            <a:pPr algn="just"/>
            <a:r>
              <a:rPr lang="ar-SA" sz="3200" dirty="0" smtClean="0">
                <a:solidFill>
                  <a:srgbClr val="640013"/>
                </a:solidFill>
                <a:cs typeface="DecoType Naskh Variants" pitchFamily="2" charset="-78"/>
              </a:rPr>
              <a:t>وتصاغ المواصفات الدولية وفقا للوائح الواردة في توجيهات </a:t>
            </a:r>
            <a:r>
              <a:rPr lang="ar-SA" sz="3200" dirty="0" err="1" smtClean="0">
                <a:solidFill>
                  <a:srgbClr val="640013"/>
                </a:solidFill>
                <a:cs typeface="DecoType Naskh Variants" pitchFamily="2" charset="-78"/>
              </a:rPr>
              <a:t>الأيزو</a:t>
            </a:r>
            <a:r>
              <a:rPr lang="ar-SA" sz="3200" dirty="0" smtClean="0">
                <a:solidFill>
                  <a:srgbClr val="640013"/>
                </a:solidFill>
                <a:cs typeface="DecoType Naskh Variants" pitchFamily="2" charset="-78"/>
              </a:rPr>
              <a:t>/هـ </a:t>
            </a:r>
            <a:r>
              <a:rPr lang="ar-SA" sz="3200" dirty="0" err="1" smtClean="0">
                <a:solidFill>
                  <a:srgbClr val="640013"/>
                </a:solidFill>
                <a:cs typeface="DecoType Naskh Variants" pitchFamily="2" charset="-78"/>
              </a:rPr>
              <a:t>د</a:t>
            </a:r>
            <a:r>
              <a:rPr lang="ar-SA" sz="3200" dirty="0" smtClean="0">
                <a:solidFill>
                  <a:srgbClr val="640013"/>
                </a:solidFill>
                <a:cs typeface="DecoType Naskh Variants" pitchFamily="2" charset="-78"/>
              </a:rPr>
              <a:t> ك - الجزء الثاني.</a:t>
            </a:r>
          </a:p>
          <a:p>
            <a:pPr algn="just"/>
            <a:r>
              <a:rPr lang="ar-SA" sz="3200" dirty="0" smtClean="0">
                <a:solidFill>
                  <a:srgbClr val="640013"/>
                </a:solidFill>
                <a:cs typeface="DecoType Naskh Variants" pitchFamily="2" charset="-78"/>
              </a:rPr>
              <a:t>المهمة الرئيسية للجان الفنية هو إعداد المواصفات الدولية.</a:t>
            </a:r>
          </a:p>
          <a:p>
            <a:pPr algn="just"/>
            <a:endParaRPr lang="ar-SA" sz="3200" dirty="0" smtClean="0">
              <a:solidFill>
                <a:srgbClr val="640013"/>
              </a:solidFill>
              <a:cs typeface="DecoType Naskh Variants" pitchFamily="2" charset="-78"/>
            </a:endParaRPr>
          </a:p>
          <a:p>
            <a:pPr algn="just"/>
            <a:r>
              <a:rPr lang="ar-SA" sz="3200" dirty="0" smtClean="0">
                <a:solidFill>
                  <a:srgbClr val="640013"/>
                </a:solidFill>
                <a:cs typeface="DecoType Naskh Variants" pitchFamily="2" charset="-78"/>
              </a:rPr>
              <a:t> ويتم توزيع مشاريع المواصفات الدولية على الهيئات الوطنية للتصويت.</a:t>
            </a:r>
          </a:p>
          <a:p>
            <a:pPr algn="just"/>
            <a:endParaRPr lang="ar-SA" sz="3200" dirty="0" smtClean="0">
              <a:solidFill>
                <a:srgbClr val="640013"/>
              </a:solidFill>
              <a:cs typeface="DecoType Naskh Variants" pitchFamily="2" charset="-78"/>
            </a:endParaRPr>
          </a:p>
          <a:p>
            <a:pPr algn="just"/>
            <a:r>
              <a:rPr lang="ar-SA" sz="3200" dirty="0" smtClean="0">
                <a:solidFill>
                  <a:srgbClr val="640013"/>
                </a:solidFill>
                <a:cs typeface="DecoType Naskh Variants" pitchFamily="2" charset="-78"/>
              </a:rPr>
              <a:t>ويتطلب إصدار هذه المشاريع كمواصفات دولية موافقة </a:t>
            </a:r>
            <a:r>
              <a:rPr lang="ar-SA" sz="3200" b="1" dirty="0" smtClean="0">
                <a:solidFill>
                  <a:srgbClr val="640013"/>
                </a:solidFill>
                <a:cs typeface="DecoType Naskh Variants" pitchFamily="2" charset="-78"/>
              </a:rPr>
              <a:t>71 % </a:t>
            </a:r>
            <a:r>
              <a:rPr lang="ar-SA" sz="3200" dirty="0" smtClean="0">
                <a:solidFill>
                  <a:srgbClr val="640013"/>
                </a:solidFill>
                <a:cs typeface="DecoType Naskh Variants" pitchFamily="2" charset="-78"/>
              </a:rPr>
              <a:t>على الأقل من الهيئات الوطنية التي يحق لها التصويت.</a:t>
            </a:r>
          </a:p>
        </p:txBody>
      </p:sp>
      <p:sp>
        <p:nvSpPr>
          <p:cNvPr id="5" name="زر إجراء: الوراء أو السابق 4">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pic>
        <p:nvPicPr>
          <p:cNvPr id="156674" name="Picture 2" descr="مبنى المواصفات والمقاييس  (الوطن)"/>
          <p:cNvPicPr>
            <a:picLocks noChangeAspect="1" noChangeArrowheads="1"/>
          </p:cNvPicPr>
          <p:nvPr/>
        </p:nvPicPr>
        <p:blipFill>
          <a:blip r:embed="rId2"/>
          <a:srcRect/>
          <a:stretch>
            <a:fillRect/>
          </a:stretch>
        </p:blipFill>
        <p:spPr bwMode="auto">
          <a:xfrm>
            <a:off x="4914900" y="4476750"/>
            <a:ext cx="2857500" cy="2381250"/>
          </a:xfrm>
          <a:prstGeom prst="rect">
            <a:avLst/>
          </a:prstGeom>
          <a:noFill/>
        </p:spPr>
      </p:pic>
      <p:pic>
        <p:nvPicPr>
          <p:cNvPr id="156676" name="Picture 4" descr="نتيجة بحث الصور عن الهيئة الوطنية السعودية للمواصفات والمقاييس"/>
          <p:cNvPicPr>
            <a:picLocks noChangeAspect="1" noChangeArrowheads="1"/>
          </p:cNvPicPr>
          <p:nvPr/>
        </p:nvPicPr>
        <p:blipFill>
          <a:blip r:embed="rId3"/>
          <a:srcRect/>
          <a:stretch>
            <a:fillRect/>
          </a:stretch>
        </p:blipFill>
        <p:spPr bwMode="auto">
          <a:xfrm>
            <a:off x="2209800" y="4706279"/>
            <a:ext cx="2590800" cy="1161121"/>
          </a:xfrm>
          <a:prstGeom prst="rect">
            <a:avLst/>
          </a:prstGeom>
          <a:noFill/>
        </p:spPr>
      </p:pic>
      <p:pic>
        <p:nvPicPr>
          <p:cNvPr id="156678" name="Picture 6" descr="نتيجة بحث الصور عن ‪UKAS‬‏"/>
          <p:cNvPicPr>
            <a:picLocks noChangeAspect="1" noChangeArrowheads="1"/>
          </p:cNvPicPr>
          <p:nvPr/>
        </p:nvPicPr>
        <p:blipFill>
          <a:blip r:embed="rId4"/>
          <a:srcRect/>
          <a:stretch>
            <a:fillRect/>
          </a:stretch>
        </p:blipFill>
        <p:spPr bwMode="auto">
          <a:xfrm>
            <a:off x="762000" y="4724400"/>
            <a:ext cx="1295400" cy="1641940"/>
          </a:xfrm>
          <a:prstGeom prst="rect">
            <a:avLst/>
          </a:prstGeom>
          <a:noFill/>
        </p:spPr>
      </p:pic>
      <p:sp>
        <p:nvSpPr>
          <p:cNvPr id="8" name="مربع نص 7"/>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p:cNvSpPr/>
          <p:nvPr/>
        </p:nvSpPr>
        <p:spPr>
          <a:xfrm>
            <a:off x="0" y="1447800"/>
            <a:ext cx="7772400" cy="2062103"/>
          </a:xfrm>
          <a:prstGeom prst="rect">
            <a:avLst/>
          </a:prstGeom>
        </p:spPr>
        <p:txBody>
          <a:bodyPr wrap="square">
            <a:spAutoFit/>
          </a:bodyPr>
          <a:lstStyle/>
          <a:p>
            <a:pPr algn="just"/>
            <a:r>
              <a:rPr lang="ar-SA" sz="3200" dirty="0" smtClean="0">
                <a:solidFill>
                  <a:srgbClr val="640013"/>
                </a:solidFill>
                <a:cs typeface="DecoType Naskh Variants" pitchFamily="2" charset="-78"/>
              </a:rPr>
              <a:t>ونود لفت الانتباه إلى احتمالية أن تكون بعض عناصر هذه الوثيقة خاضعة لحقوق براءة الاختراع.</a:t>
            </a:r>
          </a:p>
          <a:p>
            <a:pPr algn="just"/>
            <a:r>
              <a:rPr lang="ar-SA" sz="3200" dirty="0" smtClean="0">
                <a:solidFill>
                  <a:srgbClr val="640013"/>
                </a:solidFill>
                <a:cs typeface="DecoType Naskh Variants" pitchFamily="2" charset="-78"/>
              </a:rPr>
              <a:t> ولن تتحمل المنظمة الدولية </a:t>
            </a:r>
            <a:r>
              <a:rPr lang="ar-SA" sz="3200" dirty="0" err="1" smtClean="0">
                <a:solidFill>
                  <a:srgbClr val="640013"/>
                </a:solidFill>
                <a:cs typeface="DecoType Naskh Variants" pitchFamily="2" charset="-78"/>
              </a:rPr>
              <a:t>للتقييس</a:t>
            </a:r>
            <a:r>
              <a:rPr lang="ar-SA" sz="3200" dirty="0" smtClean="0">
                <a:solidFill>
                  <a:srgbClr val="640013"/>
                </a:solidFill>
                <a:cs typeface="DecoType Naskh Variants" pitchFamily="2" charset="-78"/>
              </a:rPr>
              <a:t> (</a:t>
            </a:r>
            <a:r>
              <a:rPr lang="en-US" sz="3200" dirty="0" smtClean="0">
                <a:solidFill>
                  <a:srgbClr val="640013"/>
                </a:solidFill>
                <a:cs typeface="DecoType Naskh Variants" pitchFamily="2" charset="-78"/>
              </a:rPr>
              <a:t>ISO </a:t>
            </a:r>
            <a:r>
              <a:rPr lang="ar-SA" sz="3200" dirty="0" smtClean="0">
                <a:solidFill>
                  <a:srgbClr val="640013"/>
                </a:solidFill>
                <a:cs typeface="DecoType Naskh Variants" pitchFamily="2" charset="-78"/>
              </a:rPr>
              <a:t>)</a:t>
            </a:r>
            <a:r>
              <a:rPr lang="en-US" sz="3200" dirty="0" smtClean="0">
                <a:solidFill>
                  <a:srgbClr val="640013"/>
                </a:solidFill>
                <a:cs typeface="DecoType Naskh Variants" pitchFamily="2" charset="-78"/>
              </a:rPr>
              <a:t> </a:t>
            </a:r>
            <a:r>
              <a:rPr lang="ar-SA" sz="3200" dirty="0" smtClean="0">
                <a:solidFill>
                  <a:srgbClr val="640013"/>
                </a:solidFill>
                <a:cs typeface="DecoType Naskh Variants" pitchFamily="2" charset="-78"/>
              </a:rPr>
              <a:t>مسؤولية تحديد أيّ من هذه الحقوق أو جميعها.</a:t>
            </a:r>
          </a:p>
        </p:txBody>
      </p:sp>
      <p:sp>
        <p:nvSpPr>
          <p:cNvPr id="6" name="مستطيل 5"/>
          <p:cNvSpPr/>
          <p:nvPr/>
        </p:nvSpPr>
        <p:spPr>
          <a:xfrm>
            <a:off x="0" y="3886200"/>
            <a:ext cx="7772400" cy="1569660"/>
          </a:xfrm>
          <a:prstGeom prst="rect">
            <a:avLst/>
          </a:prstGeom>
        </p:spPr>
        <p:txBody>
          <a:bodyPr wrap="square">
            <a:spAutoFit/>
          </a:bodyPr>
          <a:lstStyle/>
          <a:p>
            <a:pPr algn="just"/>
            <a:r>
              <a:rPr lang="ar-SA" sz="3200" dirty="0" smtClean="0">
                <a:solidFill>
                  <a:srgbClr val="640013"/>
                </a:solidFill>
                <a:cs typeface="DecoType Naskh Variants" pitchFamily="2" charset="-78"/>
              </a:rPr>
              <a:t>وقد تم إعداد المواصفة القياسية الدولية </a:t>
            </a:r>
            <a:r>
              <a:rPr lang="ar-SA" sz="3200" dirty="0" err="1" smtClean="0">
                <a:solidFill>
                  <a:srgbClr val="640013"/>
                </a:solidFill>
                <a:cs typeface="DecoType Naskh Variants" pitchFamily="2" charset="-78"/>
              </a:rPr>
              <a:t>أيزو</a:t>
            </a:r>
            <a:r>
              <a:rPr lang="ar-SA" sz="3200" dirty="0" smtClean="0">
                <a:solidFill>
                  <a:srgbClr val="640013"/>
                </a:solidFill>
                <a:cs typeface="DecoType Naskh Variants" pitchFamily="2" charset="-78"/>
              </a:rPr>
              <a:t> 9001 من قبل اللجنة الفنية  رقم  176   التابعة للمنظمة الدولية </a:t>
            </a:r>
            <a:r>
              <a:rPr lang="ar-SA" sz="3200" dirty="0" err="1" smtClean="0">
                <a:solidFill>
                  <a:srgbClr val="640013"/>
                </a:solidFill>
                <a:cs typeface="DecoType Naskh Variants" pitchFamily="2" charset="-78"/>
              </a:rPr>
              <a:t>للتقييس</a:t>
            </a:r>
            <a:r>
              <a:rPr lang="ar-SA" sz="3200" dirty="0" smtClean="0">
                <a:solidFill>
                  <a:srgbClr val="640013"/>
                </a:solidFill>
                <a:cs typeface="DecoType Naskh Variants" pitchFamily="2" charset="-78"/>
              </a:rPr>
              <a:t>، إدارة الجودة وضمان الجودة، اللجنة الفرعية رقم 5، نظم الجودة.</a:t>
            </a: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8" name="مربع نص 7"/>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5"/>
          <p:cNvSpPr/>
          <p:nvPr/>
        </p:nvSpPr>
        <p:spPr>
          <a:xfrm>
            <a:off x="0" y="1981200"/>
            <a:ext cx="7772400" cy="3539430"/>
          </a:xfrm>
          <a:prstGeom prst="rect">
            <a:avLst/>
          </a:prstGeom>
        </p:spPr>
        <p:txBody>
          <a:bodyPr wrap="square">
            <a:spAutoFit/>
          </a:bodyPr>
          <a:lstStyle/>
          <a:p>
            <a:pPr algn="justLow"/>
            <a:r>
              <a:rPr lang="ar-SA" sz="3200" dirty="0" smtClean="0">
                <a:solidFill>
                  <a:srgbClr val="640013"/>
                </a:solidFill>
                <a:cs typeface="DecoType Naskh Variants" pitchFamily="2" charset="-78"/>
              </a:rPr>
              <a:t>هذه الطبعة الخامسة تلغي وتحل محل الطبعة الرابعة من المواصفة القياسية الدولية (</a:t>
            </a:r>
            <a:r>
              <a:rPr lang="en-US" sz="3200" dirty="0" smtClean="0">
                <a:solidFill>
                  <a:srgbClr val="640013"/>
                </a:solidFill>
                <a:cs typeface="DecoType Naskh Variants" pitchFamily="2" charset="-78"/>
              </a:rPr>
              <a:t>ISO 9001 : 2008</a:t>
            </a:r>
            <a:r>
              <a:rPr lang="ar-SA" sz="3200" dirty="0" smtClean="0">
                <a:solidFill>
                  <a:srgbClr val="640013"/>
                </a:solidFill>
                <a:cs typeface="DecoType Naskh Variants" pitchFamily="2" charset="-78"/>
              </a:rPr>
              <a:t>) والتي أجريت المراجعة الفنية عليها، وذلك من خلال تبني البنود المتسلسلة التي تمت مراجعتها لتتلاءم مع مبادئ إدارة الجودة المنقّحة الخاصة بالمفاهيم الجديدة.</a:t>
            </a:r>
          </a:p>
          <a:p>
            <a:pPr algn="justLow"/>
            <a:endParaRPr lang="ar-SA" sz="3200" dirty="0" smtClean="0">
              <a:solidFill>
                <a:srgbClr val="640013"/>
              </a:solidFill>
              <a:cs typeface="DecoType Naskh Variants" pitchFamily="2" charset="-78"/>
            </a:endParaRPr>
          </a:p>
          <a:p>
            <a:pPr algn="justLow"/>
            <a:r>
              <a:rPr lang="ar-SA" sz="3200" dirty="0" smtClean="0">
                <a:solidFill>
                  <a:srgbClr val="640013"/>
                </a:solidFill>
                <a:cs typeface="DecoType Naskh Variants" pitchFamily="2" charset="-78"/>
              </a:rPr>
              <a:t> كما أنها تلغي وتحل محل التعديل الفني   </a:t>
            </a:r>
            <a:r>
              <a:rPr lang="en-US" sz="2400" dirty="0" smtClean="0">
                <a:solidFill>
                  <a:srgbClr val="640013"/>
                </a:solidFill>
                <a:cs typeface="DecoType Naskh Variants" pitchFamily="2" charset="-78"/>
              </a:rPr>
              <a:t>9001:2008/Cor.1:2009</a:t>
            </a:r>
            <a:r>
              <a:rPr lang="ar-SA" sz="2400" dirty="0" smtClean="0">
                <a:solidFill>
                  <a:srgbClr val="640013"/>
                </a:solidFill>
                <a:cs typeface="DecoType Naskh Variants" pitchFamily="2" charset="-78"/>
              </a:rPr>
              <a:t> </a:t>
            </a:r>
            <a:r>
              <a:rPr lang="en-US" sz="2400" dirty="0" smtClean="0">
                <a:solidFill>
                  <a:srgbClr val="640013"/>
                </a:solidFill>
                <a:cs typeface="DecoType Naskh Variants" pitchFamily="2" charset="-78"/>
              </a:rPr>
              <a:t>ISO</a:t>
            </a:r>
            <a:endParaRPr lang="ar-SA" sz="3200" dirty="0" smtClean="0">
              <a:solidFill>
                <a:srgbClr val="640013"/>
              </a:solidFill>
              <a:cs typeface="DecoType Naskh Variants" pitchFamily="2" charset="-78"/>
            </a:endParaRPr>
          </a:p>
          <a:p>
            <a:pPr algn="justLow"/>
            <a:endParaRPr lang="ar-SA" sz="3200" dirty="0" smtClean="0">
              <a:solidFill>
                <a:srgbClr val="A50021"/>
              </a:solidFill>
              <a:cs typeface="DecoType Naskh Variants" pitchFamily="2" charset="-78"/>
            </a:endParaRPr>
          </a:p>
        </p:txBody>
      </p:sp>
      <p:sp>
        <p:nvSpPr>
          <p:cNvPr id="5" name="زر إجراء: إرجاع 4">
            <a:hlinkClick r:id="rId2" action="ppaction://hlinksldjump" highlightClick="1"/>
          </p:cNvPr>
          <p:cNvSpPr/>
          <p:nvPr/>
        </p:nvSpPr>
        <p:spPr>
          <a:xfrm>
            <a:off x="0" y="6096000"/>
            <a:ext cx="1066800" cy="762000"/>
          </a:xfrm>
          <a:prstGeom prst="actionButtonReturn">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مربع نص 25"/>
          <p:cNvSpPr txBox="1"/>
          <p:nvPr/>
        </p:nvSpPr>
        <p:spPr>
          <a:xfrm>
            <a:off x="0" y="1524000"/>
            <a:ext cx="9144000" cy="3170099"/>
          </a:xfrm>
          <a:prstGeom prst="rect">
            <a:avLst/>
          </a:prstGeom>
          <a:solidFill>
            <a:schemeClr val="bg1"/>
          </a:solidFill>
        </p:spPr>
        <p:txBody>
          <a:bodyPr wrap="square" rtlCol="1">
            <a:spAutoFit/>
          </a:bodyPr>
          <a:lstStyle/>
          <a:p>
            <a:pPr algn="ctr"/>
            <a:r>
              <a:rPr lang="ar-SA" sz="20000" dirty="0" smtClean="0">
                <a:solidFill>
                  <a:srgbClr val="640013"/>
                </a:solidFill>
                <a:cs typeface="DecoType Naskh Variants" pitchFamily="2" charset="-78"/>
              </a:rPr>
              <a:t>مقدمة</a:t>
            </a: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5" name="مستطيل 4"/>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زر إجراء: الوراء أو السابق 5">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769441"/>
          </a:xfrm>
          <a:prstGeom prst="rect">
            <a:avLst/>
          </a:prstGeom>
        </p:spPr>
        <p:txBody>
          <a:bodyPr wrap="square">
            <a:spAutoFit/>
          </a:bodyPr>
          <a:lstStyle/>
          <a:p>
            <a:r>
              <a:rPr lang="en-US" sz="4400" dirty="0" smtClean="0">
                <a:solidFill>
                  <a:srgbClr val="640013"/>
                </a:solidFill>
                <a:cs typeface="DecoType Naskh Variants" pitchFamily="2" charset="-78"/>
              </a:rPr>
              <a:t>0.1</a:t>
            </a:r>
            <a:r>
              <a:rPr lang="ar-SA" sz="4400" dirty="0" smtClean="0">
                <a:solidFill>
                  <a:srgbClr val="640013"/>
                </a:solidFill>
                <a:cs typeface="DecoType Naskh Variants" pitchFamily="2" charset="-78"/>
              </a:rPr>
              <a:t> عام</a:t>
            </a:r>
          </a:p>
        </p:txBody>
      </p:sp>
      <p:sp>
        <p:nvSpPr>
          <p:cNvPr id="5" name="مستطيل 4"/>
          <p:cNvSpPr/>
          <p:nvPr/>
        </p:nvSpPr>
        <p:spPr>
          <a:xfrm>
            <a:off x="152400" y="1447800"/>
            <a:ext cx="7467600" cy="1569660"/>
          </a:xfrm>
          <a:prstGeom prst="rect">
            <a:avLst/>
          </a:prstGeom>
        </p:spPr>
        <p:txBody>
          <a:bodyPr wrap="square">
            <a:spAutoFit/>
          </a:bodyPr>
          <a:lstStyle/>
          <a:p>
            <a:pPr algn="just"/>
            <a:r>
              <a:rPr lang="ar-SA" sz="3200" dirty="0" smtClean="0">
                <a:solidFill>
                  <a:srgbClr val="640013"/>
                </a:solidFill>
                <a:cs typeface="DecoType Naskh Variants" pitchFamily="2" charset="-78"/>
              </a:rPr>
              <a:t>إن تبني نظام إدارة الجودة هو قرار  استراتيجي للمؤسسة ومن شأنه المساعدة على تحسين الأداء العام للمؤسسة وتوفير أساس سليم لمبادرات التنمية المستدامة.</a:t>
            </a:r>
          </a:p>
        </p:txBody>
      </p:sp>
      <p:sp>
        <p:nvSpPr>
          <p:cNvPr id="7" name="مستطيل 6"/>
          <p:cNvSpPr/>
          <p:nvPr/>
        </p:nvSpPr>
        <p:spPr>
          <a:xfrm>
            <a:off x="0" y="3764340"/>
            <a:ext cx="7772400" cy="1077218"/>
          </a:xfrm>
          <a:prstGeom prst="rect">
            <a:avLst/>
          </a:prstGeom>
        </p:spPr>
        <p:txBody>
          <a:bodyPr wrap="square">
            <a:spAutoFit/>
          </a:bodyPr>
          <a:lstStyle/>
          <a:p>
            <a:pPr algn="just"/>
            <a:r>
              <a:rPr lang="ar-SA" sz="3200" dirty="0" smtClean="0">
                <a:solidFill>
                  <a:srgbClr val="640013"/>
                </a:solidFill>
                <a:cs typeface="DecoType Naskh Variants" pitchFamily="2" charset="-78"/>
              </a:rPr>
              <a:t>فيما يلي الفوائد المحتملة التي قد تحقّقها المؤسسة بتطبيق نظام إدارة الجودة بناءً على هذه المواصفة القياسية الدولية:</a:t>
            </a:r>
          </a:p>
        </p:txBody>
      </p:sp>
      <p:sp>
        <p:nvSpPr>
          <p:cNvPr id="6" name="زر إجراء: الوراء أو السابق 5">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8" name="مربع نص 7"/>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769441"/>
          </a:xfrm>
          <a:prstGeom prst="rect">
            <a:avLst/>
          </a:prstGeom>
        </p:spPr>
        <p:txBody>
          <a:bodyPr wrap="square">
            <a:spAutoFit/>
          </a:bodyPr>
          <a:lstStyle/>
          <a:p>
            <a:r>
              <a:rPr lang="en-US" sz="4400" dirty="0" smtClean="0">
                <a:solidFill>
                  <a:srgbClr val="FFC1CD"/>
                </a:solidFill>
                <a:cs typeface="DecoType Naskh Variants" pitchFamily="2" charset="-78"/>
              </a:rPr>
              <a:t>0.1</a:t>
            </a:r>
            <a:r>
              <a:rPr lang="ar-SA" sz="4400" dirty="0" smtClean="0">
                <a:solidFill>
                  <a:srgbClr val="FFC1CD"/>
                </a:solidFill>
                <a:cs typeface="DecoType Naskh Variants" pitchFamily="2" charset="-78"/>
              </a:rPr>
              <a:t> عام</a:t>
            </a:r>
          </a:p>
        </p:txBody>
      </p:sp>
      <p:sp>
        <p:nvSpPr>
          <p:cNvPr id="5" name="مستطيل 4"/>
          <p:cNvSpPr/>
          <p:nvPr/>
        </p:nvSpPr>
        <p:spPr>
          <a:xfrm>
            <a:off x="152400" y="1828800"/>
            <a:ext cx="7467600" cy="3539430"/>
          </a:xfrm>
          <a:prstGeom prst="rect">
            <a:avLst/>
          </a:prstGeom>
        </p:spPr>
        <p:txBody>
          <a:bodyPr wrap="square">
            <a:spAutoFit/>
          </a:bodyPr>
          <a:lstStyle/>
          <a:p>
            <a:pPr marL="514350" indent="-514350" algn="just">
              <a:buFont typeface="+mj-lt"/>
              <a:buAutoNum type="arabicPeriod"/>
            </a:pPr>
            <a:r>
              <a:rPr lang="ar-SA" sz="3200" dirty="0" smtClean="0">
                <a:solidFill>
                  <a:srgbClr val="640013"/>
                </a:solidFill>
                <a:cs typeface="DecoType Naskh Variants" pitchFamily="2" charset="-78"/>
              </a:rPr>
              <a:t>القدرة على تقديم المنتجات والخدمات بصورة مستمرة بما يُلبي متطلبات المستفيدين </a:t>
            </a:r>
            <a:r>
              <a:rPr lang="ar-SA" sz="3200" b="1" u="sng" dirty="0" smtClean="0">
                <a:solidFill>
                  <a:srgbClr val="640013"/>
                </a:solidFill>
                <a:cs typeface="DecoType Naskh Variants" pitchFamily="2" charset="-78"/>
              </a:rPr>
              <a:t>والمتطلبات القانونية والتنظيمية </a:t>
            </a:r>
            <a:r>
              <a:rPr lang="ar-SA" sz="3200" dirty="0" smtClean="0">
                <a:solidFill>
                  <a:srgbClr val="640013"/>
                </a:solidFill>
                <a:cs typeface="DecoType Naskh Variants" pitchFamily="2" charset="-78"/>
              </a:rPr>
              <a:t>المعمول </a:t>
            </a:r>
            <a:r>
              <a:rPr lang="ar-SA" sz="3200" dirty="0" err="1" smtClean="0">
                <a:solidFill>
                  <a:srgbClr val="640013"/>
                </a:solidFill>
                <a:cs typeface="DecoType Naskh Variants" pitchFamily="2" charset="-78"/>
              </a:rPr>
              <a:t>بها</a:t>
            </a:r>
            <a:r>
              <a:rPr lang="ar-SA" sz="3200" dirty="0" smtClean="0">
                <a:solidFill>
                  <a:srgbClr val="640013"/>
                </a:solidFill>
                <a:cs typeface="DecoType Naskh Variants" pitchFamily="2" charset="-78"/>
              </a:rPr>
              <a:t>؛</a:t>
            </a:r>
          </a:p>
          <a:p>
            <a:pPr marL="514350" indent="-514350" algn="just">
              <a:buFont typeface="+mj-lt"/>
              <a:buAutoNum type="arabicPeriod"/>
            </a:pPr>
            <a:r>
              <a:rPr lang="ar-SA" sz="3200" dirty="0" smtClean="0">
                <a:solidFill>
                  <a:srgbClr val="640013"/>
                </a:solidFill>
                <a:cs typeface="DecoType Naskh Variants" pitchFamily="2" charset="-78"/>
              </a:rPr>
              <a:t>تيسير الفرص لتعزيز رضا المستفيدين؛</a:t>
            </a:r>
          </a:p>
          <a:p>
            <a:pPr marL="514350" indent="-514350" algn="just">
              <a:buFont typeface="+mj-lt"/>
              <a:buAutoNum type="arabicPeriod"/>
            </a:pPr>
            <a:r>
              <a:rPr lang="ar-SA" sz="3200" dirty="0" smtClean="0">
                <a:solidFill>
                  <a:srgbClr val="640013"/>
                </a:solidFill>
                <a:cs typeface="DecoType Naskh Variants" pitchFamily="2" charset="-78"/>
              </a:rPr>
              <a:t>مواجهة المخاطر واستغلال الفرص المرتبطة بسياقها وأهدافها؛</a:t>
            </a:r>
          </a:p>
          <a:p>
            <a:pPr marL="514350" indent="-514350" algn="just">
              <a:buFont typeface="+mj-lt"/>
              <a:buAutoNum type="arabicPeriod"/>
            </a:pPr>
            <a:r>
              <a:rPr lang="ar-SA" sz="3200" dirty="0" smtClean="0">
                <a:solidFill>
                  <a:srgbClr val="640013"/>
                </a:solidFill>
                <a:cs typeface="DecoType Naskh Variants" pitchFamily="2" charset="-78"/>
              </a:rPr>
              <a:t>القدرة على إثبات التطابق للمتطلّبات المحدّدة لنظام إدارة الجودة؛</a:t>
            </a:r>
          </a:p>
          <a:p>
            <a:pPr marL="514350" indent="-514350" algn="just">
              <a:buFont typeface="+mj-lt"/>
              <a:buAutoNum type="arabicPeriod"/>
            </a:pPr>
            <a:r>
              <a:rPr lang="ar-SA" sz="3200" dirty="0" smtClean="0">
                <a:solidFill>
                  <a:srgbClr val="640013"/>
                </a:solidFill>
                <a:cs typeface="DecoType Naskh Variants" pitchFamily="2" charset="-78"/>
              </a:rPr>
              <a:t>يمكن استخدام هذه المواصفة القياسية الدولية من قِبل الأطراف الداخلية والخارجية.</a:t>
            </a:r>
          </a:p>
        </p:txBody>
      </p:sp>
      <p:sp>
        <p:nvSpPr>
          <p:cNvPr id="6" name="زر إجراء: الوراء أو السابق 5">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769441"/>
          </a:xfrm>
          <a:prstGeom prst="rect">
            <a:avLst/>
          </a:prstGeom>
        </p:spPr>
        <p:txBody>
          <a:bodyPr wrap="square">
            <a:spAutoFit/>
          </a:bodyPr>
          <a:lstStyle/>
          <a:p>
            <a:r>
              <a:rPr lang="en-US" sz="4400" dirty="0" smtClean="0">
                <a:solidFill>
                  <a:srgbClr val="FFC1CD"/>
                </a:solidFill>
                <a:cs typeface="DecoType Naskh Variants" pitchFamily="2" charset="-78"/>
              </a:rPr>
              <a:t>0.1</a:t>
            </a:r>
            <a:r>
              <a:rPr lang="ar-SA" sz="4400" dirty="0" smtClean="0">
                <a:solidFill>
                  <a:srgbClr val="FFC1CD"/>
                </a:solidFill>
                <a:cs typeface="DecoType Naskh Variants" pitchFamily="2" charset="-78"/>
              </a:rPr>
              <a:t> عام</a:t>
            </a:r>
          </a:p>
        </p:txBody>
      </p:sp>
      <p:sp>
        <p:nvSpPr>
          <p:cNvPr id="5" name="مستطيل 4"/>
          <p:cNvSpPr/>
          <p:nvPr/>
        </p:nvSpPr>
        <p:spPr>
          <a:xfrm>
            <a:off x="152400" y="1447800"/>
            <a:ext cx="7467600" cy="3046988"/>
          </a:xfrm>
          <a:prstGeom prst="rect">
            <a:avLst/>
          </a:prstGeom>
        </p:spPr>
        <p:txBody>
          <a:bodyPr wrap="square">
            <a:spAutoFit/>
          </a:bodyPr>
          <a:lstStyle/>
          <a:p>
            <a:pPr marL="514350" indent="-514350" algn="just"/>
            <a:r>
              <a:rPr lang="ar-SA" sz="3200" dirty="0" smtClean="0">
                <a:solidFill>
                  <a:srgbClr val="640013"/>
                </a:solidFill>
                <a:cs typeface="DecoType Naskh Variants" pitchFamily="2" charset="-78"/>
              </a:rPr>
              <a:t>ولا يُقصد من هذه المواصفة القياسية الدولية الحاجة إلى ما يلي :</a:t>
            </a:r>
          </a:p>
          <a:p>
            <a:pPr marL="514350" indent="-514350" algn="just"/>
            <a:endParaRPr lang="ar-SA" sz="3200" dirty="0" smtClean="0">
              <a:solidFill>
                <a:srgbClr val="640013"/>
              </a:solidFill>
              <a:cs typeface="DecoType Naskh Variants" pitchFamily="2" charset="-78"/>
            </a:endParaRPr>
          </a:p>
          <a:p>
            <a:pPr marL="514350" indent="-514350" algn="just">
              <a:buFont typeface="Arial" pitchFamily="34" charset="0"/>
              <a:buChar char="•"/>
            </a:pPr>
            <a:r>
              <a:rPr lang="ar-SA" sz="3200" dirty="0" smtClean="0">
                <a:solidFill>
                  <a:srgbClr val="640013"/>
                </a:solidFill>
                <a:cs typeface="DecoType Naskh Variants" pitchFamily="2" charset="-78"/>
              </a:rPr>
              <a:t>التماثل في الهيكل الخاص بنظم إدارة الجودة المختلفة؛</a:t>
            </a:r>
          </a:p>
          <a:p>
            <a:pPr marL="514350" indent="-514350" algn="just">
              <a:buFont typeface="Arial" pitchFamily="34" charset="0"/>
              <a:buChar char="•"/>
            </a:pPr>
            <a:r>
              <a:rPr lang="ar-SA" sz="3200" dirty="0" smtClean="0">
                <a:solidFill>
                  <a:srgbClr val="640013"/>
                </a:solidFill>
                <a:cs typeface="DecoType Naskh Variants" pitchFamily="2" charset="-78"/>
              </a:rPr>
              <a:t>توافق التوثيق مع بنية فقرات هذه المواصفة القياسية الدولية؛</a:t>
            </a:r>
          </a:p>
          <a:p>
            <a:pPr marL="514350" indent="-514350" algn="just">
              <a:buFont typeface="Arial" pitchFamily="34" charset="0"/>
              <a:buChar char="•"/>
            </a:pPr>
            <a:r>
              <a:rPr lang="ar-SA" sz="3200" dirty="0" smtClean="0">
                <a:solidFill>
                  <a:srgbClr val="640013"/>
                </a:solidFill>
                <a:cs typeface="DecoType Naskh Variants" pitchFamily="2" charset="-78"/>
              </a:rPr>
              <a:t>استخدام مصطلحات خاصة بهذه المواصفة القياسية الدولية داخل المؤسسة.</a:t>
            </a:r>
          </a:p>
        </p:txBody>
      </p:sp>
      <p:sp>
        <p:nvSpPr>
          <p:cNvPr id="6" name="زر إجراء: الوراء أو السابق 5">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769441"/>
          </a:xfrm>
          <a:prstGeom prst="rect">
            <a:avLst/>
          </a:prstGeom>
        </p:spPr>
        <p:txBody>
          <a:bodyPr wrap="square">
            <a:spAutoFit/>
          </a:bodyPr>
          <a:lstStyle/>
          <a:p>
            <a:r>
              <a:rPr lang="en-US" sz="4400" dirty="0" smtClean="0">
                <a:solidFill>
                  <a:srgbClr val="FFC1CD"/>
                </a:solidFill>
                <a:cs typeface="DecoType Naskh Variants" pitchFamily="2" charset="-78"/>
              </a:rPr>
              <a:t>0.1</a:t>
            </a:r>
            <a:r>
              <a:rPr lang="ar-SA" sz="4400" dirty="0" smtClean="0">
                <a:solidFill>
                  <a:srgbClr val="FFC1CD"/>
                </a:solidFill>
                <a:cs typeface="DecoType Naskh Variants" pitchFamily="2" charset="-78"/>
              </a:rPr>
              <a:t> عام</a:t>
            </a:r>
          </a:p>
        </p:txBody>
      </p:sp>
      <p:sp>
        <p:nvSpPr>
          <p:cNvPr id="5" name="مستطيل 4"/>
          <p:cNvSpPr/>
          <p:nvPr/>
        </p:nvSpPr>
        <p:spPr>
          <a:xfrm>
            <a:off x="152400" y="2128897"/>
            <a:ext cx="7467600" cy="2062103"/>
          </a:xfrm>
          <a:prstGeom prst="rect">
            <a:avLst/>
          </a:prstGeom>
        </p:spPr>
        <p:txBody>
          <a:bodyPr wrap="square">
            <a:spAutoFit/>
          </a:bodyPr>
          <a:lstStyle/>
          <a:p>
            <a:pPr algn="just"/>
            <a:r>
              <a:rPr lang="ar-SA" sz="3200" dirty="0" smtClean="0">
                <a:solidFill>
                  <a:srgbClr val="640013"/>
                </a:solidFill>
                <a:cs typeface="DecoType Naskh Variants" pitchFamily="2" charset="-78"/>
              </a:rPr>
              <a:t>فضلاً عن تحقيق الاستفادة القصوى من الفرص عند ظهورها </a:t>
            </a:r>
            <a:r>
              <a:rPr lang="ar-SA" sz="3200" dirty="0" smtClean="0">
                <a:solidFill>
                  <a:srgbClr val="640000"/>
                </a:solidFill>
                <a:cs typeface="DecoType Naskh Variants" pitchFamily="2" charset="-78"/>
              </a:rPr>
              <a:t>(انظر البند </a:t>
            </a:r>
            <a:r>
              <a:rPr lang="en-US" sz="3200" dirty="0" smtClean="0">
                <a:solidFill>
                  <a:srgbClr val="640000"/>
                </a:solidFill>
                <a:cs typeface="DecoType Naskh Variants" pitchFamily="2" charset="-78"/>
              </a:rPr>
              <a:t>A.4</a:t>
            </a:r>
            <a:r>
              <a:rPr lang="ar-SA" sz="3200" dirty="0" smtClean="0">
                <a:solidFill>
                  <a:srgbClr val="640000"/>
                </a:solidFill>
                <a:cs typeface="DecoType Naskh Variants" pitchFamily="2" charset="-78"/>
              </a:rPr>
              <a:t>). </a:t>
            </a:r>
          </a:p>
          <a:p>
            <a:pPr algn="just"/>
            <a:r>
              <a:rPr lang="ar-SA" sz="3200" dirty="0" smtClean="0">
                <a:solidFill>
                  <a:srgbClr val="640013"/>
                </a:solidFill>
                <a:cs typeface="DecoType Naskh Variants" pitchFamily="2" charset="-78"/>
              </a:rPr>
              <a:t>تُعتبر متطلّبات نظام إدارة الجودة المُحدّدة في هذه المواصفة القياسية الدولية مُكَمِّلة لمتطلبات المنتجات والخدمات.</a:t>
            </a:r>
          </a:p>
        </p:txBody>
      </p:sp>
      <p:sp>
        <p:nvSpPr>
          <p:cNvPr id="6" name="مستطيل 5"/>
          <p:cNvSpPr/>
          <p:nvPr/>
        </p:nvSpPr>
        <p:spPr>
          <a:xfrm>
            <a:off x="0" y="4180582"/>
            <a:ext cx="7772400" cy="1077218"/>
          </a:xfrm>
          <a:prstGeom prst="rect">
            <a:avLst/>
          </a:prstGeom>
        </p:spPr>
        <p:txBody>
          <a:bodyPr wrap="square">
            <a:spAutoFit/>
          </a:bodyPr>
          <a:lstStyle/>
          <a:p>
            <a:pPr algn="just"/>
            <a:r>
              <a:rPr lang="ar-SA" sz="3200" dirty="0" smtClean="0">
                <a:solidFill>
                  <a:srgbClr val="640013"/>
                </a:solidFill>
                <a:cs typeface="DecoType Naskh Variants" pitchFamily="2" charset="-78"/>
              </a:rPr>
              <a:t>تستخدِم هذه المواصفة القياسية الدولية منهج العملية، والذي يتضمّن دورة خطّط – نفّذ – تحقّق – اتخذ اجراء  والتفكير المبني على المخاطر.</a:t>
            </a:r>
          </a:p>
        </p:txBody>
      </p:sp>
      <p:sp>
        <p:nvSpPr>
          <p:cNvPr id="7" name="مستطيل 6"/>
          <p:cNvSpPr/>
          <p:nvPr/>
        </p:nvSpPr>
        <p:spPr>
          <a:xfrm>
            <a:off x="0" y="5399782"/>
            <a:ext cx="7772400" cy="1077218"/>
          </a:xfrm>
          <a:prstGeom prst="rect">
            <a:avLst/>
          </a:prstGeom>
        </p:spPr>
        <p:txBody>
          <a:bodyPr wrap="square">
            <a:spAutoFit/>
          </a:bodyPr>
          <a:lstStyle/>
          <a:p>
            <a:pPr algn="just"/>
            <a:r>
              <a:rPr lang="ar-SA" sz="3200" dirty="0" smtClean="0">
                <a:solidFill>
                  <a:srgbClr val="640013"/>
                </a:solidFill>
                <a:cs typeface="DecoType Naskh Variants" pitchFamily="2" charset="-78"/>
              </a:rPr>
              <a:t>إن استخدام منهج العملية يتيح للمؤسسة تخطيط عملياتها وتداخلات تلك العمليات.</a:t>
            </a: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9" name="مربع نص 8"/>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pic>
        <p:nvPicPr>
          <p:cNvPr id="149506" name="Picture 2" descr="نتيجة بحث الصور عن نفذ – تحقق – اتخذ اجراء"/>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505200" y="0"/>
            <a:ext cx="1752600" cy="2067675"/>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www.nqa.com/getattachment/0fbaf733-59d9-4fda-9813-ed1f77532e71/PDCA-and-14001.jpg.aspx?width=600&amp;height=292"/>
          <p:cNvSpPr>
            <a:spLocks noChangeAspect="1" noChangeArrowheads="1"/>
          </p:cNvSpPr>
          <p:nvPr/>
        </p:nvSpPr>
        <p:spPr bwMode="auto">
          <a:xfrm>
            <a:off x="-61913" y="-136525"/>
            <a:ext cx="304801" cy="304800"/>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1028" name="Picture 4" descr="https://www.nqa.com/getattachment/0fbaf733-59d9-4fda-9813-ed1f77532e71/PDCA-and-14001.jpg.aspx?width=600&amp;height=292"/>
          <p:cNvPicPr>
            <a:picLocks noChangeAspect="1" noChangeArrowheads="1"/>
          </p:cNvPicPr>
          <p:nvPr/>
        </p:nvPicPr>
        <p:blipFill>
          <a:blip r:embed="rId2"/>
          <a:srcRect/>
          <a:stretch>
            <a:fillRect/>
          </a:stretch>
        </p:blipFill>
        <p:spPr bwMode="auto">
          <a:xfrm>
            <a:off x="-29227" y="1447800"/>
            <a:ext cx="7750479" cy="3771900"/>
          </a:xfrm>
          <a:prstGeom prst="rect">
            <a:avLst/>
          </a:prstGeom>
          <a:noFill/>
        </p:spPr>
      </p:pic>
      <p:sp>
        <p:nvSpPr>
          <p:cNvPr id="4" name="مستطيل 3"/>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زر إجراء: الوراء أو السابق 4">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11229" y="1981200"/>
            <a:ext cx="7620000" cy="3539430"/>
          </a:xfrm>
          <a:prstGeom prst="rect">
            <a:avLst/>
          </a:prstGeom>
          <a:solidFill>
            <a:schemeClr val="bg1"/>
          </a:solidFill>
        </p:spPr>
        <p:txBody>
          <a:bodyPr wrap="square" rtlCol="1">
            <a:spAutoFit/>
          </a:bodyPr>
          <a:lstStyle/>
          <a:p>
            <a:pPr algn="just"/>
            <a:r>
              <a:rPr lang="ar-SA" sz="3200" dirty="0" smtClean="0">
                <a:solidFill>
                  <a:srgbClr val="640000"/>
                </a:solidFill>
                <a:cs typeface="DecoType Naskh Variants" pitchFamily="2" charset="-78"/>
              </a:rPr>
              <a:t>تُطلب الصلاحيات لذلك إما عن طريق التواصل  مع المنظمة الدولية </a:t>
            </a:r>
            <a:r>
              <a:rPr lang="ar-SA" sz="3200" dirty="0" err="1" smtClean="0">
                <a:solidFill>
                  <a:srgbClr val="640000"/>
                </a:solidFill>
                <a:cs typeface="DecoType Naskh Variants" pitchFamily="2" charset="-78"/>
              </a:rPr>
              <a:t>آيزو</a:t>
            </a:r>
            <a:r>
              <a:rPr lang="ar-SA" sz="3200" dirty="0" smtClean="0">
                <a:solidFill>
                  <a:srgbClr val="640000"/>
                </a:solidFill>
                <a:cs typeface="DecoType Naskh Variants" pitchFamily="2" charset="-78"/>
              </a:rPr>
              <a:t> على</a:t>
            </a:r>
          </a:p>
          <a:p>
            <a:pPr algn="just"/>
            <a:endParaRPr lang="ar-SA" sz="3200" dirty="0">
              <a:solidFill>
                <a:srgbClr val="640000"/>
              </a:solidFill>
              <a:cs typeface="DecoType Naskh Variants" pitchFamily="2" charset="-78"/>
            </a:endParaRPr>
          </a:p>
          <a:p>
            <a:pPr algn="just"/>
            <a:r>
              <a:rPr lang="ar-SA" sz="3200" dirty="0" smtClean="0">
                <a:solidFill>
                  <a:srgbClr val="640000"/>
                </a:solidFill>
                <a:cs typeface="DecoType Naskh Variants" pitchFamily="2" charset="-78"/>
              </a:rPr>
              <a:t> العنوان المذكور  أدناه أو عن طريق عضو منظمة الآيزو في بلد طالب </a:t>
            </a:r>
          </a:p>
          <a:p>
            <a:pPr algn="just"/>
            <a:endParaRPr lang="ar-SA" sz="3200" dirty="0">
              <a:solidFill>
                <a:srgbClr val="640000"/>
              </a:solidFill>
              <a:cs typeface="DecoType Naskh Variants" pitchFamily="2" charset="-78"/>
            </a:endParaRPr>
          </a:p>
          <a:p>
            <a:pPr algn="just"/>
            <a:r>
              <a:rPr lang="ar-SA" sz="3200" dirty="0" smtClean="0">
                <a:solidFill>
                  <a:srgbClr val="640000"/>
                </a:solidFill>
                <a:cs typeface="DecoType Naskh Variants" pitchFamily="2" charset="-78"/>
              </a:rPr>
              <a:t>الصلاحية (في المملكة العربية السعودية مثلاً، تمثل هيئة المواصفات والمقاييس السعودية الجهة صاحبة الصلاحية).</a:t>
            </a:r>
          </a:p>
          <a:p>
            <a:pPr algn="just"/>
            <a:endParaRPr lang="ar-SA" sz="3200" dirty="0" smtClean="0">
              <a:solidFill>
                <a:srgbClr val="640000"/>
              </a:solidFill>
              <a:cs typeface="DecoType Naskh Variants" pitchFamily="2" charset="-78"/>
            </a:endParaRPr>
          </a:p>
        </p:txBody>
      </p:sp>
      <p:sp>
        <p:nvSpPr>
          <p:cNvPr id="6" name="مربع نص 5">
            <a:hlinkClick r:id="rId2" action="ppaction://hlinksldjump"/>
          </p:cNvPr>
          <p:cNvSpPr txBox="1"/>
          <p:nvPr/>
        </p:nvSpPr>
        <p:spPr>
          <a:xfrm>
            <a:off x="0" y="6396335"/>
            <a:ext cx="1037463" cy="461665"/>
          </a:xfrm>
          <a:prstGeom prst="rect">
            <a:avLst/>
          </a:prstGeom>
          <a:noFill/>
        </p:spPr>
        <p:txBody>
          <a:bodyPr wrap="none" rtlCol="1">
            <a:spAutoFit/>
          </a:bodyPr>
          <a:lstStyle/>
          <a:p>
            <a:r>
              <a:rPr lang="ar-SA" sz="2400" dirty="0" smtClean="0">
                <a:solidFill>
                  <a:srgbClr val="640000"/>
                </a:solidFill>
                <a:cs typeface="DecoType Naskh Variants" pitchFamily="2" charset="-78"/>
              </a:rPr>
              <a:t> تابع الغلاف</a:t>
            </a: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9" name="مستطيل 8"/>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www.nqa.com/getattachment/0fbaf733-59d9-4fda-9813-ed1f77532e71/PDCA-and-14001.jpg.aspx?width=600&amp;height=292"/>
          <p:cNvSpPr>
            <a:spLocks noChangeAspect="1" noChangeArrowheads="1"/>
          </p:cNvSpPr>
          <p:nvPr/>
        </p:nvSpPr>
        <p:spPr bwMode="auto">
          <a:xfrm>
            <a:off x="-61913" y="-136525"/>
            <a:ext cx="304801" cy="304800"/>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4" name="مستطيل 3"/>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زر إجراء: الوراء أو السابق 4">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pic>
        <p:nvPicPr>
          <p:cNvPr id="1030" name="Picture 6" descr="https://static1.squarespace.com/static/5667015fa2bab8c35c555338/t/56ec404f0442625503c940de/1462984664722/ISO+9001%3A2015+New+Structure+%26+Layout"/>
          <p:cNvPicPr>
            <a:picLocks noChangeAspect="1" noChangeArrowheads="1"/>
          </p:cNvPicPr>
          <p:nvPr/>
        </p:nvPicPr>
        <p:blipFill>
          <a:blip r:embed="rId2"/>
          <a:srcRect/>
          <a:stretch>
            <a:fillRect/>
          </a:stretch>
        </p:blipFill>
        <p:spPr bwMode="auto">
          <a:xfrm>
            <a:off x="0" y="452627"/>
            <a:ext cx="7777448" cy="5871973"/>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descr="https://s-media-cache-ak0.pinimg.com/564x/d3/84/08/d38408a63bffa444ac2b32184e7c83f4.jpg"/>
          <p:cNvPicPr>
            <a:picLocks noChangeAspect="1" noChangeArrowheads="1"/>
          </p:cNvPicPr>
          <p:nvPr/>
        </p:nvPicPr>
        <p:blipFill>
          <a:blip r:embed="rId2"/>
          <a:srcRect/>
          <a:stretch>
            <a:fillRect/>
          </a:stretch>
        </p:blipFill>
        <p:spPr bwMode="auto">
          <a:xfrm>
            <a:off x="381000" y="819150"/>
            <a:ext cx="7086600" cy="5314950"/>
          </a:xfrm>
          <a:prstGeom prst="rect">
            <a:avLst/>
          </a:prstGeom>
          <a:noFill/>
        </p:spPr>
      </p:pic>
      <p:sp>
        <p:nvSpPr>
          <p:cNvPr id="3" name="مستطيل 2"/>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زر إجراء: الوراء أو السابق 3">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769441"/>
          </a:xfrm>
          <a:prstGeom prst="rect">
            <a:avLst/>
          </a:prstGeom>
        </p:spPr>
        <p:txBody>
          <a:bodyPr wrap="square">
            <a:spAutoFit/>
          </a:bodyPr>
          <a:lstStyle/>
          <a:p>
            <a:r>
              <a:rPr lang="en-US" sz="4400" dirty="0" smtClean="0">
                <a:solidFill>
                  <a:srgbClr val="FFC1CD"/>
                </a:solidFill>
                <a:cs typeface="DecoType Naskh Variants" pitchFamily="2" charset="-78"/>
              </a:rPr>
              <a:t>0.1</a:t>
            </a:r>
            <a:r>
              <a:rPr lang="ar-SA" sz="4400" dirty="0" smtClean="0">
                <a:solidFill>
                  <a:srgbClr val="FFC1CD"/>
                </a:solidFill>
                <a:cs typeface="DecoType Naskh Variants" pitchFamily="2" charset="-78"/>
              </a:rPr>
              <a:t> عام</a:t>
            </a:r>
          </a:p>
        </p:txBody>
      </p:sp>
      <p:sp>
        <p:nvSpPr>
          <p:cNvPr id="5" name="مستطيل 4"/>
          <p:cNvSpPr/>
          <p:nvPr/>
        </p:nvSpPr>
        <p:spPr>
          <a:xfrm>
            <a:off x="152400" y="2240340"/>
            <a:ext cx="7467600" cy="1569660"/>
          </a:xfrm>
          <a:prstGeom prst="rect">
            <a:avLst/>
          </a:prstGeom>
        </p:spPr>
        <p:txBody>
          <a:bodyPr wrap="square">
            <a:spAutoFit/>
          </a:bodyPr>
          <a:lstStyle/>
          <a:p>
            <a:pPr algn="just"/>
            <a:r>
              <a:rPr lang="ar-SA" sz="3200" dirty="0" smtClean="0">
                <a:solidFill>
                  <a:srgbClr val="640013"/>
                </a:solidFill>
                <a:cs typeface="DecoType Naskh Variants" pitchFamily="2" charset="-78"/>
              </a:rPr>
              <a:t>وتتيح دورة خطّط – نفّذ – تحقّق – اتخذ إجراء  للمؤسسة ضمان أن عملياتها مزودة بالموارد ومُدارة على نحوٍ كافٍ، وأن فرص التحسين قد حُدِدَت وشُرِعَ في تنفيذها.</a:t>
            </a:r>
          </a:p>
        </p:txBody>
      </p:sp>
      <p:sp>
        <p:nvSpPr>
          <p:cNvPr id="8" name="مستطيل 7"/>
          <p:cNvSpPr/>
          <p:nvPr/>
        </p:nvSpPr>
        <p:spPr>
          <a:xfrm>
            <a:off x="0" y="4450140"/>
            <a:ext cx="7772400" cy="1569660"/>
          </a:xfrm>
          <a:prstGeom prst="rect">
            <a:avLst/>
          </a:prstGeom>
        </p:spPr>
        <p:txBody>
          <a:bodyPr wrap="square">
            <a:spAutoFit/>
          </a:bodyPr>
          <a:lstStyle/>
          <a:p>
            <a:pPr algn="just"/>
            <a:r>
              <a:rPr lang="ar-SA" sz="3200" dirty="0" smtClean="0">
                <a:solidFill>
                  <a:srgbClr val="640013"/>
                </a:solidFill>
                <a:cs typeface="DecoType Naskh Variants" pitchFamily="2" charset="-78"/>
              </a:rPr>
              <a:t>كما أن التفكير المبني على المخاطر يُمَكّن المؤسسة من تحديد العوامل التي قد تتسبّب في حيود عملياتها ونظام إدارة الجودة لديها عن النتائج المُخطط لها.</a:t>
            </a:r>
          </a:p>
        </p:txBody>
      </p:sp>
      <p:sp>
        <p:nvSpPr>
          <p:cNvPr id="6" name="زر إجراء: الوراء أو السابق 5">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pic>
        <p:nvPicPr>
          <p:cNvPr id="9" name="Picture 2" descr="نتيجة بحث الصور عن نفذ – تحقق – اتخذ اجراء"/>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505200" y="0"/>
            <a:ext cx="1752600" cy="2067675"/>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769441"/>
          </a:xfrm>
          <a:prstGeom prst="rect">
            <a:avLst/>
          </a:prstGeom>
        </p:spPr>
        <p:txBody>
          <a:bodyPr wrap="square">
            <a:spAutoFit/>
          </a:bodyPr>
          <a:lstStyle/>
          <a:p>
            <a:r>
              <a:rPr lang="en-US" sz="4400" dirty="0" smtClean="0">
                <a:solidFill>
                  <a:srgbClr val="FFC1CD"/>
                </a:solidFill>
                <a:cs typeface="DecoType Naskh Variants" pitchFamily="2" charset="-78"/>
              </a:rPr>
              <a:t>0.1</a:t>
            </a:r>
            <a:r>
              <a:rPr lang="ar-SA" sz="4400" dirty="0" smtClean="0">
                <a:solidFill>
                  <a:srgbClr val="FFC1CD"/>
                </a:solidFill>
                <a:cs typeface="DecoType Naskh Variants" pitchFamily="2" charset="-78"/>
              </a:rPr>
              <a:t> عام</a:t>
            </a:r>
          </a:p>
        </p:txBody>
      </p:sp>
      <p:sp>
        <p:nvSpPr>
          <p:cNvPr id="5" name="مستطيل 4"/>
          <p:cNvSpPr/>
          <p:nvPr/>
        </p:nvSpPr>
        <p:spPr>
          <a:xfrm>
            <a:off x="152400" y="2175570"/>
            <a:ext cx="7467600" cy="3539430"/>
          </a:xfrm>
          <a:prstGeom prst="rect">
            <a:avLst/>
          </a:prstGeom>
        </p:spPr>
        <p:txBody>
          <a:bodyPr wrap="square">
            <a:spAutoFit/>
          </a:bodyPr>
          <a:lstStyle/>
          <a:p>
            <a:pPr algn="just"/>
            <a:r>
              <a:rPr lang="ar-SA" sz="3200" dirty="0" smtClean="0">
                <a:solidFill>
                  <a:srgbClr val="640013"/>
                </a:solidFill>
                <a:cs typeface="DecoType Naskh Variants" pitchFamily="2" charset="-78"/>
              </a:rPr>
              <a:t>وكذلك لوضع الضوابط الوقائية بهدف الحد من الآثار السلبية من تلبية المتطلبات بصورة مستمرة وتناول الاحتياجات والتوقّعات المستقبلية يشكلان تحدياً بالنسبة للمؤسسة التي تعمل في بيئة متزايدة الديناميكية والتعقيد.</a:t>
            </a:r>
          </a:p>
          <a:p>
            <a:pPr algn="just"/>
            <a:r>
              <a:rPr lang="ar-SA" sz="3200" dirty="0" smtClean="0">
                <a:solidFill>
                  <a:srgbClr val="640013"/>
                </a:solidFill>
                <a:cs typeface="DecoType Naskh Variants" pitchFamily="2" charset="-78"/>
              </a:rPr>
              <a:t> وتحقيقاً لهذا الهدف، قد تجد المؤسسة أنه من الضروري تبنّي أشكال مختلفة من التحسين بالإضافة إلى التصحيح والتحسين المستمر، كتحقيق التفوق في كل من التغيير والابتكار وإعادة التنظيم.</a:t>
            </a: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769441"/>
          </a:xfrm>
          <a:prstGeom prst="rect">
            <a:avLst/>
          </a:prstGeom>
        </p:spPr>
        <p:txBody>
          <a:bodyPr wrap="square">
            <a:spAutoFit/>
          </a:bodyPr>
          <a:lstStyle/>
          <a:p>
            <a:r>
              <a:rPr lang="en-US" sz="4400" dirty="0" smtClean="0">
                <a:solidFill>
                  <a:srgbClr val="FFC1CD"/>
                </a:solidFill>
                <a:cs typeface="DecoType Naskh Variants" pitchFamily="2" charset="-78"/>
              </a:rPr>
              <a:t>0.1</a:t>
            </a:r>
            <a:r>
              <a:rPr lang="ar-SA" sz="4400" dirty="0" smtClean="0">
                <a:solidFill>
                  <a:srgbClr val="FFC1CD"/>
                </a:solidFill>
                <a:cs typeface="DecoType Naskh Variants" pitchFamily="2" charset="-78"/>
              </a:rPr>
              <a:t> عام</a:t>
            </a:r>
          </a:p>
        </p:txBody>
      </p:sp>
      <p:sp>
        <p:nvSpPr>
          <p:cNvPr id="5" name="مستطيل 4"/>
          <p:cNvSpPr/>
          <p:nvPr/>
        </p:nvSpPr>
        <p:spPr>
          <a:xfrm>
            <a:off x="152400" y="2123182"/>
            <a:ext cx="7467600" cy="2554545"/>
          </a:xfrm>
          <a:prstGeom prst="rect">
            <a:avLst/>
          </a:prstGeom>
        </p:spPr>
        <p:txBody>
          <a:bodyPr wrap="square">
            <a:spAutoFit/>
          </a:bodyPr>
          <a:lstStyle/>
          <a:p>
            <a:pPr algn="just"/>
            <a:r>
              <a:rPr lang="ar-SA" sz="3200" dirty="0" smtClean="0">
                <a:solidFill>
                  <a:srgbClr val="640013"/>
                </a:solidFill>
                <a:cs typeface="DecoType Naskh Variants" pitchFamily="2" charset="-78"/>
              </a:rPr>
              <a:t>في هذه المواصفة القياسية الدولية، تُستخدم الأشكال اللفظية التالية:</a:t>
            </a:r>
          </a:p>
          <a:p>
            <a:pPr algn="just">
              <a:buFont typeface="Arial" pitchFamily="34" charset="0"/>
              <a:buChar char="•"/>
            </a:pPr>
            <a:r>
              <a:rPr lang="ar-SA" sz="3200" dirty="0" smtClean="0">
                <a:solidFill>
                  <a:srgbClr val="640013"/>
                </a:solidFill>
                <a:cs typeface="DecoType Naskh Variants" pitchFamily="2" charset="-78"/>
              </a:rPr>
              <a:t>" يجب" تُفيد متطلب؛</a:t>
            </a:r>
          </a:p>
          <a:p>
            <a:pPr algn="just">
              <a:buFont typeface="Arial" pitchFamily="34" charset="0"/>
              <a:buChar char="•"/>
            </a:pPr>
            <a:r>
              <a:rPr lang="ar-SA" sz="3200" dirty="0" smtClean="0">
                <a:solidFill>
                  <a:srgbClr val="640013"/>
                </a:solidFill>
                <a:cs typeface="DecoType Naskh Variants" pitchFamily="2" charset="-78"/>
              </a:rPr>
              <a:t>" ينبغي" تُفيد توصيه؛</a:t>
            </a:r>
          </a:p>
          <a:p>
            <a:pPr algn="just">
              <a:buFont typeface="Arial" pitchFamily="34" charset="0"/>
              <a:buChar char="•"/>
            </a:pPr>
            <a:r>
              <a:rPr lang="ar-SA" sz="3200" dirty="0" smtClean="0">
                <a:solidFill>
                  <a:srgbClr val="640013"/>
                </a:solidFill>
                <a:cs typeface="DecoType Naskh Variants" pitchFamily="2" charset="-78"/>
              </a:rPr>
              <a:t>" يجوز" تُفيد السماح؛</a:t>
            </a:r>
          </a:p>
          <a:p>
            <a:pPr algn="just">
              <a:buFont typeface="Arial" pitchFamily="34" charset="0"/>
              <a:buChar char="•"/>
            </a:pPr>
            <a:r>
              <a:rPr lang="ar-SA" sz="3200" dirty="0" smtClean="0">
                <a:solidFill>
                  <a:srgbClr val="640013"/>
                </a:solidFill>
                <a:cs typeface="DecoType Naskh Variants" pitchFamily="2" charset="-78"/>
              </a:rPr>
              <a:t>" يمكن" تُفيد الإمكانية أو المقدرة.</a:t>
            </a:r>
          </a:p>
        </p:txBody>
      </p:sp>
      <p:sp>
        <p:nvSpPr>
          <p:cNvPr id="6" name="مستطيل 5"/>
          <p:cNvSpPr/>
          <p:nvPr/>
        </p:nvSpPr>
        <p:spPr>
          <a:xfrm>
            <a:off x="0" y="4942582"/>
            <a:ext cx="7772400" cy="1077218"/>
          </a:xfrm>
          <a:prstGeom prst="rect">
            <a:avLst/>
          </a:prstGeom>
        </p:spPr>
        <p:txBody>
          <a:bodyPr wrap="square">
            <a:spAutoFit/>
          </a:bodyPr>
          <a:lstStyle/>
          <a:p>
            <a:r>
              <a:rPr lang="ar-SA" sz="3200" dirty="0" smtClean="0">
                <a:solidFill>
                  <a:srgbClr val="640013"/>
                </a:solidFill>
                <a:cs typeface="DecoType Naskh Variants" pitchFamily="2" charset="-78"/>
              </a:rPr>
              <a:t>المعلومات المشار إليها ك "ملحوظة" هي للإرشاد في فهم أو توضيح المتطلبات المعنية.</a:t>
            </a:r>
          </a:p>
        </p:txBody>
      </p:sp>
      <p:sp>
        <p:nvSpPr>
          <p:cNvPr id="8" name="زر إجراء: إرجاع 7">
            <a:hlinkClick r:id="rId2" action="ppaction://hlinksldjump" highlightClick="1"/>
          </p:cNvPr>
          <p:cNvSpPr/>
          <p:nvPr/>
        </p:nvSpPr>
        <p:spPr>
          <a:xfrm>
            <a:off x="0" y="6096000"/>
            <a:ext cx="1066800" cy="762000"/>
          </a:xfrm>
          <a:prstGeom prst="actionButtonReturn">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9" name="مربع نص 8"/>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769441"/>
          </a:xfrm>
          <a:prstGeom prst="rect">
            <a:avLst/>
          </a:prstGeom>
        </p:spPr>
        <p:txBody>
          <a:bodyPr wrap="square">
            <a:spAutoFit/>
          </a:bodyPr>
          <a:lstStyle/>
          <a:p>
            <a:r>
              <a:rPr lang="en-US" sz="4400" dirty="0" smtClean="0">
                <a:solidFill>
                  <a:srgbClr val="640013"/>
                </a:solidFill>
                <a:cs typeface="DecoType Naskh Variants" pitchFamily="2" charset="-78"/>
              </a:rPr>
              <a:t>0.2</a:t>
            </a:r>
            <a:r>
              <a:rPr lang="ar-SA" sz="4400" dirty="0" smtClean="0">
                <a:solidFill>
                  <a:srgbClr val="640013"/>
                </a:solidFill>
                <a:cs typeface="DecoType Naskh Variants" pitchFamily="2" charset="-78"/>
              </a:rPr>
              <a:t> مبادئ إدارة الجودة</a:t>
            </a:r>
          </a:p>
        </p:txBody>
      </p:sp>
      <p:sp>
        <p:nvSpPr>
          <p:cNvPr id="5" name="مستطيل 4"/>
          <p:cNvSpPr/>
          <p:nvPr/>
        </p:nvSpPr>
        <p:spPr>
          <a:xfrm>
            <a:off x="152400" y="2209800"/>
            <a:ext cx="7467600" cy="3046988"/>
          </a:xfrm>
          <a:prstGeom prst="rect">
            <a:avLst/>
          </a:prstGeom>
        </p:spPr>
        <p:txBody>
          <a:bodyPr wrap="square">
            <a:spAutoFit/>
          </a:bodyPr>
          <a:lstStyle/>
          <a:p>
            <a:r>
              <a:rPr lang="ar-SA" sz="3200" dirty="0" smtClean="0">
                <a:solidFill>
                  <a:srgbClr val="640013"/>
                </a:solidFill>
                <a:cs typeface="DecoType Naskh Variants" pitchFamily="2" charset="-78"/>
              </a:rPr>
              <a:t>تستند هذه المواصفة القياسية الدولية إلى مبادئ إدارة الجودة المبيّنة في المواصفة القياسية </a:t>
            </a:r>
            <a:r>
              <a:rPr lang="en-US" sz="3200" dirty="0" smtClean="0">
                <a:solidFill>
                  <a:srgbClr val="640013"/>
                </a:solidFill>
                <a:cs typeface="DecoType Naskh Variants" pitchFamily="2" charset="-78"/>
              </a:rPr>
              <a:t>ISO 9001</a:t>
            </a:r>
            <a:r>
              <a:rPr lang="ar-SA" sz="3200" dirty="0" smtClean="0">
                <a:solidFill>
                  <a:srgbClr val="640013"/>
                </a:solidFill>
                <a:cs typeface="DecoType Naskh Variants" pitchFamily="2" charset="-78"/>
              </a:rPr>
              <a:t>.</a:t>
            </a:r>
          </a:p>
          <a:p>
            <a:endParaRPr lang="ar-SA" sz="3200" dirty="0" smtClean="0">
              <a:solidFill>
                <a:srgbClr val="640013"/>
              </a:solidFill>
              <a:cs typeface="DecoType Naskh Variants" pitchFamily="2" charset="-78"/>
            </a:endParaRPr>
          </a:p>
          <a:p>
            <a:r>
              <a:rPr lang="ar-SA" sz="3200" dirty="0" smtClean="0">
                <a:solidFill>
                  <a:srgbClr val="640013"/>
                </a:solidFill>
                <a:cs typeface="DecoType Naskh Variants" pitchFamily="2" charset="-78"/>
              </a:rPr>
              <a:t> تتضمّن الأوصاف بياناً لكل مبدأ من المبادئ والأساس المنطقي لأهمية المبدأ بالنسبة  للمؤسسة وبعض الأمثلة على المزايا المرتبطة بالمبدأ وأمثلة على الأفعال النموذجية لتحسين أداء المؤسسة عند تطبيق هذا المبدأ.</a:t>
            </a:r>
          </a:p>
        </p:txBody>
      </p:sp>
      <p:sp>
        <p:nvSpPr>
          <p:cNvPr id="6" name="زر إجراء: الوراء أو السابق 5">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74638"/>
            <a:ext cx="8229600" cy="1143000"/>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LY" sz="4800" b="0" i="0" u="none" strike="noStrike" kern="1200" cap="none" spc="0" normalizeH="0" baseline="0" noProof="0" dirty="0" smtClean="0">
                <a:ln>
                  <a:noFill/>
                </a:ln>
                <a:solidFill>
                  <a:srgbClr val="640000"/>
                </a:solidFill>
                <a:effectLst/>
                <a:uLnTx/>
                <a:uFillTx/>
                <a:latin typeface="Arial" pitchFamily="34" charset="0"/>
                <a:ea typeface="+mn-ea"/>
                <a:cs typeface="DecoType Naskh Variants" pitchFamily="2" charset="-78"/>
              </a:rPr>
              <a:t>مبادئ إدارة الجودة</a:t>
            </a:r>
            <a:endParaRPr kumimoji="0" lang="ar-LY" sz="4800" b="0" i="0" u="none" strike="noStrike" kern="1200" cap="none" spc="0" normalizeH="0" baseline="0" noProof="0" dirty="0">
              <a:ln>
                <a:noFill/>
              </a:ln>
              <a:solidFill>
                <a:srgbClr val="640000"/>
              </a:solidFill>
              <a:effectLst/>
              <a:uLnTx/>
              <a:uFillTx/>
              <a:latin typeface="Arial" pitchFamily="34" charset="0"/>
              <a:ea typeface="+mn-ea"/>
              <a:cs typeface="DecoType Naskh Variants" pitchFamily="2" charset="-78"/>
            </a:endParaRPr>
          </a:p>
        </p:txBody>
      </p:sp>
      <p:graphicFrame>
        <p:nvGraphicFramePr>
          <p:cNvPr id="3" name="Content Placeholder 7"/>
          <p:cNvGraphicFramePr>
            <a:graphicFrameLocks/>
          </p:cNvGraphicFramePr>
          <p:nvPr/>
        </p:nvGraphicFramePr>
        <p:xfrm>
          <a:off x="142844" y="1147781"/>
          <a:ext cx="8858312" cy="54959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مستطيل 3"/>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زر إجراء: الوراء أو السابق 4">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Oval 9"/>
          <p:cNvSpPr/>
          <p:nvPr/>
        </p:nvSpPr>
        <p:spPr bwMode="auto">
          <a:xfrm>
            <a:off x="3743385" y="3359356"/>
            <a:ext cx="2097650" cy="1431753"/>
          </a:xfrm>
          <a:prstGeom prst="ellipse">
            <a:avLst/>
          </a:prstGeom>
          <a:solidFill>
            <a:srgbClr val="FF7979">
              <a:alpha val="57000"/>
            </a:srgbClr>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wrap="none" rtlCol="1" anchor="ctr"/>
          <a:lstStyle/>
          <a:p>
            <a:pPr algn="ctr">
              <a:defRPr/>
            </a:pPr>
            <a:endParaRPr lang="ar-SA" sz="2000" dirty="0" smtClean="0">
              <a:solidFill>
                <a:srgbClr val="640000"/>
              </a:solidFill>
              <a:latin typeface="Arial" pitchFamily="34" charset="0"/>
              <a:cs typeface="DecoType Naskh Variants" pitchFamily="2" charset="-78"/>
            </a:endParaRPr>
          </a:p>
          <a:p>
            <a:pPr algn="ctr">
              <a:defRPr/>
            </a:pPr>
            <a:r>
              <a:rPr lang="ar-LY" sz="4000" dirty="0" smtClean="0">
                <a:solidFill>
                  <a:srgbClr val="640000"/>
                </a:solidFill>
                <a:latin typeface="Arial" pitchFamily="34" charset="0"/>
                <a:cs typeface="DecoType Naskh Variants" pitchFamily="2" charset="-78"/>
              </a:rPr>
              <a:t>مبادئ</a:t>
            </a:r>
            <a:endParaRPr lang="ar-SA" sz="4000" dirty="0" smtClean="0">
              <a:solidFill>
                <a:srgbClr val="640000"/>
              </a:solidFill>
              <a:latin typeface="Arial" pitchFamily="34" charset="0"/>
              <a:cs typeface="DecoType Naskh Variants" pitchFamily="2" charset="-78"/>
            </a:endParaRPr>
          </a:p>
          <a:p>
            <a:pPr algn="ctr">
              <a:defRPr/>
            </a:pPr>
            <a:r>
              <a:rPr lang="ar-LY" sz="4000" dirty="0" smtClean="0">
                <a:solidFill>
                  <a:srgbClr val="640000"/>
                </a:solidFill>
                <a:latin typeface="Arial" pitchFamily="34" charset="0"/>
                <a:cs typeface="DecoType Naskh Variants" pitchFamily="2" charset="-78"/>
              </a:rPr>
              <a:t> </a:t>
            </a:r>
            <a:r>
              <a:rPr lang="ar-SA" sz="4000" dirty="0" smtClean="0">
                <a:solidFill>
                  <a:srgbClr val="640000"/>
                </a:solidFill>
                <a:latin typeface="Arial" pitchFamily="34" charset="0"/>
                <a:cs typeface="DecoType Naskh Variants" pitchFamily="2" charset="-78"/>
              </a:rPr>
              <a:t>إدارة </a:t>
            </a:r>
            <a:r>
              <a:rPr lang="ar-LY" sz="4000" dirty="0" smtClean="0">
                <a:solidFill>
                  <a:srgbClr val="640000"/>
                </a:solidFill>
                <a:latin typeface="Arial" pitchFamily="34" charset="0"/>
                <a:cs typeface="DecoType Naskh Variants" pitchFamily="2" charset="-78"/>
              </a:rPr>
              <a:t>الجودة</a:t>
            </a:r>
            <a:r>
              <a:rPr lang="ar-SA" sz="4000" dirty="0" smtClean="0">
                <a:solidFill>
                  <a:srgbClr val="640000"/>
                </a:solidFill>
                <a:latin typeface="Arial" pitchFamily="34" charset="0"/>
                <a:cs typeface="DecoType Naskh Variants" pitchFamily="2" charset="-78"/>
              </a:rPr>
              <a:t> </a:t>
            </a:r>
            <a:endParaRPr lang="ar-LY" sz="4000" dirty="0">
              <a:solidFill>
                <a:srgbClr val="640000"/>
              </a:solidFill>
              <a:latin typeface="Arial" pitchFamily="34" charset="0"/>
              <a:cs typeface="DecoType Naskh Variants" pitchFamily="2" charset="-78"/>
            </a:endParaRPr>
          </a:p>
          <a:p>
            <a:pPr algn="ctr">
              <a:defRPr/>
            </a:pPr>
            <a:r>
              <a:rPr lang="en-US" sz="1800" dirty="0" smtClean="0">
                <a:effectLst>
                  <a:outerShdw blurRad="38100" dist="38100" dir="2700000" algn="tl">
                    <a:srgbClr val="000000">
                      <a:alpha val="43137"/>
                    </a:srgbClr>
                  </a:outerShdw>
                </a:effectLst>
              </a:rPr>
              <a:t> </a:t>
            </a:r>
            <a:endParaRPr lang="ar-LY" sz="1800" dirty="0">
              <a:solidFill>
                <a:schemeClr val="tx1"/>
              </a:solidFill>
              <a:effectLst>
                <a:outerShdw blurRad="38100" dist="38100" dir="2700000" algn="tl">
                  <a:srgbClr val="000000">
                    <a:alpha val="43137"/>
                  </a:srgbClr>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769441"/>
          </a:xfrm>
          <a:prstGeom prst="rect">
            <a:avLst/>
          </a:prstGeom>
        </p:spPr>
        <p:txBody>
          <a:bodyPr wrap="square">
            <a:spAutoFit/>
          </a:bodyPr>
          <a:lstStyle/>
          <a:p>
            <a:r>
              <a:rPr lang="en-US" sz="4400" dirty="0" smtClean="0">
                <a:solidFill>
                  <a:srgbClr val="FFC1CD"/>
                </a:solidFill>
                <a:cs typeface="DecoType Naskh Variants" pitchFamily="2" charset="-78"/>
              </a:rPr>
              <a:t>0.2</a:t>
            </a:r>
            <a:r>
              <a:rPr lang="ar-SA" sz="4400" dirty="0" smtClean="0">
                <a:solidFill>
                  <a:srgbClr val="FFC1CD"/>
                </a:solidFill>
                <a:cs typeface="DecoType Naskh Variants" pitchFamily="2" charset="-78"/>
              </a:rPr>
              <a:t> مبادئ إدارة الجودة</a:t>
            </a:r>
          </a:p>
        </p:txBody>
      </p:sp>
      <p:sp>
        <p:nvSpPr>
          <p:cNvPr id="5" name="مستطيل 4"/>
          <p:cNvSpPr/>
          <p:nvPr/>
        </p:nvSpPr>
        <p:spPr>
          <a:xfrm>
            <a:off x="152400" y="1447800"/>
            <a:ext cx="7467600" cy="4524315"/>
          </a:xfrm>
          <a:prstGeom prst="rect">
            <a:avLst/>
          </a:prstGeom>
        </p:spPr>
        <p:txBody>
          <a:bodyPr wrap="square">
            <a:spAutoFit/>
          </a:bodyPr>
          <a:lstStyle/>
          <a:p>
            <a:pPr algn="just"/>
            <a:r>
              <a:rPr lang="ar-SA" sz="3200" dirty="0" smtClean="0">
                <a:solidFill>
                  <a:srgbClr val="640013"/>
                </a:solidFill>
                <a:cs typeface="DecoType Naskh Variants" pitchFamily="2" charset="-78"/>
              </a:rPr>
              <a:t>فيما يلي مبادئ إدارة الجودة :</a:t>
            </a:r>
          </a:p>
          <a:p>
            <a:pPr algn="just"/>
            <a:endParaRPr lang="ar-SA" sz="3200" dirty="0" smtClean="0"/>
          </a:p>
          <a:p>
            <a:r>
              <a:rPr lang="ar-SA" sz="3200" dirty="0" smtClean="0">
                <a:solidFill>
                  <a:srgbClr val="640013"/>
                </a:solidFill>
                <a:cs typeface="DecoType Naskh Variants" pitchFamily="2" charset="-78"/>
              </a:rPr>
              <a:t>- التركيز على الشرائح المستفيدة ؛</a:t>
            </a:r>
          </a:p>
          <a:p>
            <a:r>
              <a:rPr lang="ar-SA" sz="3200" dirty="0" smtClean="0">
                <a:solidFill>
                  <a:srgbClr val="640013"/>
                </a:solidFill>
                <a:cs typeface="DecoType Naskh Variants" pitchFamily="2" charset="-78"/>
              </a:rPr>
              <a:t>- القيادة؛</a:t>
            </a:r>
          </a:p>
          <a:p>
            <a:r>
              <a:rPr lang="ar-SA" sz="3200" dirty="0" smtClean="0">
                <a:solidFill>
                  <a:srgbClr val="640013"/>
                </a:solidFill>
                <a:cs typeface="DecoType Naskh Variants" pitchFamily="2" charset="-78"/>
              </a:rPr>
              <a:t>- مشاركة الأفراد؛</a:t>
            </a:r>
          </a:p>
          <a:p>
            <a:r>
              <a:rPr lang="ar-SA" sz="3200" dirty="0" smtClean="0">
                <a:solidFill>
                  <a:srgbClr val="640013"/>
                </a:solidFill>
                <a:cs typeface="DecoType Naskh Variants" pitchFamily="2" charset="-78"/>
              </a:rPr>
              <a:t>- منهج العملية؛</a:t>
            </a:r>
          </a:p>
          <a:p>
            <a:r>
              <a:rPr lang="ar-SA" sz="3200" dirty="0" smtClean="0">
                <a:solidFill>
                  <a:srgbClr val="640013"/>
                </a:solidFill>
                <a:cs typeface="DecoType Naskh Variants" pitchFamily="2" charset="-78"/>
              </a:rPr>
              <a:t>- التحسين؛</a:t>
            </a:r>
          </a:p>
          <a:p>
            <a:r>
              <a:rPr lang="ar-SA" sz="3200" dirty="0" smtClean="0">
                <a:solidFill>
                  <a:srgbClr val="640013"/>
                </a:solidFill>
                <a:cs typeface="DecoType Naskh Variants" pitchFamily="2" charset="-78"/>
              </a:rPr>
              <a:t>- اتخاذ القرار المبني على الدلائل؛</a:t>
            </a:r>
          </a:p>
          <a:p>
            <a:r>
              <a:rPr lang="ar-SA" sz="3200" dirty="0" smtClean="0">
                <a:solidFill>
                  <a:srgbClr val="640013"/>
                </a:solidFill>
                <a:cs typeface="DecoType Naskh Variants" pitchFamily="2" charset="-78"/>
              </a:rPr>
              <a:t>- إدارة العلاقات.</a:t>
            </a:r>
          </a:p>
        </p:txBody>
      </p:sp>
      <p:sp>
        <p:nvSpPr>
          <p:cNvPr id="7" name="زر إجراء: إرجاع 6">
            <a:hlinkClick r:id="rId2" action="ppaction://hlinksldjump" highlightClick="1"/>
          </p:cNvPr>
          <p:cNvSpPr/>
          <p:nvPr/>
        </p:nvSpPr>
        <p:spPr>
          <a:xfrm>
            <a:off x="0" y="6096000"/>
            <a:ext cx="1066800" cy="762000"/>
          </a:xfrm>
          <a:prstGeom prst="actionButtonReturn">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8" name="مربع نص 7"/>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1446550"/>
          </a:xfrm>
          <a:prstGeom prst="rect">
            <a:avLst/>
          </a:prstGeom>
        </p:spPr>
        <p:txBody>
          <a:bodyPr wrap="square">
            <a:spAutoFit/>
          </a:bodyPr>
          <a:lstStyle/>
          <a:p>
            <a:r>
              <a:rPr lang="en-US" sz="4400" dirty="0" smtClean="0">
                <a:solidFill>
                  <a:srgbClr val="640013"/>
                </a:solidFill>
                <a:cs typeface="DecoType Naskh Variants" pitchFamily="2" charset="-78"/>
              </a:rPr>
              <a:t>0.3</a:t>
            </a:r>
            <a:r>
              <a:rPr lang="ar-SA" sz="4400" dirty="0" smtClean="0">
                <a:solidFill>
                  <a:srgbClr val="640013"/>
                </a:solidFill>
                <a:cs typeface="DecoType Naskh Variants" pitchFamily="2" charset="-78"/>
              </a:rPr>
              <a:t> منهج العمليات</a:t>
            </a:r>
          </a:p>
          <a:p>
            <a:r>
              <a:rPr lang="en-US" sz="4400" dirty="0" smtClean="0">
                <a:solidFill>
                  <a:srgbClr val="640013"/>
                </a:solidFill>
                <a:cs typeface="DecoType Naskh Variants" pitchFamily="2" charset="-78"/>
              </a:rPr>
              <a:t>0.3.1</a:t>
            </a:r>
            <a:r>
              <a:rPr lang="ar-SA" sz="4400" dirty="0" smtClean="0">
                <a:solidFill>
                  <a:srgbClr val="640013"/>
                </a:solidFill>
                <a:cs typeface="DecoType Naskh Variants" pitchFamily="2" charset="-78"/>
              </a:rPr>
              <a:t> عام</a:t>
            </a:r>
          </a:p>
        </p:txBody>
      </p:sp>
      <p:sp>
        <p:nvSpPr>
          <p:cNvPr id="5" name="مستطيل 4"/>
          <p:cNvSpPr/>
          <p:nvPr/>
        </p:nvSpPr>
        <p:spPr>
          <a:xfrm>
            <a:off x="152400" y="3124200"/>
            <a:ext cx="7467600" cy="2554545"/>
          </a:xfrm>
          <a:prstGeom prst="rect">
            <a:avLst/>
          </a:prstGeom>
        </p:spPr>
        <p:txBody>
          <a:bodyPr wrap="square">
            <a:spAutoFit/>
          </a:bodyPr>
          <a:lstStyle/>
          <a:p>
            <a:r>
              <a:rPr lang="ar-SA" sz="3200" dirty="0" smtClean="0">
                <a:solidFill>
                  <a:srgbClr val="640013"/>
                </a:solidFill>
                <a:cs typeface="DecoType Naskh Variants" pitchFamily="2" charset="-78"/>
              </a:rPr>
              <a:t>تشجّع هذه المواصفة القياسية الدولية على تبنّي منهج العملية عند وضع نظام إدارة الجودة وتنفيذه وتحسين فاعليته من أجل تعزيز رضا المستفيدين  من خلال تلبية متطلباته. </a:t>
            </a:r>
          </a:p>
          <a:p>
            <a:r>
              <a:rPr lang="ar-SA" sz="3200" dirty="0" smtClean="0">
                <a:solidFill>
                  <a:srgbClr val="640013"/>
                </a:solidFill>
                <a:cs typeface="DecoType Naskh Variants" pitchFamily="2" charset="-78"/>
              </a:rPr>
              <a:t>ضُمِّنَت متطلبات محدّدة تعتبر أساسية لاعتماد منهج العملية في البند رقم </a:t>
            </a:r>
            <a:r>
              <a:rPr lang="en-US" sz="3200" dirty="0" smtClean="0">
                <a:solidFill>
                  <a:srgbClr val="640013"/>
                </a:solidFill>
                <a:cs typeface="DecoType Naskh Variants" pitchFamily="2" charset="-78"/>
              </a:rPr>
              <a:t>4.4</a:t>
            </a:r>
            <a:r>
              <a:rPr lang="ar-SA" sz="3200" dirty="0" smtClean="0">
                <a:solidFill>
                  <a:srgbClr val="640013"/>
                </a:solidFill>
                <a:cs typeface="DecoType Naskh Variants" pitchFamily="2" charset="-78"/>
              </a:rPr>
              <a:t>.</a:t>
            </a:r>
          </a:p>
        </p:txBody>
      </p:sp>
      <p:sp>
        <p:nvSpPr>
          <p:cNvPr id="6" name="زر إجراء: الوراء أو السابق 5">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pic>
        <p:nvPicPr>
          <p:cNvPr id="143362" name="Picture 2" descr="6stebrovEN"/>
          <p:cNvPicPr>
            <a:picLocks noChangeAspect="1" noChangeArrowheads="1"/>
          </p:cNvPicPr>
          <p:nvPr/>
        </p:nvPicPr>
        <p:blipFill>
          <a:blip r:embed="rId2">
            <a:clrChange>
              <a:clrFrom>
                <a:srgbClr val="FFFFFF"/>
              </a:clrFrom>
              <a:clrTo>
                <a:srgbClr val="FFFFFF">
                  <a:alpha val="0"/>
                </a:srgbClr>
              </a:clrTo>
            </a:clrChange>
            <a:duotone>
              <a:schemeClr val="accent2">
                <a:shade val="45000"/>
                <a:satMod val="135000"/>
              </a:schemeClr>
              <a:prstClr val="white"/>
            </a:duotone>
          </a:blip>
          <a:srcRect/>
          <a:stretch>
            <a:fillRect/>
          </a:stretch>
        </p:blipFill>
        <p:spPr bwMode="auto">
          <a:xfrm>
            <a:off x="152400" y="76200"/>
            <a:ext cx="4792979" cy="28194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1446550"/>
          </a:xfrm>
          <a:prstGeom prst="rect">
            <a:avLst/>
          </a:prstGeom>
        </p:spPr>
        <p:txBody>
          <a:bodyPr wrap="square">
            <a:spAutoFit/>
          </a:bodyPr>
          <a:lstStyle/>
          <a:p>
            <a:r>
              <a:rPr lang="en-US" sz="4400" dirty="0" smtClean="0">
                <a:solidFill>
                  <a:srgbClr val="FFC1CD"/>
                </a:solidFill>
                <a:cs typeface="DecoType Naskh Variants" pitchFamily="2" charset="-78"/>
              </a:rPr>
              <a:t>0.3</a:t>
            </a:r>
            <a:r>
              <a:rPr lang="ar-SA" sz="4400" dirty="0" smtClean="0">
                <a:solidFill>
                  <a:srgbClr val="FFC1CD"/>
                </a:solidFill>
                <a:cs typeface="DecoType Naskh Variants" pitchFamily="2" charset="-78"/>
              </a:rPr>
              <a:t> منهج العمليات</a:t>
            </a:r>
          </a:p>
          <a:p>
            <a:r>
              <a:rPr lang="en-US" sz="4400" dirty="0" smtClean="0">
                <a:solidFill>
                  <a:srgbClr val="FFC1CD"/>
                </a:solidFill>
                <a:cs typeface="DecoType Naskh Variants" pitchFamily="2" charset="-78"/>
              </a:rPr>
              <a:t>0.3.1</a:t>
            </a:r>
            <a:r>
              <a:rPr lang="ar-SA" sz="4400" dirty="0" smtClean="0">
                <a:solidFill>
                  <a:srgbClr val="FFC1CD"/>
                </a:solidFill>
                <a:cs typeface="DecoType Naskh Variants" pitchFamily="2" charset="-78"/>
              </a:rPr>
              <a:t> عام</a:t>
            </a:r>
          </a:p>
        </p:txBody>
      </p:sp>
      <p:sp>
        <p:nvSpPr>
          <p:cNvPr id="6" name="مستطيل 5"/>
          <p:cNvSpPr/>
          <p:nvPr/>
        </p:nvSpPr>
        <p:spPr>
          <a:xfrm>
            <a:off x="0" y="2690336"/>
            <a:ext cx="7772400" cy="2554545"/>
          </a:xfrm>
          <a:prstGeom prst="rect">
            <a:avLst/>
          </a:prstGeom>
        </p:spPr>
        <p:txBody>
          <a:bodyPr wrap="square">
            <a:spAutoFit/>
          </a:bodyPr>
          <a:lstStyle/>
          <a:p>
            <a:r>
              <a:rPr lang="ar-SA" sz="3200" dirty="0" smtClean="0">
                <a:solidFill>
                  <a:srgbClr val="640013"/>
                </a:solidFill>
                <a:cs typeface="DecoType Naskh Variants" pitchFamily="2" charset="-78"/>
              </a:rPr>
              <a:t>يُسهم فهم وإدارة العمليات المترابطة كنظام متكامل في إضفاء الكفاءة والفعالية على المؤسسة في سبيل تحقيق نتائجها المرجوة. </a:t>
            </a:r>
          </a:p>
          <a:p>
            <a:endParaRPr lang="ar-SA" sz="3200" dirty="0" smtClean="0">
              <a:solidFill>
                <a:srgbClr val="640013"/>
              </a:solidFill>
              <a:cs typeface="DecoType Naskh Variants" pitchFamily="2" charset="-78"/>
            </a:endParaRPr>
          </a:p>
          <a:p>
            <a:r>
              <a:rPr lang="ar-SA" sz="3200" dirty="0" smtClean="0">
                <a:solidFill>
                  <a:srgbClr val="640013"/>
                </a:solidFill>
                <a:cs typeface="DecoType Naskh Variants" pitchFamily="2" charset="-78"/>
              </a:rPr>
              <a:t>يتيح هذا المنهج  للمؤسسة مراقبة العلاقات الداخلية والاعتمادات المتبادلة بين عمليات النظام، بحيث يتسنّى تحسين الأداء الكلي للمؤسسة.</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pic>
        <p:nvPicPr>
          <p:cNvPr id="142339" name="Picture 3"/>
          <p:cNvPicPr>
            <a:picLocks noChangeAspect="1" noChangeArrowheads="1"/>
          </p:cNvPicPr>
          <p:nvPr/>
        </p:nvPicPr>
        <p:blipFill>
          <a:blip r:embed="rId2"/>
          <a:srcRect/>
          <a:stretch>
            <a:fillRect/>
          </a:stretch>
        </p:blipFill>
        <p:spPr bwMode="auto">
          <a:xfrm>
            <a:off x="76200" y="489286"/>
            <a:ext cx="4943475" cy="1914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33600" y="1066800"/>
            <a:ext cx="4572000" cy="4524315"/>
          </a:xfrm>
          <a:prstGeom prst="rect">
            <a:avLst/>
          </a:prstGeom>
        </p:spPr>
        <p:txBody>
          <a:bodyPr wrap="square">
            <a:spAutoFit/>
          </a:bodyPr>
          <a:lstStyle/>
          <a:p>
            <a:pPr algn="l" rtl="0"/>
            <a:r>
              <a:rPr lang="en-US" sz="3200" dirty="0" smtClean="0">
                <a:solidFill>
                  <a:srgbClr val="640000"/>
                </a:solidFill>
                <a:cs typeface="DecoType Naskh Variants" pitchFamily="2" charset="-78"/>
              </a:rPr>
              <a:t>ISO copyright office</a:t>
            </a:r>
          </a:p>
          <a:p>
            <a:pPr algn="l" rtl="0"/>
            <a:r>
              <a:rPr lang="en-US" sz="3200" dirty="0" smtClean="0">
                <a:solidFill>
                  <a:srgbClr val="640000"/>
                </a:solidFill>
                <a:cs typeface="DecoType Naskh Variants" pitchFamily="2" charset="-78"/>
              </a:rPr>
              <a:t>Ch. de </a:t>
            </a:r>
            <a:r>
              <a:rPr lang="en-US" sz="3200" dirty="0" err="1" smtClean="0">
                <a:solidFill>
                  <a:srgbClr val="640000"/>
                </a:solidFill>
                <a:cs typeface="DecoType Naskh Variants" pitchFamily="2" charset="-78"/>
              </a:rPr>
              <a:t>Blandonnet</a:t>
            </a:r>
            <a:r>
              <a:rPr lang="en-US" sz="3200" dirty="0" smtClean="0">
                <a:solidFill>
                  <a:srgbClr val="640000"/>
                </a:solidFill>
                <a:cs typeface="DecoType Naskh Variants" pitchFamily="2" charset="-78"/>
              </a:rPr>
              <a:t> 8 • CP 401</a:t>
            </a:r>
          </a:p>
          <a:p>
            <a:pPr algn="l" rtl="0"/>
            <a:r>
              <a:rPr lang="en-US" sz="3200" dirty="0" smtClean="0">
                <a:solidFill>
                  <a:srgbClr val="640000"/>
                </a:solidFill>
                <a:cs typeface="DecoType Naskh Variants" pitchFamily="2" charset="-78"/>
              </a:rPr>
              <a:t>CH-1214 </a:t>
            </a:r>
            <a:r>
              <a:rPr lang="en-US" sz="3200" dirty="0" err="1" smtClean="0">
                <a:solidFill>
                  <a:srgbClr val="640000"/>
                </a:solidFill>
                <a:cs typeface="DecoType Naskh Variants" pitchFamily="2" charset="-78"/>
              </a:rPr>
              <a:t>Vernier</a:t>
            </a:r>
            <a:r>
              <a:rPr lang="en-US" sz="3200" dirty="0" smtClean="0">
                <a:solidFill>
                  <a:srgbClr val="640000"/>
                </a:solidFill>
                <a:cs typeface="DecoType Naskh Variants" pitchFamily="2" charset="-78"/>
              </a:rPr>
              <a:t>, Geneva, Switzerland</a:t>
            </a:r>
          </a:p>
          <a:p>
            <a:pPr algn="l" rtl="0"/>
            <a:r>
              <a:rPr lang="de-DE" sz="3200" dirty="0" smtClean="0">
                <a:solidFill>
                  <a:srgbClr val="640000"/>
                </a:solidFill>
                <a:cs typeface="DecoType Naskh Variants" pitchFamily="2" charset="-78"/>
              </a:rPr>
              <a:t>Tel. +41 22 749 01 11</a:t>
            </a:r>
          </a:p>
          <a:p>
            <a:pPr algn="l" rtl="0"/>
            <a:r>
              <a:rPr lang="fr-FR" sz="3200" dirty="0" smtClean="0">
                <a:solidFill>
                  <a:srgbClr val="640000"/>
                </a:solidFill>
                <a:cs typeface="DecoType Naskh Variants" pitchFamily="2" charset="-78"/>
              </a:rPr>
              <a:t>Fax +41 22 749 09 47</a:t>
            </a:r>
          </a:p>
          <a:p>
            <a:pPr algn="l" rtl="0"/>
            <a:r>
              <a:rPr lang="en-US" sz="3200" dirty="0" smtClean="0">
                <a:solidFill>
                  <a:srgbClr val="640000"/>
                </a:solidFill>
                <a:cs typeface="DecoType Naskh Variants" pitchFamily="2" charset="-78"/>
              </a:rPr>
              <a:t>copyright@iso.org</a:t>
            </a:r>
          </a:p>
          <a:p>
            <a:pPr algn="l" rtl="0"/>
            <a:r>
              <a:rPr lang="en-US" sz="3200" dirty="0" smtClean="0">
                <a:solidFill>
                  <a:srgbClr val="640000"/>
                </a:solidFill>
                <a:cs typeface="DecoType Naskh Variants" pitchFamily="2" charset="-78"/>
              </a:rPr>
              <a:t>www.iso.org</a:t>
            </a:r>
            <a:endParaRPr lang="ar-SA" sz="3200" dirty="0">
              <a:solidFill>
                <a:srgbClr val="640000"/>
              </a:solidFill>
              <a:cs typeface="DecoType Naskh Variants" pitchFamily="2" charset="-78"/>
            </a:endParaRPr>
          </a:p>
        </p:txBody>
      </p:sp>
      <p:sp>
        <p:nvSpPr>
          <p:cNvPr id="4" name="مربع نص 3">
            <a:hlinkClick r:id="rId2" action="ppaction://hlinksldjump"/>
          </p:cNvPr>
          <p:cNvSpPr txBox="1"/>
          <p:nvPr/>
        </p:nvSpPr>
        <p:spPr>
          <a:xfrm>
            <a:off x="0" y="6396335"/>
            <a:ext cx="1037463" cy="461665"/>
          </a:xfrm>
          <a:prstGeom prst="rect">
            <a:avLst/>
          </a:prstGeom>
          <a:noFill/>
        </p:spPr>
        <p:txBody>
          <a:bodyPr wrap="none" rtlCol="1">
            <a:spAutoFit/>
          </a:bodyPr>
          <a:lstStyle/>
          <a:p>
            <a:r>
              <a:rPr lang="ar-SA" sz="2400" dirty="0" smtClean="0">
                <a:solidFill>
                  <a:srgbClr val="640000"/>
                </a:solidFill>
                <a:cs typeface="DecoType Naskh Variants" pitchFamily="2" charset="-78"/>
              </a:rPr>
              <a:t> تابع الغلاف</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مستطيل 7"/>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1446550"/>
          </a:xfrm>
          <a:prstGeom prst="rect">
            <a:avLst/>
          </a:prstGeom>
        </p:spPr>
        <p:txBody>
          <a:bodyPr wrap="square">
            <a:spAutoFit/>
          </a:bodyPr>
          <a:lstStyle/>
          <a:p>
            <a:r>
              <a:rPr lang="en-US" sz="4400" dirty="0" smtClean="0">
                <a:solidFill>
                  <a:srgbClr val="FFC1CD"/>
                </a:solidFill>
                <a:cs typeface="DecoType Naskh Variants" pitchFamily="2" charset="-78"/>
              </a:rPr>
              <a:t>0.3</a:t>
            </a:r>
            <a:r>
              <a:rPr lang="ar-SA" sz="4400" dirty="0" smtClean="0">
                <a:solidFill>
                  <a:srgbClr val="FFC1CD"/>
                </a:solidFill>
                <a:cs typeface="DecoType Naskh Variants" pitchFamily="2" charset="-78"/>
              </a:rPr>
              <a:t> منهج العمليات</a:t>
            </a:r>
          </a:p>
          <a:p>
            <a:r>
              <a:rPr lang="en-US" sz="4400" dirty="0" smtClean="0">
                <a:solidFill>
                  <a:srgbClr val="FFC1CD"/>
                </a:solidFill>
                <a:cs typeface="DecoType Naskh Variants" pitchFamily="2" charset="-78"/>
              </a:rPr>
              <a:t>0.3.1</a:t>
            </a:r>
            <a:r>
              <a:rPr lang="ar-SA" sz="4400" dirty="0" smtClean="0">
                <a:solidFill>
                  <a:srgbClr val="FFC1CD"/>
                </a:solidFill>
                <a:cs typeface="DecoType Naskh Variants" pitchFamily="2" charset="-78"/>
              </a:rPr>
              <a:t> عام</a:t>
            </a:r>
          </a:p>
        </p:txBody>
      </p:sp>
      <p:sp>
        <p:nvSpPr>
          <p:cNvPr id="6" name="مستطيل 5"/>
          <p:cNvSpPr/>
          <p:nvPr/>
        </p:nvSpPr>
        <p:spPr>
          <a:xfrm>
            <a:off x="0" y="2362200"/>
            <a:ext cx="7772400" cy="1569660"/>
          </a:xfrm>
          <a:prstGeom prst="rect">
            <a:avLst/>
          </a:prstGeom>
        </p:spPr>
        <p:txBody>
          <a:bodyPr wrap="square">
            <a:spAutoFit/>
          </a:bodyPr>
          <a:lstStyle/>
          <a:p>
            <a:r>
              <a:rPr lang="ar-SA" sz="3200" dirty="0" smtClean="0">
                <a:solidFill>
                  <a:srgbClr val="640013"/>
                </a:solidFill>
                <a:cs typeface="DecoType Naskh Variants" pitchFamily="2" charset="-78"/>
              </a:rPr>
              <a:t>ينطوي منهج العملية على التعريف والإدارة المنهجية للعمليات وتداخلاتها، وذلك بهدف تحقيق النتائج المرجوّة وفقاً لسياسة الجودة والتوجه الاستراتيجي للمؤسسة.</a:t>
            </a:r>
          </a:p>
        </p:txBody>
      </p:sp>
      <p:sp>
        <p:nvSpPr>
          <p:cNvPr id="5" name="مستطيل 4"/>
          <p:cNvSpPr/>
          <p:nvPr/>
        </p:nvSpPr>
        <p:spPr>
          <a:xfrm>
            <a:off x="0" y="4038600"/>
            <a:ext cx="7772400" cy="2554545"/>
          </a:xfrm>
          <a:prstGeom prst="rect">
            <a:avLst/>
          </a:prstGeom>
        </p:spPr>
        <p:txBody>
          <a:bodyPr wrap="square">
            <a:spAutoFit/>
          </a:bodyPr>
          <a:lstStyle/>
          <a:p>
            <a:r>
              <a:rPr lang="ar-SA" sz="3200" dirty="0" smtClean="0">
                <a:solidFill>
                  <a:srgbClr val="640013"/>
                </a:solidFill>
                <a:cs typeface="DecoType Naskh Variants" pitchFamily="2" charset="-78"/>
              </a:rPr>
              <a:t>يمكن تحقيق إدارة العمليات والنظام ككل باستخدام دورة </a:t>
            </a:r>
          </a:p>
          <a:p>
            <a:pPr algn="ctr"/>
            <a:r>
              <a:rPr lang="ar-SA" sz="3200" dirty="0" smtClean="0">
                <a:solidFill>
                  <a:srgbClr val="640013"/>
                </a:solidFill>
                <a:cs typeface="DecoType Naskh Variants" pitchFamily="2" charset="-78"/>
              </a:rPr>
              <a:t>خطّط – نفّذ – تحقّق– اتخذ إجراء </a:t>
            </a:r>
          </a:p>
          <a:p>
            <a:r>
              <a:rPr lang="ar-SA" sz="3200" dirty="0" smtClean="0">
                <a:solidFill>
                  <a:srgbClr val="640013"/>
                </a:solidFill>
                <a:cs typeface="DecoType Naskh Variants" pitchFamily="2" charset="-78"/>
              </a:rPr>
              <a:t>(أنظر البند </a:t>
            </a:r>
            <a:r>
              <a:rPr lang="en-US" sz="3200" dirty="0" smtClean="0">
                <a:solidFill>
                  <a:srgbClr val="640013"/>
                </a:solidFill>
                <a:cs typeface="DecoType Naskh Variants" pitchFamily="2" charset="-78"/>
              </a:rPr>
              <a:t>0.3.2</a:t>
            </a:r>
            <a:r>
              <a:rPr lang="ar-SA" sz="3200" dirty="0" smtClean="0">
                <a:solidFill>
                  <a:srgbClr val="640013"/>
                </a:solidFill>
                <a:cs typeface="DecoType Naskh Variants" pitchFamily="2" charset="-78"/>
              </a:rPr>
              <a:t>) مع التركيز بشكل كلّي على التفكير المبني على المخاطر (أنظر البند </a:t>
            </a:r>
            <a:r>
              <a:rPr lang="en-US" sz="3200" dirty="0" smtClean="0">
                <a:solidFill>
                  <a:srgbClr val="640013"/>
                </a:solidFill>
                <a:cs typeface="DecoType Naskh Variants" pitchFamily="2" charset="-78"/>
              </a:rPr>
              <a:t>0.3.3</a:t>
            </a:r>
            <a:r>
              <a:rPr lang="ar-SA" sz="3200" dirty="0" smtClean="0">
                <a:solidFill>
                  <a:srgbClr val="640013"/>
                </a:solidFill>
                <a:cs typeface="DecoType Naskh Variants" pitchFamily="2" charset="-78"/>
              </a:rPr>
              <a:t>) بهدف الاستفادة من الفرص المتاحة ومنع تحقّق نتائج غير مرغوب فيها.</a:t>
            </a: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pic>
        <p:nvPicPr>
          <p:cNvPr id="9" name="Picture 2" descr="نتيجة بحث الصور عن نفذ – تحقق – اتخذ اجراء"/>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514600" y="0"/>
            <a:ext cx="1752600" cy="2067675"/>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1446550"/>
          </a:xfrm>
          <a:prstGeom prst="rect">
            <a:avLst/>
          </a:prstGeom>
        </p:spPr>
        <p:txBody>
          <a:bodyPr wrap="square">
            <a:spAutoFit/>
          </a:bodyPr>
          <a:lstStyle/>
          <a:p>
            <a:r>
              <a:rPr lang="en-US" sz="4400" dirty="0" smtClean="0">
                <a:solidFill>
                  <a:srgbClr val="FFC1CD"/>
                </a:solidFill>
                <a:cs typeface="DecoType Naskh Variants" pitchFamily="2" charset="-78"/>
              </a:rPr>
              <a:t>0.3</a:t>
            </a:r>
            <a:r>
              <a:rPr lang="ar-SA" sz="4400" dirty="0" smtClean="0">
                <a:solidFill>
                  <a:srgbClr val="FFC1CD"/>
                </a:solidFill>
                <a:cs typeface="DecoType Naskh Variants" pitchFamily="2" charset="-78"/>
              </a:rPr>
              <a:t> منهج العمليات</a:t>
            </a:r>
          </a:p>
          <a:p>
            <a:r>
              <a:rPr lang="en-US" sz="4400" dirty="0" smtClean="0">
                <a:solidFill>
                  <a:srgbClr val="FFC1CD"/>
                </a:solidFill>
                <a:cs typeface="DecoType Naskh Variants" pitchFamily="2" charset="-78"/>
              </a:rPr>
              <a:t>0.3.1</a:t>
            </a:r>
            <a:r>
              <a:rPr lang="ar-SA" sz="4400" dirty="0" smtClean="0">
                <a:solidFill>
                  <a:srgbClr val="FFC1CD"/>
                </a:solidFill>
                <a:cs typeface="DecoType Naskh Variants" pitchFamily="2" charset="-78"/>
              </a:rPr>
              <a:t> عام</a:t>
            </a:r>
          </a:p>
        </p:txBody>
      </p:sp>
      <p:sp>
        <p:nvSpPr>
          <p:cNvPr id="7" name="مستطيل 6"/>
          <p:cNvSpPr/>
          <p:nvPr/>
        </p:nvSpPr>
        <p:spPr>
          <a:xfrm>
            <a:off x="0" y="2743200"/>
            <a:ext cx="7728803" cy="2554545"/>
          </a:xfrm>
          <a:prstGeom prst="rect">
            <a:avLst/>
          </a:prstGeom>
        </p:spPr>
        <p:txBody>
          <a:bodyPr wrap="square">
            <a:spAutoFit/>
          </a:bodyPr>
          <a:lstStyle/>
          <a:p>
            <a:r>
              <a:rPr lang="ar-SA" sz="3200" dirty="0" smtClean="0">
                <a:solidFill>
                  <a:srgbClr val="640013"/>
                </a:solidFill>
                <a:cs typeface="DecoType Naskh Variants" pitchFamily="2" charset="-78"/>
              </a:rPr>
              <a:t>يتيح تطبيق منهج العملية في نظام إدارة الجودة ما يلي :</a:t>
            </a:r>
          </a:p>
          <a:p>
            <a:pPr marL="514350" indent="-514350">
              <a:buFont typeface="+mj-lt"/>
              <a:buAutoNum type="arabicPeriod"/>
            </a:pPr>
            <a:r>
              <a:rPr lang="ar-SA" sz="3200" dirty="0" smtClean="0">
                <a:solidFill>
                  <a:srgbClr val="640013"/>
                </a:solidFill>
                <a:cs typeface="DecoType Naskh Variants" pitchFamily="2" charset="-78"/>
              </a:rPr>
              <a:t>تحقيق الفهم والاتساق في تلبية المتطلبات؛</a:t>
            </a:r>
          </a:p>
          <a:p>
            <a:pPr marL="514350" indent="-514350">
              <a:buFont typeface="+mj-lt"/>
              <a:buAutoNum type="arabicPeriod"/>
            </a:pPr>
            <a:r>
              <a:rPr lang="ar-SA" sz="3200" dirty="0" smtClean="0">
                <a:solidFill>
                  <a:srgbClr val="640013"/>
                </a:solidFill>
                <a:cs typeface="DecoType Naskh Variants" pitchFamily="2" charset="-78"/>
              </a:rPr>
              <a:t>النظر إلى العمليات من منظار القيمة المضافة؛</a:t>
            </a:r>
          </a:p>
          <a:p>
            <a:pPr marL="514350" indent="-514350">
              <a:buFont typeface="+mj-lt"/>
              <a:buAutoNum type="arabicPeriod"/>
            </a:pPr>
            <a:r>
              <a:rPr lang="ar-SA" sz="3200" dirty="0" smtClean="0">
                <a:solidFill>
                  <a:srgbClr val="640013"/>
                </a:solidFill>
                <a:cs typeface="DecoType Naskh Variants" pitchFamily="2" charset="-78"/>
              </a:rPr>
              <a:t>تحقيق أداء فعّال للعملية؛</a:t>
            </a:r>
          </a:p>
          <a:p>
            <a:pPr marL="514350" indent="-514350">
              <a:buFont typeface="+mj-lt"/>
              <a:buAutoNum type="arabicPeriod"/>
            </a:pPr>
            <a:r>
              <a:rPr lang="ar-SA" sz="3200" dirty="0" smtClean="0">
                <a:solidFill>
                  <a:srgbClr val="640013"/>
                </a:solidFill>
                <a:cs typeface="DecoType Naskh Variants" pitchFamily="2" charset="-78"/>
              </a:rPr>
              <a:t>تحسين العمليات بناءً على تقييم البيانات والمعلومات .</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6" name="زر إجراء: الوراء أو السابق 5">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1446550"/>
          </a:xfrm>
          <a:prstGeom prst="rect">
            <a:avLst/>
          </a:prstGeom>
        </p:spPr>
        <p:txBody>
          <a:bodyPr wrap="square">
            <a:spAutoFit/>
          </a:bodyPr>
          <a:lstStyle/>
          <a:p>
            <a:r>
              <a:rPr lang="en-US" sz="4400" dirty="0" smtClean="0">
                <a:solidFill>
                  <a:srgbClr val="FFC1CD"/>
                </a:solidFill>
                <a:cs typeface="DecoType Naskh Variants" pitchFamily="2" charset="-78"/>
              </a:rPr>
              <a:t>0.3</a:t>
            </a:r>
            <a:r>
              <a:rPr lang="ar-SA" sz="4400" dirty="0" smtClean="0">
                <a:solidFill>
                  <a:srgbClr val="FFC1CD"/>
                </a:solidFill>
                <a:cs typeface="DecoType Naskh Variants" pitchFamily="2" charset="-78"/>
              </a:rPr>
              <a:t> منهج العمليات</a:t>
            </a:r>
          </a:p>
          <a:p>
            <a:r>
              <a:rPr lang="en-US" sz="4400" dirty="0" smtClean="0">
                <a:solidFill>
                  <a:srgbClr val="FFC1CD"/>
                </a:solidFill>
                <a:cs typeface="DecoType Naskh Variants" pitchFamily="2" charset="-78"/>
              </a:rPr>
              <a:t>0.3.1</a:t>
            </a:r>
            <a:r>
              <a:rPr lang="ar-SA" sz="4400" dirty="0" smtClean="0">
                <a:solidFill>
                  <a:srgbClr val="FFC1CD"/>
                </a:solidFill>
                <a:cs typeface="DecoType Naskh Variants" pitchFamily="2" charset="-78"/>
              </a:rPr>
              <a:t> عام</a:t>
            </a:r>
          </a:p>
        </p:txBody>
      </p:sp>
      <p:pic>
        <p:nvPicPr>
          <p:cNvPr id="711682" name="Picture 2"/>
          <p:cNvPicPr>
            <a:picLocks noChangeAspect="1" noChangeArrowheads="1"/>
          </p:cNvPicPr>
          <p:nvPr/>
        </p:nvPicPr>
        <p:blipFill>
          <a:blip r:embed="rId2">
            <a:duotone>
              <a:schemeClr val="accent2">
                <a:shade val="45000"/>
                <a:satMod val="135000"/>
              </a:schemeClr>
              <a:prstClr val="white"/>
            </a:duotone>
          </a:blip>
          <a:srcRect/>
          <a:stretch>
            <a:fillRect/>
          </a:stretch>
        </p:blipFill>
        <p:spPr bwMode="auto">
          <a:xfrm>
            <a:off x="228600" y="2590800"/>
            <a:ext cx="7239000" cy="4114252"/>
          </a:xfrm>
          <a:prstGeom prst="rect">
            <a:avLst/>
          </a:prstGeom>
          <a:noFill/>
          <a:ln w="9525">
            <a:noFill/>
            <a:miter lim="800000"/>
            <a:headEnd/>
            <a:tailEnd/>
          </a:ln>
          <a:effectLst/>
        </p:spPr>
      </p:pic>
      <p:sp>
        <p:nvSpPr>
          <p:cNvPr id="6" name="مربع نص 5"/>
          <p:cNvSpPr txBox="1"/>
          <p:nvPr/>
        </p:nvSpPr>
        <p:spPr>
          <a:xfrm>
            <a:off x="228600" y="6324600"/>
            <a:ext cx="7239000" cy="369332"/>
          </a:xfrm>
          <a:prstGeom prst="rect">
            <a:avLst/>
          </a:prstGeom>
          <a:noFill/>
        </p:spPr>
        <p:txBody>
          <a:bodyPr wrap="square" rtlCol="1">
            <a:spAutoFit/>
          </a:bodyPr>
          <a:lstStyle/>
          <a:p>
            <a:pPr algn="ctr"/>
            <a:r>
              <a:rPr lang="ar-SA" dirty="0" smtClean="0">
                <a:solidFill>
                  <a:srgbClr val="FFFF00"/>
                </a:solidFill>
              </a:rPr>
              <a:t>الشكل رقم </a:t>
            </a:r>
            <a:r>
              <a:rPr lang="en-US" dirty="0" smtClean="0">
                <a:solidFill>
                  <a:srgbClr val="FFFF00"/>
                </a:solidFill>
              </a:rPr>
              <a:t>[1]</a:t>
            </a:r>
            <a:r>
              <a:rPr lang="ar-SA" dirty="0" smtClean="0">
                <a:solidFill>
                  <a:srgbClr val="FFFF00"/>
                </a:solidFill>
              </a:rPr>
              <a:t> التمثيل التخطيطي لعناصر عملية واحدة</a:t>
            </a:r>
            <a:endParaRPr lang="ar-SA" dirty="0">
              <a:solidFill>
                <a:srgbClr val="FFFF00"/>
              </a:solidFill>
            </a:endParaRP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9" name="زر إجراء: إرجاع 8">
            <a:hlinkClick r:id="rId3" action="ppaction://hlinksldjump" highlightClick="1"/>
          </p:cNvPr>
          <p:cNvSpPr/>
          <p:nvPr/>
        </p:nvSpPr>
        <p:spPr>
          <a:xfrm>
            <a:off x="0" y="6096000"/>
            <a:ext cx="1066800" cy="762000"/>
          </a:xfrm>
          <a:prstGeom prst="actionButtonReturn">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2123658"/>
          </a:xfrm>
          <a:prstGeom prst="rect">
            <a:avLst/>
          </a:prstGeom>
        </p:spPr>
        <p:txBody>
          <a:bodyPr wrap="square">
            <a:spAutoFit/>
          </a:bodyPr>
          <a:lstStyle/>
          <a:p>
            <a:r>
              <a:rPr lang="en-US" sz="4400" dirty="0" smtClean="0">
                <a:solidFill>
                  <a:srgbClr val="FFC1CD"/>
                </a:solidFill>
                <a:cs typeface="DecoType Naskh Variants" pitchFamily="2" charset="-78"/>
              </a:rPr>
              <a:t>0.3</a:t>
            </a:r>
            <a:r>
              <a:rPr lang="ar-SA" sz="4400" dirty="0" smtClean="0">
                <a:solidFill>
                  <a:srgbClr val="FFC1CD"/>
                </a:solidFill>
                <a:cs typeface="DecoType Naskh Variants" pitchFamily="2" charset="-78"/>
              </a:rPr>
              <a:t> منهج العمليات</a:t>
            </a:r>
          </a:p>
          <a:p>
            <a:r>
              <a:rPr lang="en-US" sz="4400" dirty="0" smtClean="0">
                <a:solidFill>
                  <a:srgbClr val="640013"/>
                </a:solidFill>
                <a:cs typeface="DecoType Naskh Variants" pitchFamily="2" charset="-78"/>
              </a:rPr>
              <a:t>0.3.2</a:t>
            </a:r>
            <a:r>
              <a:rPr lang="ar-SA" sz="4400" dirty="0" smtClean="0">
                <a:solidFill>
                  <a:srgbClr val="640013"/>
                </a:solidFill>
                <a:cs typeface="DecoType Naskh Variants" pitchFamily="2" charset="-78"/>
              </a:rPr>
              <a:t> دورة خطّط – نفّذ – تحقّق– اتخذ إجراء </a:t>
            </a:r>
          </a:p>
          <a:p>
            <a:endParaRPr lang="ar-SA" sz="4400" dirty="0" smtClean="0">
              <a:solidFill>
                <a:srgbClr val="FFC1CD"/>
              </a:solidFill>
              <a:cs typeface="DecoType Naskh Variants" pitchFamily="2" charset="-78"/>
            </a:endParaRPr>
          </a:p>
        </p:txBody>
      </p:sp>
      <p:sp>
        <p:nvSpPr>
          <p:cNvPr id="7" name="مستطيل 6"/>
          <p:cNvSpPr/>
          <p:nvPr/>
        </p:nvSpPr>
        <p:spPr>
          <a:xfrm>
            <a:off x="0" y="2828836"/>
            <a:ext cx="7772400" cy="2062103"/>
          </a:xfrm>
          <a:prstGeom prst="rect">
            <a:avLst/>
          </a:prstGeom>
        </p:spPr>
        <p:txBody>
          <a:bodyPr wrap="square">
            <a:spAutoFit/>
          </a:bodyPr>
          <a:lstStyle/>
          <a:p>
            <a:r>
              <a:rPr lang="ar-SA" sz="3200" dirty="0" smtClean="0">
                <a:solidFill>
                  <a:srgbClr val="640013"/>
                </a:solidFill>
                <a:cs typeface="DecoType Naskh Variants" pitchFamily="2" charset="-78"/>
              </a:rPr>
              <a:t>يمكن تطبيق دورة "خطّط – نفّذ – تحقّق – اتخذ اجراء" على جميع العمليات وعلى نظام إدارة الجودة ككل.</a:t>
            </a:r>
          </a:p>
          <a:p>
            <a:r>
              <a:rPr lang="ar-SA" sz="3200" dirty="0" smtClean="0">
                <a:solidFill>
                  <a:srgbClr val="640013"/>
                </a:solidFill>
                <a:cs typeface="DecoType Naskh Variants" pitchFamily="2" charset="-78"/>
              </a:rPr>
              <a:t> يُبيّن الشكل رقم </a:t>
            </a:r>
            <a:r>
              <a:rPr lang="en-US" sz="3200" dirty="0" smtClean="0">
                <a:solidFill>
                  <a:srgbClr val="640013"/>
                </a:solidFill>
                <a:cs typeface="DecoType Naskh Variants" pitchFamily="2" charset="-78"/>
              </a:rPr>
              <a:t>[2]</a:t>
            </a:r>
            <a:r>
              <a:rPr lang="ar-SA" sz="3200" dirty="0" smtClean="0">
                <a:solidFill>
                  <a:srgbClr val="640013"/>
                </a:solidFill>
                <a:cs typeface="DecoType Naskh Variants" pitchFamily="2" charset="-78"/>
              </a:rPr>
              <a:t> كيف يمكن تصنيف البنود من </a:t>
            </a:r>
            <a:r>
              <a:rPr lang="en-US" sz="3200" dirty="0" smtClean="0">
                <a:solidFill>
                  <a:srgbClr val="640013"/>
                </a:solidFill>
                <a:cs typeface="DecoType Naskh Variants" pitchFamily="2" charset="-78"/>
              </a:rPr>
              <a:t>4</a:t>
            </a:r>
            <a:r>
              <a:rPr lang="ar-SA" sz="3200" dirty="0" smtClean="0">
                <a:solidFill>
                  <a:srgbClr val="640013"/>
                </a:solidFill>
                <a:cs typeface="DecoType Naskh Variants" pitchFamily="2" charset="-78"/>
              </a:rPr>
              <a:t> إلى </a:t>
            </a:r>
            <a:r>
              <a:rPr lang="en-US" sz="3200" dirty="0" smtClean="0">
                <a:solidFill>
                  <a:srgbClr val="640013"/>
                </a:solidFill>
                <a:cs typeface="DecoType Naskh Variants" pitchFamily="2" charset="-78"/>
              </a:rPr>
              <a:t>10</a:t>
            </a:r>
            <a:r>
              <a:rPr lang="ar-SA" sz="3200" dirty="0" smtClean="0">
                <a:solidFill>
                  <a:srgbClr val="640013"/>
                </a:solidFill>
                <a:cs typeface="DecoType Naskh Variants" pitchFamily="2" charset="-78"/>
              </a:rPr>
              <a:t>فيما يتعلق بدورة  "خطّط – نفّذ – تحقّق – اتخذ اجراء ".</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9" name="زر إجراء: الوراء أو السابق 8">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pic>
        <p:nvPicPr>
          <p:cNvPr id="10" name="Picture 2" descr="نتيجة بحث الصور عن نفذ – تحقق – اتخذ اجراء"/>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32582" y="60029"/>
            <a:ext cx="934218" cy="1102167"/>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1446550"/>
          </a:xfrm>
          <a:prstGeom prst="rect">
            <a:avLst/>
          </a:prstGeom>
        </p:spPr>
        <p:txBody>
          <a:bodyPr wrap="square">
            <a:spAutoFit/>
          </a:bodyPr>
          <a:lstStyle/>
          <a:p>
            <a:r>
              <a:rPr lang="en-US" sz="4400" dirty="0" smtClean="0">
                <a:solidFill>
                  <a:srgbClr val="FFC1CD"/>
                </a:solidFill>
                <a:cs typeface="DecoType Naskh Variants" pitchFamily="2" charset="-78"/>
              </a:rPr>
              <a:t>0.3</a:t>
            </a:r>
            <a:r>
              <a:rPr lang="ar-SA" sz="4400" dirty="0" smtClean="0">
                <a:solidFill>
                  <a:srgbClr val="FFC1CD"/>
                </a:solidFill>
                <a:cs typeface="DecoType Naskh Variants" pitchFamily="2" charset="-78"/>
              </a:rPr>
              <a:t> منهج العمليات</a:t>
            </a:r>
          </a:p>
          <a:p>
            <a:r>
              <a:rPr lang="en-US" sz="4400" dirty="0" smtClean="0">
                <a:solidFill>
                  <a:srgbClr val="FFC1CD"/>
                </a:solidFill>
                <a:cs typeface="DecoType Naskh Variants" pitchFamily="2" charset="-78"/>
              </a:rPr>
              <a:t>0.3.2</a:t>
            </a:r>
            <a:r>
              <a:rPr lang="ar-SA" sz="4400" dirty="0" smtClean="0">
                <a:solidFill>
                  <a:srgbClr val="FFC1CD"/>
                </a:solidFill>
                <a:cs typeface="DecoType Naskh Variants" pitchFamily="2" charset="-78"/>
              </a:rPr>
              <a:t> دورة خطّط – نفّذ – تحقّق– اتخذ إجراء</a:t>
            </a:r>
            <a:r>
              <a:rPr lang="ar-SA" sz="4400" dirty="0" smtClean="0">
                <a:solidFill>
                  <a:srgbClr val="640013"/>
                </a:solidFill>
                <a:cs typeface="DecoType Naskh Variants" pitchFamily="2" charset="-78"/>
              </a:rPr>
              <a:t> </a:t>
            </a:r>
          </a:p>
        </p:txBody>
      </p:sp>
      <p:pic>
        <p:nvPicPr>
          <p:cNvPr id="712708" name="Picture 4"/>
          <p:cNvPicPr>
            <a:picLocks noChangeAspect="1" noChangeArrowheads="1"/>
          </p:cNvPicPr>
          <p:nvPr/>
        </p:nvPicPr>
        <p:blipFill>
          <a:blip r:embed="rId2">
            <a:duotone>
              <a:schemeClr val="accent2">
                <a:shade val="45000"/>
                <a:satMod val="135000"/>
              </a:schemeClr>
              <a:prstClr val="white"/>
            </a:duotone>
          </a:blip>
          <a:srcRect/>
          <a:stretch>
            <a:fillRect/>
          </a:stretch>
        </p:blipFill>
        <p:spPr bwMode="auto">
          <a:xfrm>
            <a:off x="1143000" y="1981200"/>
            <a:ext cx="5511281" cy="4267200"/>
          </a:xfrm>
          <a:prstGeom prst="rect">
            <a:avLst/>
          </a:prstGeom>
          <a:noFill/>
          <a:ln w="9525">
            <a:noFill/>
            <a:miter lim="800000"/>
            <a:headEnd/>
            <a:tailEnd/>
          </a:ln>
          <a:effectLst/>
        </p:spPr>
      </p:pic>
      <p:sp>
        <p:nvSpPr>
          <p:cNvPr id="10" name="مربع نص 9"/>
          <p:cNvSpPr txBox="1"/>
          <p:nvPr/>
        </p:nvSpPr>
        <p:spPr>
          <a:xfrm>
            <a:off x="296676" y="6248400"/>
            <a:ext cx="7486345" cy="400110"/>
          </a:xfrm>
          <a:prstGeom prst="rect">
            <a:avLst/>
          </a:prstGeom>
          <a:noFill/>
        </p:spPr>
        <p:txBody>
          <a:bodyPr wrap="none" rtlCol="1">
            <a:spAutoFit/>
          </a:bodyPr>
          <a:lstStyle/>
          <a:p>
            <a:r>
              <a:rPr lang="ar-SA" sz="2000" dirty="0" smtClean="0">
                <a:solidFill>
                  <a:srgbClr val="640013"/>
                </a:solidFill>
                <a:cs typeface="DecoType Naskh Variants" pitchFamily="2" charset="-78"/>
              </a:rPr>
              <a:t>الشكل رقم </a:t>
            </a:r>
            <a:r>
              <a:rPr lang="en-US" sz="2000" dirty="0" smtClean="0">
                <a:solidFill>
                  <a:srgbClr val="640013"/>
                </a:solidFill>
                <a:cs typeface="DecoType Naskh Variants" pitchFamily="2" charset="-78"/>
              </a:rPr>
              <a:t>]</a:t>
            </a:r>
            <a:r>
              <a:rPr lang="ar-SA" sz="2000" dirty="0" smtClean="0">
                <a:solidFill>
                  <a:srgbClr val="640013"/>
                </a:solidFill>
                <a:cs typeface="DecoType Naskh Variants" pitchFamily="2" charset="-78"/>
              </a:rPr>
              <a:t> 2</a:t>
            </a:r>
            <a:r>
              <a:rPr lang="en-US" sz="2000" dirty="0" smtClean="0">
                <a:solidFill>
                  <a:srgbClr val="640013"/>
                </a:solidFill>
                <a:cs typeface="DecoType Naskh Variants" pitchFamily="2" charset="-78"/>
              </a:rPr>
              <a:t>[</a:t>
            </a:r>
            <a:r>
              <a:rPr lang="ar-SA" sz="2000" dirty="0" smtClean="0">
                <a:solidFill>
                  <a:srgbClr val="640013"/>
                </a:solidFill>
                <a:cs typeface="DecoType Naskh Variants" pitchFamily="2" charset="-78"/>
              </a:rPr>
              <a:t>- تمثيل هيكل هذه المواصفة القياسية الدولية في دورة "خطط–نفذ–تحقق–اتخذ اجراء "</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مستطيل 4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2" name="مجموعة 91"/>
          <p:cNvGrpSpPr/>
          <p:nvPr/>
        </p:nvGrpSpPr>
        <p:grpSpPr>
          <a:xfrm>
            <a:off x="914400" y="228600"/>
            <a:ext cx="7162800" cy="6386156"/>
            <a:chOff x="914400" y="152401"/>
            <a:chExt cx="7620002" cy="6781145"/>
          </a:xfrm>
          <a:gradFill flip="none" rotWithShape="1">
            <a:gsLst>
              <a:gs pos="0">
                <a:srgbClr val="7E0018">
                  <a:tint val="66000"/>
                  <a:satMod val="160000"/>
                </a:srgbClr>
              </a:gs>
              <a:gs pos="50000">
                <a:srgbClr val="7E0018">
                  <a:tint val="44500"/>
                  <a:satMod val="160000"/>
                </a:srgbClr>
              </a:gs>
              <a:gs pos="100000">
                <a:srgbClr val="7E0018">
                  <a:tint val="23500"/>
                  <a:satMod val="160000"/>
                </a:srgbClr>
              </a:gs>
            </a:gsLst>
            <a:lin ang="13500000" scaled="1"/>
            <a:tileRect/>
          </a:gradFill>
        </p:grpSpPr>
        <p:sp>
          <p:nvSpPr>
            <p:cNvPr id="4" name="شكل بيضاوي 3"/>
            <p:cNvSpPr/>
            <p:nvPr/>
          </p:nvSpPr>
          <p:spPr>
            <a:xfrm>
              <a:off x="2943226" y="2562277"/>
              <a:ext cx="2726055" cy="2390910"/>
            </a:xfrm>
            <a:prstGeom prst="ellipse">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a:solidFill>
                  <a:srgbClr val="A50021"/>
                </a:solidFill>
                <a:cs typeface="DecoType Naskh Variants" pitchFamily="2" charset="-78"/>
              </a:endParaRPr>
            </a:p>
          </p:txBody>
        </p:sp>
        <p:sp>
          <p:nvSpPr>
            <p:cNvPr id="5" name="سهم إلى اليمين 4"/>
            <p:cNvSpPr/>
            <p:nvPr/>
          </p:nvSpPr>
          <p:spPr>
            <a:xfrm>
              <a:off x="990601" y="2685628"/>
              <a:ext cx="1752600" cy="2831253"/>
            </a:xfrm>
            <a:prstGeom prst="rightArrow">
              <a:avLst>
                <a:gd name="adj1" fmla="val 52151"/>
                <a:gd name="adj2" fmla="val 35045"/>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dirty="0" smtClean="0">
                  <a:solidFill>
                    <a:srgbClr val="A50021"/>
                  </a:solidFill>
                  <a:cs typeface="DecoType Naskh Variants" pitchFamily="2" charset="-78"/>
                </a:rPr>
                <a:t>العملاء والجهات الأخرى المهتمة ذات العلاقة</a:t>
              </a:r>
            </a:p>
            <a:p>
              <a:pPr algn="ctr"/>
              <a:endParaRPr lang="ar-SA" sz="2000" dirty="0">
                <a:solidFill>
                  <a:srgbClr val="A50021"/>
                </a:solidFill>
                <a:cs typeface="DecoType Naskh Variants" pitchFamily="2" charset="-78"/>
              </a:endParaRPr>
            </a:p>
            <a:p>
              <a:pPr algn="ctr"/>
              <a:endParaRPr lang="ar-SA" sz="2000" dirty="0">
                <a:solidFill>
                  <a:srgbClr val="A50021"/>
                </a:solidFill>
                <a:cs typeface="DecoType Naskh Variants" pitchFamily="2" charset="-78"/>
              </a:endParaRPr>
            </a:p>
          </p:txBody>
        </p:sp>
        <p:sp>
          <p:nvSpPr>
            <p:cNvPr id="6" name="تمرير عمودي 5"/>
            <p:cNvSpPr/>
            <p:nvPr/>
          </p:nvSpPr>
          <p:spPr>
            <a:xfrm>
              <a:off x="914400" y="152401"/>
              <a:ext cx="1524001" cy="1616543"/>
            </a:xfrm>
            <a:prstGeom prst="verticalScroll">
              <a:avLst>
                <a:gd name="adj" fmla="val 25000"/>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dirty="0">
                <a:solidFill>
                  <a:srgbClr val="A50021"/>
                </a:solidFill>
                <a:cs typeface="DecoType Naskh Variants" pitchFamily="2" charset="-78"/>
              </a:endParaRPr>
            </a:p>
            <a:p>
              <a:pPr algn="ctr"/>
              <a:r>
                <a:rPr lang="ar-SA" sz="2000" dirty="0">
                  <a:solidFill>
                    <a:srgbClr val="A50021"/>
                  </a:solidFill>
                  <a:cs typeface="DecoType Naskh Variants" pitchFamily="2" charset="-78"/>
                </a:rPr>
                <a:t>البنود</a:t>
              </a:r>
            </a:p>
            <a:p>
              <a:pPr algn="ctr"/>
              <a:r>
                <a:rPr lang="ar-SA" sz="2000" dirty="0">
                  <a:solidFill>
                    <a:srgbClr val="A50021"/>
                  </a:solidFill>
                  <a:cs typeface="DecoType Naskh Variants" pitchFamily="2" charset="-78"/>
                </a:rPr>
                <a:t> 4.1 </a:t>
              </a:r>
            </a:p>
            <a:p>
              <a:pPr algn="ctr"/>
              <a:r>
                <a:rPr lang="ar-SA" sz="2000" dirty="0">
                  <a:solidFill>
                    <a:srgbClr val="A50021"/>
                  </a:solidFill>
                  <a:cs typeface="DecoType Naskh Variants" pitchFamily="2" charset="-78"/>
                </a:rPr>
                <a:t>4.2</a:t>
              </a:r>
            </a:p>
            <a:p>
              <a:pPr algn="ctr"/>
              <a:r>
                <a:rPr lang="ar-SA" sz="2000" dirty="0">
                  <a:solidFill>
                    <a:srgbClr val="A50021"/>
                  </a:solidFill>
                  <a:cs typeface="DecoType Naskh Variants" pitchFamily="2" charset="-78"/>
                </a:rPr>
                <a:t>4.3</a:t>
              </a:r>
            </a:p>
            <a:p>
              <a:pPr algn="ctr"/>
              <a:endParaRPr lang="ar-SA" sz="2000" dirty="0">
                <a:solidFill>
                  <a:srgbClr val="A50021"/>
                </a:solidFill>
                <a:cs typeface="DecoType Naskh Variants" pitchFamily="2" charset="-78"/>
              </a:endParaRPr>
            </a:p>
          </p:txBody>
        </p:sp>
        <p:sp>
          <p:nvSpPr>
            <p:cNvPr id="8" name="سهم إلى الأعلى والأسفل 7"/>
            <p:cNvSpPr/>
            <p:nvPr/>
          </p:nvSpPr>
          <p:spPr>
            <a:xfrm>
              <a:off x="1295401" y="1828801"/>
              <a:ext cx="514350" cy="1447800"/>
            </a:xfrm>
            <a:prstGeom prst="upDownArrow">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a:solidFill>
                  <a:srgbClr val="A50021"/>
                </a:solidFill>
                <a:cs typeface="DecoType Naskh Variants" pitchFamily="2" charset="-78"/>
              </a:endParaRPr>
            </a:p>
          </p:txBody>
        </p:sp>
        <p:sp>
          <p:nvSpPr>
            <p:cNvPr id="11" name="تمرير عمودي 10"/>
            <p:cNvSpPr/>
            <p:nvPr/>
          </p:nvSpPr>
          <p:spPr>
            <a:xfrm>
              <a:off x="6400801" y="2253656"/>
              <a:ext cx="2133601" cy="2667171"/>
            </a:xfrm>
            <a:prstGeom prst="verticalScroll">
              <a:avLst>
                <a:gd name="adj" fmla="val 25000"/>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rgbClr val="A50021"/>
                  </a:solidFill>
                  <a:cs typeface="DecoType Naskh Variants" pitchFamily="2" charset="-78"/>
                </a:rPr>
                <a:t>رضاء العميل</a:t>
              </a:r>
            </a:p>
            <a:p>
              <a:pPr algn="ctr"/>
              <a:endParaRPr lang="ar-SA" sz="2000" dirty="0">
                <a:solidFill>
                  <a:srgbClr val="A50021"/>
                </a:solidFill>
                <a:cs typeface="DecoType Naskh Variants" pitchFamily="2" charset="-78"/>
              </a:endParaRPr>
            </a:p>
            <a:p>
              <a:pPr algn="ctr"/>
              <a:endParaRPr lang="ar-SA" sz="2000" dirty="0" smtClean="0">
                <a:solidFill>
                  <a:srgbClr val="A50021"/>
                </a:solidFill>
                <a:cs typeface="DecoType Naskh Variants" pitchFamily="2" charset="-78"/>
              </a:endParaRPr>
            </a:p>
            <a:p>
              <a:pPr algn="ctr"/>
              <a:endParaRPr lang="ar-SA" sz="2000" dirty="0">
                <a:solidFill>
                  <a:srgbClr val="A50021"/>
                </a:solidFill>
                <a:cs typeface="DecoType Naskh Variants" pitchFamily="2" charset="-78"/>
              </a:endParaRPr>
            </a:p>
          </p:txBody>
        </p:sp>
        <p:sp>
          <p:nvSpPr>
            <p:cNvPr id="13" name="تمرير أفقي 12"/>
            <p:cNvSpPr/>
            <p:nvPr/>
          </p:nvSpPr>
          <p:spPr>
            <a:xfrm>
              <a:off x="2819400" y="450428"/>
              <a:ext cx="2541271" cy="1318517"/>
            </a:xfrm>
            <a:prstGeom prst="horizontalScroll">
              <a:avLst>
                <a:gd name="adj" fmla="val 25000"/>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rgbClr val="A50021"/>
                  </a:solidFill>
                  <a:cs typeface="DecoType Naskh Variants" pitchFamily="2" charset="-78"/>
                </a:rPr>
                <a:t>البند 10</a:t>
              </a:r>
            </a:p>
            <a:p>
              <a:pPr algn="ctr"/>
              <a:r>
                <a:rPr lang="ar-SA" sz="2000" dirty="0" smtClean="0">
                  <a:solidFill>
                    <a:srgbClr val="A50021"/>
                  </a:solidFill>
                  <a:cs typeface="DecoType Naskh Variants" pitchFamily="2" charset="-78"/>
                </a:rPr>
                <a:t>التحسين</a:t>
              </a:r>
              <a:endParaRPr lang="ar-SA" sz="2000" dirty="0">
                <a:solidFill>
                  <a:srgbClr val="A50021"/>
                </a:solidFill>
                <a:cs typeface="DecoType Naskh Variants" pitchFamily="2" charset="-78"/>
              </a:endParaRPr>
            </a:p>
          </p:txBody>
        </p:sp>
        <p:sp>
          <p:nvSpPr>
            <p:cNvPr id="15" name="شريط منحني إلى الأعلى 14"/>
            <p:cNvSpPr/>
            <p:nvPr/>
          </p:nvSpPr>
          <p:spPr>
            <a:xfrm rot="10800000">
              <a:off x="2891791" y="6201672"/>
              <a:ext cx="2726055" cy="656328"/>
            </a:xfrm>
            <a:prstGeom prst="ellipseRibbon2">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dirty="0">
                <a:solidFill>
                  <a:srgbClr val="A50021"/>
                </a:solidFill>
                <a:cs typeface="DecoType Naskh Variants" pitchFamily="2" charset="-78"/>
              </a:endParaRPr>
            </a:p>
          </p:txBody>
        </p:sp>
        <p:sp>
          <p:nvSpPr>
            <p:cNvPr id="37" name="شكل بيضاوي 36"/>
            <p:cNvSpPr/>
            <p:nvPr/>
          </p:nvSpPr>
          <p:spPr>
            <a:xfrm>
              <a:off x="3886201" y="2749800"/>
              <a:ext cx="838199" cy="562567"/>
            </a:xfrm>
            <a:prstGeom prst="ellipse">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rgbClr val="A50021"/>
                  </a:solidFill>
                  <a:cs typeface="DecoType Naskh Variants" pitchFamily="2" charset="-78"/>
                </a:rPr>
                <a:t>البند 5</a:t>
              </a:r>
            </a:p>
            <a:p>
              <a:pPr algn="ctr"/>
              <a:r>
                <a:rPr lang="ar-SA" sz="1200" dirty="0" smtClean="0">
                  <a:solidFill>
                    <a:srgbClr val="A50021"/>
                  </a:solidFill>
                  <a:cs typeface="DecoType Naskh Variants" pitchFamily="2" charset="-78"/>
                </a:rPr>
                <a:t>القيادة</a:t>
              </a:r>
            </a:p>
          </p:txBody>
        </p:sp>
        <p:sp>
          <p:nvSpPr>
            <p:cNvPr id="38" name="شكل بيضاوي 37"/>
            <p:cNvSpPr/>
            <p:nvPr/>
          </p:nvSpPr>
          <p:spPr>
            <a:xfrm>
              <a:off x="3886201" y="4249979"/>
              <a:ext cx="838199" cy="562567"/>
            </a:xfrm>
            <a:prstGeom prst="ellipse">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rgbClr val="A50021"/>
                  </a:solidFill>
                  <a:cs typeface="DecoType Naskh Variants" pitchFamily="2" charset="-78"/>
                </a:rPr>
                <a:t>البند 8</a:t>
              </a:r>
            </a:p>
            <a:p>
              <a:pPr algn="ctr"/>
              <a:r>
                <a:rPr lang="ar-SA" sz="1200" dirty="0" smtClean="0">
                  <a:solidFill>
                    <a:srgbClr val="A50021"/>
                  </a:solidFill>
                  <a:cs typeface="DecoType Naskh Variants" pitchFamily="2" charset="-78"/>
                </a:rPr>
                <a:t>التشغيل</a:t>
              </a:r>
              <a:endParaRPr lang="ar-SA" sz="1200" dirty="0">
                <a:solidFill>
                  <a:srgbClr val="A50021"/>
                </a:solidFill>
                <a:cs typeface="DecoType Naskh Variants" pitchFamily="2" charset="-78"/>
              </a:endParaRPr>
            </a:p>
          </p:txBody>
        </p:sp>
        <p:sp>
          <p:nvSpPr>
            <p:cNvPr id="39" name="شكل بيضاوي 38"/>
            <p:cNvSpPr/>
            <p:nvPr/>
          </p:nvSpPr>
          <p:spPr>
            <a:xfrm>
              <a:off x="4671059" y="3453009"/>
              <a:ext cx="967741" cy="562567"/>
            </a:xfrm>
            <a:prstGeom prst="ellipse">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100" dirty="0" smtClean="0">
                  <a:solidFill>
                    <a:srgbClr val="A50021"/>
                  </a:solidFill>
                  <a:cs typeface="DecoType Naskh Variants" pitchFamily="2" charset="-78"/>
                </a:rPr>
                <a:t>البند 9</a:t>
              </a:r>
            </a:p>
            <a:p>
              <a:pPr algn="ctr"/>
              <a:r>
                <a:rPr lang="ar-SA" sz="1100" dirty="0" smtClean="0">
                  <a:solidFill>
                    <a:srgbClr val="A50021"/>
                  </a:solidFill>
                  <a:cs typeface="DecoType Naskh Variants" pitchFamily="2" charset="-78"/>
                </a:rPr>
                <a:t>تقييم الأداء</a:t>
              </a:r>
              <a:endParaRPr lang="ar-SA" sz="1100" dirty="0">
                <a:solidFill>
                  <a:srgbClr val="A50021"/>
                </a:solidFill>
                <a:cs typeface="DecoType Naskh Variants" pitchFamily="2" charset="-78"/>
              </a:endParaRPr>
            </a:p>
          </p:txBody>
        </p:sp>
        <p:sp>
          <p:nvSpPr>
            <p:cNvPr id="40" name="شكل بيضاوي 39"/>
            <p:cNvSpPr/>
            <p:nvPr/>
          </p:nvSpPr>
          <p:spPr>
            <a:xfrm>
              <a:off x="2971800" y="3499890"/>
              <a:ext cx="813435" cy="562567"/>
            </a:xfrm>
            <a:prstGeom prst="ellipse">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100" dirty="0" smtClean="0">
                  <a:solidFill>
                    <a:srgbClr val="A50021"/>
                  </a:solidFill>
                  <a:cs typeface="DecoType Naskh Variants" pitchFamily="2" charset="-78"/>
                </a:rPr>
                <a:t>البند 6</a:t>
              </a:r>
            </a:p>
            <a:p>
              <a:pPr algn="ctr"/>
              <a:r>
                <a:rPr lang="ar-SA" sz="1100" dirty="0" smtClean="0">
                  <a:solidFill>
                    <a:srgbClr val="A50021"/>
                  </a:solidFill>
                  <a:cs typeface="DecoType Naskh Variants" pitchFamily="2" charset="-78"/>
                </a:rPr>
                <a:t>التخطيط</a:t>
              </a:r>
              <a:endParaRPr lang="ar-SA" sz="1100" dirty="0">
                <a:solidFill>
                  <a:srgbClr val="A50021"/>
                </a:solidFill>
                <a:cs typeface="DecoType Naskh Variants" pitchFamily="2" charset="-78"/>
              </a:endParaRPr>
            </a:p>
          </p:txBody>
        </p:sp>
        <p:sp>
          <p:nvSpPr>
            <p:cNvPr id="41" name="سهم منحني إلى اليسار 40"/>
            <p:cNvSpPr/>
            <p:nvPr/>
          </p:nvSpPr>
          <p:spPr>
            <a:xfrm rot="2536423" flipH="1">
              <a:off x="3198874" y="2782275"/>
              <a:ext cx="461844" cy="848960"/>
            </a:xfrm>
            <a:prstGeom prst="curvedLeftArrow">
              <a:avLst>
                <a:gd name="adj1" fmla="val 27970"/>
                <a:gd name="adj2" fmla="val 120841"/>
                <a:gd name="adj3" fmla="val 59175"/>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a:solidFill>
                  <a:srgbClr val="A50021"/>
                </a:solidFill>
                <a:cs typeface="DecoType Naskh Variants" pitchFamily="2" charset="-78"/>
              </a:endParaRPr>
            </a:p>
          </p:txBody>
        </p:sp>
        <p:sp>
          <p:nvSpPr>
            <p:cNvPr id="45" name="سهم منحني إلى اليسار 44"/>
            <p:cNvSpPr/>
            <p:nvPr/>
          </p:nvSpPr>
          <p:spPr>
            <a:xfrm rot="18600747" flipH="1">
              <a:off x="3424855" y="3954969"/>
              <a:ext cx="391847" cy="1093294"/>
            </a:xfrm>
            <a:prstGeom prst="curvedLeftArrow">
              <a:avLst>
                <a:gd name="adj1" fmla="val 34842"/>
                <a:gd name="adj2" fmla="val 123707"/>
                <a:gd name="adj3" fmla="val 59175"/>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a:solidFill>
                  <a:srgbClr val="A50021"/>
                </a:solidFill>
                <a:cs typeface="DecoType Naskh Variants" pitchFamily="2" charset="-78"/>
              </a:endParaRPr>
            </a:p>
          </p:txBody>
        </p:sp>
        <p:sp>
          <p:nvSpPr>
            <p:cNvPr id="46" name="سهم منحني إلى اليسار 45"/>
            <p:cNvSpPr/>
            <p:nvPr/>
          </p:nvSpPr>
          <p:spPr>
            <a:xfrm rot="13390826" flipH="1">
              <a:off x="4938060" y="3839515"/>
              <a:ext cx="454392" cy="961906"/>
            </a:xfrm>
            <a:prstGeom prst="curvedLeftArrow">
              <a:avLst>
                <a:gd name="adj1" fmla="val 27970"/>
                <a:gd name="adj2" fmla="val 117601"/>
                <a:gd name="adj3" fmla="val 59175"/>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a:solidFill>
                  <a:srgbClr val="A50021"/>
                </a:solidFill>
                <a:cs typeface="DecoType Naskh Variants" pitchFamily="2" charset="-78"/>
              </a:endParaRPr>
            </a:p>
          </p:txBody>
        </p:sp>
        <p:sp>
          <p:nvSpPr>
            <p:cNvPr id="54" name="سهم لأعلى 53"/>
            <p:cNvSpPr/>
            <p:nvPr/>
          </p:nvSpPr>
          <p:spPr>
            <a:xfrm>
              <a:off x="3303271" y="4800601"/>
              <a:ext cx="360045" cy="1354190"/>
            </a:xfrm>
            <a:prstGeom prst="upArrow">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a:solidFill>
                  <a:srgbClr val="A50021"/>
                </a:solidFill>
                <a:cs typeface="DecoType Naskh Variants" pitchFamily="2" charset="-78"/>
              </a:endParaRPr>
            </a:p>
          </p:txBody>
        </p:sp>
        <p:sp>
          <p:nvSpPr>
            <p:cNvPr id="55" name="سهم لأعلى 54"/>
            <p:cNvSpPr/>
            <p:nvPr/>
          </p:nvSpPr>
          <p:spPr>
            <a:xfrm>
              <a:off x="4135756" y="5105401"/>
              <a:ext cx="360045" cy="1186684"/>
            </a:xfrm>
            <a:prstGeom prst="upArrow">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a:solidFill>
                  <a:srgbClr val="A50021"/>
                </a:solidFill>
                <a:cs typeface="DecoType Naskh Variants" pitchFamily="2" charset="-78"/>
              </a:endParaRPr>
            </a:p>
          </p:txBody>
        </p:sp>
        <p:sp>
          <p:nvSpPr>
            <p:cNvPr id="61" name="شكل بيضاوي 60"/>
            <p:cNvSpPr/>
            <p:nvPr/>
          </p:nvSpPr>
          <p:spPr>
            <a:xfrm>
              <a:off x="1066800" y="4267200"/>
              <a:ext cx="1295400" cy="457200"/>
            </a:xfrm>
            <a:prstGeom prst="ellipse">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rgbClr val="A50021"/>
                  </a:solidFill>
                  <a:cs typeface="DecoType Naskh Variants" pitchFamily="2" charset="-78"/>
                </a:rPr>
                <a:t>المتطلبات</a:t>
              </a:r>
              <a:endParaRPr lang="ar-SA" sz="2000" dirty="0">
                <a:solidFill>
                  <a:srgbClr val="A50021"/>
                </a:solidFill>
                <a:cs typeface="DecoType Naskh Variants" pitchFamily="2" charset="-78"/>
              </a:endParaRPr>
            </a:p>
          </p:txBody>
        </p:sp>
        <p:sp>
          <p:nvSpPr>
            <p:cNvPr id="64" name="سهم منحني إلى اليسار 63"/>
            <p:cNvSpPr/>
            <p:nvPr/>
          </p:nvSpPr>
          <p:spPr>
            <a:xfrm rot="8401083" flipH="1">
              <a:off x="4741727" y="2467199"/>
              <a:ext cx="424259" cy="919816"/>
            </a:xfrm>
            <a:prstGeom prst="curvedLeftArrow">
              <a:avLst>
                <a:gd name="adj1" fmla="val 42474"/>
                <a:gd name="adj2" fmla="val 107881"/>
                <a:gd name="adj3" fmla="val 59175"/>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a:solidFill>
                  <a:srgbClr val="A50021"/>
                </a:solidFill>
                <a:cs typeface="DecoType Naskh Variants" pitchFamily="2" charset="-78"/>
              </a:endParaRPr>
            </a:p>
          </p:txBody>
        </p:sp>
        <p:sp>
          <p:nvSpPr>
            <p:cNvPr id="65" name="شكل بيضاوي 64"/>
            <p:cNvSpPr/>
            <p:nvPr/>
          </p:nvSpPr>
          <p:spPr>
            <a:xfrm>
              <a:off x="6934200" y="3810000"/>
              <a:ext cx="1066800" cy="990600"/>
            </a:xfrm>
            <a:prstGeom prst="ellipse">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dirty="0" smtClean="0">
                  <a:solidFill>
                    <a:srgbClr val="A50021"/>
                  </a:solidFill>
                  <a:cs typeface="DecoType Naskh Variants" pitchFamily="2" charset="-78"/>
                </a:rPr>
                <a:t>المنتجات والخدمات</a:t>
              </a:r>
              <a:endParaRPr lang="ar-SA" sz="1600" dirty="0">
                <a:solidFill>
                  <a:srgbClr val="A50021"/>
                </a:solidFill>
                <a:cs typeface="DecoType Naskh Variants" pitchFamily="2" charset="-78"/>
              </a:endParaRPr>
            </a:p>
          </p:txBody>
        </p:sp>
        <p:sp>
          <p:nvSpPr>
            <p:cNvPr id="66" name="سهم منحني إلى الأعلى 65"/>
            <p:cNvSpPr/>
            <p:nvPr/>
          </p:nvSpPr>
          <p:spPr>
            <a:xfrm>
              <a:off x="4758150" y="4890790"/>
              <a:ext cx="2897714" cy="1039088"/>
            </a:xfrm>
            <a:prstGeom prst="curvedUpArrow">
              <a:avLst>
                <a:gd name="adj1" fmla="val 20766"/>
                <a:gd name="adj2" fmla="val 65885"/>
                <a:gd name="adj3" fmla="val 70161"/>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a:solidFill>
                  <a:srgbClr val="A50021"/>
                </a:solidFill>
                <a:cs typeface="DecoType Naskh Variants" pitchFamily="2" charset="-78"/>
              </a:endParaRPr>
            </a:p>
          </p:txBody>
        </p:sp>
        <p:sp>
          <p:nvSpPr>
            <p:cNvPr id="67" name="سهم لأعلى 66"/>
            <p:cNvSpPr/>
            <p:nvPr/>
          </p:nvSpPr>
          <p:spPr>
            <a:xfrm>
              <a:off x="4876800" y="1447800"/>
              <a:ext cx="457200" cy="1219200"/>
            </a:xfrm>
            <a:prstGeom prst="upArrow">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a:solidFill>
                  <a:srgbClr val="A50021"/>
                </a:solidFill>
                <a:cs typeface="DecoType Naskh Variants" pitchFamily="2" charset="-78"/>
              </a:endParaRPr>
            </a:p>
          </p:txBody>
        </p:sp>
        <p:sp>
          <p:nvSpPr>
            <p:cNvPr id="73" name="موجة مزدوجة 72"/>
            <p:cNvSpPr/>
            <p:nvPr/>
          </p:nvSpPr>
          <p:spPr>
            <a:xfrm>
              <a:off x="5486400" y="5576590"/>
              <a:ext cx="1050172" cy="457200"/>
            </a:xfrm>
            <a:prstGeom prst="doubleWave">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a:solidFill>
                    <a:srgbClr val="A50021"/>
                  </a:solidFill>
                  <a:cs typeface="DecoType Naskh Variants" pitchFamily="2" charset="-78"/>
                </a:rPr>
                <a:t>المخرجات</a:t>
              </a:r>
            </a:p>
          </p:txBody>
        </p:sp>
        <p:sp>
          <p:nvSpPr>
            <p:cNvPr id="74" name="سهم إلى اليسار واليمين 73"/>
            <p:cNvSpPr/>
            <p:nvPr/>
          </p:nvSpPr>
          <p:spPr>
            <a:xfrm rot="20825884">
              <a:off x="5671736" y="3248617"/>
              <a:ext cx="1578464" cy="484632"/>
            </a:xfrm>
            <a:prstGeom prst="leftRightArrow">
              <a:avLst>
                <a:gd name="adj1" fmla="val 36519"/>
                <a:gd name="adj2" fmla="val 72825"/>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a:solidFill>
                  <a:srgbClr val="A50021"/>
                </a:solidFill>
                <a:cs typeface="DecoType Naskh Variants" pitchFamily="2" charset="-78"/>
              </a:endParaRPr>
            </a:p>
          </p:txBody>
        </p:sp>
        <p:grpSp>
          <p:nvGrpSpPr>
            <p:cNvPr id="3" name="مجموعة 81"/>
            <p:cNvGrpSpPr/>
            <p:nvPr/>
          </p:nvGrpSpPr>
          <p:grpSpPr>
            <a:xfrm>
              <a:off x="2145558" y="1995190"/>
              <a:ext cx="2447871" cy="958824"/>
              <a:chOff x="6618818" y="90190"/>
              <a:chExt cx="2220383" cy="958824"/>
            </a:xfrm>
            <a:grpFill/>
          </p:grpSpPr>
          <p:grpSp>
            <p:nvGrpSpPr>
              <p:cNvPr id="7" name="مجموعة 77"/>
              <p:cNvGrpSpPr/>
              <p:nvPr/>
            </p:nvGrpSpPr>
            <p:grpSpPr>
              <a:xfrm>
                <a:off x="6618818" y="90190"/>
                <a:ext cx="2220383" cy="958824"/>
                <a:chOff x="6314747" y="243939"/>
                <a:chExt cx="2067253" cy="703138"/>
              </a:xfrm>
              <a:grpFill/>
            </p:grpSpPr>
            <p:sp>
              <p:nvSpPr>
                <p:cNvPr id="77" name="سهم لأعلى 76"/>
                <p:cNvSpPr/>
                <p:nvPr/>
              </p:nvSpPr>
              <p:spPr>
                <a:xfrm rot="10800000">
                  <a:off x="6314747" y="685627"/>
                  <a:ext cx="346577" cy="261450"/>
                </a:xfrm>
                <a:prstGeom prst="upArrow">
                  <a:avLst>
                    <a:gd name="adj1" fmla="val 50000"/>
                    <a:gd name="adj2" fmla="val 50000"/>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a:solidFill>
                      <a:srgbClr val="A50021"/>
                    </a:solidFill>
                    <a:cs typeface="DecoType Naskh Variants" pitchFamily="2" charset="-78"/>
                  </a:endParaRPr>
                </a:p>
              </p:txBody>
            </p:sp>
            <p:sp>
              <p:nvSpPr>
                <p:cNvPr id="76" name="سهم بشكل U 75"/>
                <p:cNvSpPr/>
                <p:nvPr/>
              </p:nvSpPr>
              <p:spPr>
                <a:xfrm>
                  <a:off x="6400800" y="243939"/>
                  <a:ext cx="1981200" cy="533400"/>
                </a:xfrm>
                <a:prstGeom prst="uturnArrow">
                  <a:avLst>
                    <a:gd name="adj1" fmla="val 28571"/>
                    <a:gd name="adj2" fmla="val 25000"/>
                    <a:gd name="adj3" fmla="val 25000"/>
                    <a:gd name="adj4" fmla="val 43750"/>
                    <a:gd name="adj5" fmla="val 75000"/>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a:solidFill>
                      <a:srgbClr val="A50021"/>
                    </a:solidFill>
                    <a:cs typeface="DecoType Naskh Variants" pitchFamily="2" charset="-78"/>
                  </a:endParaRPr>
                </a:p>
              </p:txBody>
            </p:sp>
          </p:grpSp>
          <p:sp>
            <p:nvSpPr>
              <p:cNvPr id="79" name="مستطيل 78"/>
              <p:cNvSpPr/>
              <p:nvPr/>
            </p:nvSpPr>
            <p:spPr>
              <a:xfrm rot="5400000">
                <a:off x="6771839" y="743784"/>
                <a:ext cx="70799" cy="165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a:solidFill>
                    <a:srgbClr val="A50021"/>
                  </a:solidFill>
                  <a:cs typeface="DecoType Naskh Variants" pitchFamily="2" charset="-78"/>
                </a:endParaRPr>
              </a:p>
            </p:txBody>
          </p:sp>
        </p:grpSp>
        <p:sp>
          <p:nvSpPr>
            <p:cNvPr id="81" name="مربع نص 80"/>
            <p:cNvSpPr txBox="1"/>
            <p:nvPr/>
          </p:nvSpPr>
          <p:spPr>
            <a:xfrm>
              <a:off x="3552825" y="6410326"/>
              <a:ext cx="1323975" cy="523220"/>
            </a:xfrm>
            <a:prstGeom prst="rect">
              <a:avLst/>
            </a:prstGeom>
            <a:grpFill/>
            <a:ln>
              <a:solidFill>
                <a:srgbClr val="A50021"/>
              </a:solidFill>
            </a:ln>
          </p:spPr>
          <p:txBody>
            <a:bodyPr wrap="square" rtlCol="1">
              <a:spAutoFit/>
            </a:bodyPr>
            <a:lstStyle/>
            <a:p>
              <a:pPr algn="ctr"/>
              <a:r>
                <a:rPr lang="ar-SA" sz="1400" dirty="0" smtClean="0">
                  <a:solidFill>
                    <a:srgbClr val="A50021"/>
                  </a:solidFill>
                  <a:cs typeface="DecoType Naskh Variants" pitchFamily="2" charset="-78"/>
                </a:rPr>
                <a:t>البند 7</a:t>
              </a:r>
            </a:p>
            <a:p>
              <a:pPr algn="ctr"/>
              <a:r>
                <a:rPr lang="ar-SA" sz="1400" dirty="0" smtClean="0">
                  <a:solidFill>
                    <a:srgbClr val="A50021"/>
                  </a:solidFill>
                  <a:cs typeface="DecoType Naskh Variants" pitchFamily="2" charset="-78"/>
                </a:rPr>
                <a:t>العمليات المساندة</a:t>
              </a:r>
              <a:endParaRPr lang="ar-SA" sz="1400" dirty="0">
                <a:solidFill>
                  <a:srgbClr val="A50021"/>
                </a:solidFill>
                <a:cs typeface="DecoType Naskh Variants" pitchFamily="2" charset="-78"/>
              </a:endParaRPr>
            </a:p>
          </p:txBody>
        </p:sp>
        <p:sp>
          <p:nvSpPr>
            <p:cNvPr id="69" name="سهم لأعلى 68"/>
            <p:cNvSpPr/>
            <p:nvPr/>
          </p:nvSpPr>
          <p:spPr>
            <a:xfrm rot="10800000">
              <a:off x="3276600" y="1447800"/>
              <a:ext cx="533400" cy="1295400"/>
            </a:xfrm>
            <a:prstGeom prst="upArrow">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a:solidFill>
                  <a:srgbClr val="A50021"/>
                </a:solidFill>
                <a:cs typeface="DecoType Naskh Variants" pitchFamily="2" charset="-78"/>
              </a:endParaRPr>
            </a:p>
          </p:txBody>
        </p:sp>
        <p:sp>
          <p:nvSpPr>
            <p:cNvPr id="89" name="شكل بيضاوي 88"/>
            <p:cNvSpPr/>
            <p:nvPr/>
          </p:nvSpPr>
          <p:spPr>
            <a:xfrm>
              <a:off x="3962400" y="3352800"/>
              <a:ext cx="685800" cy="381000"/>
            </a:xfrm>
            <a:prstGeom prst="ellipse">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100" dirty="0" smtClean="0">
                  <a:solidFill>
                    <a:srgbClr val="A50021"/>
                  </a:solidFill>
                  <a:cs typeface="DecoType Naskh Variants" pitchFamily="2" charset="-78"/>
                </a:rPr>
                <a:t>البند 4.4</a:t>
              </a:r>
              <a:endParaRPr lang="ar-SA" sz="1100" dirty="0">
                <a:solidFill>
                  <a:srgbClr val="A50021"/>
                </a:solidFill>
                <a:cs typeface="DecoType Naskh Variants" pitchFamily="2" charset="-78"/>
              </a:endParaRPr>
            </a:p>
          </p:txBody>
        </p:sp>
        <p:sp>
          <p:nvSpPr>
            <p:cNvPr id="90" name="سهم لأعلى 89"/>
            <p:cNvSpPr/>
            <p:nvPr/>
          </p:nvSpPr>
          <p:spPr>
            <a:xfrm>
              <a:off x="4495800" y="3276600"/>
              <a:ext cx="152400" cy="228600"/>
            </a:xfrm>
            <a:prstGeom prst="upArrow">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a:solidFill>
                  <a:srgbClr val="A50021"/>
                </a:solidFill>
                <a:cs typeface="DecoType Naskh Variants" pitchFamily="2" charset="-78"/>
              </a:endParaRPr>
            </a:p>
          </p:txBody>
        </p:sp>
        <p:sp>
          <p:nvSpPr>
            <p:cNvPr id="91" name="سهم لأعلى 90"/>
            <p:cNvSpPr/>
            <p:nvPr/>
          </p:nvSpPr>
          <p:spPr>
            <a:xfrm>
              <a:off x="3962400" y="3276600"/>
              <a:ext cx="152400" cy="228600"/>
            </a:xfrm>
            <a:prstGeom prst="upArrow">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a:solidFill>
                  <a:srgbClr val="A50021"/>
                </a:solidFill>
                <a:cs typeface="DecoType Naskh Variants" pitchFamily="2" charset="-78"/>
              </a:endParaRPr>
            </a:p>
          </p:txBody>
        </p:sp>
        <p:sp>
          <p:nvSpPr>
            <p:cNvPr id="63" name="سهم منحني إلى الأعلى 62"/>
            <p:cNvSpPr/>
            <p:nvPr/>
          </p:nvSpPr>
          <p:spPr>
            <a:xfrm rot="181235">
              <a:off x="1652623" y="4888874"/>
              <a:ext cx="2841218" cy="827508"/>
            </a:xfrm>
            <a:prstGeom prst="curvedUpArrow">
              <a:avLst>
                <a:gd name="adj1" fmla="val 15301"/>
                <a:gd name="adj2" fmla="val 74929"/>
                <a:gd name="adj3" fmla="val 70194"/>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a:solidFill>
                  <a:srgbClr val="A50021"/>
                </a:solidFill>
                <a:cs typeface="DecoType Naskh Variants" pitchFamily="2" charset="-78"/>
              </a:endParaRPr>
            </a:p>
          </p:txBody>
        </p:sp>
        <p:sp>
          <p:nvSpPr>
            <p:cNvPr id="72" name="موجة مزدوجة 71"/>
            <p:cNvSpPr/>
            <p:nvPr/>
          </p:nvSpPr>
          <p:spPr>
            <a:xfrm>
              <a:off x="2209800" y="5410200"/>
              <a:ext cx="1050172" cy="457200"/>
            </a:xfrm>
            <a:prstGeom prst="doubleWave">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err="1">
                  <a:solidFill>
                    <a:srgbClr val="A50021"/>
                  </a:solidFill>
                  <a:cs typeface="DecoType Naskh Variants" pitchFamily="2" charset="-78"/>
                </a:rPr>
                <a:t>المدخلات</a:t>
              </a:r>
              <a:endParaRPr lang="ar-SA" sz="2000" dirty="0">
                <a:solidFill>
                  <a:srgbClr val="A50021"/>
                </a:solidFill>
                <a:cs typeface="DecoType Naskh Variants" pitchFamily="2" charset="-78"/>
              </a:endParaRPr>
            </a:p>
          </p:txBody>
        </p:sp>
        <p:sp>
          <p:nvSpPr>
            <p:cNvPr id="56" name="سهم لأعلى 55"/>
            <p:cNvSpPr/>
            <p:nvPr/>
          </p:nvSpPr>
          <p:spPr>
            <a:xfrm>
              <a:off x="4846321" y="4876801"/>
              <a:ext cx="360045" cy="1266272"/>
            </a:xfrm>
            <a:prstGeom prst="upArrow">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a:solidFill>
                  <a:srgbClr val="A50021"/>
                </a:solidFill>
                <a:cs typeface="DecoType Naskh Variants" pitchFamily="2" charset="-78"/>
              </a:endParaRPr>
            </a:p>
          </p:txBody>
        </p:sp>
      </p:grpSp>
      <p:sp>
        <p:nvSpPr>
          <p:cNvPr id="43" name="مربع نص 42"/>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1" name="زر إجراء: الوراء أو السابق 70">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1446550"/>
          </a:xfrm>
          <a:prstGeom prst="rect">
            <a:avLst/>
          </a:prstGeom>
        </p:spPr>
        <p:txBody>
          <a:bodyPr wrap="square">
            <a:spAutoFit/>
          </a:bodyPr>
          <a:lstStyle/>
          <a:p>
            <a:r>
              <a:rPr lang="en-US" sz="4400" dirty="0" smtClean="0">
                <a:solidFill>
                  <a:srgbClr val="FFC1CD"/>
                </a:solidFill>
                <a:cs typeface="DecoType Naskh Variants" pitchFamily="2" charset="-78"/>
              </a:rPr>
              <a:t>0.3</a:t>
            </a:r>
            <a:r>
              <a:rPr lang="ar-SA" sz="4400" dirty="0" smtClean="0">
                <a:solidFill>
                  <a:srgbClr val="FFC1CD"/>
                </a:solidFill>
                <a:cs typeface="DecoType Naskh Variants" pitchFamily="2" charset="-78"/>
              </a:rPr>
              <a:t> منهج العمليات</a:t>
            </a:r>
          </a:p>
          <a:p>
            <a:r>
              <a:rPr lang="en-US" sz="4400" dirty="0" smtClean="0">
                <a:solidFill>
                  <a:srgbClr val="FFC1CD"/>
                </a:solidFill>
                <a:cs typeface="DecoType Naskh Variants" pitchFamily="2" charset="-78"/>
              </a:rPr>
              <a:t>0.3.2</a:t>
            </a:r>
            <a:r>
              <a:rPr lang="ar-SA" sz="4400" dirty="0" smtClean="0">
                <a:solidFill>
                  <a:srgbClr val="FFC1CD"/>
                </a:solidFill>
                <a:cs typeface="DecoType Naskh Variants" pitchFamily="2" charset="-78"/>
              </a:rPr>
              <a:t> دورة خطط – نفذ – تحقق– اتخذ إجراء</a:t>
            </a:r>
            <a:r>
              <a:rPr lang="ar-SA" sz="4400" dirty="0" smtClean="0">
                <a:solidFill>
                  <a:srgbClr val="640013"/>
                </a:solidFill>
                <a:cs typeface="DecoType Naskh Variants" pitchFamily="2" charset="-78"/>
              </a:rPr>
              <a:t> </a:t>
            </a:r>
          </a:p>
        </p:txBody>
      </p:sp>
      <p:sp>
        <p:nvSpPr>
          <p:cNvPr id="5" name="مستطيل 4"/>
          <p:cNvSpPr/>
          <p:nvPr/>
        </p:nvSpPr>
        <p:spPr>
          <a:xfrm>
            <a:off x="152400" y="1752600"/>
            <a:ext cx="7543800" cy="5016758"/>
          </a:xfrm>
          <a:prstGeom prst="rect">
            <a:avLst/>
          </a:prstGeom>
        </p:spPr>
        <p:txBody>
          <a:bodyPr wrap="square">
            <a:spAutoFit/>
          </a:bodyPr>
          <a:lstStyle/>
          <a:p>
            <a:r>
              <a:rPr lang="ar-SA" sz="3100" dirty="0" smtClean="0">
                <a:solidFill>
                  <a:srgbClr val="640013"/>
                </a:solidFill>
                <a:cs typeface="DecoType Naskh Variants" pitchFamily="2" charset="-78"/>
              </a:rPr>
              <a:t>يمكن وصف دورة "خطّط – نفّذ – تحقّق– اتخذ اجراء" بإيجاز على النحو التالي :</a:t>
            </a:r>
          </a:p>
          <a:p>
            <a:r>
              <a:rPr lang="ar-SA" sz="3200" dirty="0" smtClean="0">
                <a:solidFill>
                  <a:srgbClr val="640013"/>
                </a:solidFill>
                <a:cs typeface="DecoType Naskh Variants" pitchFamily="2" charset="-78"/>
              </a:rPr>
              <a:t>- خَطِّط: ضع أهداف النظام وعملياته والموارد اللازمة لتحقيق نتائج وفقاً لمتطلبات المستفيدين  وسياسات المؤسسة،</a:t>
            </a:r>
          </a:p>
          <a:p>
            <a:r>
              <a:rPr lang="ar-SA" sz="3200" dirty="0" smtClean="0">
                <a:solidFill>
                  <a:srgbClr val="640013"/>
                </a:solidFill>
                <a:cs typeface="DecoType Naskh Variants" pitchFamily="2" charset="-78"/>
              </a:rPr>
              <a:t>وحَدِّد وعالِج المخاطر والفرص المُحتملة؛</a:t>
            </a:r>
          </a:p>
          <a:p>
            <a:r>
              <a:rPr lang="ar-SA" sz="3200" dirty="0" smtClean="0">
                <a:solidFill>
                  <a:srgbClr val="640013"/>
                </a:solidFill>
                <a:cs typeface="DecoType Naskh Variants" pitchFamily="2" charset="-78"/>
              </a:rPr>
              <a:t>- نَفِّذ: طَبِّق ما تم التخطيط له؛</a:t>
            </a:r>
          </a:p>
          <a:p>
            <a:r>
              <a:rPr lang="ar-SA" sz="3200" dirty="0" smtClean="0">
                <a:solidFill>
                  <a:srgbClr val="640013"/>
                </a:solidFill>
                <a:cs typeface="DecoType Naskh Variants" pitchFamily="2" charset="-78"/>
              </a:rPr>
              <a:t>- تحقّق: قم بمراقبة وقياس (عند الاقتضاء) العمليات والمنتجات والخدمات الناشئة استناداً إلى السياسات والأهداف والمتطلّبات والأنشطة المُخطّط لها، وقدّم تقريراً بالنتائج؛</a:t>
            </a:r>
          </a:p>
          <a:p>
            <a:r>
              <a:rPr lang="ar-SA" sz="3200" dirty="0" smtClean="0">
                <a:solidFill>
                  <a:srgbClr val="640013"/>
                </a:solidFill>
                <a:cs typeface="DecoType Naskh Variants" pitchFamily="2" charset="-78"/>
              </a:rPr>
              <a:t>- اتخذ إجراء: اتخاذ الأفعال لتحسين الأداء، عند الضرورة .</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إرجاع 7">
            <a:hlinkClick r:id="rId2" action="ppaction://hlinksldjump" highlightClick="1"/>
          </p:cNvPr>
          <p:cNvSpPr/>
          <p:nvPr/>
        </p:nvSpPr>
        <p:spPr>
          <a:xfrm>
            <a:off x="0" y="6096000"/>
            <a:ext cx="1066800" cy="762000"/>
          </a:xfrm>
          <a:prstGeom prst="actionButtonReturn">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1446550"/>
          </a:xfrm>
          <a:prstGeom prst="rect">
            <a:avLst/>
          </a:prstGeom>
        </p:spPr>
        <p:txBody>
          <a:bodyPr wrap="square">
            <a:spAutoFit/>
          </a:bodyPr>
          <a:lstStyle/>
          <a:p>
            <a:r>
              <a:rPr lang="en-US" sz="4400" dirty="0" smtClean="0">
                <a:solidFill>
                  <a:srgbClr val="FFC1CD"/>
                </a:solidFill>
                <a:cs typeface="DecoType Naskh Variants" pitchFamily="2" charset="-78"/>
              </a:rPr>
              <a:t>0.3</a:t>
            </a:r>
            <a:r>
              <a:rPr lang="ar-SA" sz="4400" dirty="0" smtClean="0">
                <a:solidFill>
                  <a:srgbClr val="FFC1CD"/>
                </a:solidFill>
                <a:cs typeface="DecoType Naskh Variants" pitchFamily="2" charset="-78"/>
              </a:rPr>
              <a:t> منهج العمليات</a:t>
            </a:r>
          </a:p>
          <a:p>
            <a:r>
              <a:rPr lang="en-US" sz="4400" dirty="0" smtClean="0">
                <a:solidFill>
                  <a:srgbClr val="7E0018"/>
                </a:solidFill>
                <a:cs typeface="DecoType Naskh Variants" pitchFamily="2" charset="-78"/>
              </a:rPr>
              <a:t>0.3.3</a:t>
            </a:r>
            <a:r>
              <a:rPr lang="ar-SA" sz="4400" dirty="0" smtClean="0">
                <a:solidFill>
                  <a:srgbClr val="7E0018"/>
                </a:solidFill>
                <a:cs typeface="DecoType Naskh Variants" pitchFamily="2" charset="-78"/>
              </a:rPr>
              <a:t> التفكير المبني على المخاطر</a:t>
            </a:r>
          </a:p>
        </p:txBody>
      </p:sp>
      <p:sp>
        <p:nvSpPr>
          <p:cNvPr id="5" name="مستطيل 4"/>
          <p:cNvSpPr/>
          <p:nvPr/>
        </p:nvSpPr>
        <p:spPr>
          <a:xfrm>
            <a:off x="152400" y="2130891"/>
            <a:ext cx="7543800" cy="3431709"/>
          </a:xfrm>
          <a:prstGeom prst="rect">
            <a:avLst/>
          </a:prstGeom>
        </p:spPr>
        <p:txBody>
          <a:bodyPr wrap="square">
            <a:spAutoFit/>
          </a:bodyPr>
          <a:lstStyle/>
          <a:p>
            <a:pPr algn="just"/>
            <a:r>
              <a:rPr lang="ar-SA" sz="3100" dirty="0" smtClean="0">
                <a:solidFill>
                  <a:srgbClr val="640013"/>
                </a:solidFill>
                <a:cs typeface="DecoType Naskh Variants" pitchFamily="2" charset="-78"/>
              </a:rPr>
              <a:t>يعتبر التفكير المبني على المخاطر (</a:t>
            </a:r>
            <a:r>
              <a:rPr lang="en-US" sz="3100" dirty="0" smtClean="0">
                <a:solidFill>
                  <a:srgbClr val="640013"/>
                </a:solidFill>
                <a:cs typeface="DecoType Naskh Variants" pitchFamily="2" charset="-78"/>
              </a:rPr>
              <a:t>4.a</a:t>
            </a:r>
            <a:r>
              <a:rPr lang="ar-SA" sz="3100" dirty="0" smtClean="0">
                <a:solidFill>
                  <a:srgbClr val="640013"/>
                </a:solidFill>
                <a:cs typeface="DecoType Naskh Variants" pitchFamily="2" charset="-78"/>
              </a:rPr>
              <a:t>) أمراً ضرورياً للوصول إلى نظام إدارة جودة فعّال. </a:t>
            </a:r>
          </a:p>
          <a:p>
            <a:pPr algn="just"/>
            <a:r>
              <a:rPr lang="ar-SA" sz="3100" dirty="0" smtClean="0">
                <a:solidFill>
                  <a:srgbClr val="640013"/>
                </a:solidFill>
                <a:cs typeface="DecoType Naskh Variants" pitchFamily="2" charset="-78"/>
              </a:rPr>
              <a:t>كان مفهوم التفكير المبني على المخاطر مفهوماً ضمنياً في الطبعات السابقة من هذه المواصفة القياسية الدولية بما في ذلك، على سبيل المثال، اتخاذ فعل وقائي للقضاء على احتمال حدوث حالة عدم مطابقة محتملة وتحليل أية حالات عدم مطابقة تحدث فعلياً وكذلك اتخاذ الأفعال اللازمة لمنع تكرار حالة عدم المطابقة وبما يتناسب مع الآثار الناجمة عن حدوثها.</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pic>
        <p:nvPicPr>
          <p:cNvPr id="136194" name="Picture 2" descr="http://polarismep.org/wp-content/uploads/2014/08/risk-chart.jpg"/>
          <p:cNvPicPr>
            <a:picLocks noChangeAspect="1" noChangeArrowheads="1"/>
          </p:cNvPicPr>
          <p:nvPr/>
        </p:nvPicPr>
        <p:blipFill>
          <a:blip r:embed="rId2"/>
          <a:srcRect/>
          <a:stretch>
            <a:fillRect/>
          </a:stretch>
        </p:blipFill>
        <p:spPr bwMode="auto">
          <a:xfrm>
            <a:off x="1" y="152400"/>
            <a:ext cx="2133600" cy="1775479"/>
          </a:xfrm>
          <a:prstGeom prst="rect">
            <a:avLst/>
          </a:prstGeom>
          <a:noFill/>
        </p:spPr>
      </p:pic>
      <p:pic>
        <p:nvPicPr>
          <p:cNvPr id="136196" name="Picture 4" descr="http://www.intechopen.com/source/html/38989/media/image1.png"/>
          <p:cNvPicPr>
            <a:picLocks noChangeAspect="1" noChangeArrowheads="1"/>
          </p:cNvPicPr>
          <p:nvPr/>
        </p:nvPicPr>
        <p:blipFill>
          <a:blip r:embed="rId3"/>
          <a:srcRect/>
          <a:stretch>
            <a:fillRect/>
          </a:stretch>
        </p:blipFill>
        <p:spPr bwMode="auto">
          <a:xfrm>
            <a:off x="4419600" y="5486400"/>
            <a:ext cx="1905000" cy="1217440"/>
          </a:xfrm>
          <a:prstGeom prst="rect">
            <a:avLst/>
          </a:prstGeom>
          <a:noFill/>
        </p:spPr>
      </p:pic>
      <p:pic>
        <p:nvPicPr>
          <p:cNvPr id="136198" name="Picture 6" descr="http://www.qualitydigest.com/IQedit/Images/Articles_and_Columns/2015/Aug_2015/Risky-ISO/I-3.jpg"/>
          <p:cNvPicPr>
            <a:picLocks noChangeAspect="1" noChangeArrowheads="1"/>
          </p:cNvPicPr>
          <p:nvPr/>
        </p:nvPicPr>
        <p:blipFill>
          <a:blip r:embed="rId4" cstate="print"/>
          <a:srcRect/>
          <a:stretch>
            <a:fillRect/>
          </a:stretch>
        </p:blipFill>
        <p:spPr bwMode="auto">
          <a:xfrm>
            <a:off x="1399956" y="5594684"/>
            <a:ext cx="1641627" cy="1219200"/>
          </a:xfrm>
          <a:prstGeom prst="rect">
            <a:avLst/>
          </a:prstGeom>
          <a:noFill/>
        </p:spPr>
      </p:pic>
      <p:sp>
        <p:nvSpPr>
          <p:cNvPr id="10" name="مستطيل 9"/>
          <p:cNvSpPr/>
          <p:nvPr/>
        </p:nvSpPr>
        <p:spPr>
          <a:xfrm>
            <a:off x="1905000" y="0"/>
            <a:ext cx="5105400" cy="369332"/>
          </a:xfrm>
          <a:prstGeom prst="rect">
            <a:avLst/>
          </a:prstGeom>
        </p:spPr>
        <p:txBody>
          <a:bodyPr wrap="square">
            <a:spAutoFit/>
          </a:bodyPr>
          <a:lstStyle/>
          <a:p>
            <a:r>
              <a:rPr lang="en-US" dirty="0" smtClean="0"/>
              <a:t>https://www.youtube.com/watch?v=J40JRX0njP4</a:t>
            </a:r>
            <a:endParaRPr lang="ar-SA"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1446550"/>
          </a:xfrm>
          <a:prstGeom prst="rect">
            <a:avLst/>
          </a:prstGeom>
        </p:spPr>
        <p:txBody>
          <a:bodyPr wrap="square">
            <a:spAutoFit/>
          </a:bodyPr>
          <a:lstStyle/>
          <a:p>
            <a:r>
              <a:rPr lang="en-US" sz="4400" dirty="0" smtClean="0">
                <a:solidFill>
                  <a:srgbClr val="FFC1CD"/>
                </a:solidFill>
                <a:cs typeface="DecoType Naskh Variants" pitchFamily="2" charset="-78"/>
              </a:rPr>
              <a:t>0.3</a:t>
            </a:r>
            <a:r>
              <a:rPr lang="ar-SA" sz="4400" dirty="0" smtClean="0">
                <a:solidFill>
                  <a:srgbClr val="FFC1CD"/>
                </a:solidFill>
                <a:cs typeface="DecoType Naskh Variants" pitchFamily="2" charset="-78"/>
              </a:rPr>
              <a:t> منهج العمليات</a:t>
            </a:r>
          </a:p>
          <a:p>
            <a:r>
              <a:rPr lang="en-US" sz="4400" dirty="0" smtClean="0">
                <a:solidFill>
                  <a:srgbClr val="FFC1CD"/>
                </a:solidFill>
                <a:cs typeface="DecoType Naskh Variants" pitchFamily="2" charset="-78"/>
              </a:rPr>
              <a:t>0.3.3</a:t>
            </a:r>
            <a:r>
              <a:rPr lang="ar-SA" sz="4400" dirty="0" smtClean="0">
                <a:solidFill>
                  <a:srgbClr val="FFC1CD"/>
                </a:solidFill>
                <a:cs typeface="DecoType Naskh Variants" pitchFamily="2" charset="-78"/>
              </a:rPr>
              <a:t> التفكير المبني على المخاطر</a:t>
            </a:r>
          </a:p>
        </p:txBody>
      </p:sp>
      <p:sp>
        <p:nvSpPr>
          <p:cNvPr id="5" name="مستطيل 4"/>
          <p:cNvSpPr/>
          <p:nvPr/>
        </p:nvSpPr>
        <p:spPr>
          <a:xfrm>
            <a:off x="152400" y="2971800"/>
            <a:ext cx="7543800" cy="2477601"/>
          </a:xfrm>
          <a:prstGeom prst="rect">
            <a:avLst/>
          </a:prstGeom>
        </p:spPr>
        <p:txBody>
          <a:bodyPr wrap="square">
            <a:spAutoFit/>
          </a:bodyPr>
          <a:lstStyle/>
          <a:p>
            <a:pPr algn="just"/>
            <a:r>
              <a:rPr lang="ar-SA" sz="3100" dirty="0" smtClean="0">
                <a:solidFill>
                  <a:srgbClr val="640013"/>
                </a:solidFill>
                <a:cs typeface="DecoType Naskh Variants" pitchFamily="2" charset="-78"/>
              </a:rPr>
              <a:t>ومن أجل التوافق مع متطلبات هذه المواصفة القياسية الدولية، تحتاج المؤسسة إلى تخطيط وتنفيذ أفعال تتعلق بمواجهة المخاطر واستغلال الفرص.</a:t>
            </a:r>
          </a:p>
          <a:p>
            <a:pPr algn="just"/>
            <a:endParaRPr lang="ar-SA" sz="3100" dirty="0" smtClean="0">
              <a:solidFill>
                <a:srgbClr val="640013"/>
              </a:solidFill>
              <a:cs typeface="DecoType Naskh Variants" pitchFamily="2" charset="-78"/>
            </a:endParaRPr>
          </a:p>
          <a:p>
            <a:pPr algn="just"/>
            <a:r>
              <a:rPr lang="ar-SA" sz="3100" dirty="0" smtClean="0">
                <a:solidFill>
                  <a:srgbClr val="640013"/>
                </a:solidFill>
                <a:cs typeface="DecoType Naskh Variants" pitchFamily="2" charset="-78"/>
              </a:rPr>
              <a:t> حيث أن معالجة المخاطر واغتنام الفرص يضع أساساً لزيادة فاعلية نظام إدارة الجودة، ومن ثم تحقيق نتائج أفضل ومنع حدوث آثار سلبية.</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1446550"/>
          </a:xfrm>
          <a:prstGeom prst="rect">
            <a:avLst/>
          </a:prstGeom>
        </p:spPr>
        <p:txBody>
          <a:bodyPr wrap="square">
            <a:spAutoFit/>
          </a:bodyPr>
          <a:lstStyle/>
          <a:p>
            <a:r>
              <a:rPr lang="en-US" sz="4400" dirty="0" smtClean="0">
                <a:solidFill>
                  <a:srgbClr val="FFC1CD"/>
                </a:solidFill>
                <a:cs typeface="DecoType Naskh Variants" pitchFamily="2" charset="-78"/>
              </a:rPr>
              <a:t>0.3</a:t>
            </a:r>
            <a:r>
              <a:rPr lang="ar-SA" sz="4400" dirty="0" smtClean="0">
                <a:solidFill>
                  <a:srgbClr val="FFC1CD"/>
                </a:solidFill>
                <a:cs typeface="DecoType Naskh Variants" pitchFamily="2" charset="-78"/>
              </a:rPr>
              <a:t> منهج العمليات</a:t>
            </a:r>
          </a:p>
          <a:p>
            <a:r>
              <a:rPr lang="en-US" sz="4400" dirty="0" smtClean="0">
                <a:solidFill>
                  <a:srgbClr val="FFC1CD"/>
                </a:solidFill>
                <a:cs typeface="DecoType Naskh Variants" pitchFamily="2" charset="-78"/>
              </a:rPr>
              <a:t>0.3.3</a:t>
            </a:r>
            <a:r>
              <a:rPr lang="ar-SA" sz="4400" dirty="0" smtClean="0">
                <a:solidFill>
                  <a:srgbClr val="FFC1CD"/>
                </a:solidFill>
                <a:cs typeface="DecoType Naskh Variants" pitchFamily="2" charset="-78"/>
              </a:rPr>
              <a:t> التفكير المبني على المخاطر</a:t>
            </a:r>
          </a:p>
        </p:txBody>
      </p:sp>
      <p:sp>
        <p:nvSpPr>
          <p:cNvPr id="5" name="مستطيل 4"/>
          <p:cNvSpPr/>
          <p:nvPr/>
        </p:nvSpPr>
        <p:spPr>
          <a:xfrm>
            <a:off x="228600" y="2057400"/>
            <a:ext cx="7543800" cy="3908762"/>
          </a:xfrm>
          <a:prstGeom prst="rect">
            <a:avLst/>
          </a:prstGeom>
        </p:spPr>
        <p:txBody>
          <a:bodyPr wrap="square">
            <a:spAutoFit/>
          </a:bodyPr>
          <a:lstStyle/>
          <a:p>
            <a:r>
              <a:rPr lang="ar-SA" sz="3100" dirty="0" smtClean="0">
                <a:solidFill>
                  <a:srgbClr val="640013"/>
                </a:solidFill>
                <a:cs typeface="DecoType Naskh Variants" pitchFamily="2" charset="-78"/>
              </a:rPr>
              <a:t>قد تنشأ الفرص نتيجة لحالة مواتية لتحقيق النتيجة المرجوّة، فعلى سبيل المثال، قد تسمح مجموعة من الظروف للمؤسسة باجتذاب المستفيدين أو تطوير منتجات وخدمات جديدة أو الحد من الفاقد أو تحسين الإنتاجية.</a:t>
            </a:r>
          </a:p>
          <a:p>
            <a:r>
              <a:rPr lang="ar-SA" sz="3100" dirty="0" smtClean="0">
                <a:solidFill>
                  <a:srgbClr val="640013"/>
                </a:solidFill>
                <a:cs typeface="DecoType Naskh Variants" pitchFamily="2" charset="-78"/>
              </a:rPr>
              <a:t> ويمكن أن تشمل أفعال اغتنام الفرص أيضاً مراعاة المخاطر ذات الصلة. والخطر هو الأثر الناتج عن حالة عدم اليقين وقد يكون لأية حالة من هذا القبيل آثار إيجابية أو سلبية.</a:t>
            </a:r>
          </a:p>
          <a:p>
            <a:r>
              <a:rPr lang="ar-SA" sz="3100" dirty="0" smtClean="0">
                <a:solidFill>
                  <a:srgbClr val="640013"/>
                </a:solidFill>
                <a:cs typeface="DecoType Naskh Variants" pitchFamily="2" charset="-78"/>
              </a:rPr>
              <a:t> قد يفضي </a:t>
            </a:r>
            <a:r>
              <a:rPr lang="ar-SA" sz="3100" dirty="0" err="1" smtClean="0">
                <a:solidFill>
                  <a:srgbClr val="640013"/>
                </a:solidFill>
                <a:cs typeface="DecoType Naskh Variants" pitchFamily="2" charset="-78"/>
              </a:rPr>
              <a:t>الحيود</a:t>
            </a:r>
            <a:r>
              <a:rPr lang="ar-SA" sz="3100" dirty="0" smtClean="0">
                <a:solidFill>
                  <a:srgbClr val="640013"/>
                </a:solidFill>
                <a:cs typeface="DecoType Naskh Variants" pitchFamily="2" charset="-78"/>
              </a:rPr>
              <a:t> الإيجابي الناتج عن إحدى المخاطر إلى توفير فرصة، غير أنه ليس كل الآثار الإيجابية للمخاطر تُسفِر عن فرص.</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إرجاع 7">
            <a:hlinkClick r:id="rId2" action="ppaction://hlinksldjump" highlightClick="1"/>
          </p:cNvPr>
          <p:cNvSpPr/>
          <p:nvPr/>
        </p:nvSpPr>
        <p:spPr>
          <a:xfrm>
            <a:off x="0" y="6096000"/>
            <a:ext cx="1066800" cy="762000"/>
          </a:xfrm>
          <a:prstGeom prst="actionButtonReturn">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295400" y="428178"/>
            <a:ext cx="5029202" cy="6001643"/>
          </a:xfrm>
          <a:prstGeom prst="rect">
            <a:avLst/>
          </a:prstGeom>
          <a:solidFill>
            <a:schemeClr val="bg1"/>
          </a:solidFill>
        </p:spPr>
        <p:txBody>
          <a:bodyPr wrap="square" rtlCol="1">
            <a:spAutoFit/>
          </a:bodyPr>
          <a:lstStyle/>
          <a:p>
            <a:r>
              <a:rPr lang="ar-SA" sz="3200" dirty="0" smtClean="0">
                <a:solidFill>
                  <a:srgbClr val="640000"/>
                </a:solidFill>
                <a:cs typeface="DecoType Naskh Variants" pitchFamily="2" charset="-78"/>
              </a:rPr>
              <a:t>إن هذه النسخة من الوثيقة مرخّصة </a:t>
            </a:r>
          </a:p>
          <a:p>
            <a:r>
              <a:rPr lang="ar-SA" sz="3200" dirty="0" smtClean="0">
                <a:solidFill>
                  <a:srgbClr val="640000"/>
                </a:solidFill>
                <a:cs typeface="DecoType Naskh Variants" pitchFamily="2" charset="-78"/>
              </a:rPr>
              <a:t>لجامعة الملك سعود </a:t>
            </a:r>
          </a:p>
          <a:p>
            <a:r>
              <a:rPr lang="ar-SA" sz="3200" dirty="0" smtClean="0">
                <a:solidFill>
                  <a:srgbClr val="640000"/>
                </a:solidFill>
                <a:cs typeface="DecoType Naskh Variants" pitchFamily="2" charset="-78"/>
              </a:rPr>
              <a:t>الدكتور هشام عبهري (</a:t>
            </a:r>
            <a:r>
              <a:rPr lang="en-US" sz="3200" dirty="0" smtClean="0">
                <a:solidFill>
                  <a:srgbClr val="640000"/>
                </a:solidFill>
                <a:cs typeface="DecoType Naskh Variants" pitchFamily="2" charset="-78"/>
                <a:hlinkClick r:id="rId2"/>
              </a:rPr>
              <a:t>abhari@ksu.edu.sa</a:t>
            </a:r>
            <a:r>
              <a:rPr lang="ar-SA" sz="3200" dirty="0" smtClean="0">
                <a:solidFill>
                  <a:srgbClr val="640000"/>
                </a:solidFill>
                <a:cs typeface="DecoType Naskh Variants" pitchFamily="2" charset="-78"/>
              </a:rPr>
              <a:t>)</a:t>
            </a:r>
          </a:p>
          <a:p>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rPr>
              <a:t> رقم طلب من متجر آيزو : </a:t>
            </a:r>
            <a:r>
              <a:rPr lang="en-US" sz="3200" dirty="0" smtClean="0">
                <a:solidFill>
                  <a:srgbClr val="640000"/>
                </a:solidFill>
                <a:cs typeface="DecoType Naskh Variants" pitchFamily="2" charset="-78"/>
              </a:rPr>
              <a:t>OP-90457</a:t>
            </a:r>
            <a:endParaRPr lang="ar-SA" sz="3200" dirty="0" smtClean="0">
              <a:solidFill>
                <a:srgbClr val="640000"/>
              </a:solidFill>
              <a:cs typeface="DecoType Naskh Variants" pitchFamily="2" charset="-78"/>
            </a:endParaRPr>
          </a:p>
          <a:p>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rPr>
              <a:t>تاريخ التحميل من الإنترنت : </a:t>
            </a:r>
            <a:r>
              <a:rPr lang="en-US" sz="3200" dirty="0" smtClean="0">
                <a:solidFill>
                  <a:srgbClr val="640000"/>
                </a:solidFill>
                <a:cs typeface="DecoType Naskh Variants" pitchFamily="2" charset="-78"/>
              </a:rPr>
              <a:t>2015-09-27</a:t>
            </a:r>
            <a:endParaRPr lang="ar-SA" sz="3200" dirty="0" smtClean="0">
              <a:solidFill>
                <a:srgbClr val="640000"/>
              </a:solidFill>
              <a:cs typeface="DecoType Naskh Variants" pitchFamily="2" charset="-78"/>
            </a:endParaRPr>
          </a:p>
          <a:p>
            <a:endParaRPr lang="en-US"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rPr>
              <a:t>ترخيص لشخص واحد فقط، يحظر النسخ </a:t>
            </a:r>
          </a:p>
          <a:p>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rPr>
              <a:t>والتداول عبر الشبكات.</a:t>
            </a:r>
          </a:p>
        </p:txBody>
      </p:sp>
      <p:sp>
        <p:nvSpPr>
          <p:cNvPr id="5" name="مربع نص 4">
            <a:hlinkClick r:id="rId3" action="ppaction://hlinksldjump"/>
          </p:cNvPr>
          <p:cNvSpPr txBox="1"/>
          <p:nvPr/>
        </p:nvSpPr>
        <p:spPr>
          <a:xfrm>
            <a:off x="0" y="6396335"/>
            <a:ext cx="2024914" cy="461665"/>
          </a:xfrm>
          <a:prstGeom prst="rect">
            <a:avLst/>
          </a:prstGeom>
          <a:noFill/>
        </p:spPr>
        <p:txBody>
          <a:bodyPr wrap="none" rtlCol="1">
            <a:spAutoFit/>
          </a:bodyPr>
          <a:lstStyle/>
          <a:p>
            <a:r>
              <a:rPr lang="ar-SA" sz="2400" dirty="0" smtClean="0">
                <a:solidFill>
                  <a:srgbClr val="640000"/>
                </a:solidFill>
                <a:cs typeface="DecoType Naskh Variants" pitchFamily="2" charset="-78"/>
              </a:rPr>
              <a:t> نهاية الغلاف إلى المحتويات</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مستطيل 7"/>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1446550"/>
          </a:xfrm>
          <a:prstGeom prst="rect">
            <a:avLst/>
          </a:prstGeom>
        </p:spPr>
        <p:txBody>
          <a:bodyPr wrap="square">
            <a:spAutoFit/>
          </a:bodyPr>
          <a:lstStyle/>
          <a:p>
            <a:r>
              <a:rPr lang="en-US" sz="4400" dirty="0" smtClean="0">
                <a:solidFill>
                  <a:srgbClr val="7E0018"/>
                </a:solidFill>
                <a:cs typeface="DecoType Naskh Variants" pitchFamily="2" charset="-78"/>
              </a:rPr>
              <a:t>0.4</a:t>
            </a:r>
            <a:r>
              <a:rPr lang="ar-SA" sz="4400" dirty="0" smtClean="0">
                <a:solidFill>
                  <a:srgbClr val="7E0018"/>
                </a:solidFill>
                <a:cs typeface="DecoType Naskh Variants" pitchFamily="2" charset="-78"/>
              </a:rPr>
              <a:t> العلاقة مع المواصفات القياسية الأخرى المتعلقة بنظام الإدارة</a:t>
            </a:r>
          </a:p>
        </p:txBody>
      </p:sp>
      <p:sp>
        <p:nvSpPr>
          <p:cNvPr id="5" name="مستطيل 4"/>
          <p:cNvSpPr/>
          <p:nvPr/>
        </p:nvSpPr>
        <p:spPr>
          <a:xfrm>
            <a:off x="228600" y="2057400"/>
            <a:ext cx="7543800" cy="1538883"/>
          </a:xfrm>
          <a:prstGeom prst="rect">
            <a:avLst/>
          </a:prstGeom>
        </p:spPr>
        <p:txBody>
          <a:bodyPr wrap="square">
            <a:spAutoFit/>
          </a:bodyPr>
          <a:lstStyle/>
          <a:p>
            <a:pPr algn="just"/>
            <a:r>
              <a:rPr lang="ar-SA" sz="3100" dirty="0" smtClean="0">
                <a:solidFill>
                  <a:srgbClr val="640013"/>
                </a:solidFill>
                <a:cs typeface="DecoType Naskh Variants" pitchFamily="2" charset="-78"/>
              </a:rPr>
              <a:t>قد تُطَبِّق هذه المواصفة القياسية الدولية الإطار المُطوّر من قبل المنظمة الدولية </a:t>
            </a:r>
            <a:r>
              <a:rPr lang="ar-SA" sz="3100" dirty="0" err="1" smtClean="0">
                <a:solidFill>
                  <a:srgbClr val="640013"/>
                </a:solidFill>
                <a:cs typeface="DecoType Naskh Variants" pitchFamily="2" charset="-78"/>
              </a:rPr>
              <a:t>للتقييس</a:t>
            </a:r>
            <a:r>
              <a:rPr lang="ar-SA" sz="3100" dirty="0" smtClean="0">
                <a:solidFill>
                  <a:srgbClr val="640013"/>
                </a:solidFill>
                <a:cs typeface="DecoType Naskh Variants" pitchFamily="2" charset="-78"/>
              </a:rPr>
              <a:t> </a:t>
            </a:r>
            <a:r>
              <a:rPr lang="en-US" sz="3100" dirty="0" smtClean="0">
                <a:solidFill>
                  <a:srgbClr val="640013"/>
                </a:solidFill>
                <a:cs typeface="DecoType Naskh Variants" pitchFamily="2" charset="-78"/>
              </a:rPr>
              <a:t>[ISO]</a:t>
            </a:r>
            <a:r>
              <a:rPr lang="ar-SA" sz="3100" dirty="0" smtClean="0">
                <a:solidFill>
                  <a:srgbClr val="640013"/>
                </a:solidFill>
                <a:cs typeface="DecoType Naskh Variants" pitchFamily="2" charset="-78"/>
              </a:rPr>
              <a:t> بهدف تحسين المواءمة مع المواصفات القياسية الدولية الخاصة بنظم الإدارة </a:t>
            </a:r>
            <a:r>
              <a:rPr lang="ar-SA" sz="2800" dirty="0" smtClean="0">
                <a:solidFill>
                  <a:srgbClr val="640013"/>
                </a:solidFill>
                <a:cs typeface="DecoType Naskh Variants" pitchFamily="2" charset="-78"/>
              </a:rPr>
              <a:t>(أنظر البند </a:t>
            </a:r>
            <a:r>
              <a:rPr lang="en-US" sz="2800" dirty="0" smtClean="0">
                <a:solidFill>
                  <a:srgbClr val="640013"/>
                </a:solidFill>
                <a:cs typeface="DecoType Naskh Variants" pitchFamily="2" charset="-78"/>
              </a:rPr>
              <a:t>1.a</a:t>
            </a:r>
            <a:r>
              <a:rPr lang="ar-SA" sz="2800" dirty="0" smtClean="0">
                <a:solidFill>
                  <a:srgbClr val="640013"/>
                </a:solidFill>
                <a:cs typeface="DecoType Naskh Variants" pitchFamily="2" charset="-78"/>
              </a:rPr>
              <a:t>) .</a:t>
            </a:r>
            <a:endParaRPr lang="ar-SA" sz="3100" dirty="0" smtClean="0">
              <a:solidFill>
                <a:srgbClr val="640013"/>
              </a:solidFill>
              <a:cs typeface="DecoType Naskh Variants" pitchFamily="2" charset="-78"/>
            </a:endParaRPr>
          </a:p>
        </p:txBody>
      </p:sp>
      <p:sp>
        <p:nvSpPr>
          <p:cNvPr id="6" name="مستطيل 5"/>
          <p:cNvSpPr/>
          <p:nvPr/>
        </p:nvSpPr>
        <p:spPr>
          <a:xfrm>
            <a:off x="0" y="4114800"/>
            <a:ext cx="7772400" cy="2000548"/>
          </a:xfrm>
          <a:prstGeom prst="rect">
            <a:avLst/>
          </a:prstGeom>
        </p:spPr>
        <p:txBody>
          <a:bodyPr wrap="square">
            <a:spAutoFit/>
          </a:bodyPr>
          <a:lstStyle/>
          <a:p>
            <a:r>
              <a:rPr lang="ar-SA" sz="3100" dirty="0" smtClean="0">
                <a:solidFill>
                  <a:srgbClr val="640013"/>
                </a:solidFill>
                <a:cs typeface="DecoType Naskh Variants" pitchFamily="2" charset="-78"/>
              </a:rPr>
              <a:t>وتتيح هذه المواصفة القياسية الدولية للمؤسسة استخدام منهج العملية، مُقترناً بدورة "خطّط – نفّذ – تحقّق – إتخذ اجراء” والتفكير المستند على المخاطر، وذلك بهدف مواءمة أو دمج نظام إدارة الجودة مع متطلبات المواصفات القياسية الأخرى المتعلقة بنظام الإدارة.</a:t>
            </a: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1446550"/>
          </a:xfrm>
          <a:prstGeom prst="rect">
            <a:avLst/>
          </a:prstGeom>
        </p:spPr>
        <p:txBody>
          <a:bodyPr wrap="square">
            <a:spAutoFit/>
          </a:bodyPr>
          <a:lstStyle/>
          <a:p>
            <a:r>
              <a:rPr lang="en-US" sz="4400" dirty="0" smtClean="0">
                <a:solidFill>
                  <a:srgbClr val="FFC1CD"/>
                </a:solidFill>
                <a:cs typeface="DecoType Naskh Variants" pitchFamily="2" charset="-78"/>
              </a:rPr>
              <a:t>0.4</a:t>
            </a:r>
            <a:r>
              <a:rPr lang="ar-SA" sz="4400" dirty="0" smtClean="0">
                <a:solidFill>
                  <a:srgbClr val="FFC1CD"/>
                </a:solidFill>
                <a:cs typeface="DecoType Naskh Variants" pitchFamily="2" charset="-78"/>
              </a:rPr>
              <a:t> العلاقة مع المواصفات القياسية الأخرى المتعلقة بنظام الإدارة</a:t>
            </a:r>
          </a:p>
        </p:txBody>
      </p:sp>
      <p:sp>
        <p:nvSpPr>
          <p:cNvPr id="7" name="مستطيل 6"/>
          <p:cNvSpPr/>
          <p:nvPr/>
        </p:nvSpPr>
        <p:spPr>
          <a:xfrm>
            <a:off x="76200" y="2034838"/>
            <a:ext cx="7620000" cy="3908762"/>
          </a:xfrm>
          <a:prstGeom prst="rect">
            <a:avLst/>
          </a:prstGeom>
        </p:spPr>
        <p:txBody>
          <a:bodyPr wrap="square">
            <a:spAutoFit/>
          </a:bodyPr>
          <a:lstStyle/>
          <a:p>
            <a:pPr algn="just"/>
            <a:r>
              <a:rPr lang="ar-SA" sz="3100" dirty="0" smtClean="0">
                <a:solidFill>
                  <a:srgbClr val="640013"/>
                </a:solidFill>
                <a:cs typeface="DecoType Naskh Variants" pitchFamily="2" charset="-78"/>
              </a:rPr>
              <a:t>ترتبط هذه المواصفة القياسية الدولية </a:t>
            </a:r>
            <a:r>
              <a:rPr lang="ar-SA" sz="3100" dirty="0" err="1" smtClean="0">
                <a:solidFill>
                  <a:srgbClr val="640013"/>
                </a:solidFill>
                <a:cs typeface="DecoType Naskh Variants" pitchFamily="2" charset="-78"/>
              </a:rPr>
              <a:t>بالمواصفتين</a:t>
            </a:r>
            <a:r>
              <a:rPr lang="ar-SA" sz="3100" dirty="0" smtClean="0">
                <a:solidFill>
                  <a:srgbClr val="640013"/>
                </a:solidFill>
                <a:cs typeface="DecoType Naskh Variants" pitchFamily="2" charset="-78"/>
              </a:rPr>
              <a:t> القياسيتين (</a:t>
            </a:r>
            <a:r>
              <a:rPr lang="en-US" sz="3100" dirty="0" smtClean="0">
                <a:solidFill>
                  <a:srgbClr val="640013"/>
                </a:solidFill>
                <a:cs typeface="DecoType Naskh Variants" pitchFamily="2" charset="-78"/>
              </a:rPr>
              <a:t>ISO 9000</a:t>
            </a:r>
            <a:r>
              <a:rPr lang="ar-SA" sz="3100" dirty="0" smtClean="0">
                <a:solidFill>
                  <a:srgbClr val="640013"/>
                </a:solidFill>
                <a:cs typeface="DecoType Naskh Variants" pitchFamily="2" charset="-78"/>
              </a:rPr>
              <a:t>) </a:t>
            </a:r>
            <a:r>
              <a:rPr lang="ar-SA" sz="3100" dirty="0" err="1" smtClean="0">
                <a:solidFill>
                  <a:srgbClr val="640013"/>
                </a:solidFill>
                <a:cs typeface="DecoType Naskh Variants" pitchFamily="2" charset="-78"/>
              </a:rPr>
              <a:t>و</a:t>
            </a:r>
            <a:r>
              <a:rPr lang="ar-SA" sz="3100" dirty="0" smtClean="0">
                <a:solidFill>
                  <a:srgbClr val="640013"/>
                </a:solidFill>
                <a:cs typeface="DecoType Naskh Variants" pitchFamily="2" charset="-78"/>
              </a:rPr>
              <a:t> (</a:t>
            </a:r>
            <a:r>
              <a:rPr lang="en-US" sz="3100" dirty="0" smtClean="0">
                <a:solidFill>
                  <a:srgbClr val="640013"/>
                </a:solidFill>
                <a:cs typeface="DecoType Naskh Variants" pitchFamily="2" charset="-78"/>
              </a:rPr>
              <a:t>ISO 9004</a:t>
            </a:r>
            <a:r>
              <a:rPr lang="ar-SA" sz="3100" dirty="0" smtClean="0">
                <a:solidFill>
                  <a:srgbClr val="640013"/>
                </a:solidFill>
                <a:cs typeface="DecoType Naskh Variants" pitchFamily="2" charset="-78"/>
              </a:rPr>
              <a:t>) على النحو التالي :</a:t>
            </a:r>
          </a:p>
          <a:p>
            <a:pPr algn="just"/>
            <a:r>
              <a:rPr lang="ar-SA" sz="3100" dirty="0" smtClean="0">
                <a:solidFill>
                  <a:srgbClr val="640013"/>
                </a:solidFill>
                <a:cs typeface="DecoType Naskh Variants" pitchFamily="2" charset="-78"/>
              </a:rPr>
              <a:t>المواصفة القياسية (</a:t>
            </a:r>
            <a:r>
              <a:rPr lang="en-US" sz="3100" dirty="0" smtClean="0">
                <a:solidFill>
                  <a:srgbClr val="640013"/>
                </a:solidFill>
                <a:cs typeface="DecoType Naskh Variants" pitchFamily="2" charset="-78"/>
              </a:rPr>
              <a:t>ISO 9000</a:t>
            </a:r>
            <a:r>
              <a:rPr lang="ar-SA" sz="3100" dirty="0" smtClean="0">
                <a:solidFill>
                  <a:srgbClr val="640013"/>
                </a:solidFill>
                <a:cs typeface="DecoType Naskh Variants" pitchFamily="2" charset="-78"/>
              </a:rPr>
              <a:t>) نظم إدارة الجودة  الأسس والمصطلحات، التي توفر الخلفيّة الأساسيّة لفهم وتطبيق هذه المواصفة القياسية بشكل سليم؛</a:t>
            </a:r>
          </a:p>
          <a:p>
            <a:pPr algn="just"/>
            <a:r>
              <a:rPr lang="ar-SA" sz="3100" dirty="0" smtClean="0">
                <a:solidFill>
                  <a:srgbClr val="640013"/>
                </a:solidFill>
                <a:cs typeface="DecoType Naskh Variants" pitchFamily="2" charset="-78"/>
              </a:rPr>
              <a:t>المواصفة القياسية (</a:t>
            </a:r>
            <a:r>
              <a:rPr lang="en-US" sz="3100" dirty="0" smtClean="0">
                <a:solidFill>
                  <a:srgbClr val="640013"/>
                </a:solidFill>
                <a:cs typeface="DecoType Naskh Variants" pitchFamily="2" charset="-78"/>
              </a:rPr>
              <a:t>ISO 9004</a:t>
            </a:r>
            <a:r>
              <a:rPr lang="ar-SA" sz="3100" dirty="0" smtClean="0">
                <a:solidFill>
                  <a:srgbClr val="640013"/>
                </a:solidFill>
                <a:cs typeface="DecoType Naskh Variants" pitchFamily="2" charset="-78"/>
              </a:rPr>
              <a:t>) الإدارة بهدف تحقيق المؤسسة لنجاح مستدام- منهج إدارة الجودة، التي توفر إرشادات للمؤسسات التي اختارت المضي قُدماً متجاوزة متطلبات هذه المواصفة القياسية.</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6" name="زر إجراء: الوراء أو السابق 5">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1446550"/>
          </a:xfrm>
          <a:prstGeom prst="rect">
            <a:avLst/>
          </a:prstGeom>
        </p:spPr>
        <p:txBody>
          <a:bodyPr wrap="square">
            <a:spAutoFit/>
          </a:bodyPr>
          <a:lstStyle/>
          <a:p>
            <a:r>
              <a:rPr lang="en-US" sz="4400" dirty="0" smtClean="0">
                <a:solidFill>
                  <a:srgbClr val="FFC1CD"/>
                </a:solidFill>
                <a:cs typeface="DecoType Naskh Variants" pitchFamily="2" charset="-78"/>
              </a:rPr>
              <a:t>0.4</a:t>
            </a:r>
            <a:r>
              <a:rPr lang="ar-SA" sz="4400" dirty="0" smtClean="0">
                <a:solidFill>
                  <a:srgbClr val="FFC1CD"/>
                </a:solidFill>
                <a:cs typeface="DecoType Naskh Variants" pitchFamily="2" charset="-78"/>
              </a:rPr>
              <a:t> العلاقة مع المواصفات القياسية الأخرى المتعلقة بنظام الإدارة</a:t>
            </a:r>
          </a:p>
        </p:txBody>
      </p:sp>
      <p:sp>
        <p:nvSpPr>
          <p:cNvPr id="5" name="مستطيل 4"/>
          <p:cNvSpPr/>
          <p:nvPr/>
        </p:nvSpPr>
        <p:spPr>
          <a:xfrm>
            <a:off x="76200" y="2286506"/>
            <a:ext cx="7620000" cy="1523494"/>
          </a:xfrm>
          <a:prstGeom prst="rect">
            <a:avLst/>
          </a:prstGeom>
        </p:spPr>
        <p:txBody>
          <a:bodyPr wrap="square">
            <a:spAutoFit/>
          </a:bodyPr>
          <a:lstStyle/>
          <a:p>
            <a:r>
              <a:rPr lang="ar-SA" sz="3100" dirty="0" smtClean="0">
                <a:solidFill>
                  <a:srgbClr val="640013"/>
                </a:solidFill>
                <a:cs typeface="DecoType Naskh Variants" pitchFamily="2" charset="-78"/>
              </a:rPr>
              <a:t>يوفر الملحق </a:t>
            </a:r>
            <a:r>
              <a:rPr lang="en-US" sz="3100" dirty="0" smtClean="0">
                <a:solidFill>
                  <a:srgbClr val="640013"/>
                </a:solidFill>
                <a:cs typeface="DecoType Naskh Variants" pitchFamily="2" charset="-78"/>
              </a:rPr>
              <a:t>]</a:t>
            </a:r>
            <a:r>
              <a:rPr lang="ar-SA" sz="3100" dirty="0" smtClean="0">
                <a:solidFill>
                  <a:srgbClr val="640013"/>
                </a:solidFill>
                <a:cs typeface="DecoType Naskh Variants" pitchFamily="2" charset="-78"/>
              </a:rPr>
              <a:t>ب</a:t>
            </a:r>
            <a:r>
              <a:rPr lang="en-US" sz="3100" dirty="0" smtClean="0">
                <a:solidFill>
                  <a:srgbClr val="640013"/>
                </a:solidFill>
                <a:cs typeface="DecoType Naskh Variants" pitchFamily="2" charset="-78"/>
              </a:rPr>
              <a:t>[</a:t>
            </a:r>
            <a:r>
              <a:rPr lang="ar-SA" sz="3100" dirty="0" smtClean="0">
                <a:solidFill>
                  <a:srgbClr val="640013"/>
                </a:solidFill>
                <a:cs typeface="DecoType Naskh Variants" pitchFamily="2" charset="-78"/>
              </a:rPr>
              <a:t> تفاصيل المواصفات القياسية الدولية الأخرى بشأن إدارة الجودة ونُظم إدارة الجودة المطوّرة من قِبل المنظمة الدولية </a:t>
            </a:r>
            <a:r>
              <a:rPr lang="ar-SA" sz="3100" dirty="0" err="1" smtClean="0">
                <a:solidFill>
                  <a:srgbClr val="640013"/>
                </a:solidFill>
                <a:cs typeface="DecoType Naskh Variants" pitchFamily="2" charset="-78"/>
              </a:rPr>
              <a:t>للتقييس</a:t>
            </a:r>
            <a:r>
              <a:rPr lang="ar-SA" sz="3100" dirty="0" smtClean="0">
                <a:solidFill>
                  <a:srgbClr val="640013"/>
                </a:solidFill>
                <a:cs typeface="DecoType Naskh Variants" pitchFamily="2" charset="-78"/>
              </a:rPr>
              <a:t> / اللجنة الفنية رقم </a:t>
            </a:r>
            <a:r>
              <a:rPr lang="en-US" sz="3100" dirty="0" smtClean="0">
                <a:solidFill>
                  <a:srgbClr val="640013"/>
                </a:solidFill>
                <a:cs typeface="DecoType Naskh Variants" pitchFamily="2" charset="-78"/>
              </a:rPr>
              <a:t>176</a:t>
            </a:r>
            <a:r>
              <a:rPr lang="ar-SA" sz="3100" dirty="0" smtClean="0">
                <a:solidFill>
                  <a:srgbClr val="640013"/>
                </a:solidFill>
                <a:cs typeface="DecoType Naskh Variants" pitchFamily="2" charset="-78"/>
              </a:rPr>
              <a:t>.</a:t>
            </a:r>
          </a:p>
        </p:txBody>
      </p:sp>
      <p:sp>
        <p:nvSpPr>
          <p:cNvPr id="6" name="مستطيل 5"/>
          <p:cNvSpPr/>
          <p:nvPr/>
        </p:nvSpPr>
        <p:spPr>
          <a:xfrm>
            <a:off x="76200" y="4115306"/>
            <a:ext cx="7620000" cy="1523494"/>
          </a:xfrm>
          <a:prstGeom prst="rect">
            <a:avLst/>
          </a:prstGeom>
        </p:spPr>
        <p:txBody>
          <a:bodyPr wrap="square">
            <a:spAutoFit/>
          </a:bodyPr>
          <a:lstStyle/>
          <a:p>
            <a:r>
              <a:rPr lang="ar-SA" sz="3100" dirty="0" smtClean="0">
                <a:solidFill>
                  <a:srgbClr val="640013"/>
                </a:solidFill>
                <a:cs typeface="DecoType Naskh Variants" pitchFamily="2" charset="-78"/>
              </a:rPr>
              <a:t>لا تشمل هذه المواصفة القياسية الدولية متطلّبات محددة لنظم الإدارة الأخرى، مثل تلك الخاصة بإدارة البيئة أو إدارة السلامة والصحة المهنية، أو الإدارة المالية.</a:t>
            </a: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1446550"/>
          </a:xfrm>
          <a:prstGeom prst="rect">
            <a:avLst/>
          </a:prstGeom>
        </p:spPr>
        <p:txBody>
          <a:bodyPr wrap="square">
            <a:spAutoFit/>
          </a:bodyPr>
          <a:lstStyle/>
          <a:p>
            <a:r>
              <a:rPr lang="en-US" sz="4400" dirty="0" smtClean="0">
                <a:solidFill>
                  <a:srgbClr val="FFC1CD"/>
                </a:solidFill>
                <a:cs typeface="DecoType Naskh Variants" pitchFamily="2" charset="-78"/>
              </a:rPr>
              <a:t>0.4</a:t>
            </a:r>
            <a:r>
              <a:rPr lang="ar-SA" sz="4400" dirty="0" smtClean="0">
                <a:solidFill>
                  <a:srgbClr val="FFC1CD"/>
                </a:solidFill>
                <a:cs typeface="DecoType Naskh Variants" pitchFamily="2" charset="-78"/>
              </a:rPr>
              <a:t> العلاقة مع المواصفات القياسية الأخرى المتعلقة بنظام الإدارة</a:t>
            </a:r>
          </a:p>
        </p:txBody>
      </p:sp>
      <p:sp>
        <p:nvSpPr>
          <p:cNvPr id="7" name="مستطيل 6"/>
          <p:cNvSpPr/>
          <p:nvPr/>
        </p:nvSpPr>
        <p:spPr>
          <a:xfrm>
            <a:off x="76200" y="2413338"/>
            <a:ext cx="7620000" cy="2954655"/>
          </a:xfrm>
          <a:prstGeom prst="rect">
            <a:avLst/>
          </a:prstGeom>
        </p:spPr>
        <p:txBody>
          <a:bodyPr wrap="square">
            <a:spAutoFit/>
          </a:bodyPr>
          <a:lstStyle/>
          <a:p>
            <a:r>
              <a:rPr lang="ar-SA" sz="3100" dirty="0" smtClean="0">
                <a:solidFill>
                  <a:srgbClr val="640013"/>
                </a:solidFill>
                <a:cs typeface="DecoType Naskh Variants" pitchFamily="2" charset="-78"/>
              </a:rPr>
              <a:t>وُضِعَت المواصفات القياسية لنظام إدارة الجودة المُخصّصة لقطاعات معينة استنادًا إلى متطلبات هذه المواصفة القياسية الدولية، لتطبيقها على عدد من القطاعات.</a:t>
            </a:r>
          </a:p>
          <a:p>
            <a:r>
              <a:rPr lang="ar-SA" sz="3100" dirty="0" smtClean="0">
                <a:solidFill>
                  <a:srgbClr val="640013"/>
                </a:solidFill>
                <a:cs typeface="DecoType Naskh Variants" pitchFamily="2" charset="-78"/>
              </a:rPr>
              <a:t> تُحدّد بعض هذه المواصفات القياسية متطلبات إضافية لنظام إدارة الجودة، في حين تقتصر مواصفات قياسية أخرى على تقديم التوجيه والإرشاد فيما يتعلق بتطبيق هذه المواصفة القياسية الدولية في قطاع معين.</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6" name="زر إجراء: الوراء أو السابق 5">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1446550"/>
          </a:xfrm>
          <a:prstGeom prst="rect">
            <a:avLst/>
          </a:prstGeom>
        </p:spPr>
        <p:txBody>
          <a:bodyPr wrap="square">
            <a:spAutoFit/>
          </a:bodyPr>
          <a:lstStyle/>
          <a:p>
            <a:r>
              <a:rPr lang="en-US" sz="4400" dirty="0" smtClean="0">
                <a:solidFill>
                  <a:srgbClr val="FFC1CD"/>
                </a:solidFill>
                <a:cs typeface="DecoType Naskh Variants" pitchFamily="2" charset="-78"/>
              </a:rPr>
              <a:t>0.4</a:t>
            </a:r>
            <a:r>
              <a:rPr lang="ar-SA" sz="4400" dirty="0" smtClean="0">
                <a:solidFill>
                  <a:srgbClr val="FFC1CD"/>
                </a:solidFill>
                <a:cs typeface="DecoType Naskh Variants" pitchFamily="2" charset="-78"/>
              </a:rPr>
              <a:t> العلاقة مع المواصفات القياسية الأخرى المتعلقة بنظام الإدارة</a:t>
            </a:r>
          </a:p>
        </p:txBody>
      </p:sp>
      <p:sp>
        <p:nvSpPr>
          <p:cNvPr id="5" name="مستطيل 4"/>
          <p:cNvSpPr/>
          <p:nvPr/>
        </p:nvSpPr>
        <p:spPr>
          <a:xfrm>
            <a:off x="76200" y="2690336"/>
            <a:ext cx="7620000" cy="2000548"/>
          </a:xfrm>
          <a:prstGeom prst="rect">
            <a:avLst/>
          </a:prstGeom>
        </p:spPr>
        <p:txBody>
          <a:bodyPr wrap="square">
            <a:spAutoFit/>
          </a:bodyPr>
          <a:lstStyle/>
          <a:p>
            <a:pPr algn="just"/>
            <a:r>
              <a:rPr lang="ar-SA" sz="3100" dirty="0" smtClean="0">
                <a:solidFill>
                  <a:srgbClr val="640013"/>
                </a:solidFill>
                <a:cs typeface="DecoType Naskh Variants" pitchFamily="2" charset="-78"/>
              </a:rPr>
              <a:t>يمكنك الإطلاع على مصفوفة تُبيّن الترابط بين بنود هذا الإصدار من المواصفة القياسية الدولية والإصدار السابق لها (</a:t>
            </a:r>
            <a:r>
              <a:rPr lang="en-US" sz="3100" dirty="0" smtClean="0">
                <a:solidFill>
                  <a:srgbClr val="640013"/>
                </a:solidFill>
                <a:cs typeface="DecoType Naskh Variants" pitchFamily="2" charset="-78"/>
              </a:rPr>
              <a:t>ISO 9001 : 2008</a:t>
            </a:r>
            <a:r>
              <a:rPr lang="ar-SA" sz="3100" dirty="0" smtClean="0">
                <a:solidFill>
                  <a:srgbClr val="640013"/>
                </a:solidFill>
                <a:cs typeface="DecoType Naskh Variants" pitchFamily="2" charset="-78"/>
              </a:rPr>
              <a:t>)</a:t>
            </a:r>
          </a:p>
          <a:p>
            <a:pPr algn="just"/>
            <a:r>
              <a:rPr lang="ar-SA" sz="3100" dirty="0" smtClean="0">
                <a:solidFill>
                  <a:srgbClr val="640013"/>
                </a:solidFill>
                <a:cs typeface="DecoType Naskh Variants" pitchFamily="2" charset="-78"/>
              </a:rPr>
              <a:t>على الموقع الإلكتروني المفتوح </a:t>
            </a:r>
            <a:r>
              <a:rPr lang="en-US" sz="3100" dirty="0" smtClean="0">
                <a:solidFill>
                  <a:srgbClr val="640013"/>
                </a:solidFill>
                <a:cs typeface="DecoType Naskh Variants" pitchFamily="2" charset="-78"/>
              </a:rPr>
              <a:t>ISO/TC 176/SC 2] </a:t>
            </a:r>
            <a:r>
              <a:rPr lang="ar-SA" sz="3100" dirty="0" smtClean="0">
                <a:solidFill>
                  <a:srgbClr val="640013"/>
                </a:solidFill>
                <a:cs typeface="DecoType Naskh Variants" pitchFamily="2" charset="-78"/>
              </a:rPr>
              <a:t> </a:t>
            </a:r>
            <a:r>
              <a:rPr lang="en-US" sz="3100" dirty="0" smtClean="0">
                <a:solidFill>
                  <a:srgbClr val="640013"/>
                </a:solidFill>
                <a:cs typeface="DecoType Naskh Variants" pitchFamily="2" charset="-78"/>
              </a:rPr>
              <a:t>[</a:t>
            </a:r>
            <a:r>
              <a:rPr lang="ar-SA" sz="3100" dirty="0" smtClean="0">
                <a:solidFill>
                  <a:srgbClr val="640013"/>
                </a:solidFill>
                <a:cs typeface="DecoType Naskh Variants" pitchFamily="2" charset="-78"/>
              </a:rPr>
              <a:t>على</a:t>
            </a:r>
          </a:p>
          <a:p>
            <a:pPr algn="just"/>
            <a:r>
              <a:rPr lang="ar-SA" sz="3100" dirty="0" smtClean="0">
                <a:solidFill>
                  <a:srgbClr val="640013"/>
                </a:solidFill>
                <a:cs typeface="DecoType Naskh Variants" pitchFamily="2" charset="-78"/>
              </a:rPr>
              <a:t>الرابط </a:t>
            </a:r>
            <a:r>
              <a:rPr lang="en-US" sz="3100" dirty="0" smtClean="0">
                <a:solidFill>
                  <a:srgbClr val="640013"/>
                </a:solidFill>
                <a:cs typeface="DecoType Naskh Variants" pitchFamily="2" charset="-78"/>
              </a:rPr>
              <a:t>www.iso.org/tc176/sc02/public</a:t>
            </a:r>
            <a:r>
              <a:rPr lang="ar-SA" sz="3100" dirty="0" smtClean="0">
                <a:solidFill>
                  <a:srgbClr val="640013"/>
                </a:solidFill>
                <a:cs typeface="DecoType Naskh Variants" pitchFamily="2" charset="-78"/>
              </a:rPr>
              <a:t>.</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إرجاع 7">
            <a:hlinkClick r:id="rId2" action="ppaction://hlinksldjump" highlightClick="1"/>
          </p:cNvPr>
          <p:cNvSpPr/>
          <p:nvPr/>
        </p:nvSpPr>
        <p:spPr>
          <a:xfrm>
            <a:off x="0" y="6096000"/>
            <a:ext cx="1066800" cy="762000"/>
          </a:xfrm>
          <a:prstGeom prst="actionButtonReturn">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5"/>
          <p:cNvSpPr/>
          <p:nvPr/>
        </p:nvSpPr>
        <p:spPr>
          <a:xfrm>
            <a:off x="0" y="3124200"/>
            <a:ext cx="7772400" cy="1015663"/>
          </a:xfrm>
          <a:prstGeom prst="rect">
            <a:avLst/>
          </a:prstGeom>
        </p:spPr>
        <p:txBody>
          <a:bodyPr wrap="square">
            <a:spAutoFit/>
          </a:bodyPr>
          <a:lstStyle/>
          <a:p>
            <a:pPr algn="ctr"/>
            <a:r>
              <a:rPr lang="ar-SA" sz="6000" dirty="0" smtClean="0">
                <a:solidFill>
                  <a:srgbClr val="7E0018"/>
                </a:solidFill>
                <a:cs typeface="DecoType Naskh Variants" pitchFamily="2" charset="-78"/>
              </a:rPr>
              <a:t>نظم إدارة الجودة — المتطلبات</a:t>
            </a: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5" name="زر إجراء: الوراء أو السابق 4">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7" name="زر إجراء: إرجاع 6">
            <a:hlinkClick r:id="rId2" action="ppaction://hlinksldjump" highlightClick="1"/>
          </p:cNvPr>
          <p:cNvSpPr/>
          <p:nvPr/>
        </p:nvSpPr>
        <p:spPr>
          <a:xfrm>
            <a:off x="838200" y="6096000"/>
            <a:ext cx="1066800" cy="762000"/>
          </a:xfrm>
          <a:prstGeom prst="actionButtonReturn">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1446550"/>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7E0018"/>
                </a:solidFill>
                <a:cs typeface="DecoType Naskh Variants" pitchFamily="2" charset="-78"/>
              </a:rPr>
              <a:t> 1</a:t>
            </a:r>
            <a:r>
              <a:rPr lang="ar-SA" sz="4400" dirty="0" smtClean="0">
                <a:solidFill>
                  <a:srgbClr val="7E0018"/>
                </a:solidFill>
                <a:cs typeface="DecoType Naskh Variants" pitchFamily="2" charset="-78"/>
              </a:rPr>
              <a:t>المجال</a:t>
            </a:r>
          </a:p>
        </p:txBody>
      </p:sp>
      <p:sp>
        <p:nvSpPr>
          <p:cNvPr id="7" name="مستطيل 6"/>
          <p:cNvSpPr/>
          <p:nvPr/>
        </p:nvSpPr>
        <p:spPr>
          <a:xfrm>
            <a:off x="76200" y="2136339"/>
            <a:ext cx="7620000" cy="3431709"/>
          </a:xfrm>
          <a:prstGeom prst="rect">
            <a:avLst/>
          </a:prstGeom>
        </p:spPr>
        <p:txBody>
          <a:bodyPr wrap="square">
            <a:spAutoFit/>
          </a:bodyPr>
          <a:lstStyle/>
          <a:p>
            <a:pPr algn="just"/>
            <a:r>
              <a:rPr lang="ar-SA" sz="3100" dirty="0" smtClean="0">
                <a:solidFill>
                  <a:srgbClr val="640013"/>
                </a:solidFill>
                <a:cs typeface="DecoType Naskh Variants" pitchFamily="2" charset="-78"/>
              </a:rPr>
              <a:t>تحدد هذه المواصفة القياسية الدولية متطلبات نظام إدارة الجودة في حالة ما إذا كانت المؤسسة:</a:t>
            </a:r>
          </a:p>
          <a:p>
            <a:pPr marL="514350" indent="-514350" algn="just">
              <a:buFont typeface="+mj-lt"/>
              <a:buAutoNum type="arabicPeriod"/>
            </a:pPr>
            <a:r>
              <a:rPr lang="ar-SA" sz="3100" dirty="0" smtClean="0">
                <a:solidFill>
                  <a:srgbClr val="640013"/>
                </a:solidFill>
                <a:cs typeface="DecoType Naskh Variants" pitchFamily="2" charset="-78"/>
              </a:rPr>
              <a:t>تحتاج إلى إثبات قدرتها المستمرة على توفير المنتجات والخدمات التي تلبي متطلبات المستفيدين والمتطلبات القانونية والتنظيمية المعمول </a:t>
            </a:r>
            <a:r>
              <a:rPr lang="ar-SA" sz="3100" dirty="0" smtClean="0">
                <a:solidFill>
                  <a:srgbClr val="640013"/>
                </a:solidFill>
                <a:cs typeface="DecoType Naskh Variants" pitchFamily="2" charset="-78"/>
              </a:rPr>
              <a:t>بها.</a:t>
            </a:r>
          </a:p>
          <a:p>
            <a:pPr marL="514350" indent="-514350" algn="just">
              <a:buFont typeface="+mj-lt"/>
              <a:buAutoNum type="arabicPeriod"/>
            </a:pPr>
            <a:r>
              <a:rPr lang="ar-SA" sz="3100" dirty="0" smtClean="0">
                <a:solidFill>
                  <a:srgbClr val="640013"/>
                </a:solidFill>
                <a:cs typeface="DecoType Naskh Variants" pitchFamily="2" charset="-78"/>
              </a:rPr>
              <a:t> تهدف </a:t>
            </a:r>
            <a:r>
              <a:rPr lang="ar-SA" sz="3100" dirty="0" smtClean="0">
                <a:solidFill>
                  <a:srgbClr val="640013"/>
                </a:solidFill>
                <a:cs typeface="DecoType Naskh Variants" pitchFamily="2" charset="-78"/>
              </a:rPr>
              <a:t>إلى تعزيز رضا المستفيدين من خلال التطبيق الفعَّال للنظام، بما في ذلك عمليات تحسين النظام وضمان الامتثال لمتطلبات المستفيدين والمتطلبات القانونية والتنظيمية المعمول بها.</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6" name="زر إجراء: الوراء أو السابق 5">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1446550"/>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7E0018"/>
                </a:solidFill>
                <a:cs typeface="DecoType Naskh Variants" pitchFamily="2" charset="-78"/>
              </a:rPr>
              <a:t> </a:t>
            </a:r>
            <a:r>
              <a:rPr lang="en-US" sz="4400" dirty="0" smtClean="0">
                <a:solidFill>
                  <a:srgbClr val="FFC1CD"/>
                </a:solidFill>
                <a:cs typeface="DecoType Naskh Variants" pitchFamily="2" charset="-78"/>
              </a:rPr>
              <a:t>1</a:t>
            </a:r>
            <a:r>
              <a:rPr lang="ar-SA" sz="4400" dirty="0" smtClean="0">
                <a:solidFill>
                  <a:srgbClr val="FFC1CD"/>
                </a:solidFill>
                <a:cs typeface="DecoType Naskh Variants" pitchFamily="2" charset="-78"/>
              </a:rPr>
              <a:t>المجال</a:t>
            </a:r>
          </a:p>
        </p:txBody>
      </p:sp>
      <p:sp>
        <p:nvSpPr>
          <p:cNvPr id="5" name="مستطيل 4"/>
          <p:cNvSpPr/>
          <p:nvPr/>
        </p:nvSpPr>
        <p:spPr>
          <a:xfrm>
            <a:off x="152400" y="2014984"/>
            <a:ext cx="7620000" cy="4785926"/>
          </a:xfrm>
          <a:prstGeom prst="rect">
            <a:avLst/>
          </a:prstGeom>
        </p:spPr>
        <p:txBody>
          <a:bodyPr wrap="square">
            <a:spAutoFit/>
          </a:bodyPr>
          <a:lstStyle/>
          <a:p>
            <a:r>
              <a:rPr lang="ar-SA" sz="3100" dirty="0" smtClean="0">
                <a:solidFill>
                  <a:srgbClr val="640013"/>
                </a:solidFill>
                <a:cs typeface="DecoType Naskh Variants" pitchFamily="2" charset="-78"/>
              </a:rPr>
              <a:t>تعتبر جميع متطلبات هذه المواصفة القياسية عامة ومُعدة بهدف التطبيق على أية مؤسسة، بغض النظر عن نوعها أو حجمها أو المنتجات والخدمات التي تقدمها . </a:t>
            </a:r>
          </a:p>
          <a:p>
            <a:endParaRPr lang="ar-SA" sz="3100" dirty="0" smtClean="0">
              <a:solidFill>
                <a:srgbClr val="640013"/>
              </a:solidFill>
              <a:cs typeface="DecoType Naskh Variants" pitchFamily="2" charset="-78"/>
            </a:endParaRPr>
          </a:p>
          <a:p>
            <a:r>
              <a:rPr lang="ar-SA" sz="4400" dirty="0" smtClean="0">
                <a:solidFill>
                  <a:srgbClr val="640013"/>
                </a:solidFill>
                <a:cs typeface="DecoType Naskh Variants" pitchFamily="2" charset="-78"/>
              </a:rPr>
              <a:t>ملحوظة 1</a:t>
            </a:r>
            <a:r>
              <a:rPr lang="ar-SA" sz="3100" dirty="0" smtClean="0">
                <a:solidFill>
                  <a:srgbClr val="640013"/>
                </a:solidFill>
                <a:cs typeface="DecoType Naskh Variants" pitchFamily="2" charset="-78"/>
              </a:rPr>
              <a:t> </a:t>
            </a:r>
          </a:p>
          <a:p>
            <a:r>
              <a:rPr lang="ar-SA" sz="3100" dirty="0" smtClean="0">
                <a:solidFill>
                  <a:srgbClr val="640013"/>
                </a:solidFill>
                <a:cs typeface="DecoType Naskh Variants" pitchFamily="2" charset="-78"/>
              </a:rPr>
              <a:t>في هذه المواصفة القياسية الدولية، لا ينطبق مُصطلح "المنتج" أو "الخدمة" إلا على المنتجات والخدمات المخصصة المستفيدين أو المطلوبة من قبلها.</a:t>
            </a:r>
          </a:p>
          <a:p>
            <a:endParaRPr lang="ar-SA" sz="2000" dirty="0" smtClean="0">
              <a:solidFill>
                <a:srgbClr val="640013"/>
              </a:solidFill>
              <a:cs typeface="DecoType Naskh Variants" pitchFamily="2" charset="-78"/>
            </a:endParaRPr>
          </a:p>
          <a:p>
            <a:r>
              <a:rPr lang="ar-SA" sz="4400" dirty="0" smtClean="0">
                <a:solidFill>
                  <a:srgbClr val="640013"/>
                </a:solidFill>
                <a:cs typeface="DecoType Naskh Variants" pitchFamily="2" charset="-78"/>
              </a:rPr>
              <a:t>ملحوظة 2</a:t>
            </a:r>
          </a:p>
          <a:p>
            <a:r>
              <a:rPr lang="ar-SA" sz="3100" dirty="0" smtClean="0">
                <a:solidFill>
                  <a:srgbClr val="640013"/>
                </a:solidFill>
                <a:cs typeface="DecoType Naskh Variants" pitchFamily="2" charset="-78"/>
              </a:rPr>
              <a:t>يمكن التعبير عن المتطلبات القانونية والتنظيمية باعتبارها متطلبات قانونية.</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إرجاع 7">
            <a:hlinkClick r:id="rId2" action="ppaction://hlinksldjump" highlightClick="1"/>
          </p:cNvPr>
          <p:cNvSpPr/>
          <p:nvPr/>
        </p:nvSpPr>
        <p:spPr>
          <a:xfrm>
            <a:off x="0" y="6096000"/>
            <a:ext cx="1066800" cy="762000"/>
          </a:xfrm>
          <a:prstGeom prst="actionButtonReturn">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1446550"/>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7E0018"/>
                </a:solidFill>
                <a:cs typeface="DecoType Naskh Variants" pitchFamily="2" charset="-78"/>
              </a:rPr>
              <a:t> 2</a:t>
            </a:r>
            <a:r>
              <a:rPr lang="ar-SA" sz="4400" dirty="0" smtClean="0">
                <a:solidFill>
                  <a:srgbClr val="7E0018"/>
                </a:solidFill>
                <a:cs typeface="DecoType Naskh Variants" pitchFamily="2" charset="-78"/>
              </a:rPr>
              <a:t>المراجع المكمّلة</a:t>
            </a:r>
          </a:p>
        </p:txBody>
      </p:sp>
      <p:sp>
        <p:nvSpPr>
          <p:cNvPr id="6" name="مستطيل 5"/>
          <p:cNvSpPr/>
          <p:nvPr/>
        </p:nvSpPr>
        <p:spPr>
          <a:xfrm>
            <a:off x="76200" y="2274838"/>
            <a:ext cx="7620000" cy="3431709"/>
          </a:xfrm>
          <a:prstGeom prst="rect">
            <a:avLst/>
          </a:prstGeom>
        </p:spPr>
        <p:txBody>
          <a:bodyPr wrap="square">
            <a:spAutoFit/>
          </a:bodyPr>
          <a:lstStyle/>
          <a:p>
            <a:r>
              <a:rPr lang="ar-SA" sz="3100" dirty="0" smtClean="0">
                <a:solidFill>
                  <a:srgbClr val="640013"/>
                </a:solidFill>
                <a:cs typeface="DecoType Naskh Variants" pitchFamily="2" charset="-78"/>
              </a:rPr>
              <a:t>تُعد الوثائق التالية، كليًا أو جزئيًا، مراجع معيارية في هذه الوثيقة ولا غنى عن تطبيقها واستعمالها. </a:t>
            </a:r>
          </a:p>
          <a:p>
            <a:r>
              <a:rPr lang="ar-SA" sz="3100" dirty="0" smtClean="0">
                <a:solidFill>
                  <a:srgbClr val="640013"/>
                </a:solidFill>
                <a:cs typeface="DecoType Naskh Variants" pitchFamily="2" charset="-78"/>
              </a:rPr>
              <a:t>وبالنسبة للمراجع المؤرخة، ينطبق الإصدار المذكور فقط.</a:t>
            </a:r>
          </a:p>
          <a:p>
            <a:r>
              <a:rPr lang="ar-SA" sz="3100" dirty="0" smtClean="0">
                <a:solidFill>
                  <a:srgbClr val="640013"/>
                </a:solidFill>
                <a:cs typeface="DecoType Naskh Variants" pitchFamily="2" charset="-78"/>
              </a:rPr>
              <a:t> وبالنسبة للمراجع غير المؤرخة، يتم استخدام الإصدار الأخير من المستندات ذات المرجعية (بما في ذلك أية تعديلات ).</a:t>
            </a:r>
          </a:p>
          <a:p>
            <a:r>
              <a:rPr lang="ar-SA" sz="3100" dirty="0" smtClean="0">
                <a:solidFill>
                  <a:srgbClr val="640013"/>
                </a:solidFill>
                <a:cs typeface="DecoType Naskh Variants" pitchFamily="2" charset="-78"/>
              </a:rPr>
              <a:t>المواصفة القياسية (</a:t>
            </a:r>
            <a:r>
              <a:rPr lang="en-US" sz="3100" dirty="0" smtClean="0">
                <a:solidFill>
                  <a:srgbClr val="640013"/>
                </a:solidFill>
                <a:cs typeface="DecoType Naskh Variants" pitchFamily="2" charset="-78"/>
              </a:rPr>
              <a:t>ISO 9000 : 2015</a:t>
            </a:r>
            <a:r>
              <a:rPr lang="ar-SA" sz="3100" dirty="0" smtClean="0">
                <a:solidFill>
                  <a:srgbClr val="640013"/>
                </a:solidFill>
                <a:cs typeface="DecoType Naskh Variants" pitchFamily="2" charset="-78"/>
              </a:rPr>
              <a:t>)، نظم إدارة الجودة  الأسس </a:t>
            </a:r>
            <a:r>
              <a:rPr lang="ar-SA" sz="3100" dirty="0" err="1" smtClean="0">
                <a:solidFill>
                  <a:srgbClr val="640013"/>
                </a:solidFill>
                <a:cs typeface="DecoType Naskh Variants" pitchFamily="2" charset="-78"/>
              </a:rPr>
              <a:t>و</a:t>
            </a:r>
            <a:r>
              <a:rPr lang="ar-SA" sz="3100" dirty="0" smtClean="0">
                <a:solidFill>
                  <a:srgbClr val="640013"/>
                </a:solidFill>
                <a:cs typeface="DecoType Naskh Variants" pitchFamily="2" charset="-78"/>
              </a:rPr>
              <a:t> المصطلحات.</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8" name="زر إجراء: إرجاع 7">
            <a:hlinkClick r:id="rId2" action="ppaction://hlinksldjump" highlightClick="1"/>
          </p:cNvPr>
          <p:cNvSpPr/>
          <p:nvPr/>
        </p:nvSpPr>
        <p:spPr>
          <a:xfrm>
            <a:off x="838200" y="6096000"/>
            <a:ext cx="1066800" cy="762000"/>
          </a:xfrm>
          <a:prstGeom prst="actionButtonReturn">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1446550"/>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7E0018"/>
                </a:solidFill>
                <a:cs typeface="DecoType Naskh Variants" pitchFamily="2" charset="-78"/>
              </a:rPr>
              <a:t> 3</a:t>
            </a:r>
            <a:r>
              <a:rPr lang="ar-SA" sz="4400" dirty="0" smtClean="0">
                <a:solidFill>
                  <a:srgbClr val="7E0018"/>
                </a:solidFill>
                <a:cs typeface="DecoType Naskh Variants" pitchFamily="2" charset="-78"/>
              </a:rPr>
              <a:t>المصطلحات </a:t>
            </a:r>
            <a:r>
              <a:rPr lang="ar-SA" sz="4400" dirty="0" err="1" smtClean="0">
                <a:solidFill>
                  <a:srgbClr val="7E0018"/>
                </a:solidFill>
                <a:cs typeface="DecoType Naskh Variants" pitchFamily="2" charset="-78"/>
              </a:rPr>
              <a:t>والتعاريف</a:t>
            </a:r>
            <a:endParaRPr lang="ar-SA" sz="4400" dirty="0" smtClean="0">
              <a:solidFill>
                <a:srgbClr val="7E0018"/>
              </a:solidFill>
              <a:cs typeface="DecoType Naskh Variants" pitchFamily="2" charset="-78"/>
            </a:endParaRPr>
          </a:p>
        </p:txBody>
      </p:sp>
      <p:sp>
        <p:nvSpPr>
          <p:cNvPr id="5" name="مستطيل 4"/>
          <p:cNvSpPr/>
          <p:nvPr/>
        </p:nvSpPr>
        <p:spPr>
          <a:xfrm>
            <a:off x="76200" y="3105835"/>
            <a:ext cx="7620000" cy="1046440"/>
          </a:xfrm>
          <a:prstGeom prst="rect">
            <a:avLst/>
          </a:prstGeom>
        </p:spPr>
        <p:txBody>
          <a:bodyPr wrap="square">
            <a:spAutoFit/>
          </a:bodyPr>
          <a:lstStyle/>
          <a:p>
            <a:r>
              <a:rPr lang="ar-SA" dirty="0" smtClean="0"/>
              <a:t>. </a:t>
            </a:r>
            <a:r>
              <a:rPr lang="ar-SA" sz="3100" dirty="0" smtClean="0">
                <a:solidFill>
                  <a:srgbClr val="640013"/>
                </a:solidFill>
                <a:cs typeface="DecoType Naskh Variants" pitchFamily="2" charset="-78"/>
              </a:rPr>
              <a:t>لأغراض هذه الوثيقة، تطبق المصطلحات والتعريفات الواردة في المواصفة القياسية (</a:t>
            </a:r>
            <a:r>
              <a:rPr lang="en-US" sz="3100" dirty="0" smtClean="0">
                <a:solidFill>
                  <a:srgbClr val="640013"/>
                </a:solidFill>
                <a:cs typeface="DecoType Naskh Variants" pitchFamily="2" charset="-78"/>
              </a:rPr>
              <a:t>ISO 9000 : 2015</a:t>
            </a:r>
            <a:r>
              <a:rPr lang="ar-SA" sz="3100" dirty="0" smtClean="0">
                <a:solidFill>
                  <a:srgbClr val="640013"/>
                </a:solidFill>
                <a:cs typeface="DecoType Naskh Variants" pitchFamily="2" charset="-78"/>
              </a:rPr>
              <a:t>).</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8" name="زر إجراء: إرجاع 7">
            <a:hlinkClick r:id="rId2" action="ppaction://hlinksldjump" highlightClick="1"/>
          </p:cNvPr>
          <p:cNvSpPr/>
          <p:nvPr/>
        </p:nvSpPr>
        <p:spPr>
          <a:xfrm>
            <a:off x="838200" y="6096000"/>
            <a:ext cx="1066800" cy="762000"/>
          </a:xfrm>
          <a:prstGeom prst="actionButtonReturn">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descr="http://www.puertasautomaticasediciones.cl/archivos_subidos/iso_9001_2015_puertas_automaticas_s_s(1).jpg"/>
          <p:cNvPicPr>
            <a:picLocks noChangeAspect="1" noChangeArrowheads="1"/>
          </p:cNvPicPr>
          <p:nvPr/>
        </p:nvPicPr>
        <p:blipFill>
          <a:blip r:embed="rId2"/>
          <a:srcRect/>
          <a:stretch>
            <a:fillRect/>
          </a:stretch>
        </p:blipFill>
        <p:spPr bwMode="auto">
          <a:xfrm>
            <a:off x="1219200" y="1809749"/>
            <a:ext cx="4991100" cy="3238501"/>
          </a:xfrm>
          <a:prstGeom prst="rect">
            <a:avLst/>
          </a:prstGeom>
          <a:noFill/>
        </p:spPr>
      </p:pic>
      <p:sp>
        <p:nvSpPr>
          <p:cNvPr id="3" name="مستطيل 2"/>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زر إجراء: الوراء أو السابق 3">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123658"/>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7E0018"/>
                </a:solidFill>
                <a:cs typeface="DecoType Naskh Variants" pitchFamily="2" charset="-78"/>
              </a:rPr>
              <a:t> 4</a:t>
            </a:r>
            <a:r>
              <a:rPr lang="ar-SA" sz="4400" dirty="0" smtClean="0">
                <a:solidFill>
                  <a:srgbClr val="7E0018"/>
                </a:solidFill>
                <a:cs typeface="DecoType Naskh Variants" pitchFamily="2" charset="-78"/>
              </a:rPr>
              <a:t>سياق المؤسسة</a:t>
            </a:r>
          </a:p>
          <a:p>
            <a:r>
              <a:rPr lang="en-US" sz="4400" dirty="0" smtClean="0">
                <a:solidFill>
                  <a:srgbClr val="7E0018"/>
                </a:solidFill>
                <a:cs typeface="DecoType Naskh Variants" pitchFamily="2" charset="-78"/>
              </a:rPr>
              <a:t>4.1</a:t>
            </a:r>
            <a:r>
              <a:rPr lang="ar-SA" sz="4400" dirty="0" smtClean="0">
                <a:solidFill>
                  <a:srgbClr val="7E0018"/>
                </a:solidFill>
                <a:cs typeface="DecoType Naskh Variants" pitchFamily="2" charset="-78"/>
              </a:rPr>
              <a:t> فهم </a:t>
            </a:r>
            <a:r>
              <a:rPr lang="ar-SA" sz="4400" dirty="0" smtClean="0">
                <a:solidFill>
                  <a:srgbClr val="7E0018"/>
                </a:solidFill>
                <a:cs typeface="DecoType Naskh Variants" pitchFamily="2" charset="-78"/>
              </a:rPr>
              <a:t>المؤسسة </a:t>
            </a:r>
            <a:r>
              <a:rPr lang="ar-SA" sz="4400" dirty="0" smtClean="0">
                <a:solidFill>
                  <a:srgbClr val="7E0018"/>
                </a:solidFill>
                <a:cs typeface="DecoType Naskh Variants" pitchFamily="2" charset="-78"/>
              </a:rPr>
              <a:t>وسياقها</a:t>
            </a:r>
          </a:p>
        </p:txBody>
      </p:sp>
      <p:sp>
        <p:nvSpPr>
          <p:cNvPr id="6" name="مستطيل 5"/>
          <p:cNvSpPr/>
          <p:nvPr/>
        </p:nvSpPr>
        <p:spPr>
          <a:xfrm>
            <a:off x="76200" y="2409379"/>
            <a:ext cx="7620000" cy="3000821"/>
          </a:xfrm>
          <a:prstGeom prst="rect">
            <a:avLst/>
          </a:prstGeom>
        </p:spPr>
        <p:txBody>
          <a:bodyPr wrap="square">
            <a:spAutoFit/>
          </a:bodyPr>
          <a:lstStyle/>
          <a:p>
            <a:pPr algn="just"/>
            <a:r>
              <a:rPr lang="ar-SA" sz="4800" dirty="0" smtClean="0">
                <a:solidFill>
                  <a:srgbClr val="640013"/>
                </a:solidFill>
                <a:cs typeface="DecoType Naskh Variants" pitchFamily="2" charset="-78"/>
              </a:rPr>
              <a:t>يجب</a:t>
            </a:r>
            <a:r>
              <a:rPr lang="ar-SA" sz="3100" dirty="0" smtClean="0">
                <a:solidFill>
                  <a:srgbClr val="640013"/>
                </a:solidFill>
                <a:cs typeface="DecoType Naskh Variants" pitchFamily="2" charset="-78"/>
              </a:rPr>
              <a:t> على المؤسسة تحديد القضايا الخارجية والداخلية وثيقة الصلة بغرضها وتوجهها الاستراتيجي والتي قد يكون لها تأثير على قدرة المؤسسة على تحقيق النتائج المرجوة من نظام إدارة الجودة المُطبق لديها .</a:t>
            </a:r>
          </a:p>
          <a:p>
            <a:r>
              <a:rPr lang="ar-SA" sz="4800" dirty="0" smtClean="0">
                <a:solidFill>
                  <a:srgbClr val="640013"/>
                </a:solidFill>
                <a:cs typeface="DecoType Naskh Variants" pitchFamily="2" charset="-78"/>
              </a:rPr>
              <a:t>يجب</a:t>
            </a:r>
            <a:r>
              <a:rPr lang="ar-SA" sz="3100" dirty="0" smtClean="0">
                <a:solidFill>
                  <a:srgbClr val="640013"/>
                </a:solidFill>
                <a:cs typeface="DecoType Naskh Variants" pitchFamily="2" charset="-78"/>
              </a:rPr>
              <a:t> على المؤسسة مراقبة واستعراض المعلومات المتوفرة بشأن تلك القضايا الخارجية والداخلية .</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00767"/>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4</a:t>
            </a:r>
            <a:r>
              <a:rPr lang="ar-SA" sz="4400" dirty="0" smtClean="0">
                <a:solidFill>
                  <a:srgbClr val="FFC1CD"/>
                </a:solidFill>
                <a:cs typeface="DecoType Naskh Variants" pitchFamily="2" charset="-78"/>
              </a:rPr>
              <a:t>سياق المؤسسة</a:t>
            </a:r>
          </a:p>
          <a:p>
            <a:r>
              <a:rPr lang="en-US" sz="4400" dirty="0" smtClean="0">
                <a:solidFill>
                  <a:srgbClr val="FFC1CD"/>
                </a:solidFill>
                <a:cs typeface="DecoType Naskh Variants" pitchFamily="2" charset="-78"/>
              </a:rPr>
              <a:t>4.1</a:t>
            </a:r>
            <a:r>
              <a:rPr lang="ar-SA" sz="4400" dirty="0" smtClean="0">
                <a:solidFill>
                  <a:srgbClr val="FFC1CD"/>
                </a:solidFill>
                <a:cs typeface="DecoType Naskh Variants" pitchFamily="2" charset="-78"/>
              </a:rPr>
              <a:t> فهم </a:t>
            </a:r>
            <a:r>
              <a:rPr lang="ar-SA" sz="4400" dirty="0" smtClean="0">
                <a:solidFill>
                  <a:srgbClr val="FFC1CD"/>
                </a:solidFill>
                <a:cs typeface="DecoType Naskh Variants" pitchFamily="2" charset="-78"/>
              </a:rPr>
              <a:t>المؤسسة </a:t>
            </a:r>
            <a:r>
              <a:rPr lang="ar-SA" sz="4400" dirty="0" smtClean="0">
                <a:solidFill>
                  <a:srgbClr val="FFC1CD"/>
                </a:solidFill>
                <a:cs typeface="DecoType Naskh Variants" pitchFamily="2" charset="-78"/>
              </a:rPr>
              <a:t>وسياقها</a:t>
            </a:r>
          </a:p>
          <a:p>
            <a:endParaRPr lang="ar-SA" sz="4400" dirty="0" smtClean="0">
              <a:solidFill>
                <a:srgbClr val="FFC1CD"/>
              </a:solidFill>
              <a:cs typeface="DecoType Naskh Variants" pitchFamily="2" charset="-78"/>
            </a:endParaRPr>
          </a:p>
        </p:txBody>
      </p:sp>
      <p:sp>
        <p:nvSpPr>
          <p:cNvPr id="6" name="مستطيل 5"/>
          <p:cNvSpPr/>
          <p:nvPr/>
        </p:nvSpPr>
        <p:spPr>
          <a:xfrm>
            <a:off x="152400" y="2667000"/>
            <a:ext cx="7620000" cy="4201150"/>
          </a:xfrm>
          <a:prstGeom prst="rect">
            <a:avLst/>
          </a:prstGeom>
        </p:spPr>
        <p:txBody>
          <a:bodyPr wrap="square">
            <a:spAutoFit/>
          </a:bodyPr>
          <a:lstStyle/>
          <a:p>
            <a:pPr algn="just"/>
            <a:r>
              <a:rPr lang="ar-SA" sz="4400" dirty="0" smtClean="0">
                <a:solidFill>
                  <a:srgbClr val="640013"/>
                </a:solidFill>
                <a:cs typeface="DecoType Naskh Variants" pitchFamily="2" charset="-78"/>
              </a:rPr>
              <a:t>ملحوظة 1</a:t>
            </a:r>
          </a:p>
          <a:p>
            <a:pPr algn="just"/>
            <a:r>
              <a:rPr lang="ar-SA" sz="3100" dirty="0" smtClean="0">
                <a:solidFill>
                  <a:srgbClr val="640013"/>
                </a:solidFill>
                <a:cs typeface="DecoType Naskh Variants" pitchFamily="2" charset="-78"/>
              </a:rPr>
              <a:t>من الممكن أن تشمل القضايا العوامل أو الظروف الإيجابية والسلبية لأخذها في الاعتبار.</a:t>
            </a:r>
          </a:p>
          <a:p>
            <a:pPr algn="just"/>
            <a:endParaRPr lang="ar-SA" sz="1200" dirty="0" smtClean="0">
              <a:solidFill>
                <a:srgbClr val="640013"/>
              </a:solidFill>
              <a:cs typeface="DecoType Naskh Variants" pitchFamily="2" charset="-78"/>
            </a:endParaRPr>
          </a:p>
          <a:p>
            <a:pPr algn="just"/>
            <a:r>
              <a:rPr lang="ar-SA" sz="4400" dirty="0" smtClean="0">
                <a:solidFill>
                  <a:srgbClr val="640013"/>
                </a:solidFill>
                <a:cs typeface="DecoType Naskh Variants" pitchFamily="2" charset="-78"/>
              </a:rPr>
              <a:t>ملحوظة 2</a:t>
            </a:r>
          </a:p>
          <a:p>
            <a:pPr algn="just"/>
            <a:r>
              <a:rPr lang="ar-SA" sz="3100" dirty="0" smtClean="0">
                <a:solidFill>
                  <a:srgbClr val="640013"/>
                </a:solidFill>
                <a:cs typeface="DecoType Naskh Variants" pitchFamily="2" charset="-78"/>
              </a:rPr>
              <a:t>يمكن تيسير فهم السياق الخارجي من خلال الأخذ في الاعتبار القضايا الناشئة عن البيئات القانونية والتكنولوجية والتنافسية والسوقية والثقافية والاجتماعية والاقتصادية، سواءً كانت دولية أو وطنية أو إقليمية أو محلية.</a:t>
            </a:r>
          </a:p>
          <a:p>
            <a:pPr algn="just"/>
            <a:endParaRPr lang="ar-SA" sz="1200" dirty="0" smtClean="0">
              <a:solidFill>
                <a:srgbClr val="640013"/>
              </a:solidFill>
              <a:cs typeface="DecoType Naskh Variants" pitchFamily="2" charset="-78"/>
            </a:endParaRP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00767"/>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4</a:t>
            </a:r>
            <a:r>
              <a:rPr lang="ar-SA" sz="4400" dirty="0" smtClean="0">
                <a:solidFill>
                  <a:srgbClr val="FFC1CD"/>
                </a:solidFill>
                <a:cs typeface="DecoType Naskh Variants" pitchFamily="2" charset="-78"/>
              </a:rPr>
              <a:t>سياق المؤسسة</a:t>
            </a:r>
          </a:p>
          <a:p>
            <a:r>
              <a:rPr lang="en-US" sz="4400" dirty="0" smtClean="0">
                <a:solidFill>
                  <a:srgbClr val="FFC1CD"/>
                </a:solidFill>
                <a:cs typeface="DecoType Naskh Variants" pitchFamily="2" charset="-78"/>
              </a:rPr>
              <a:t>4.1</a:t>
            </a:r>
            <a:r>
              <a:rPr lang="ar-SA" sz="4400" dirty="0" smtClean="0">
                <a:solidFill>
                  <a:srgbClr val="FFC1CD"/>
                </a:solidFill>
                <a:cs typeface="DecoType Naskh Variants" pitchFamily="2" charset="-78"/>
              </a:rPr>
              <a:t> فهم </a:t>
            </a:r>
            <a:r>
              <a:rPr lang="ar-SA" sz="4400" dirty="0" smtClean="0">
                <a:solidFill>
                  <a:srgbClr val="FFC1CD"/>
                </a:solidFill>
                <a:cs typeface="DecoType Naskh Variants" pitchFamily="2" charset="-78"/>
              </a:rPr>
              <a:t>المؤسسة </a:t>
            </a:r>
            <a:r>
              <a:rPr lang="ar-SA" sz="4400" dirty="0" smtClean="0">
                <a:solidFill>
                  <a:srgbClr val="FFC1CD"/>
                </a:solidFill>
                <a:cs typeface="DecoType Naskh Variants" pitchFamily="2" charset="-78"/>
              </a:rPr>
              <a:t>وسياقها</a:t>
            </a:r>
          </a:p>
          <a:p>
            <a:endParaRPr lang="ar-SA" sz="4400" dirty="0" smtClean="0">
              <a:solidFill>
                <a:srgbClr val="FFC1CD"/>
              </a:solidFill>
              <a:cs typeface="DecoType Naskh Variants" pitchFamily="2" charset="-78"/>
            </a:endParaRPr>
          </a:p>
        </p:txBody>
      </p:sp>
      <p:sp>
        <p:nvSpPr>
          <p:cNvPr id="6" name="مستطيل 5"/>
          <p:cNvSpPr/>
          <p:nvPr/>
        </p:nvSpPr>
        <p:spPr>
          <a:xfrm>
            <a:off x="152400" y="2667000"/>
            <a:ext cx="7620000" cy="1908215"/>
          </a:xfrm>
          <a:prstGeom prst="rect">
            <a:avLst/>
          </a:prstGeom>
        </p:spPr>
        <p:txBody>
          <a:bodyPr wrap="square">
            <a:spAutoFit/>
          </a:bodyPr>
          <a:lstStyle/>
          <a:p>
            <a:pPr algn="just"/>
            <a:endParaRPr lang="ar-SA" sz="1200" dirty="0" smtClean="0">
              <a:solidFill>
                <a:srgbClr val="640013"/>
              </a:solidFill>
              <a:cs typeface="DecoType Naskh Variants" pitchFamily="2" charset="-78"/>
            </a:endParaRPr>
          </a:p>
          <a:p>
            <a:r>
              <a:rPr lang="ar-SA" sz="4400" dirty="0" smtClean="0">
                <a:solidFill>
                  <a:srgbClr val="640013"/>
                </a:solidFill>
                <a:cs typeface="DecoType Naskh Variants" pitchFamily="2" charset="-78"/>
              </a:rPr>
              <a:t>ملحوظة 3</a:t>
            </a:r>
          </a:p>
          <a:p>
            <a:r>
              <a:rPr lang="ar-SA" sz="3100" dirty="0" smtClean="0">
                <a:solidFill>
                  <a:srgbClr val="640013"/>
                </a:solidFill>
                <a:cs typeface="DecoType Naskh Variants" pitchFamily="2" charset="-78"/>
              </a:rPr>
              <a:t>يمكن تيسير فهم السياق الداخلي من خلال الأخذ في الاعتبار القضايا المتعلقة بقيم وثقافة ومعرفة وأداء المؤسسة.</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1446550"/>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7E0018"/>
                </a:solidFill>
                <a:cs typeface="DecoType Naskh Variants" pitchFamily="2" charset="-78"/>
              </a:rPr>
              <a:t> 4.2</a:t>
            </a:r>
            <a:r>
              <a:rPr lang="ar-SA" sz="4400" dirty="0" smtClean="0">
                <a:solidFill>
                  <a:srgbClr val="7E0018"/>
                </a:solidFill>
                <a:cs typeface="DecoType Naskh Variants" pitchFamily="2" charset="-78"/>
              </a:rPr>
              <a:t> فهم احتياجات وتوقعات الأطراف المعنية</a:t>
            </a:r>
          </a:p>
        </p:txBody>
      </p:sp>
      <p:sp>
        <p:nvSpPr>
          <p:cNvPr id="5" name="مستطيل 4"/>
          <p:cNvSpPr/>
          <p:nvPr/>
        </p:nvSpPr>
        <p:spPr>
          <a:xfrm>
            <a:off x="76200" y="1997839"/>
            <a:ext cx="7620000" cy="3954929"/>
          </a:xfrm>
          <a:prstGeom prst="rect">
            <a:avLst/>
          </a:prstGeom>
        </p:spPr>
        <p:txBody>
          <a:bodyPr wrap="square">
            <a:spAutoFit/>
          </a:bodyPr>
          <a:lstStyle/>
          <a:p>
            <a:r>
              <a:rPr lang="ar-SA" sz="3100" dirty="0" smtClean="0">
                <a:solidFill>
                  <a:srgbClr val="640013"/>
                </a:solidFill>
                <a:cs typeface="DecoType Naskh Variants" pitchFamily="2" charset="-78"/>
              </a:rPr>
              <a:t>نظراً لتأثيرها الفعلي أو المُحتمل على تقديم المنتجات والخدمات بصورة مستمرة بما يُلبي متطلبات المستفيدين والمتطلبات القانونية والتنظيمية المعمول </a:t>
            </a:r>
            <a:r>
              <a:rPr lang="ar-SA" sz="3100" dirty="0" err="1" smtClean="0">
                <a:solidFill>
                  <a:srgbClr val="640013"/>
                </a:solidFill>
                <a:cs typeface="DecoType Naskh Variants" pitchFamily="2" charset="-78"/>
              </a:rPr>
              <a:t>بها</a:t>
            </a:r>
            <a:r>
              <a:rPr lang="ar-SA" sz="3100" dirty="0" smtClean="0">
                <a:solidFill>
                  <a:srgbClr val="640013"/>
                </a:solidFill>
                <a:cs typeface="DecoType Naskh Variants" pitchFamily="2" charset="-78"/>
              </a:rPr>
              <a:t>،</a:t>
            </a:r>
          </a:p>
          <a:p>
            <a:r>
              <a:rPr lang="ar-SA" sz="3100" dirty="0" smtClean="0">
                <a:solidFill>
                  <a:srgbClr val="640013"/>
                </a:solidFill>
                <a:cs typeface="DecoType Naskh Variants" pitchFamily="2" charset="-78"/>
              </a:rPr>
              <a:t> </a:t>
            </a:r>
            <a:r>
              <a:rPr lang="ar-SA" sz="4800" dirty="0" smtClean="0">
                <a:solidFill>
                  <a:srgbClr val="640013"/>
                </a:solidFill>
                <a:cs typeface="DecoType Naskh Variants" pitchFamily="2" charset="-78"/>
              </a:rPr>
              <a:t>يجب</a:t>
            </a:r>
            <a:r>
              <a:rPr lang="ar-SA" sz="3100" dirty="0" smtClean="0">
                <a:solidFill>
                  <a:srgbClr val="640013"/>
                </a:solidFill>
                <a:cs typeface="DecoType Naskh Variants" pitchFamily="2" charset="-78"/>
              </a:rPr>
              <a:t> على المؤسسة تحديد ما يلي :</a:t>
            </a:r>
          </a:p>
          <a:p>
            <a:pPr marL="514350" indent="-514350">
              <a:buFont typeface="+mj-lt"/>
              <a:buAutoNum type="arabicPeriod"/>
            </a:pPr>
            <a:r>
              <a:rPr lang="ar-SA" sz="3100" dirty="0" smtClean="0">
                <a:solidFill>
                  <a:srgbClr val="640013"/>
                </a:solidFill>
                <a:cs typeface="DecoType Naskh Variants" pitchFamily="2" charset="-78"/>
              </a:rPr>
              <a:t>الأطراف المعنيين ذوي الصلة بنظام إدارة الجودة؛</a:t>
            </a:r>
          </a:p>
          <a:p>
            <a:pPr marL="514350" indent="-514350">
              <a:buFont typeface="+mj-lt"/>
              <a:buAutoNum type="arabicPeriod"/>
            </a:pPr>
            <a:r>
              <a:rPr lang="ar-SA" sz="3100" dirty="0" smtClean="0">
                <a:solidFill>
                  <a:srgbClr val="640013"/>
                </a:solidFill>
                <a:cs typeface="DecoType Naskh Variants" pitchFamily="2" charset="-78"/>
              </a:rPr>
              <a:t>متطلبات هؤلاء الأطراف المعنيين ذات الصلة بنظام إدارة الجودة؛</a:t>
            </a:r>
          </a:p>
          <a:p>
            <a:r>
              <a:rPr lang="ar-SA" sz="4800" dirty="0" smtClean="0">
                <a:solidFill>
                  <a:srgbClr val="640013"/>
                </a:solidFill>
                <a:cs typeface="DecoType Naskh Variants" pitchFamily="2" charset="-78"/>
              </a:rPr>
              <a:t>يجب</a:t>
            </a:r>
            <a:r>
              <a:rPr lang="ar-SA" sz="3100" dirty="0" smtClean="0">
                <a:solidFill>
                  <a:srgbClr val="640013"/>
                </a:solidFill>
                <a:cs typeface="DecoType Naskh Variants" pitchFamily="2" charset="-78"/>
              </a:rPr>
              <a:t> على المؤسسة مراقبة واستعراض المعلومات المتوفرة حول هؤلاء الأطراف المعنيين ومتطلباتهم ذات الصلة.</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1446550"/>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7E0018"/>
                </a:solidFill>
                <a:cs typeface="DecoType Naskh Variants" pitchFamily="2" charset="-78"/>
              </a:rPr>
              <a:t> 4.3</a:t>
            </a:r>
            <a:r>
              <a:rPr lang="ar-SA" sz="4400" dirty="0" smtClean="0">
                <a:solidFill>
                  <a:srgbClr val="7E0018"/>
                </a:solidFill>
                <a:cs typeface="DecoType Naskh Variants" pitchFamily="2" charset="-78"/>
              </a:rPr>
              <a:t>تحديد مجال نظام إدارة الجودة</a:t>
            </a:r>
          </a:p>
        </p:txBody>
      </p:sp>
      <p:sp>
        <p:nvSpPr>
          <p:cNvPr id="7" name="مستطيل 6"/>
          <p:cNvSpPr/>
          <p:nvPr/>
        </p:nvSpPr>
        <p:spPr>
          <a:xfrm>
            <a:off x="76200" y="2362200"/>
            <a:ext cx="7620000" cy="3954929"/>
          </a:xfrm>
          <a:prstGeom prst="rect">
            <a:avLst/>
          </a:prstGeom>
        </p:spPr>
        <p:txBody>
          <a:bodyPr wrap="square">
            <a:spAutoFit/>
          </a:bodyPr>
          <a:lstStyle/>
          <a:p>
            <a:r>
              <a:rPr lang="ar-SA" sz="4800" dirty="0" smtClean="0">
                <a:solidFill>
                  <a:srgbClr val="640013"/>
                </a:solidFill>
                <a:cs typeface="DecoType Naskh Variants" pitchFamily="2" charset="-78"/>
              </a:rPr>
              <a:t>يجب</a:t>
            </a:r>
            <a:r>
              <a:rPr lang="ar-SA" sz="3100" dirty="0" smtClean="0">
                <a:solidFill>
                  <a:srgbClr val="640013"/>
                </a:solidFill>
                <a:cs typeface="DecoType Naskh Variants" pitchFamily="2" charset="-78"/>
              </a:rPr>
              <a:t> على المؤسسة تحديد نطاق نظام إدارة الجودة وصلاحيته للتطبيق من أجل وضع المجال الخاص </a:t>
            </a:r>
            <a:r>
              <a:rPr lang="ar-SA" sz="3100" dirty="0" smtClean="0">
                <a:solidFill>
                  <a:srgbClr val="640013"/>
                </a:solidFill>
                <a:cs typeface="DecoType Naskh Variants" pitchFamily="2" charset="-78"/>
              </a:rPr>
              <a:t>به. </a:t>
            </a:r>
            <a:endParaRPr lang="ar-SA" sz="3100" dirty="0" smtClean="0">
              <a:solidFill>
                <a:srgbClr val="640013"/>
              </a:solidFill>
              <a:cs typeface="DecoType Naskh Variants" pitchFamily="2" charset="-78"/>
            </a:endParaRPr>
          </a:p>
          <a:p>
            <a:r>
              <a:rPr lang="ar-SA" sz="3100" dirty="0" smtClean="0">
                <a:solidFill>
                  <a:srgbClr val="640013"/>
                </a:solidFill>
                <a:cs typeface="DecoType Naskh Variants" pitchFamily="2" charset="-78"/>
              </a:rPr>
              <a:t>عند تحديد هذا المجال،</a:t>
            </a:r>
          </a:p>
          <a:p>
            <a:r>
              <a:rPr lang="ar-SA" sz="3100" dirty="0" smtClean="0">
                <a:solidFill>
                  <a:srgbClr val="640013"/>
                </a:solidFill>
                <a:cs typeface="DecoType Naskh Variants" pitchFamily="2" charset="-78"/>
              </a:rPr>
              <a:t> </a:t>
            </a:r>
            <a:r>
              <a:rPr lang="ar-SA" sz="4800" dirty="0" smtClean="0">
                <a:solidFill>
                  <a:srgbClr val="640013"/>
                </a:solidFill>
                <a:cs typeface="DecoType Naskh Variants" pitchFamily="2" charset="-78"/>
              </a:rPr>
              <a:t>يجب</a:t>
            </a:r>
            <a:r>
              <a:rPr lang="ar-SA" sz="3100" dirty="0" smtClean="0">
                <a:solidFill>
                  <a:srgbClr val="640013"/>
                </a:solidFill>
                <a:cs typeface="DecoType Naskh Variants" pitchFamily="2" charset="-78"/>
              </a:rPr>
              <a:t> على المؤسسة مراعاة ما يلي :</a:t>
            </a:r>
          </a:p>
          <a:p>
            <a:pPr marL="514350" indent="-514350">
              <a:buFont typeface="+mj-lt"/>
              <a:buAutoNum type="arabicPeriod"/>
            </a:pPr>
            <a:r>
              <a:rPr lang="ar-SA" sz="3100" dirty="0" smtClean="0">
                <a:solidFill>
                  <a:srgbClr val="640013"/>
                </a:solidFill>
                <a:cs typeface="DecoType Naskh Variants" pitchFamily="2" charset="-78"/>
              </a:rPr>
              <a:t>القضايا الخارجية والداخلية المشار إليها في البند </a:t>
            </a:r>
            <a:r>
              <a:rPr lang="en-US" sz="3100" dirty="0" smtClean="0">
                <a:solidFill>
                  <a:srgbClr val="640013"/>
                </a:solidFill>
                <a:cs typeface="DecoType Naskh Variants" pitchFamily="2" charset="-78"/>
              </a:rPr>
              <a:t>4.1</a:t>
            </a:r>
            <a:r>
              <a:rPr lang="ar-SA" sz="3100" dirty="0" smtClean="0">
                <a:solidFill>
                  <a:srgbClr val="640013"/>
                </a:solidFill>
                <a:cs typeface="DecoType Naskh Variants" pitchFamily="2" charset="-78"/>
              </a:rPr>
              <a:t>.</a:t>
            </a:r>
            <a:endParaRPr lang="ar-SA" sz="3100" dirty="0" smtClean="0">
              <a:solidFill>
                <a:srgbClr val="640013"/>
              </a:solidFill>
              <a:cs typeface="DecoType Naskh Variants" pitchFamily="2" charset="-78"/>
            </a:endParaRPr>
          </a:p>
          <a:p>
            <a:pPr marL="514350" indent="-514350">
              <a:buFont typeface="+mj-lt"/>
              <a:buAutoNum type="arabicPeriod"/>
            </a:pPr>
            <a:r>
              <a:rPr lang="ar-SA" sz="3100" dirty="0" smtClean="0">
                <a:solidFill>
                  <a:srgbClr val="640013"/>
                </a:solidFill>
                <a:cs typeface="DecoType Naskh Variants" pitchFamily="2" charset="-78"/>
              </a:rPr>
              <a:t>متطلبات الأطراف المعنيين ذوي الصلة المشار إليهم في البند </a:t>
            </a:r>
            <a:r>
              <a:rPr lang="en-US" sz="3100" dirty="0" smtClean="0">
                <a:solidFill>
                  <a:srgbClr val="640013"/>
                </a:solidFill>
                <a:cs typeface="DecoType Naskh Variants" pitchFamily="2" charset="-78"/>
              </a:rPr>
              <a:t>4.2</a:t>
            </a:r>
            <a:r>
              <a:rPr lang="ar-SA" sz="3100" dirty="0" smtClean="0">
                <a:solidFill>
                  <a:srgbClr val="640013"/>
                </a:solidFill>
                <a:cs typeface="DecoType Naskh Variants" pitchFamily="2" charset="-78"/>
              </a:rPr>
              <a:t> </a:t>
            </a:r>
            <a:r>
              <a:rPr lang="ar-SA" sz="3100" dirty="0" smtClean="0">
                <a:solidFill>
                  <a:srgbClr val="640013"/>
                </a:solidFill>
                <a:cs typeface="DecoType Naskh Variants" pitchFamily="2" charset="-78"/>
              </a:rPr>
              <a:t>.</a:t>
            </a:r>
            <a:endParaRPr lang="ar-SA" sz="3100" dirty="0" smtClean="0">
              <a:solidFill>
                <a:srgbClr val="640013"/>
              </a:solidFill>
              <a:cs typeface="DecoType Naskh Variants" pitchFamily="2" charset="-78"/>
            </a:endParaRPr>
          </a:p>
          <a:p>
            <a:pPr marL="514350" indent="-514350">
              <a:buFont typeface="+mj-lt"/>
              <a:buAutoNum type="arabicPeriod"/>
            </a:pPr>
            <a:r>
              <a:rPr lang="ar-SA" sz="3100" dirty="0" smtClean="0">
                <a:solidFill>
                  <a:srgbClr val="640013"/>
                </a:solidFill>
                <a:cs typeface="DecoType Naskh Variants" pitchFamily="2" charset="-78"/>
              </a:rPr>
              <a:t>منتجات وخدمات المؤسسة.</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6" name="زر إجراء: الوراء أو السابق 5">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1446550"/>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4.3</a:t>
            </a:r>
            <a:r>
              <a:rPr lang="ar-SA" sz="4400" dirty="0" smtClean="0">
                <a:solidFill>
                  <a:srgbClr val="FFC1CD"/>
                </a:solidFill>
                <a:cs typeface="DecoType Naskh Variants" pitchFamily="2" charset="-78"/>
              </a:rPr>
              <a:t>تحديد مجال نظام إدارة الجودة</a:t>
            </a:r>
          </a:p>
        </p:txBody>
      </p:sp>
      <p:sp>
        <p:nvSpPr>
          <p:cNvPr id="5" name="مستطيل 4"/>
          <p:cNvSpPr/>
          <p:nvPr/>
        </p:nvSpPr>
        <p:spPr>
          <a:xfrm>
            <a:off x="76200" y="1905000"/>
            <a:ext cx="7620000" cy="4216539"/>
          </a:xfrm>
          <a:prstGeom prst="rect">
            <a:avLst/>
          </a:prstGeom>
        </p:spPr>
        <p:txBody>
          <a:bodyPr wrap="square">
            <a:spAutoFit/>
          </a:bodyPr>
          <a:lstStyle/>
          <a:p>
            <a:pPr algn="just"/>
            <a:r>
              <a:rPr lang="ar-SA" sz="3100" dirty="0" smtClean="0">
                <a:solidFill>
                  <a:srgbClr val="640013"/>
                </a:solidFill>
                <a:cs typeface="DecoType Naskh Variants" pitchFamily="2" charset="-78"/>
              </a:rPr>
              <a:t>كما </a:t>
            </a:r>
            <a:r>
              <a:rPr lang="ar-SA" sz="4800" dirty="0" smtClean="0">
                <a:solidFill>
                  <a:srgbClr val="640013"/>
                </a:solidFill>
                <a:cs typeface="DecoType Naskh Variants" pitchFamily="2" charset="-78"/>
              </a:rPr>
              <a:t>يجب </a:t>
            </a:r>
            <a:r>
              <a:rPr lang="ar-SA" sz="3100" dirty="0" smtClean="0">
                <a:solidFill>
                  <a:srgbClr val="640013"/>
                </a:solidFill>
                <a:cs typeface="DecoType Naskh Variants" pitchFamily="2" charset="-78"/>
              </a:rPr>
              <a:t>على المؤسسة تطبيق كافة متطلبات هذه المواصفة القياسية الدولية إذا كانت قابلة للتطبيق في مجال نظام إدارة الجودة المُطبق لديها .</a:t>
            </a:r>
          </a:p>
          <a:p>
            <a:pPr algn="just"/>
            <a:r>
              <a:rPr lang="ar-SA" sz="4800" dirty="0" smtClean="0">
                <a:solidFill>
                  <a:srgbClr val="640013"/>
                </a:solidFill>
                <a:cs typeface="DecoType Naskh Variants" pitchFamily="2" charset="-78"/>
              </a:rPr>
              <a:t>يجب</a:t>
            </a:r>
            <a:r>
              <a:rPr lang="ar-SA" sz="3100" dirty="0" smtClean="0">
                <a:solidFill>
                  <a:srgbClr val="640013"/>
                </a:solidFill>
                <a:cs typeface="DecoType Naskh Variants" pitchFamily="2" charset="-78"/>
              </a:rPr>
              <a:t> أن يكون مجال نظام إدارة الجودة في المؤسسة متاحاً ومُحتفظاً به كمعلومات موثقة. </a:t>
            </a:r>
          </a:p>
          <a:p>
            <a:pPr algn="just"/>
            <a:r>
              <a:rPr lang="ar-SA" sz="4800" dirty="0" smtClean="0">
                <a:solidFill>
                  <a:srgbClr val="640013"/>
                </a:solidFill>
                <a:cs typeface="DecoType Naskh Variants" pitchFamily="2" charset="-78"/>
              </a:rPr>
              <a:t>يجب</a:t>
            </a:r>
            <a:r>
              <a:rPr lang="ar-SA" sz="3100" dirty="0" smtClean="0">
                <a:solidFill>
                  <a:srgbClr val="640013"/>
                </a:solidFill>
                <a:cs typeface="DecoType Naskh Variants" pitchFamily="2" charset="-78"/>
              </a:rPr>
              <a:t> أن يشير المجال إلى أنواع المنتجات والخدمات المشمولة، مع تقديم مبرّر لعدم تطبيق أي متطلب من متطلبات هذه المواصفة القياسية الدولية تُقرِّر المؤسسة أنه غير قابل للتطبيق على مجال نظام إدارة الجودة لديها.</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1446550"/>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4.3</a:t>
            </a:r>
            <a:r>
              <a:rPr lang="ar-SA" sz="4400" dirty="0" smtClean="0">
                <a:solidFill>
                  <a:srgbClr val="FFC1CD"/>
                </a:solidFill>
                <a:cs typeface="DecoType Naskh Variants" pitchFamily="2" charset="-78"/>
              </a:rPr>
              <a:t>تحديد مجال نظام إدارة الجودة</a:t>
            </a:r>
          </a:p>
        </p:txBody>
      </p:sp>
      <p:sp>
        <p:nvSpPr>
          <p:cNvPr id="6" name="مستطيل 5"/>
          <p:cNvSpPr/>
          <p:nvPr/>
        </p:nvSpPr>
        <p:spPr>
          <a:xfrm>
            <a:off x="76200" y="2828836"/>
            <a:ext cx="7620000" cy="1523494"/>
          </a:xfrm>
          <a:prstGeom prst="rect">
            <a:avLst/>
          </a:prstGeom>
        </p:spPr>
        <p:txBody>
          <a:bodyPr wrap="square">
            <a:spAutoFit/>
          </a:bodyPr>
          <a:lstStyle/>
          <a:p>
            <a:pPr algn="just"/>
            <a:r>
              <a:rPr lang="ar-SA" sz="3100" dirty="0" smtClean="0">
                <a:solidFill>
                  <a:srgbClr val="640013"/>
                </a:solidFill>
                <a:cs typeface="DecoType Naskh Variants" pitchFamily="2" charset="-78"/>
              </a:rPr>
              <a:t>لا يجوز الادعاء بالامتثال لهذه المواصفة القياسية الدولية إلا إذا كانت المتطلبات التي تقرّر بأنها غير قابلة للتطبيق لا تؤثر على قدرة المؤسسة أو مسؤوليتها عن ضمان مطابقة منتجاتها وخدماتها وتعزيز رضا المستفيدين.</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123658"/>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7E0018"/>
                </a:solidFill>
                <a:cs typeface="DecoType Naskh Variants" pitchFamily="2" charset="-78"/>
              </a:rPr>
              <a:t> 4.4</a:t>
            </a:r>
            <a:r>
              <a:rPr lang="ar-SA" sz="4400" dirty="0" smtClean="0">
                <a:solidFill>
                  <a:srgbClr val="7E0018"/>
                </a:solidFill>
                <a:cs typeface="DecoType Naskh Variants" pitchFamily="2" charset="-78"/>
              </a:rPr>
              <a:t>نظام إدارة الجودة وعملياته</a:t>
            </a:r>
          </a:p>
          <a:p>
            <a:r>
              <a:rPr lang="en-US" sz="4400" dirty="0" smtClean="0">
                <a:solidFill>
                  <a:srgbClr val="7E0018"/>
                </a:solidFill>
                <a:cs typeface="DecoType Naskh Variants" pitchFamily="2" charset="-78"/>
              </a:rPr>
              <a:t>4.4.1</a:t>
            </a:r>
            <a:endParaRPr lang="ar-SA" sz="4400" dirty="0" smtClean="0">
              <a:solidFill>
                <a:srgbClr val="7E0018"/>
              </a:solidFill>
              <a:cs typeface="DecoType Naskh Variants" pitchFamily="2" charset="-78"/>
            </a:endParaRPr>
          </a:p>
        </p:txBody>
      </p:sp>
      <p:sp>
        <p:nvSpPr>
          <p:cNvPr id="7" name="مستطيل 6"/>
          <p:cNvSpPr/>
          <p:nvPr/>
        </p:nvSpPr>
        <p:spPr>
          <a:xfrm>
            <a:off x="76200" y="2209800"/>
            <a:ext cx="7620000" cy="3477875"/>
          </a:xfrm>
          <a:prstGeom prst="rect">
            <a:avLst/>
          </a:prstGeom>
        </p:spPr>
        <p:txBody>
          <a:bodyPr wrap="square">
            <a:spAutoFit/>
          </a:bodyPr>
          <a:lstStyle/>
          <a:p>
            <a:r>
              <a:rPr lang="ar-SA" sz="4800" dirty="0" smtClean="0">
                <a:solidFill>
                  <a:srgbClr val="640013"/>
                </a:solidFill>
                <a:cs typeface="DecoType Naskh Variants" pitchFamily="2" charset="-78"/>
              </a:rPr>
              <a:t>يجب </a:t>
            </a:r>
            <a:r>
              <a:rPr lang="ar-SA" sz="3100" dirty="0" smtClean="0">
                <a:solidFill>
                  <a:srgbClr val="640013"/>
                </a:solidFill>
                <a:cs typeface="DecoType Naskh Variants" pitchFamily="2" charset="-78"/>
              </a:rPr>
              <a:t>على المؤسسة إنشاء وتطبيق وصيانة نظام إدارة الجودة وتحسينه بصورة مستمرة، بما في ذلك العمليات اللازمة وتداخلاتها،  وذلك وفقاً لمتطلبات هذه المواصفة القياسية الدولية .</a:t>
            </a:r>
          </a:p>
          <a:p>
            <a:r>
              <a:rPr lang="ar-SA" sz="4800" dirty="0" smtClean="0">
                <a:solidFill>
                  <a:srgbClr val="640013"/>
                </a:solidFill>
                <a:cs typeface="DecoType Naskh Variants" pitchFamily="2" charset="-78"/>
              </a:rPr>
              <a:t>يجب </a:t>
            </a:r>
            <a:r>
              <a:rPr lang="ar-SA" sz="3100" dirty="0" smtClean="0">
                <a:solidFill>
                  <a:srgbClr val="640013"/>
                </a:solidFill>
                <a:cs typeface="DecoType Naskh Variants" pitchFamily="2" charset="-78"/>
              </a:rPr>
              <a:t>على المؤسسة تحديد العمليات اللازمة لنظام إدارة الجودة وكيفية تطبيقها عبر المؤسسة بالكامل،</a:t>
            </a:r>
          </a:p>
          <a:p>
            <a:r>
              <a:rPr lang="ar-SA" sz="3100" dirty="0" smtClean="0">
                <a:solidFill>
                  <a:srgbClr val="640013"/>
                </a:solidFill>
                <a:cs typeface="DecoType Naskh Variants" pitchFamily="2" charset="-78"/>
              </a:rPr>
              <a:t> </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6" name="زر إجراء: الوراء أو السابق 5">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123658"/>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4.4</a:t>
            </a:r>
            <a:r>
              <a:rPr lang="ar-SA" sz="4400" dirty="0" smtClean="0">
                <a:solidFill>
                  <a:srgbClr val="FFC1CD"/>
                </a:solidFill>
                <a:cs typeface="DecoType Naskh Variants" pitchFamily="2" charset="-78"/>
              </a:rPr>
              <a:t>نظام إدارة الجودة وعملياته</a:t>
            </a:r>
          </a:p>
          <a:p>
            <a:r>
              <a:rPr lang="en-US" sz="4400" dirty="0" smtClean="0">
                <a:solidFill>
                  <a:srgbClr val="FFC1CD"/>
                </a:solidFill>
                <a:cs typeface="DecoType Naskh Variants" pitchFamily="2" charset="-78"/>
              </a:rPr>
              <a:t>4.4.1</a:t>
            </a:r>
            <a:endParaRPr lang="ar-SA" sz="4400" dirty="0" smtClean="0">
              <a:solidFill>
                <a:srgbClr val="FFC1CD"/>
              </a:solidFill>
              <a:cs typeface="DecoType Naskh Variants" pitchFamily="2" charset="-78"/>
            </a:endParaRPr>
          </a:p>
        </p:txBody>
      </p:sp>
      <p:sp>
        <p:nvSpPr>
          <p:cNvPr id="7" name="مستطيل 6"/>
          <p:cNvSpPr/>
          <p:nvPr/>
        </p:nvSpPr>
        <p:spPr>
          <a:xfrm>
            <a:off x="76200" y="2209800"/>
            <a:ext cx="7620000" cy="3693319"/>
          </a:xfrm>
          <a:prstGeom prst="rect">
            <a:avLst/>
          </a:prstGeom>
        </p:spPr>
        <p:txBody>
          <a:bodyPr wrap="square">
            <a:spAutoFit/>
          </a:bodyPr>
          <a:lstStyle/>
          <a:p>
            <a:r>
              <a:rPr lang="ar-SA" sz="3100" dirty="0" smtClean="0">
                <a:solidFill>
                  <a:srgbClr val="640013"/>
                </a:solidFill>
                <a:cs typeface="DecoType Naskh Variants" pitchFamily="2" charset="-78"/>
              </a:rPr>
              <a:t>كما </a:t>
            </a:r>
            <a:r>
              <a:rPr lang="ar-SA" sz="4800" dirty="0" smtClean="0">
                <a:solidFill>
                  <a:srgbClr val="640013"/>
                </a:solidFill>
                <a:cs typeface="DecoType Naskh Variants" pitchFamily="2" charset="-78"/>
              </a:rPr>
              <a:t>يجب </a:t>
            </a:r>
            <a:r>
              <a:rPr lang="ar-SA" sz="3100" dirty="0" smtClean="0">
                <a:solidFill>
                  <a:srgbClr val="640013"/>
                </a:solidFill>
                <a:cs typeface="DecoType Naskh Variants" pitchFamily="2" charset="-78"/>
              </a:rPr>
              <a:t>عليها أيضاً :</a:t>
            </a:r>
          </a:p>
          <a:p>
            <a:pPr marL="514350" indent="-514350">
              <a:buFont typeface="+mj-cs"/>
              <a:buAutoNum type="arabic2Minus"/>
            </a:pPr>
            <a:r>
              <a:rPr lang="ar-SA" sz="3100" dirty="0" smtClean="0">
                <a:solidFill>
                  <a:srgbClr val="640013"/>
                </a:solidFill>
                <a:cs typeface="DecoType Naskh Variants" pitchFamily="2" charset="-78"/>
              </a:rPr>
              <a:t>تحديد </a:t>
            </a:r>
            <a:r>
              <a:rPr lang="ar-SA" sz="3100" dirty="0" err="1" smtClean="0">
                <a:solidFill>
                  <a:srgbClr val="640013"/>
                </a:solidFill>
                <a:cs typeface="DecoType Naskh Variants" pitchFamily="2" charset="-78"/>
              </a:rPr>
              <a:t>المدخلات</a:t>
            </a:r>
            <a:r>
              <a:rPr lang="ar-SA" sz="3100" dirty="0" smtClean="0">
                <a:solidFill>
                  <a:srgbClr val="640013"/>
                </a:solidFill>
                <a:cs typeface="DecoType Naskh Variants" pitchFamily="2" charset="-78"/>
              </a:rPr>
              <a:t> المطلوبة والنتائج المتوقعة من تلك العمليات؛</a:t>
            </a:r>
          </a:p>
          <a:p>
            <a:pPr marL="514350" indent="-514350">
              <a:buFont typeface="+mj-cs"/>
              <a:buAutoNum type="arabic2Minus"/>
            </a:pPr>
            <a:r>
              <a:rPr lang="ar-SA" sz="3100" dirty="0" smtClean="0">
                <a:solidFill>
                  <a:srgbClr val="640013"/>
                </a:solidFill>
                <a:cs typeface="DecoType Naskh Variants" pitchFamily="2" charset="-78"/>
              </a:rPr>
              <a:t>تحديد التسلسل والتفاعل بين هذه العمليات؛</a:t>
            </a:r>
          </a:p>
          <a:p>
            <a:pPr marL="514350" indent="-514350">
              <a:buFont typeface="+mj-cs"/>
              <a:buAutoNum type="arabic2Minus"/>
            </a:pPr>
            <a:r>
              <a:rPr lang="ar-SA" sz="3100" dirty="0" smtClean="0">
                <a:solidFill>
                  <a:srgbClr val="640013"/>
                </a:solidFill>
                <a:cs typeface="DecoType Naskh Variants" pitchFamily="2" charset="-78"/>
              </a:rPr>
              <a:t>تحديد وتطبيق المعايير والأساليب اللازمة للتأكد من فاعلية التشغيل والتحكم في هذه العمليات بما في ذلك المراقبة والقياسات  ومؤشرات الأداء ذات الصلة؛</a:t>
            </a:r>
          </a:p>
          <a:p>
            <a:pPr marL="514350" indent="-514350">
              <a:buFont typeface="+mj-cs"/>
              <a:buAutoNum type="arabic2Minus"/>
            </a:pPr>
            <a:r>
              <a:rPr lang="ar-SA" sz="3100" dirty="0" smtClean="0">
                <a:solidFill>
                  <a:srgbClr val="640013"/>
                </a:solidFill>
                <a:cs typeface="DecoType Naskh Variants" pitchFamily="2" charset="-78"/>
              </a:rPr>
              <a:t>تحديد الموارد اللازمة لتلك العمليات وضمان توافرها؛</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6" name="زر إجراء: الوراء أو السابق 5">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123658"/>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4.4</a:t>
            </a:r>
            <a:r>
              <a:rPr lang="ar-SA" sz="4400" dirty="0" smtClean="0">
                <a:solidFill>
                  <a:srgbClr val="FFC1CD"/>
                </a:solidFill>
                <a:cs typeface="DecoType Naskh Variants" pitchFamily="2" charset="-78"/>
              </a:rPr>
              <a:t>نظام إدارة الجودة وعملياته</a:t>
            </a:r>
          </a:p>
          <a:p>
            <a:r>
              <a:rPr lang="en-US" sz="4400" dirty="0" smtClean="0">
                <a:solidFill>
                  <a:srgbClr val="FFC1CD"/>
                </a:solidFill>
                <a:cs typeface="DecoType Naskh Variants" pitchFamily="2" charset="-78"/>
              </a:rPr>
              <a:t>4.4.1</a:t>
            </a:r>
            <a:endParaRPr lang="ar-SA" sz="4400" dirty="0" smtClean="0">
              <a:solidFill>
                <a:srgbClr val="FFC1CD"/>
              </a:solidFill>
              <a:cs typeface="DecoType Naskh Variants" pitchFamily="2" charset="-78"/>
            </a:endParaRPr>
          </a:p>
        </p:txBody>
      </p:sp>
      <p:sp>
        <p:nvSpPr>
          <p:cNvPr id="7" name="مستطيل 6"/>
          <p:cNvSpPr/>
          <p:nvPr/>
        </p:nvSpPr>
        <p:spPr>
          <a:xfrm>
            <a:off x="76200" y="2209800"/>
            <a:ext cx="7620000" cy="3185487"/>
          </a:xfrm>
          <a:prstGeom prst="rect">
            <a:avLst/>
          </a:prstGeom>
        </p:spPr>
        <p:txBody>
          <a:bodyPr wrap="square">
            <a:spAutoFit/>
          </a:bodyPr>
          <a:lstStyle/>
          <a:p>
            <a:r>
              <a:rPr lang="ar-SA" sz="3100" dirty="0" smtClean="0">
                <a:solidFill>
                  <a:srgbClr val="FFC1CD"/>
                </a:solidFill>
                <a:cs typeface="DecoType Naskh Variants" pitchFamily="2" charset="-78"/>
              </a:rPr>
              <a:t>كما</a:t>
            </a:r>
            <a:r>
              <a:rPr lang="ar-SA" sz="4400" dirty="0" smtClean="0">
                <a:solidFill>
                  <a:srgbClr val="FFC1CD"/>
                </a:solidFill>
                <a:cs typeface="DecoType Naskh Variants" pitchFamily="2" charset="-78"/>
              </a:rPr>
              <a:t> </a:t>
            </a:r>
            <a:r>
              <a:rPr lang="ar-SA" sz="4800" dirty="0" smtClean="0">
                <a:solidFill>
                  <a:srgbClr val="FFC1CD"/>
                </a:solidFill>
                <a:cs typeface="DecoType Naskh Variants" pitchFamily="2" charset="-78"/>
              </a:rPr>
              <a:t>يجب </a:t>
            </a:r>
            <a:r>
              <a:rPr lang="ar-SA" sz="3100" dirty="0" smtClean="0">
                <a:solidFill>
                  <a:srgbClr val="FFC1CD"/>
                </a:solidFill>
                <a:cs typeface="DecoType Naskh Variants" pitchFamily="2" charset="-78"/>
              </a:rPr>
              <a:t>عليها أيضاً :</a:t>
            </a:r>
          </a:p>
          <a:p>
            <a:pPr marL="514350" indent="-514350">
              <a:buFont typeface="+mj-cs"/>
              <a:buAutoNum type="arabic2Minus" startAt="5"/>
            </a:pPr>
            <a:r>
              <a:rPr lang="ar-SA" sz="3100" dirty="0">
                <a:solidFill>
                  <a:srgbClr val="640013"/>
                </a:solidFill>
                <a:cs typeface="DecoType Naskh Variants" pitchFamily="2" charset="-78"/>
              </a:rPr>
              <a:t>تحديد المسؤوليات </a:t>
            </a:r>
            <a:r>
              <a:rPr lang="ar-SA" sz="3100" dirty="0" smtClean="0">
                <a:solidFill>
                  <a:srgbClr val="640013"/>
                </a:solidFill>
                <a:cs typeface="DecoType Naskh Variants" pitchFamily="2" charset="-78"/>
              </a:rPr>
              <a:t>والصلاحيات لتلك العمليات؛</a:t>
            </a:r>
          </a:p>
          <a:p>
            <a:pPr marL="514350" indent="-514350">
              <a:buFont typeface="+mj-cs"/>
              <a:buAutoNum type="arabic2Minus" startAt="5"/>
            </a:pPr>
            <a:r>
              <a:rPr lang="ar-SA" sz="2900" dirty="0" smtClean="0">
                <a:solidFill>
                  <a:srgbClr val="640013"/>
                </a:solidFill>
                <a:cs typeface="DecoType Naskh Variants" pitchFamily="2" charset="-78"/>
              </a:rPr>
              <a:t>مواجهة المخاطر واغتنام الفرص كما هو محدّد وفقاً لمتطلبات البند</a:t>
            </a:r>
            <a:r>
              <a:rPr lang="en-US" sz="2900" dirty="0" smtClean="0">
                <a:solidFill>
                  <a:srgbClr val="640013"/>
                </a:solidFill>
                <a:cs typeface="DecoType Naskh Variants" pitchFamily="2" charset="-78"/>
              </a:rPr>
              <a:t> 6.1</a:t>
            </a:r>
            <a:r>
              <a:rPr lang="ar-SA" sz="2900" dirty="0" smtClean="0">
                <a:solidFill>
                  <a:srgbClr val="640013"/>
                </a:solidFill>
                <a:cs typeface="DecoType Naskh Variants" pitchFamily="2" charset="-78"/>
              </a:rPr>
              <a:t> ؛</a:t>
            </a:r>
          </a:p>
          <a:p>
            <a:pPr marL="514350" indent="-514350">
              <a:buFont typeface="+mj-cs"/>
              <a:buAutoNum type="arabic2Minus" startAt="5"/>
            </a:pPr>
            <a:r>
              <a:rPr lang="ar-SA" sz="3100" dirty="0" smtClean="0">
                <a:solidFill>
                  <a:srgbClr val="640013"/>
                </a:solidFill>
                <a:cs typeface="DecoType Naskh Variants" pitchFamily="2" charset="-78"/>
              </a:rPr>
              <a:t>تقييم تلك العمليات وإجراء أية تغييرات لازمة لضمان تحقيق هذه العمليات للنتائج المرجوة؛</a:t>
            </a:r>
          </a:p>
          <a:p>
            <a:pPr marL="514350" indent="-514350">
              <a:buFont typeface="+mj-cs"/>
              <a:buAutoNum type="arabic2Minus" startAt="5"/>
            </a:pPr>
            <a:r>
              <a:rPr lang="ar-SA" sz="3100" dirty="0" smtClean="0">
                <a:solidFill>
                  <a:srgbClr val="640013"/>
                </a:solidFill>
                <a:cs typeface="DecoType Naskh Variants" pitchFamily="2" charset="-78"/>
              </a:rPr>
              <a:t>تحسين العمليات ونظام إدارة الجودة.</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6" name="زر إجراء: الوراء أو السابق 5">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2" descr="https://www.fennutilities.com/images/FennUtilities/ISO-9001-2015.jpg"/>
          <p:cNvPicPr>
            <a:picLocks noChangeAspect="1" noChangeArrowheads="1"/>
          </p:cNvPicPr>
          <p:nvPr/>
        </p:nvPicPr>
        <p:blipFill>
          <a:blip r:embed="rId2"/>
          <a:srcRect/>
          <a:stretch>
            <a:fillRect/>
          </a:stretch>
        </p:blipFill>
        <p:spPr bwMode="auto">
          <a:xfrm>
            <a:off x="0" y="2057400"/>
            <a:ext cx="7780178" cy="2590800"/>
          </a:xfrm>
          <a:prstGeom prst="rect">
            <a:avLst/>
          </a:prstGeom>
          <a:noFill/>
        </p:spPr>
      </p:pic>
      <p:sp>
        <p:nvSpPr>
          <p:cNvPr id="3" name="مستطيل 2"/>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زر إجراء: الوراء أو السابق 3">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123658"/>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4.4</a:t>
            </a:r>
            <a:r>
              <a:rPr lang="ar-SA" sz="4400" dirty="0" smtClean="0">
                <a:solidFill>
                  <a:srgbClr val="FFC1CD"/>
                </a:solidFill>
                <a:cs typeface="DecoType Naskh Variants" pitchFamily="2" charset="-78"/>
              </a:rPr>
              <a:t>نظام إدارة الجودة وعملياته</a:t>
            </a:r>
          </a:p>
          <a:p>
            <a:r>
              <a:rPr lang="en-US" sz="4400" dirty="0" smtClean="0">
                <a:solidFill>
                  <a:srgbClr val="7E0018"/>
                </a:solidFill>
                <a:cs typeface="DecoType Naskh Variants" pitchFamily="2" charset="-78"/>
              </a:rPr>
              <a:t>4.4.2</a:t>
            </a:r>
            <a:endParaRPr lang="ar-SA" sz="4400" dirty="0" smtClean="0">
              <a:solidFill>
                <a:srgbClr val="7E0018"/>
              </a:solidFill>
              <a:cs typeface="DecoType Naskh Variants" pitchFamily="2" charset="-78"/>
            </a:endParaRPr>
          </a:p>
        </p:txBody>
      </p:sp>
      <p:sp>
        <p:nvSpPr>
          <p:cNvPr id="5" name="مستطيل 4"/>
          <p:cNvSpPr/>
          <p:nvPr/>
        </p:nvSpPr>
        <p:spPr>
          <a:xfrm>
            <a:off x="2470757" y="2514600"/>
            <a:ext cx="5077031" cy="830997"/>
          </a:xfrm>
          <a:prstGeom prst="rect">
            <a:avLst/>
          </a:prstGeom>
        </p:spPr>
        <p:txBody>
          <a:bodyPr wrap="none">
            <a:spAutoFit/>
          </a:bodyPr>
          <a:lstStyle/>
          <a:p>
            <a:r>
              <a:rPr lang="ar-SA" sz="4800" dirty="0" smtClean="0">
                <a:solidFill>
                  <a:srgbClr val="640013"/>
                </a:solidFill>
                <a:cs typeface="DecoType Naskh Variants" pitchFamily="2" charset="-78"/>
              </a:rPr>
              <a:t>يجب </a:t>
            </a:r>
            <a:r>
              <a:rPr lang="ar-SA" sz="3100" dirty="0" smtClean="0">
                <a:solidFill>
                  <a:srgbClr val="640013"/>
                </a:solidFill>
                <a:cs typeface="DecoType Naskh Variants" pitchFamily="2" charset="-78"/>
              </a:rPr>
              <a:t>على المؤسسة عند الضرورة القيام بما يلي:</a:t>
            </a:r>
          </a:p>
        </p:txBody>
      </p:sp>
      <p:sp>
        <p:nvSpPr>
          <p:cNvPr id="6" name="مستطيل 5"/>
          <p:cNvSpPr/>
          <p:nvPr/>
        </p:nvSpPr>
        <p:spPr>
          <a:xfrm>
            <a:off x="76200" y="4343400"/>
            <a:ext cx="7620000" cy="1523494"/>
          </a:xfrm>
          <a:prstGeom prst="rect">
            <a:avLst/>
          </a:prstGeom>
        </p:spPr>
        <p:txBody>
          <a:bodyPr wrap="square">
            <a:spAutoFit/>
          </a:bodyPr>
          <a:lstStyle/>
          <a:p>
            <a:pPr marL="514350" indent="-514350">
              <a:buFont typeface="+mj-cs"/>
              <a:buAutoNum type="arabic2Minus"/>
            </a:pPr>
            <a:r>
              <a:rPr lang="ar-SA" sz="3100" dirty="0" smtClean="0">
                <a:solidFill>
                  <a:srgbClr val="640013"/>
                </a:solidFill>
                <a:cs typeface="DecoType Naskh Variants" pitchFamily="2" charset="-78"/>
              </a:rPr>
              <a:t>الحفاظ على المعلومات الموثقة لدعم تشغيل عملياتها؛</a:t>
            </a:r>
          </a:p>
          <a:p>
            <a:pPr marL="514350" indent="-514350">
              <a:buFont typeface="+mj-cs"/>
              <a:buAutoNum type="arabic2Minus"/>
            </a:pPr>
            <a:r>
              <a:rPr lang="ar-SA" sz="3100" dirty="0" smtClean="0">
                <a:solidFill>
                  <a:srgbClr val="640013"/>
                </a:solidFill>
                <a:cs typeface="DecoType Naskh Variants" pitchFamily="2" charset="-78"/>
              </a:rPr>
              <a:t>الاحتفاظ بالمعلومات الموثقة بهدف الاطمئنان إلى أن العمليات تُنفذ حسبما هو مخطط له.</a:t>
            </a: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00767"/>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7E0018"/>
                </a:solidFill>
                <a:cs typeface="DecoType Naskh Variants" pitchFamily="2" charset="-78"/>
              </a:rPr>
              <a:t> 5</a:t>
            </a:r>
            <a:r>
              <a:rPr lang="ar-SA" sz="4400" dirty="0" smtClean="0">
                <a:solidFill>
                  <a:srgbClr val="7E0018"/>
                </a:solidFill>
                <a:cs typeface="DecoType Naskh Variants" pitchFamily="2" charset="-78"/>
              </a:rPr>
              <a:t>القيادة</a:t>
            </a:r>
          </a:p>
          <a:p>
            <a:r>
              <a:rPr lang="en-US" sz="4400" dirty="0" smtClean="0">
                <a:solidFill>
                  <a:srgbClr val="7E0018"/>
                </a:solidFill>
                <a:cs typeface="DecoType Naskh Variants" pitchFamily="2" charset="-78"/>
              </a:rPr>
              <a:t>5.1</a:t>
            </a:r>
            <a:r>
              <a:rPr lang="ar-SA" sz="4400" dirty="0" smtClean="0">
                <a:solidFill>
                  <a:srgbClr val="7E0018"/>
                </a:solidFill>
                <a:cs typeface="DecoType Naskh Variants" pitchFamily="2" charset="-78"/>
              </a:rPr>
              <a:t> القيادة والالتزام</a:t>
            </a:r>
          </a:p>
          <a:p>
            <a:r>
              <a:rPr lang="en-US" sz="4400" dirty="0" smtClean="0">
                <a:solidFill>
                  <a:srgbClr val="7E0018"/>
                </a:solidFill>
                <a:cs typeface="DecoType Naskh Variants" pitchFamily="2" charset="-78"/>
              </a:rPr>
              <a:t>5.1.1</a:t>
            </a:r>
            <a:r>
              <a:rPr lang="ar-SA" sz="4400" dirty="0" smtClean="0">
                <a:solidFill>
                  <a:srgbClr val="7E0018"/>
                </a:solidFill>
                <a:cs typeface="DecoType Naskh Variants" pitchFamily="2" charset="-78"/>
              </a:rPr>
              <a:t> عام</a:t>
            </a:r>
          </a:p>
        </p:txBody>
      </p:sp>
      <p:sp>
        <p:nvSpPr>
          <p:cNvPr id="7" name="مستطيل 6"/>
          <p:cNvSpPr/>
          <p:nvPr/>
        </p:nvSpPr>
        <p:spPr>
          <a:xfrm>
            <a:off x="76200" y="2895600"/>
            <a:ext cx="7620000" cy="3693319"/>
          </a:xfrm>
          <a:prstGeom prst="rect">
            <a:avLst/>
          </a:prstGeom>
        </p:spPr>
        <p:txBody>
          <a:bodyPr wrap="square">
            <a:spAutoFit/>
          </a:bodyPr>
          <a:lstStyle/>
          <a:p>
            <a:r>
              <a:rPr lang="ar-SA" sz="4800" dirty="0" smtClean="0">
                <a:solidFill>
                  <a:srgbClr val="640013"/>
                </a:solidFill>
                <a:cs typeface="DecoType Naskh Variants" pitchFamily="2" charset="-78"/>
              </a:rPr>
              <a:t>يجب</a:t>
            </a:r>
            <a:r>
              <a:rPr lang="ar-SA" sz="3100" dirty="0" smtClean="0">
                <a:solidFill>
                  <a:srgbClr val="640013"/>
                </a:solidFill>
                <a:cs typeface="DecoType Naskh Variants" pitchFamily="2" charset="-78"/>
              </a:rPr>
              <a:t> على الإدارة العليا أن تبرهن على قيادتها والتزامها فيما يتعلق بنظام إدارة الجودة، وذلك من خلال ما يلي :</a:t>
            </a:r>
          </a:p>
          <a:p>
            <a:pPr marL="514350" indent="-514350">
              <a:buFont typeface="+mj-cs"/>
              <a:buAutoNum type="arabic2Minus"/>
            </a:pPr>
            <a:r>
              <a:rPr lang="ar-SA" sz="3100" dirty="0" smtClean="0">
                <a:solidFill>
                  <a:srgbClr val="640013"/>
                </a:solidFill>
                <a:cs typeface="DecoType Naskh Variants" pitchFamily="2" charset="-78"/>
              </a:rPr>
              <a:t>تحمل المسؤولية عن فاعلية نظام إدارة الجودة؛</a:t>
            </a:r>
          </a:p>
          <a:p>
            <a:pPr marL="514350" indent="-514350">
              <a:buFont typeface="+mj-cs"/>
              <a:buAutoNum type="arabic2Minus"/>
            </a:pPr>
            <a:r>
              <a:rPr lang="ar-SA" sz="3100" dirty="0" smtClean="0">
                <a:solidFill>
                  <a:srgbClr val="640013"/>
                </a:solidFill>
                <a:cs typeface="DecoType Naskh Variants" pitchFamily="2" charset="-78"/>
              </a:rPr>
              <a:t>ضمان أن سياسة الجودة وأهدافها قد وُضِعَت وحُدِّدَت لنظام إدارة الجودة وبأنها متوافقة مع سياق المؤسسة وتوجهها الاستراتيجي؛</a:t>
            </a:r>
          </a:p>
          <a:p>
            <a:pPr marL="514350" indent="-514350">
              <a:buFont typeface="+mj-cs"/>
              <a:buAutoNum type="arabic2Minus"/>
            </a:pPr>
            <a:r>
              <a:rPr lang="ar-SA" sz="3100" dirty="0" smtClean="0">
                <a:solidFill>
                  <a:srgbClr val="640013"/>
                </a:solidFill>
                <a:cs typeface="DecoType Naskh Variants" pitchFamily="2" charset="-78"/>
              </a:rPr>
              <a:t>ضمان دمج متطلبات نظام إدارة الجودة في عمليات الأعمال للمؤسسة؛</a:t>
            </a:r>
          </a:p>
          <a:p>
            <a:pPr marL="514350" indent="-514350">
              <a:buFont typeface="+mj-cs"/>
              <a:buAutoNum type="arabic2Minus"/>
            </a:pPr>
            <a:r>
              <a:rPr lang="ar-SA" sz="3100" dirty="0" smtClean="0">
                <a:solidFill>
                  <a:srgbClr val="640013"/>
                </a:solidFill>
                <a:cs typeface="DecoType Naskh Variants" pitchFamily="2" charset="-78"/>
              </a:rPr>
              <a:t>تشجيع استخدام منهج العملية والتفكير المبني على المخاطر؛</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6" name="زر إجراء: الوراء أو السابق 5">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00767"/>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5</a:t>
            </a:r>
            <a:r>
              <a:rPr lang="ar-SA" sz="4400" dirty="0" smtClean="0">
                <a:solidFill>
                  <a:srgbClr val="FFC1CD"/>
                </a:solidFill>
                <a:cs typeface="DecoType Naskh Variants" pitchFamily="2" charset="-78"/>
              </a:rPr>
              <a:t>القيادة</a:t>
            </a:r>
          </a:p>
          <a:p>
            <a:r>
              <a:rPr lang="en-US" sz="4400" dirty="0" smtClean="0">
                <a:solidFill>
                  <a:srgbClr val="FFC1CD"/>
                </a:solidFill>
                <a:cs typeface="DecoType Naskh Variants" pitchFamily="2" charset="-78"/>
              </a:rPr>
              <a:t>5.1</a:t>
            </a:r>
            <a:r>
              <a:rPr lang="ar-SA" sz="4400" dirty="0" smtClean="0">
                <a:solidFill>
                  <a:srgbClr val="FFC1CD"/>
                </a:solidFill>
                <a:cs typeface="DecoType Naskh Variants" pitchFamily="2" charset="-78"/>
              </a:rPr>
              <a:t> القيادة والالتزام</a:t>
            </a:r>
          </a:p>
          <a:p>
            <a:r>
              <a:rPr lang="en-US" sz="4400" dirty="0" smtClean="0">
                <a:solidFill>
                  <a:srgbClr val="FFC1CD"/>
                </a:solidFill>
                <a:cs typeface="DecoType Naskh Variants" pitchFamily="2" charset="-78"/>
              </a:rPr>
              <a:t>5.1.1</a:t>
            </a:r>
            <a:r>
              <a:rPr lang="ar-SA" sz="4400" dirty="0" smtClean="0">
                <a:solidFill>
                  <a:srgbClr val="FFC1CD"/>
                </a:solidFill>
                <a:cs typeface="DecoType Naskh Variants" pitchFamily="2" charset="-78"/>
              </a:rPr>
              <a:t> عام</a:t>
            </a:r>
          </a:p>
        </p:txBody>
      </p:sp>
      <p:sp>
        <p:nvSpPr>
          <p:cNvPr id="5" name="مستطيل 4"/>
          <p:cNvSpPr/>
          <p:nvPr/>
        </p:nvSpPr>
        <p:spPr>
          <a:xfrm>
            <a:off x="76200" y="2743200"/>
            <a:ext cx="7620000" cy="3908762"/>
          </a:xfrm>
          <a:prstGeom prst="rect">
            <a:avLst/>
          </a:prstGeom>
        </p:spPr>
        <p:txBody>
          <a:bodyPr wrap="square">
            <a:spAutoFit/>
          </a:bodyPr>
          <a:lstStyle/>
          <a:p>
            <a:pPr marL="514350" indent="-514350">
              <a:buFont typeface="+mj-cs"/>
              <a:buAutoNum type="arabic2Minus" startAt="5"/>
            </a:pPr>
            <a:r>
              <a:rPr lang="ar-SA" sz="3100" dirty="0" smtClean="0">
                <a:solidFill>
                  <a:srgbClr val="640013"/>
                </a:solidFill>
                <a:cs typeface="DecoType Naskh Variants" pitchFamily="2" charset="-78"/>
              </a:rPr>
              <a:t>التأكد من توافر الموارد اللازمة لنظام إدارة الجودة؛</a:t>
            </a:r>
          </a:p>
          <a:p>
            <a:pPr marL="514350" indent="-514350">
              <a:buFont typeface="+mj-cs"/>
              <a:buAutoNum type="arabic2Minus" startAt="6"/>
            </a:pPr>
            <a:r>
              <a:rPr lang="ar-SA" sz="3100" dirty="0" smtClean="0">
                <a:solidFill>
                  <a:srgbClr val="640013"/>
                </a:solidFill>
                <a:cs typeface="DecoType Naskh Variants" pitchFamily="2" charset="-78"/>
              </a:rPr>
              <a:t>الإبلاغ بأهمية إدارة الجودة الفعّالة والامتثال لمتطلبات نظام إدارة الجودة؛</a:t>
            </a:r>
          </a:p>
          <a:p>
            <a:pPr marL="514350" indent="-514350">
              <a:buFont typeface="+mj-cs"/>
              <a:buAutoNum type="arabic2Minus" startAt="7"/>
            </a:pPr>
            <a:r>
              <a:rPr lang="ar-SA" sz="3100" dirty="0" smtClean="0">
                <a:solidFill>
                  <a:srgbClr val="640013"/>
                </a:solidFill>
                <a:cs typeface="DecoType Naskh Variants" pitchFamily="2" charset="-78"/>
              </a:rPr>
              <a:t>التأكد من تحقيق نظام إدارة الجودة للنتائج المرجوة؛</a:t>
            </a:r>
          </a:p>
          <a:p>
            <a:pPr marL="514350" indent="-514350">
              <a:buFont typeface="+mj-cs"/>
              <a:buAutoNum type="arabic2Minus" startAt="8"/>
            </a:pPr>
            <a:r>
              <a:rPr lang="ar-SA" sz="3100" dirty="0" smtClean="0">
                <a:solidFill>
                  <a:srgbClr val="640013"/>
                </a:solidFill>
                <a:cs typeface="DecoType Naskh Variants" pitchFamily="2" charset="-78"/>
              </a:rPr>
              <a:t>إشراك وتوجيه ودعم الأشخاص للمساهمة في تحقيق فاعلية نظام إدارة الجودة؛</a:t>
            </a:r>
          </a:p>
          <a:p>
            <a:pPr marL="514350" indent="-514350">
              <a:buFont typeface="+mj-cs"/>
              <a:buAutoNum type="arabic2Minus" startAt="9"/>
            </a:pPr>
            <a:r>
              <a:rPr lang="ar-SA" sz="3100" dirty="0" smtClean="0">
                <a:solidFill>
                  <a:srgbClr val="640013"/>
                </a:solidFill>
                <a:cs typeface="DecoType Naskh Variants" pitchFamily="2" charset="-78"/>
              </a:rPr>
              <a:t>تشجيع التحسين؛</a:t>
            </a:r>
          </a:p>
          <a:p>
            <a:pPr marL="514350" indent="-514350">
              <a:buFont typeface="+mj-cs"/>
              <a:buAutoNum type="arabic2Minus" startAt="10"/>
            </a:pPr>
            <a:r>
              <a:rPr lang="ar-SA" sz="3100" dirty="0" smtClean="0">
                <a:solidFill>
                  <a:srgbClr val="640013"/>
                </a:solidFill>
                <a:cs typeface="DecoType Naskh Variants" pitchFamily="2" charset="-78"/>
              </a:rPr>
              <a:t>دعم الأدوار الإدارية الأخرى ذات الصلة بُغية إظهار قيادتها أثناء تطبيقها على نطاقات مسؤوليتها.</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00767"/>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5</a:t>
            </a:r>
            <a:r>
              <a:rPr lang="ar-SA" sz="4400" dirty="0" smtClean="0">
                <a:solidFill>
                  <a:srgbClr val="FFC1CD"/>
                </a:solidFill>
                <a:cs typeface="DecoType Naskh Variants" pitchFamily="2" charset="-78"/>
              </a:rPr>
              <a:t>القيادة</a:t>
            </a:r>
          </a:p>
          <a:p>
            <a:r>
              <a:rPr lang="en-US" sz="4400" dirty="0" smtClean="0">
                <a:solidFill>
                  <a:srgbClr val="FFC1CD"/>
                </a:solidFill>
                <a:cs typeface="DecoType Naskh Variants" pitchFamily="2" charset="-78"/>
              </a:rPr>
              <a:t>5.1</a:t>
            </a:r>
            <a:r>
              <a:rPr lang="ar-SA" sz="4400" dirty="0" smtClean="0">
                <a:solidFill>
                  <a:srgbClr val="FFC1CD"/>
                </a:solidFill>
                <a:cs typeface="DecoType Naskh Variants" pitchFamily="2" charset="-78"/>
              </a:rPr>
              <a:t> القيادة والالتزام</a:t>
            </a:r>
          </a:p>
          <a:p>
            <a:r>
              <a:rPr lang="en-US" sz="4400" dirty="0" smtClean="0">
                <a:solidFill>
                  <a:srgbClr val="FFC1CD"/>
                </a:solidFill>
                <a:cs typeface="DecoType Naskh Variants" pitchFamily="2" charset="-78"/>
              </a:rPr>
              <a:t>5.1.1</a:t>
            </a:r>
            <a:r>
              <a:rPr lang="ar-SA" sz="4400" dirty="0" smtClean="0">
                <a:solidFill>
                  <a:srgbClr val="FFC1CD"/>
                </a:solidFill>
                <a:cs typeface="DecoType Naskh Variants" pitchFamily="2" charset="-78"/>
              </a:rPr>
              <a:t> عام</a:t>
            </a:r>
          </a:p>
        </p:txBody>
      </p:sp>
      <p:sp>
        <p:nvSpPr>
          <p:cNvPr id="6" name="مستطيل 5"/>
          <p:cNvSpPr/>
          <p:nvPr/>
        </p:nvSpPr>
        <p:spPr>
          <a:xfrm>
            <a:off x="152400" y="3200400"/>
            <a:ext cx="7620000" cy="2616101"/>
          </a:xfrm>
          <a:prstGeom prst="rect">
            <a:avLst/>
          </a:prstGeom>
        </p:spPr>
        <p:txBody>
          <a:bodyPr wrap="square">
            <a:spAutoFit/>
          </a:bodyPr>
          <a:lstStyle/>
          <a:p>
            <a:r>
              <a:rPr lang="ar-SA" sz="3600" dirty="0" smtClean="0">
                <a:solidFill>
                  <a:srgbClr val="640013"/>
                </a:solidFill>
                <a:cs typeface="DecoType Naskh Variants" pitchFamily="2" charset="-78"/>
              </a:rPr>
              <a:t>ملحوظة </a:t>
            </a:r>
            <a:endParaRPr lang="ar-SA" sz="3100" dirty="0" smtClean="0">
              <a:solidFill>
                <a:srgbClr val="640013"/>
              </a:solidFill>
              <a:cs typeface="DecoType Naskh Variants" pitchFamily="2" charset="-78"/>
            </a:endParaRPr>
          </a:p>
          <a:p>
            <a:r>
              <a:rPr lang="ar-SA" sz="3100" dirty="0" smtClean="0">
                <a:solidFill>
                  <a:srgbClr val="640013"/>
                </a:solidFill>
                <a:cs typeface="DecoType Naskh Variants" pitchFamily="2" charset="-78"/>
              </a:rPr>
              <a:t>يمكن تفسير الإشارة إلى "الأعمال" في هذه المواصفة القياسية الدولية على نطاق واسع باعتبار أنها تعني تلك الأنشطة التي تُعد أساسية لأغراض وجود المؤسسة، سواء كانت المؤسسة عامة أو خاصة أو هادفة للربح أو غير هادفة للربح.</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554545"/>
          </a:xfrm>
          <a:prstGeom prst="rect">
            <a:avLst/>
          </a:prstGeom>
        </p:spPr>
        <p:txBody>
          <a:bodyPr wrap="square">
            <a:spAutoFit/>
          </a:bodyPr>
          <a:lstStyle/>
          <a:p>
            <a:r>
              <a:rPr lang="ar-SA" sz="4000" dirty="0" smtClean="0">
                <a:solidFill>
                  <a:srgbClr val="FFC1CD"/>
                </a:solidFill>
                <a:cs typeface="DecoType Naskh Variants" pitchFamily="2" charset="-78"/>
              </a:rPr>
              <a:t>نظم إدارة الجودة — المتطلبات</a:t>
            </a:r>
          </a:p>
          <a:p>
            <a:r>
              <a:rPr lang="en-US" sz="4000" dirty="0" smtClean="0">
                <a:solidFill>
                  <a:srgbClr val="FFC1CD"/>
                </a:solidFill>
                <a:cs typeface="DecoType Naskh Variants" pitchFamily="2" charset="-78"/>
              </a:rPr>
              <a:t> 5</a:t>
            </a:r>
            <a:r>
              <a:rPr lang="ar-SA" sz="4000" dirty="0" smtClean="0">
                <a:solidFill>
                  <a:srgbClr val="FFC1CD"/>
                </a:solidFill>
                <a:cs typeface="DecoType Naskh Variants" pitchFamily="2" charset="-78"/>
              </a:rPr>
              <a:t>القيادة</a:t>
            </a:r>
          </a:p>
          <a:p>
            <a:r>
              <a:rPr lang="en-US" sz="4000" dirty="0" smtClean="0">
                <a:solidFill>
                  <a:srgbClr val="FFC1CD"/>
                </a:solidFill>
                <a:cs typeface="DecoType Naskh Variants" pitchFamily="2" charset="-78"/>
              </a:rPr>
              <a:t>5.1</a:t>
            </a:r>
            <a:r>
              <a:rPr lang="ar-SA" sz="4000" dirty="0" smtClean="0">
                <a:solidFill>
                  <a:srgbClr val="FFC1CD"/>
                </a:solidFill>
                <a:cs typeface="DecoType Naskh Variants" pitchFamily="2" charset="-78"/>
              </a:rPr>
              <a:t> القيادة والالتزام</a:t>
            </a:r>
          </a:p>
          <a:p>
            <a:r>
              <a:rPr lang="en-US" sz="4000" dirty="0" smtClean="0">
                <a:solidFill>
                  <a:srgbClr val="7E0000"/>
                </a:solidFill>
                <a:cs typeface="DecoType Naskh Variants" pitchFamily="2" charset="-78"/>
              </a:rPr>
              <a:t>5.1.2</a:t>
            </a:r>
            <a:r>
              <a:rPr lang="ar-SA" sz="4000" dirty="0" smtClean="0">
                <a:solidFill>
                  <a:srgbClr val="7E0000"/>
                </a:solidFill>
                <a:cs typeface="DecoType Naskh Variants" pitchFamily="2" charset="-78"/>
              </a:rPr>
              <a:t> التركيز على المستفيد</a:t>
            </a:r>
          </a:p>
        </p:txBody>
      </p:sp>
      <p:sp>
        <p:nvSpPr>
          <p:cNvPr id="5" name="مستطيل 4"/>
          <p:cNvSpPr/>
          <p:nvPr/>
        </p:nvSpPr>
        <p:spPr>
          <a:xfrm>
            <a:off x="76200" y="2667000"/>
            <a:ext cx="7620000" cy="3693319"/>
          </a:xfrm>
          <a:prstGeom prst="rect">
            <a:avLst/>
          </a:prstGeom>
        </p:spPr>
        <p:txBody>
          <a:bodyPr wrap="square">
            <a:spAutoFit/>
          </a:bodyPr>
          <a:lstStyle/>
          <a:p>
            <a:pPr algn="just"/>
            <a:r>
              <a:rPr lang="ar-SA" sz="4800" dirty="0" smtClean="0">
                <a:solidFill>
                  <a:srgbClr val="640013"/>
                </a:solidFill>
                <a:cs typeface="DecoType Naskh Variants" pitchFamily="2" charset="-78"/>
              </a:rPr>
              <a:t>يجب </a:t>
            </a:r>
            <a:r>
              <a:rPr lang="ar-SA" sz="3100" dirty="0" smtClean="0">
                <a:solidFill>
                  <a:srgbClr val="640013"/>
                </a:solidFill>
                <a:cs typeface="DecoType Naskh Variants" pitchFamily="2" charset="-78"/>
              </a:rPr>
              <a:t>على الإدارة العليا إظهار الالتزام والقيادة فيما يتعلق بالتركيز على المستفيدين، وذلك من خلال ضمان ما يلي :</a:t>
            </a:r>
          </a:p>
          <a:p>
            <a:pPr marL="514350" indent="-514350" algn="just">
              <a:buFont typeface="+mj-cs"/>
              <a:buAutoNum type="arabic2Minus"/>
            </a:pPr>
            <a:r>
              <a:rPr lang="ar-SA" sz="3100" dirty="0" smtClean="0">
                <a:solidFill>
                  <a:srgbClr val="640013"/>
                </a:solidFill>
                <a:cs typeface="DecoType Naskh Variants" pitchFamily="2" charset="-78"/>
              </a:rPr>
              <a:t>تحديد المتطلبات الخاصة بالشرائح المستفيدة وكذلك المتطلبات القانونية والتنظيمية المعمول </a:t>
            </a:r>
            <a:r>
              <a:rPr lang="ar-SA" sz="3100" dirty="0" err="1" smtClean="0">
                <a:solidFill>
                  <a:srgbClr val="640013"/>
                </a:solidFill>
                <a:cs typeface="DecoType Naskh Variants" pitchFamily="2" charset="-78"/>
              </a:rPr>
              <a:t>بها</a:t>
            </a:r>
            <a:r>
              <a:rPr lang="ar-SA" sz="3100" dirty="0" smtClean="0">
                <a:solidFill>
                  <a:srgbClr val="640013"/>
                </a:solidFill>
                <a:cs typeface="DecoType Naskh Variants" pitchFamily="2" charset="-78"/>
              </a:rPr>
              <a:t> وفهمها واستيفاءها بصورة مستمرة؛</a:t>
            </a:r>
          </a:p>
          <a:p>
            <a:pPr marL="514350" indent="-514350" algn="just">
              <a:buFont typeface="+mj-cs"/>
              <a:buAutoNum type="arabic2Minus"/>
            </a:pPr>
            <a:r>
              <a:rPr lang="ar-SA" sz="3100" dirty="0" smtClean="0">
                <a:solidFill>
                  <a:srgbClr val="640013"/>
                </a:solidFill>
                <a:cs typeface="DecoType Naskh Variants" pitchFamily="2" charset="-78"/>
              </a:rPr>
              <a:t>تحديد ومعالجة المخاطر والفرص التي من شأنها التأثير على مطابقة المنتجات والخدمات وقدرة المؤسسة على تعزيز رضا المستفيدين؛</a:t>
            </a:r>
          </a:p>
          <a:p>
            <a:pPr marL="514350" indent="-514350" algn="just">
              <a:buFont typeface="+mj-cs"/>
              <a:buAutoNum type="arabic2Minus"/>
            </a:pPr>
            <a:r>
              <a:rPr lang="ar-SA" sz="3100" dirty="0" smtClean="0">
                <a:solidFill>
                  <a:srgbClr val="640013"/>
                </a:solidFill>
                <a:cs typeface="DecoType Naskh Variants" pitchFamily="2" charset="-78"/>
              </a:rPr>
              <a:t>الحفاظ على التركيز على تعزيز رضا المستفيد.</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3477875"/>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5</a:t>
            </a:r>
            <a:r>
              <a:rPr lang="ar-SA" sz="4400" dirty="0" smtClean="0">
                <a:solidFill>
                  <a:srgbClr val="FFC1CD"/>
                </a:solidFill>
                <a:cs typeface="DecoType Naskh Variants" pitchFamily="2" charset="-78"/>
              </a:rPr>
              <a:t>القيادة</a:t>
            </a:r>
          </a:p>
          <a:p>
            <a:r>
              <a:rPr lang="en-US" sz="4400" dirty="0" smtClean="0">
                <a:solidFill>
                  <a:srgbClr val="640013"/>
                </a:solidFill>
                <a:cs typeface="DecoType Naskh Variants" pitchFamily="2" charset="-78"/>
              </a:rPr>
              <a:t>5.2</a:t>
            </a:r>
            <a:r>
              <a:rPr lang="ar-SA" sz="4400" dirty="0" smtClean="0">
                <a:solidFill>
                  <a:srgbClr val="640013"/>
                </a:solidFill>
                <a:cs typeface="DecoType Naskh Variants" pitchFamily="2" charset="-78"/>
              </a:rPr>
              <a:t> السياسة</a:t>
            </a:r>
          </a:p>
          <a:p>
            <a:r>
              <a:rPr lang="en-US" sz="4400" dirty="0" smtClean="0">
                <a:solidFill>
                  <a:srgbClr val="640013"/>
                </a:solidFill>
                <a:cs typeface="DecoType Naskh Variants" pitchFamily="2" charset="-78"/>
              </a:rPr>
              <a:t>5.2.1</a:t>
            </a:r>
            <a:r>
              <a:rPr lang="ar-SA" sz="4400" dirty="0" smtClean="0">
                <a:solidFill>
                  <a:srgbClr val="640013"/>
                </a:solidFill>
                <a:cs typeface="DecoType Naskh Variants" pitchFamily="2" charset="-78"/>
              </a:rPr>
              <a:t> إنشاء سياسة الجودة</a:t>
            </a:r>
          </a:p>
          <a:p>
            <a:endParaRPr lang="ar-SA" sz="4400" dirty="0" smtClean="0">
              <a:solidFill>
                <a:srgbClr val="640013"/>
              </a:solidFill>
              <a:cs typeface="DecoType Naskh Variants" pitchFamily="2" charset="-78"/>
            </a:endParaRPr>
          </a:p>
        </p:txBody>
      </p:sp>
      <p:sp>
        <p:nvSpPr>
          <p:cNvPr id="5" name="مستطيل 4"/>
          <p:cNvSpPr/>
          <p:nvPr/>
        </p:nvSpPr>
        <p:spPr>
          <a:xfrm>
            <a:off x="76200" y="2895600"/>
            <a:ext cx="7620000" cy="2893100"/>
          </a:xfrm>
          <a:prstGeom prst="rect">
            <a:avLst/>
          </a:prstGeom>
        </p:spPr>
        <p:txBody>
          <a:bodyPr wrap="square">
            <a:spAutoFit/>
          </a:bodyPr>
          <a:lstStyle/>
          <a:p>
            <a:r>
              <a:rPr lang="ar-SA" sz="5400" dirty="0" smtClean="0">
                <a:solidFill>
                  <a:srgbClr val="640013"/>
                </a:solidFill>
                <a:cs typeface="DecoType Naskh Variants" pitchFamily="2" charset="-78"/>
              </a:rPr>
              <a:t>يجب</a:t>
            </a:r>
            <a:r>
              <a:rPr lang="ar-SA" sz="3600" dirty="0" smtClean="0"/>
              <a:t> </a:t>
            </a:r>
            <a:r>
              <a:rPr lang="ar-SA" sz="3100" dirty="0" smtClean="0">
                <a:solidFill>
                  <a:srgbClr val="640013"/>
                </a:solidFill>
                <a:cs typeface="DecoType Naskh Variants" pitchFamily="2" charset="-78"/>
              </a:rPr>
              <a:t>على الإدارة العليا إنشاء وتطبيق سياسة الجودة والتأكد من أنها </a:t>
            </a:r>
            <a:r>
              <a:rPr lang="ar-SA" sz="3600" dirty="0" smtClean="0"/>
              <a:t>:</a:t>
            </a:r>
          </a:p>
          <a:p>
            <a:pPr marL="514350" indent="-514350">
              <a:buFont typeface="+mj-cs"/>
              <a:buAutoNum type="arabic2Minus"/>
            </a:pPr>
            <a:r>
              <a:rPr lang="ar-SA" sz="3200" dirty="0" smtClean="0">
                <a:solidFill>
                  <a:srgbClr val="640013"/>
                </a:solidFill>
                <a:cs typeface="DecoType Naskh Variants" pitchFamily="2" charset="-78"/>
              </a:rPr>
              <a:t>مناسبة لغرض وسياق المؤسسة وتدعم توجهها الاستراتيجي؛</a:t>
            </a:r>
          </a:p>
          <a:p>
            <a:pPr marL="514350" indent="-514350">
              <a:buFont typeface="+mj-cs"/>
              <a:buAutoNum type="arabic2Minus"/>
            </a:pPr>
            <a:r>
              <a:rPr lang="ar-SA" sz="3200" dirty="0" smtClean="0">
                <a:solidFill>
                  <a:srgbClr val="640013"/>
                </a:solidFill>
                <a:cs typeface="DecoType Naskh Variants" pitchFamily="2" charset="-78"/>
              </a:rPr>
              <a:t>تحدد إطار عمل لتحديد أهداف الجودة؛</a:t>
            </a:r>
          </a:p>
          <a:p>
            <a:pPr marL="514350" indent="-514350">
              <a:buFont typeface="+mj-cs"/>
              <a:buAutoNum type="arabic2Minus"/>
            </a:pPr>
            <a:r>
              <a:rPr lang="ar-SA" sz="3200" dirty="0" smtClean="0">
                <a:solidFill>
                  <a:srgbClr val="640013"/>
                </a:solidFill>
                <a:cs typeface="DecoType Naskh Variants" pitchFamily="2" charset="-78"/>
              </a:rPr>
              <a:t>تتضمن التزاماً باستيفاء المتطلبات المعمول </a:t>
            </a:r>
            <a:r>
              <a:rPr lang="ar-SA" sz="3200" dirty="0" err="1" smtClean="0">
                <a:solidFill>
                  <a:srgbClr val="640013"/>
                </a:solidFill>
                <a:cs typeface="DecoType Naskh Variants" pitchFamily="2" charset="-78"/>
              </a:rPr>
              <a:t>بها</a:t>
            </a:r>
            <a:r>
              <a:rPr lang="ar-SA" sz="3200" dirty="0" smtClean="0">
                <a:solidFill>
                  <a:srgbClr val="640013"/>
                </a:solidFill>
                <a:cs typeface="DecoType Naskh Variants" pitchFamily="2" charset="-78"/>
              </a:rPr>
              <a:t>؛</a:t>
            </a:r>
          </a:p>
          <a:p>
            <a:pPr marL="514350" indent="-514350">
              <a:buFont typeface="+mj-cs"/>
              <a:buAutoNum type="arabic2Minus"/>
            </a:pPr>
            <a:r>
              <a:rPr lang="ar-SA" sz="3200" dirty="0" smtClean="0">
                <a:solidFill>
                  <a:srgbClr val="640013"/>
                </a:solidFill>
                <a:cs typeface="DecoType Naskh Variants" pitchFamily="2" charset="-78"/>
              </a:rPr>
              <a:t>تتضمن التزاماً بالتحسين المستمر لنظام إدارة الجودة .</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3477875"/>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5</a:t>
            </a:r>
            <a:r>
              <a:rPr lang="ar-SA" sz="4400" dirty="0" smtClean="0">
                <a:solidFill>
                  <a:srgbClr val="FFC1CD"/>
                </a:solidFill>
                <a:cs typeface="DecoType Naskh Variants" pitchFamily="2" charset="-78"/>
              </a:rPr>
              <a:t>القيادة</a:t>
            </a:r>
          </a:p>
          <a:p>
            <a:r>
              <a:rPr lang="en-US" sz="4400" dirty="0" smtClean="0">
                <a:solidFill>
                  <a:srgbClr val="FFC1CD"/>
                </a:solidFill>
                <a:cs typeface="DecoType Naskh Variants" pitchFamily="2" charset="-78"/>
              </a:rPr>
              <a:t>5.2</a:t>
            </a:r>
            <a:r>
              <a:rPr lang="ar-SA" sz="4400" dirty="0" smtClean="0">
                <a:solidFill>
                  <a:srgbClr val="FFC1CD"/>
                </a:solidFill>
                <a:cs typeface="DecoType Naskh Variants" pitchFamily="2" charset="-78"/>
              </a:rPr>
              <a:t> السياسة</a:t>
            </a:r>
          </a:p>
          <a:p>
            <a:r>
              <a:rPr lang="en-US" sz="4400" dirty="0" smtClean="0">
                <a:solidFill>
                  <a:srgbClr val="640013"/>
                </a:solidFill>
                <a:cs typeface="DecoType Naskh Variants" pitchFamily="2" charset="-78"/>
              </a:rPr>
              <a:t>5.2.2</a:t>
            </a:r>
            <a:r>
              <a:rPr lang="ar-SA" sz="4400" dirty="0" smtClean="0">
                <a:solidFill>
                  <a:srgbClr val="640013"/>
                </a:solidFill>
                <a:cs typeface="DecoType Naskh Variants" pitchFamily="2" charset="-78"/>
              </a:rPr>
              <a:t> إعلان سياسة الجودة</a:t>
            </a:r>
          </a:p>
          <a:p>
            <a:endParaRPr lang="ar-SA" sz="4400" dirty="0" smtClean="0">
              <a:solidFill>
                <a:srgbClr val="640013"/>
              </a:solidFill>
              <a:cs typeface="DecoType Naskh Variants" pitchFamily="2" charset="-78"/>
            </a:endParaRPr>
          </a:p>
        </p:txBody>
      </p:sp>
      <p:sp>
        <p:nvSpPr>
          <p:cNvPr id="5" name="مستطيل 4"/>
          <p:cNvSpPr/>
          <p:nvPr/>
        </p:nvSpPr>
        <p:spPr>
          <a:xfrm>
            <a:off x="76200" y="2895600"/>
            <a:ext cx="7620000" cy="2400657"/>
          </a:xfrm>
          <a:prstGeom prst="rect">
            <a:avLst/>
          </a:prstGeom>
        </p:spPr>
        <p:txBody>
          <a:bodyPr wrap="square">
            <a:spAutoFit/>
          </a:bodyPr>
          <a:lstStyle/>
          <a:p>
            <a:r>
              <a:rPr lang="ar-SA" sz="5400" dirty="0" smtClean="0">
                <a:solidFill>
                  <a:srgbClr val="640013"/>
                </a:solidFill>
                <a:cs typeface="DecoType Naskh Variants" pitchFamily="2" charset="-78"/>
              </a:rPr>
              <a:t>يجب</a:t>
            </a:r>
            <a:r>
              <a:rPr lang="ar-SA" sz="3600" dirty="0" smtClean="0"/>
              <a:t> </a:t>
            </a:r>
            <a:r>
              <a:rPr lang="ar-SA" sz="3100" dirty="0" smtClean="0">
                <a:solidFill>
                  <a:srgbClr val="640013"/>
                </a:solidFill>
                <a:cs typeface="DecoType Naskh Variants" pitchFamily="2" charset="-78"/>
              </a:rPr>
              <a:t>أن تكون سياسة الجودة :</a:t>
            </a:r>
          </a:p>
          <a:p>
            <a:pPr marL="514350" indent="-514350">
              <a:buFont typeface="+mj-cs"/>
              <a:buAutoNum type="arabic2Minus"/>
            </a:pPr>
            <a:r>
              <a:rPr lang="ar-SA" sz="3100" dirty="0" smtClean="0">
                <a:solidFill>
                  <a:srgbClr val="640013"/>
                </a:solidFill>
                <a:cs typeface="DecoType Naskh Variants" pitchFamily="2" charset="-78"/>
              </a:rPr>
              <a:t>متاحة ومحتفظاً </a:t>
            </a:r>
            <a:r>
              <a:rPr lang="ar-SA" sz="3100" dirty="0" err="1" smtClean="0">
                <a:solidFill>
                  <a:srgbClr val="640013"/>
                </a:solidFill>
                <a:cs typeface="DecoType Naskh Variants" pitchFamily="2" charset="-78"/>
              </a:rPr>
              <a:t>بها</a:t>
            </a:r>
            <a:r>
              <a:rPr lang="ar-SA" sz="3100" dirty="0" smtClean="0">
                <a:solidFill>
                  <a:srgbClr val="640013"/>
                </a:solidFill>
                <a:cs typeface="DecoType Naskh Variants" pitchFamily="2" charset="-78"/>
              </a:rPr>
              <a:t> كمعلومات موثقة؛</a:t>
            </a:r>
          </a:p>
          <a:p>
            <a:pPr marL="514350" indent="-514350">
              <a:buFont typeface="+mj-cs"/>
              <a:buAutoNum type="arabic2Minus"/>
            </a:pPr>
            <a:r>
              <a:rPr lang="ar-SA" sz="3100" dirty="0" smtClean="0">
                <a:solidFill>
                  <a:srgbClr val="640013"/>
                </a:solidFill>
                <a:cs typeface="DecoType Naskh Variants" pitchFamily="2" charset="-78"/>
              </a:rPr>
              <a:t>مُعلنة ومفهومة ومُطبقة داخل المؤسسة؛</a:t>
            </a:r>
          </a:p>
          <a:p>
            <a:pPr marL="514350" indent="-514350">
              <a:buFont typeface="+mj-cs"/>
              <a:buAutoNum type="arabic2Minus"/>
            </a:pPr>
            <a:r>
              <a:rPr lang="ar-SA" sz="3100" dirty="0" smtClean="0">
                <a:solidFill>
                  <a:srgbClr val="640013"/>
                </a:solidFill>
                <a:cs typeface="DecoType Naskh Variants" pitchFamily="2" charset="-78"/>
              </a:rPr>
              <a:t>متاحة للأطراف المعنيين ذوي الصلة، حسب الاقتضاء.</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123658"/>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5</a:t>
            </a:r>
            <a:r>
              <a:rPr lang="ar-SA" sz="4400" dirty="0" smtClean="0">
                <a:solidFill>
                  <a:srgbClr val="FFC1CD"/>
                </a:solidFill>
                <a:cs typeface="DecoType Naskh Variants" pitchFamily="2" charset="-78"/>
              </a:rPr>
              <a:t>القيادة</a:t>
            </a:r>
          </a:p>
          <a:p>
            <a:r>
              <a:rPr lang="en-US" sz="4400" dirty="0" smtClean="0">
                <a:solidFill>
                  <a:srgbClr val="640013"/>
                </a:solidFill>
                <a:cs typeface="DecoType Naskh Variants" pitchFamily="2" charset="-78"/>
              </a:rPr>
              <a:t>5.3</a:t>
            </a:r>
            <a:r>
              <a:rPr lang="ar-SA" sz="4400" dirty="0" smtClean="0">
                <a:solidFill>
                  <a:srgbClr val="640013"/>
                </a:solidFill>
                <a:cs typeface="DecoType Naskh Variants" pitchFamily="2" charset="-78"/>
              </a:rPr>
              <a:t> الأدوار والمسؤوليات والصلاحيات التنظيمية</a:t>
            </a:r>
          </a:p>
        </p:txBody>
      </p:sp>
      <p:sp>
        <p:nvSpPr>
          <p:cNvPr id="5" name="مستطيل 4"/>
          <p:cNvSpPr/>
          <p:nvPr/>
        </p:nvSpPr>
        <p:spPr>
          <a:xfrm>
            <a:off x="76200" y="2209800"/>
            <a:ext cx="7620000" cy="3908762"/>
          </a:xfrm>
          <a:prstGeom prst="rect">
            <a:avLst/>
          </a:prstGeom>
        </p:spPr>
        <p:txBody>
          <a:bodyPr wrap="square">
            <a:spAutoFit/>
          </a:bodyPr>
          <a:lstStyle/>
          <a:p>
            <a:r>
              <a:rPr lang="ar-SA" sz="6000" dirty="0" smtClean="0">
                <a:solidFill>
                  <a:srgbClr val="640013"/>
                </a:solidFill>
                <a:cs typeface="DecoType Naskh Variants" pitchFamily="2" charset="-78"/>
              </a:rPr>
              <a:t>يجب</a:t>
            </a:r>
            <a:r>
              <a:rPr lang="ar-SA" sz="4000" dirty="0" smtClean="0"/>
              <a:t> </a:t>
            </a:r>
            <a:r>
              <a:rPr lang="ar-SA" sz="3200" dirty="0" smtClean="0">
                <a:solidFill>
                  <a:srgbClr val="640013"/>
                </a:solidFill>
                <a:cs typeface="DecoType Naskh Variants" pitchFamily="2" charset="-78"/>
              </a:rPr>
              <a:t>على الإدارة العليا التأكد من تحديد المسؤوليات والصلاحيات الممنوحة لأداء الأدوار وتعميمها وإدراكها داخل المؤسسة.</a:t>
            </a:r>
          </a:p>
          <a:p>
            <a:r>
              <a:rPr lang="ar-SA" sz="6000" dirty="0" smtClean="0">
                <a:solidFill>
                  <a:srgbClr val="640013"/>
                </a:solidFill>
                <a:cs typeface="DecoType Naskh Variants" pitchFamily="2" charset="-78"/>
              </a:rPr>
              <a:t>يجب</a:t>
            </a:r>
            <a:r>
              <a:rPr lang="ar-SA" sz="3600" dirty="0" smtClean="0"/>
              <a:t> </a:t>
            </a:r>
            <a:r>
              <a:rPr lang="ar-SA" sz="2800" dirty="0" smtClean="0">
                <a:solidFill>
                  <a:srgbClr val="640013"/>
                </a:solidFill>
                <a:cs typeface="DecoType Naskh Variants" pitchFamily="2" charset="-78"/>
              </a:rPr>
              <a:t>على الإدارة العليا تخصيص وإسناد المسؤوليات والصلاحيات بهدف :</a:t>
            </a:r>
            <a:endParaRPr lang="ar-SA" sz="3200" dirty="0" smtClean="0">
              <a:solidFill>
                <a:srgbClr val="640013"/>
              </a:solidFill>
              <a:cs typeface="DecoType Naskh Variants" pitchFamily="2" charset="-78"/>
            </a:endParaRPr>
          </a:p>
          <a:p>
            <a:pPr marL="514350" indent="-514350">
              <a:buFont typeface="+mj-cs"/>
              <a:buAutoNum type="arabic2Minus"/>
            </a:pPr>
            <a:r>
              <a:rPr lang="ar-SA" sz="3200" dirty="0" smtClean="0">
                <a:solidFill>
                  <a:srgbClr val="640013"/>
                </a:solidFill>
                <a:cs typeface="DecoType Naskh Variants" pitchFamily="2" charset="-78"/>
              </a:rPr>
              <a:t>التأكد من توافق نظام إدارة الجودة مع متطلبات هذه المواصفة القياسية  لدولية؛</a:t>
            </a:r>
          </a:p>
          <a:p>
            <a:pPr marL="514350" indent="-514350">
              <a:buFont typeface="+mj-cs"/>
              <a:buAutoNum type="arabic2Minus"/>
            </a:pPr>
            <a:r>
              <a:rPr lang="ar-SA" sz="3200" dirty="0" smtClean="0">
                <a:solidFill>
                  <a:srgbClr val="640013"/>
                </a:solidFill>
                <a:cs typeface="DecoType Naskh Variants" pitchFamily="2" charset="-78"/>
              </a:rPr>
              <a:t>التأكد من تحقيق العمليات للنتائج المرجوة منها؛</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123658"/>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5</a:t>
            </a:r>
            <a:r>
              <a:rPr lang="ar-SA" sz="4400" dirty="0" smtClean="0">
                <a:solidFill>
                  <a:srgbClr val="FFC1CD"/>
                </a:solidFill>
                <a:cs typeface="DecoType Naskh Variants" pitchFamily="2" charset="-78"/>
              </a:rPr>
              <a:t>القيادة</a:t>
            </a:r>
          </a:p>
          <a:p>
            <a:r>
              <a:rPr lang="en-US" sz="4400" dirty="0" smtClean="0">
                <a:solidFill>
                  <a:srgbClr val="FFC1CD"/>
                </a:solidFill>
                <a:cs typeface="DecoType Naskh Variants" pitchFamily="2" charset="-78"/>
              </a:rPr>
              <a:t>5.3</a:t>
            </a:r>
            <a:r>
              <a:rPr lang="ar-SA" sz="4400" dirty="0" smtClean="0">
                <a:solidFill>
                  <a:srgbClr val="FFC1CD"/>
                </a:solidFill>
                <a:cs typeface="DecoType Naskh Variants" pitchFamily="2" charset="-78"/>
              </a:rPr>
              <a:t> الأدوار والمسؤوليات والصلاحيات التنظيمية</a:t>
            </a:r>
          </a:p>
        </p:txBody>
      </p:sp>
      <p:sp>
        <p:nvSpPr>
          <p:cNvPr id="5" name="مستطيل 4"/>
          <p:cNvSpPr/>
          <p:nvPr/>
        </p:nvSpPr>
        <p:spPr>
          <a:xfrm>
            <a:off x="76200" y="2895600"/>
            <a:ext cx="7620000" cy="3385542"/>
          </a:xfrm>
          <a:prstGeom prst="rect">
            <a:avLst/>
          </a:prstGeom>
        </p:spPr>
        <p:txBody>
          <a:bodyPr wrap="square">
            <a:spAutoFit/>
          </a:bodyPr>
          <a:lstStyle/>
          <a:p>
            <a:pPr marL="514350" indent="-514350">
              <a:buFont typeface="+mj-cs"/>
              <a:buAutoNum type="arabic2Minus" startAt="3"/>
            </a:pPr>
            <a:r>
              <a:rPr lang="ar-SA" sz="3600" dirty="0" smtClean="0">
                <a:solidFill>
                  <a:srgbClr val="640013"/>
                </a:solidFill>
                <a:cs typeface="DecoType Naskh Variants" pitchFamily="2" charset="-78"/>
              </a:rPr>
              <a:t>إعداد تقارير حول أداء نظام إدارة الجودة وفُرص التحسين (أنظر البند </a:t>
            </a:r>
            <a:r>
              <a:rPr lang="en-US" sz="3600" dirty="0" smtClean="0">
                <a:solidFill>
                  <a:srgbClr val="640013"/>
                </a:solidFill>
                <a:cs typeface="DecoType Naskh Variants" pitchFamily="2" charset="-78"/>
              </a:rPr>
              <a:t>10.1</a:t>
            </a:r>
            <a:r>
              <a:rPr lang="ar-SA" sz="3600" dirty="0" smtClean="0">
                <a:solidFill>
                  <a:srgbClr val="640013"/>
                </a:solidFill>
                <a:cs typeface="DecoType Naskh Variants" pitchFamily="2" charset="-78"/>
              </a:rPr>
              <a:t>) ، ورفعها إلى الإدارة العليا على وجه الخصوص؛</a:t>
            </a:r>
          </a:p>
          <a:p>
            <a:pPr marL="514350" indent="-514350">
              <a:buFont typeface="+mj-cs"/>
              <a:buAutoNum type="arabic2Minus" startAt="3"/>
            </a:pPr>
            <a:r>
              <a:rPr lang="ar-SA" sz="3400" dirty="0" smtClean="0">
                <a:solidFill>
                  <a:srgbClr val="640013"/>
                </a:solidFill>
                <a:cs typeface="DecoType Naskh Variants" pitchFamily="2" charset="-78"/>
              </a:rPr>
              <a:t>ضمان تعزيز التركيز على المستفيد في شتى أنحاء المؤسسة؛</a:t>
            </a:r>
          </a:p>
          <a:p>
            <a:pPr marL="514350" indent="-514350">
              <a:buFont typeface="+mj-cs"/>
              <a:buAutoNum type="arabic2Minus" startAt="3"/>
            </a:pPr>
            <a:r>
              <a:rPr lang="ar-SA" sz="3600" dirty="0" smtClean="0">
                <a:solidFill>
                  <a:srgbClr val="640013"/>
                </a:solidFill>
                <a:cs typeface="DecoType Naskh Variants" pitchFamily="2" charset="-78"/>
              </a:rPr>
              <a:t>ضمان الحفاظ على تكامل نظام إدارة الجودة عند تخطيط وتنفيذ أية تغييرات مُقرّر إدخالها على نظام إدارة الجودة .</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5324535"/>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640013"/>
                </a:solidFill>
                <a:cs typeface="DecoType Naskh Variants" pitchFamily="2" charset="-78"/>
              </a:rPr>
              <a:t> 6</a:t>
            </a:r>
            <a:r>
              <a:rPr lang="ar-SA" sz="4400" dirty="0" smtClean="0">
                <a:solidFill>
                  <a:srgbClr val="640013"/>
                </a:solidFill>
                <a:cs typeface="DecoType Naskh Variants" pitchFamily="2" charset="-78"/>
              </a:rPr>
              <a:t>التخطيط</a:t>
            </a:r>
          </a:p>
          <a:p>
            <a:r>
              <a:rPr lang="en-US" sz="4400" dirty="0" smtClean="0">
                <a:solidFill>
                  <a:srgbClr val="640013"/>
                </a:solidFill>
                <a:cs typeface="DecoType Naskh Variants" pitchFamily="2" charset="-78"/>
              </a:rPr>
              <a:t>6.1</a:t>
            </a:r>
            <a:r>
              <a:rPr lang="ar-SA" sz="4400" dirty="0" smtClean="0">
                <a:solidFill>
                  <a:srgbClr val="640013"/>
                </a:solidFill>
                <a:cs typeface="DecoType Naskh Variants" pitchFamily="2" charset="-78"/>
              </a:rPr>
              <a:t> </a:t>
            </a:r>
            <a:r>
              <a:rPr lang="ar-SA" sz="3600" dirty="0" smtClean="0">
                <a:solidFill>
                  <a:srgbClr val="640013"/>
                </a:solidFill>
                <a:cs typeface="DecoType Naskh Variants" pitchFamily="2" charset="-78"/>
              </a:rPr>
              <a:t>الإجراءات الرامية إلى مواجهة المخاطر واستغلال الفرص</a:t>
            </a:r>
            <a:endParaRPr lang="ar-SA" sz="4000" dirty="0" smtClean="0">
              <a:solidFill>
                <a:srgbClr val="640013"/>
              </a:solidFill>
              <a:cs typeface="DecoType Naskh Variants" pitchFamily="2" charset="-78"/>
            </a:endParaRPr>
          </a:p>
          <a:p>
            <a:r>
              <a:rPr lang="en-US" sz="4000" dirty="0" smtClean="0">
                <a:solidFill>
                  <a:srgbClr val="640013"/>
                </a:solidFill>
                <a:cs typeface="DecoType Naskh Variants" pitchFamily="2" charset="-78"/>
              </a:rPr>
              <a:t>6.1.1</a:t>
            </a:r>
            <a:r>
              <a:rPr lang="ar-SA" sz="4000" dirty="0" smtClean="0">
                <a:solidFill>
                  <a:srgbClr val="640013"/>
                </a:solidFill>
                <a:cs typeface="DecoType Naskh Variants" pitchFamily="2" charset="-78"/>
              </a:rPr>
              <a:t>  عند التخطيط لوضع نظام إدارة الجودة،</a:t>
            </a:r>
          </a:p>
          <a:p>
            <a:endParaRPr lang="ar-SA" sz="3600" dirty="0" smtClean="0">
              <a:solidFill>
                <a:srgbClr val="640013"/>
              </a:solidFill>
              <a:cs typeface="DecoType Naskh Variants" pitchFamily="2" charset="-78"/>
            </a:endParaRPr>
          </a:p>
          <a:p>
            <a:r>
              <a:rPr lang="ar-SA" sz="3600" dirty="0" smtClean="0">
                <a:solidFill>
                  <a:srgbClr val="640013"/>
                </a:solidFill>
                <a:cs typeface="DecoType Naskh Variants" pitchFamily="2" charset="-78"/>
              </a:rPr>
              <a:t> </a:t>
            </a:r>
            <a:r>
              <a:rPr lang="ar-SA" sz="6000" dirty="0" smtClean="0">
                <a:solidFill>
                  <a:srgbClr val="640013"/>
                </a:solidFill>
                <a:cs typeface="DecoType Naskh Variants" pitchFamily="2" charset="-78"/>
              </a:rPr>
              <a:t>يجب</a:t>
            </a:r>
            <a:r>
              <a:rPr lang="ar-SA" sz="3600" dirty="0" smtClean="0">
                <a:solidFill>
                  <a:srgbClr val="640013"/>
                </a:solidFill>
                <a:cs typeface="DecoType Naskh Variants" pitchFamily="2" charset="-78"/>
              </a:rPr>
              <a:t> على المؤسسة مراعاة القضايا المشار إليها في البند</a:t>
            </a:r>
            <a:r>
              <a:rPr lang="en-US" sz="3600" dirty="0" smtClean="0">
                <a:solidFill>
                  <a:srgbClr val="640013"/>
                </a:solidFill>
                <a:cs typeface="DecoType Naskh Variants" pitchFamily="2" charset="-78"/>
              </a:rPr>
              <a:t>4.1</a:t>
            </a:r>
            <a:r>
              <a:rPr lang="ar-SA" sz="3600" dirty="0" smtClean="0">
                <a:solidFill>
                  <a:srgbClr val="640013"/>
                </a:solidFill>
                <a:cs typeface="DecoType Naskh Variants" pitchFamily="2" charset="-78"/>
              </a:rPr>
              <a:t> وكذلك المتطلبات المذكورة في البند</a:t>
            </a:r>
            <a:r>
              <a:rPr lang="en-US" sz="3600" dirty="0" smtClean="0">
                <a:solidFill>
                  <a:srgbClr val="640013"/>
                </a:solidFill>
                <a:cs typeface="DecoType Naskh Variants" pitchFamily="2" charset="-78"/>
              </a:rPr>
              <a:t>4.2</a:t>
            </a:r>
            <a:r>
              <a:rPr lang="ar-SA" sz="3600" dirty="0" smtClean="0">
                <a:solidFill>
                  <a:srgbClr val="640013"/>
                </a:solidFill>
                <a:cs typeface="DecoType Naskh Variants" pitchFamily="2" charset="-78"/>
              </a:rPr>
              <a:t> فضلاً عن تحديد المخاطر والفرص التي تحتاج إلى معالجة، وذلك بهدف:</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pic>
        <p:nvPicPr>
          <p:cNvPr id="101378" name="Picture 2" descr="نتيجة بحث الصور عن ‪process management‬‏"/>
          <p:cNvPicPr>
            <a:picLocks noChangeAspect="1" noChangeArrowheads="1"/>
          </p:cNvPicPr>
          <p:nvPr/>
        </p:nvPicPr>
        <p:blipFill>
          <a:blip r:embed="rId2"/>
          <a:srcRect/>
          <a:stretch>
            <a:fillRect/>
          </a:stretch>
        </p:blipFill>
        <p:spPr bwMode="auto">
          <a:xfrm>
            <a:off x="1066800" y="5248890"/>
            <a:ext cx="2057400" cy="1228110"/>
          </a:xfrm>
          <a:prstGeom prst="rect">
            <a:avLst/>
          </a:prstGeom>
          <a:noFill/>
        </p:spPr>
      </p:pic>
      <p:sp>
        <p:nvSpPr>
          <p:cNvPr id="6" name="زر إجراء: الوراء أو السابق 5">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مستند" ma:contentTypeID="0x0101004A1E16FE0F34B9469BB8B6587DEB1F06" ma:contentTypeVersion="0" ma:contentTypeDescription="إنشاء مستند جديد." ma:contentTypeScope="" ma:versionID="06893999610fa6e80a4d296b24baee4d">
  <xsd:schema xmlns:xsd="http://www.w3.org/2001/XMLSchema" xmlns:xs="http://www.w3.org/2001/XMLSchema" xmlns:p="http://schemas.microsoft.com/office/2006/metadata/properties" targetNamespace="http://schemas.microsoft.com/office/2006/metadata/properties" ma:root="true" ma:fieldsID="408d163d59f9091e438e5ec8852a4fa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04D8CC-EDC8-41E8-A05A-845DDC8F99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67F0F93-715A-4D1D-AE96-C8CD3951AB5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9CC5F06A-B315-41B6-91DD-D0F2251DAA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4176</TotalTime>
  <Words>11709</Words>
  <Application>Microsoft Office PowerPoint</Application>
  <PresentationFormat>عرض على الشاشة (4:3)</PresentationFormat>
  <Paragraphs>1589</Paragraphs>
  <Slides>202</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202</vt:i4>
      </vt:variant>
    </vt:vector>
  </HeadingPairs>
  <TitlesOfParts>
    <vt:vector size="209" baseType="lpstr">
      <vt:lpstr>Arial</vt:lpstr>
      <vt:lpstr>Calibri</vt:lpstr>
      <vt:lpstr>Chaparral Pro Light</vt:lpstr>
      <vt:lpstr>DecoType Naskh Variants</vt:lpstr>
      <vt:lpstr>Times New Roman</vt:lpstr>
      <vt:lpstr>Wingdings</vt: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hisham</dc:creator>
  <cp:lastModifiedBy>Hisham A. Abhari</cp:lastModifiedBy>
  <cp:revision>271</cp:revision>
  <dcterms:created xsi:type="dcterms:W3CDTF">2017-02-25T21:36:38Z</dcterms:created>
  <dcterms:modified xsi:type="dcterms:W3CDTF">2020-11-24T11:44:09Z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0x0101004A1E16FE0F34B9469BB8B6587DEB1F06</vt:lpwstr>
  </property>
</Properties>
</file>