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21" r:id="rId14"/>
    <p:sldId id="269" r:id="rId15"/>
    <p:sldId id="322" r:id="rId16"/>
    <p:sldId id="270" r:id="rId17"/>
    <p:sldId id="323" r:id="rId18"/>
    <p:sldId id="271" r:id="rId19"/>
    <p:sldId id="272" r:id="rId20"/>
    <p:sldId id="326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329" r:id="rId30"/>
    <p:sldId id="334" r:id="rId31"/>
    <p:sldId id="330" r:id="rId32"/>
    <p:sldId id="331" r:id="rId33"/>
    <p:sldId id="333" r:id="rId34"/>
    <p:sldId id="281" r:id="rId35"/>
    <p:sldId id="283" r:id="rId36"/>
    <p:sldId id="324" r:id="rId37"/>
    <p:sldId id="285" r:id="rId38"/>
    <p:sldId id="325" r:id="rId39"/>
    <p:sldId id="287" r:id="rId40"/>
    <p:sldId id="327" r:id="rId41"/>
    <p:sldId id="289" r:id="rId42"/>
    <p:sldId id="290" r:id="rId43"/>
    <p:sldId id="291" r:id="rId44"/>
    <p:sldId id="292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28" r:id="rId60"/>
    <p:sldId id="309" r:id="rId61"/>
    <p:sldId id="310" r:id="rId62"/>
    <p:sldId id="335" r:id="rId63"/>
    <p:sldId id="311" r:id="rId64"/>
    <p:sldId id="312" r:id="rId65"/>
    <p:sldId id="313" r:id="rId66"/>
    <p:sldId id="314" r:id="rId67"/>
    <p:sldId id="315" r:id="rId68"/>
    <p:sldId id="316" r:id="rId69"/>
    <p:sldId id="317" r:id="rId70"/>
  </p:sldIdLst>
  <p:sldSz cx="9144000" cy="6858000" type="screen4x3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EB2A5B42-5D2A-42CE-A618-25C2D1C9FF84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749086"/>
            <a:ext cx="5492750" cy="4499134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6"/>
            <a:ext cx="2975240" cy="499904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CB4ACE2B-2EBD-4273-8C76-B7772187A0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643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ACE2B-2EBD-4273-8C76-B7772187A0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197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03D8C8-ED05-4D44-A3C4-90EDA82A478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A6D4DC3-8866-498D-8C0A-45F0C72EA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8C8-ED05-4D44-A3C4-90EDA82A478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4DC3-8866-498D-8C0A-45F0C72EA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8C8-ED05-4D44-A3C4-90EDA82A478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4DC3-8866-498D-8C0A-45F0C72EA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03D8C8-ED05-4D44-A3C4-90EDA82A478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6D4DC3-8866-498D-8C0A-45F0C72EA7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03D8C8-ED05-4D44-A3C4-90EDA82A478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A6D4DC3-8866-498D-8C0A-45F0C72EA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8C8-ED05-4D44-A3C4-90EDA82A478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4DC3-8866-498D-8C0A-45F0C72EA7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8C8-ED05-4D44-A3C4-90EDA82A478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4DC3-8866-498D-8C0A-45F0C72EA7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03D8C8-ED05-4D44-A3C4-90EDA82A478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6D4DC3-8866-498D-8C0A-45F0C72EA7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3D8C8-ED05-4D44-A3C4-90EDA82A478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4DC3-8866-498D-8C0A-45F0C72EA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03D8C8-ED05-4D44-A3C4-90EDA82A478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6D4DC3-8866-498D-8C0A-45F0C72EA7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03D8C8-ED05-4D44-A3C4-90EDA82A478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A6D4DC3-8866-498D-8C0A-45F0C72EA7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03D8C8-ED05-4D44-A3C4-90EDA82A4783}" type="datetimeFigureOut">
              <a:rPr lang="en-US" smtClean="0"/>
              <a:pPr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A6D4DC3-8866-498D-8C0A-45F0C72EA7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yO1FQFM_OE" TargetMode="External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"/>
            <a:ext cx="8382000" cy="6553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Amino acids</a:t>
            </a:r>
          </a:p>
          <a:p>
            <a:pPr marL="0" indent="0">
              <a:buNone/>
            </a:pPr>
            <a:endParaRPr lang="en-GB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Amino </a:t>
            </a:r>
            <a:r>
              <a:rPr lang="en-GB" sz="2800" b="1" u="sng" dirty="0">
                <a:latin typeface="Times New Roman" pitchFamily="18" charset="0"/>
                <a:cs typeface="Times New Roman" pitchFamily="18" charset="0"/>
              </a:rPr>
              <a:t>acids:</a:t>
            </a:r>
          </a:p>
          <a:p>
            <a:pPr marL="0" indent="0">
              <a:buNone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are organic molecules that are the building block of 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proteins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-There is 20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-amino acids commonly found in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proteins</a:t>
            </a:r>
          </a:p>
          <a:p>
            <a:pPr marL="0" indent="0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have a carboxyl group and an amino group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bonded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same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carbon atom [the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-carbon]).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-The 20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-amino acids of proteins are often referred as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standard amino acids.</a:t>
            </a:r>
          </a:p>
          <a:p>
            <a:pPr marL="0" indent="0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1913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Amino acids with positively charged (basic) R-group: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most hydrophilic R-groups are those that are either positively or negatively charged.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amino acids in which the R-groups have significant positive charge at PH 7.0 are: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                lysine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arginine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Lysine has amino group on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-position of its R-group.</a:t>
            </a:r>
          </a:p>
          <a:p>
            <a:pPr eaLnBrk="1" hangingPunct="1">
              <a:buFontTx/>
              <a:buChar char="-"/>
            </a:pP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has positively charged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guanidinium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group in its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R-group.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has an aromatic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imidazole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group in its R-group.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5983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Amino acids with negatively charged (acidic) R-group: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two amino acids having R-groups with a net negative charge at PH 7.0 are: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       Aspartic acid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aspartate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Glutamic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acid (glutamate)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-These amino acids have carboxyl group in their side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chains (R-groups).</a:t>
            </a: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endParaRPr lang="en-GB" sz="2800" b="1" u="sng" dirty="0" smtClean="0"/>
          </a:p>
        </p:txBody>
      </p:sp>
    </p:spTree>
    <p:extLst>
      <p:ext uri="{BB962C8B-B14F-4D97-AF65-F5344CB8AC3E}">
        <p14:creationId xmlns="" xmlns:p14="http://schemas.microsoft.com/office/powerpoint/2010/main" val="303400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016"/>
          <a:stretch>
            <a:fillRect/>
          </a:stretch>
        </p:blipFill>
        <p:spPr bwMode="auto">
          <a:xfrm>
            <a:off x="0" y="-26988"/>
            <a:ext cx="9144000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16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Uncommon amino acids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i) Rare amino acids of proteins: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uncommon amino acids also have important functions.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addition to the 20 common amino acids, proteins may contains uncommon amino acids which are derived from common (standard) amino acids.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4-hydroxyproline       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found in collagen.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5-hydroxylysine 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carboxyglutamate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found in the blood clotting </a:t>
            </a:r>
          </a:p>
          <a:p>
            <a:pPr eaLnBrk="1" hangingPunct="1">
              <a:buFontTx/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protein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3635375" y="34290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4067175" y="3427413"/>
            <a:ext cx="0" cy="1009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>
            <a:off x="3635375" y="44370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8"/>
          <p:cNvSpPr>
            <a:spLocks noChangeShapeType="1"/>
          </p:cNvSpPr>
          <p:nvPr/>
        </p:nvSpPr>
        <p:spPr bwMode="auto">
          <a:xfrm>
            <a:off x="3924300" y="54451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9"/>
          <p:cNvSpPr>
            <a:spLocks noChangeShapeType="1"/>
          </p:cNvSpPr>
          <p:nvPr/>
        </p:nvSpPr>
        <p:spPr bwMode="auto">
          <a:xfrm>
            <a:off x="4356100" y="54451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 flipH="1">
            <a:off x="3924300" y="60928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>
            <a:off x="4356100" y="5805488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>
            <a:off x="4067175" y="3789363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63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184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3630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ii) Non-protein amino acids: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These non-protein amino acids are found in cells and occur biologically in free or combined form but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not in proteins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Example: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ornithine and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citrulline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they are intermediates in the                </a:t>
            </a:r>
          </a:p>
          <a:p>
            <a:pPr eaLnBrk="1" hangingPunct="1">
              <a:buFontTx/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biosynthesis of arginine and in </a:t>
            </a:r>
          </a:p>
          <a:p>
            <a:pPr eaLnBrk="1" hangingPunct="1">
              <a:buFontTx/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the urea cycle.</a:t>
            </a:r>
          </a:p>
          <a:p>
            <a:pPr eaLnBrk="1" hangingPunct="1">
              <a:buFontTx/>
              <a:buNone/>
            </a:pP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3779838" y="198913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4067175" y="19891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H="1">
            <a:off x="3779838" y="24923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4067175" y="2276475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55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565150"/>
            <a:ext cx="5526087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42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Nutritional classification:</a:t>
            </a:r>
          </a:p>
          <a:p>
            <a:pPr eaLnBrk="1" hangingPunct="1">
              <a:buFontTx/>
              <a:buNone/>
            </a:pP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i) Essential amino acids: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(can not be synthesized in the body,</a:t>
            </a:r>
          </a:p>
          <a:p>
            <a:pPr eaLnBrk="1" hangingPunct="1">
              <a:buFontTx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must be provided in diet). </a:t>
            </a:r>
          </a:p>
          <a:p>
            <a:pPr>
              <a:buNone/>
            </a:pPr>
            <a:r>
              <a:rPr lang="en-US" sz="2000" dirty="0" smtClean="0"/>
              <a:t>         </a:t>
            </a:r>
            <a:r>
              <a:rPr lang="en-US" sz="2000" dirty="0" err="1" smtClean="0"/>
              <a:t>Valine</a:t>
            </a: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err="1"/>
              <a:t>Leucine</a:t>
            </a:r>
            <a:r>
              <a:rPr lang="en-GB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ii) Non-essential amino           </a:t>
            </a:r>
          </a:p>
          <a:p>
            <a:pPr>
              <a:buNone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/>
              <a:t>Isoleucine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acids: </a:t>
            </a:r>
          </a:p>
          <a:p>
            <a:pPr>
              <a:buNone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smtClean="0"/>
              <a:t> Methionine                                                   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they synthesized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</a:t>
            </a: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smtClean="0"/>
              <a:t>Phenylalanine                                                        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the body). 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</a:p>
          <a:p>
            <a:pPr>
              <a:buNone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 smtClean="0"/>
              <a:t>Tryptophan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/>
              <a:t>         Threonine</a:t>
            </a:r>
          </a:p>
          <a:p>
            <a:pPr marL="0" indent="0">
              <a:buNone/>
            </a:pPr>
            <a:r>
              <a:rPr lang="en-US" sz="2000" dirty="0" smtClean="0"/>
              <a:t>          Lysine</a:t>
            </a:r>
          </a:p>
          <a:p>
            <a:pPr marL="0" indent="0"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smtClean="0"/>
              <a:t>Arginine</a:t>
            </a:r>
          </a:p>
          <a:p>
            <a:pPr marL="0" indent="0"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dirty="0" err="1"/>
              <a:t>Histidine</a:t>
            </a:r>
            <a:endParaRPr lang="en-GB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4932363" y="2286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H="1">
            <a:off x="1042988" y="762000"/>
            <a:ext cx="388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1042988" y="76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8"/>
          <p:cNvSpPr>
            <a:spLocks noChangeShapeType="1"/>
          </p:cNvSpPr>
          <p:nvPr/>
        </p:nvSpPr>
        <p:spPr bwMode="auto">
          <a:xfrm>
            <a:off x="4932363" y="762000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Line 9"/>
          <p:cNvSpPr>
            <a:spLocks noChangeShapeType="1"/>
          </p:cNvSpPr>
          <p:nvPr/>
        </p:nvSpPr>
        <p:spPr bwMode="auto">
          <a:xfrm>
            <a:off x="7524750" y="762001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43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C) Metabolic classification:</a:t>
            </a:r>
          </a:p>
          <a:p>
            <a:pPr eaLnBrk="1" hangingPunct="1">
              <a:buFontTx/>
              <a:buNone/>
            </a:pP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i)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amino acids:</a:t>
            </a:r>
          </a:p>
          <a:p>
            <a:pPr eaLnBrk="1" hangingPunct="1">
              <a:buFontTx/>
              <a:buNone/>
            </a:pP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which give glucose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e.g., glycine, serine, arginine,</a:t>
            </a:r>
          </a:p>
          <a:p>
            <a:pPr eaLnBrk="1" hangingPunct="1">
              <a:buFontTx/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glutamic acid.</a:t>
            </a:r>
            <a:endParaRPr lang="en-GB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ii)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amino acids:</a:t>
            </a:r>
          </a:p>
          <a:p>
            <a:pPr eaLnBrk="1" hangingPunct="1">
              <a:buFontTx/>
              <a:buNone/>
            </a:pP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That gives ketone bodies.</a:t>
            </a:r>
          </a:p>
          <a:p>
            <a:pPr eaLnBrk="1" hangingPunct="1">
              <a:buFontTx/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e.g.,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leucine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GB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and   </a:t>
            </a:r>
          </a:p>
          <a:p>
            <a:pPr eaLnBrk="1" hangingPunct="1">
              <a:buFontTx/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en-GB" b="1" dirty="0" err="1" smtClean="0"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amino</a:t>
            </a:r>
          </a:p>
          <a:p>
            <a:pPr eaLnBrk="1" hangingPunct="1">
              <a:buFontTx/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acids: </a:t>
            </a:r>
          </a:p>
          <a:p>
            <a:pPr eaLnBrk="1" hangingPunct="1">
              <a:buFontTx/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give both glucose and </a:t>
            </a:r>
          </a:p>
          <a:p>
            <a:pPr eaLnBrk="1" hangingPunct="1">
              <a:buFontTx/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ketone bodies.</a:t>
            </a:r>
          </a:p>
          <a:p>
            <a:pPr eaLnBrk="1" hangingPunct="1">
              <a:buFontTx/>
              <a:buNone/>
            </a:pP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e.g., phenylalanine, tyrosine,          </a:t>
            </a:r>
          </a:p>
          <a:p>
            <a:pPr eaLnBrk="1" hangingPunct="1">
              <a:buFontTx/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tryptophan, isoleucine </a:t>
            </a: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4716463" y="4048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flipH="1">
            <a:off x="755650" y="836613"/>
            <a:ext cx="3960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>
            <a:off x="755650" y="836612"/>
            <a:ext cx="0" cy="267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4716463" y="836613"/>
            <a:ext cx="0" cy="1791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>
            <a:off x="4716463" y="836613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7740650" y="836613"/>
            <a:ext cx="0" cy="320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51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Amino acids differ from each other in their side chains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(R-group) which vary in structure, size, and electric charge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and which influence the solubility of the amino acids in water.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85693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89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Properties of amino acids</a:t>
            </a:r>
            <a:r>
              <a:rPr lang="en-GB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ar-SA" dirty="0"/>
          </a:p>
        </p:txBody>
      </p:sp>
      <p:pic>
        <p:nvPicPr>
          <p:cNvPr id="4" name="Content Placeholder 3" descr="properties aa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52600"/>
            <a:ext cx="5505997" cy="42370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1) Optical activity of amino acids: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All standard amino acids except glycine have an asymmetric carbon atom [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-carbon atom bound to four different substituent groups (i.e., a carboxyl group, amino group,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R-group, and a hydrogen atom).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-The asymmetric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-carbon atom is thus a chiral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center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-Because amino acids that obtained from the hydrolysis of proteins have one or more asymmetric carbon atoms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so all amino acids except glycine are optically active.  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-carbon atom of all amino acids except glycine is asymmetric, and thus amino acids exist in two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stereoisomeric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forms: L-isomer, D-isomer.</a:t>
            </a: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609600" y="4876800"/>
            <a:ext cx="792162" cy="292100"/>
          </a:xfrm>
          <a:prstGeom prst="rightArrow">
            <a:avLst>
              <a:gd name="adj1" fmla="val 50000"/>
              <a:gd name="adj2" fmla="val 5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8436" name="AutoShape 5"/>
          <p:cNvSpPr>
            <a:spLocks noChangeArrowheads="1"/>
          </p:cNvSpPr>
          <p:nvPr/>
        </p:nvSpPr>
        <p:spPr bwMode="auto">
          <a:xfrm>
            <a:off x="304800" y="3886200"/>
            <a:ext cx="1152525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5843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L- and D-isomer of amino acid depend on the configuration of the four different substituents around the asymmetric carbon atom.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Example: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Alanine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65400"/>
            <a:ext cx="7848600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039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-Nearly all biologically occurring compounds containing asymmetric carbon atom are found in nature in only one stereoisomers form either D or L.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-Except for glycine, the amino acids present in protein molecules are L-stereoisomers.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-When a compound has two or more asymmetric carbon atom, it has 2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possible stereoisomers (n = number of asymmetric carbon atoms).</a:t>
            </a:r>
            <a:endParaRPr lang="en-GB" sz="28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4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2) All amino acids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contain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-carboxyl group and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group.(and functional groups in the side chain of  </a:t>
            </a:r>
          </a:p>
          <a:p>
            <a:pPr eaLnBrk="1" hangingPunct="1">
              <a:buFontTx/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some amino acids)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All these groups determine the physical and chemical properties of amino acids.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3) Amino acids are ionized in water solution and form dipolar ion or zwitterion.</a:t>
            </a:r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323850" y="16891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691356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17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4) Amino acids are soluble in polar solvent (e.g., water).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5) Amino acids can act as acids and bases: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- Amino acids in aqueous solution are ionized and can act as acid or base.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52738"/>
            <a:ext cx="6913563" cy="37449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562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Substances having two-way property are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amphoteric.</a:t>
            </a: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In an electric field: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amino acid in acidic media            will move towards cathode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amino acid in basic media              will move towards anode</a:t>
            </a:r>
          </a:p>
          <a:p>
            <a:pPr eaLnBrk="1" hangingPunct="1">
              <a:buFontTx/>
              <a:buNone/>
            </a:pP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555" name="AutoShape 4"/>
          <p:cNvSpPr>
            <a:spLocks noChangeArrowheads="1"/>
          </p:cNvSpPr>
          <p:nvPr/>
        </p:nvSpPr>
        <p:spPr bwMode="auto">
          <a:xfrm>
            <a:off x="4927600" y="16764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4800600" y="25908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4679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93175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6) Isoelectric point or isoelectric PH (PI):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is the PH at which the net electric charge on amino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acid  is equal to zero.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 an amino acid will not move in an electric field.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-Each amino acid has its specific PI.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e.g., glycine has PI = 5.97 </a:t>
            </a: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auto">
          <a:xfrm>
            <a:off x="539750" y="2206625"/>
            <a:ext cx="1008063" cy="358775"/>
          </a:xfrm>
          <a:prstGeom prst="rightArrow">
            <a:avLst>
              <a:gd name="adj1" fmla="val 50000"/>
              <a:gd name="adj2" fmla="val 702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4" name="Picture 3" descr="zwitterions-iso-electronic-poi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4114800"/>
            <a:ext cx="6656316" cy="2350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891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7) Titration curve of amino acids: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Titration curve: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is a plot of the PH versus the equivalents of base added during titration of an acid.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Titration curve of glycine: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Glycine is non-polar amino acid.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It has one carboxyl group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-carboxyl group) and one amino group 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group).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Its titration curve consist of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two stages.</a:t>
            </a:r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9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yci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7010400" cy="596034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-All amino acids have free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-carboxyl group.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All amino acids except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have free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unsubstituted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group.</a:t>
            </a:r>
          </a:p>
          <a:p>
            <a:pPr eaLnBrk="1" hangingPunct="1">
              <a:buFontTx/>
              <a:buChar char="-"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common amino acids of proteins have been assigned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three-letter abbreviations and one letter symbols.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example: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Alanine: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Ala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Serine   :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Ser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4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glycine 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5108"/>
          <a:stretch>
            <a:fillRect/>
          </a:stretch>
        </p:blipFill>
        <p:spPr>
          <a:xfrm>
            <a:off x="216000" y="457200"/>
            <a:ext cx="8928000" cy="613548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glycine t.jpg 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09246" cy="578349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glycine t.jpg 1.png 2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855" y="1371600"/>
            <a:ext cx="8982145" cy="52836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glycine t.jpg 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838201"/>
            <a:ext cx="7467600" cy="543750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4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23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Titration curve of aspartic acid: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Aspartic acid is a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negatively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charged amino acid (acidic amino acid)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Aspartic acid contains two carboxyl groups and one amino group.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Its titration curve consist of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three stages.</a:t>
            </a:r>
          </a:p>
        </p:txBody>
      </p:sp>
      <p:pic>
        <p:nvPicPr>
          <p:cNvPr id="3" name="Picture 2" descr="amacids (1).gif"/>
          <p:cNvPicPr>
            <a:picLocks noChangeAspect="1"/>
          </p:cNvPicPr>
          <p:nvPr/>
        </p:nvPicPr>
        <p:blipFill>
          <a:blip r:embed="rId2" cstate="print"/>
          <a:srcRect l="22667" t="13333" r="50667"/>
          <a:stretch>
            <a:fillRect/>
          </a:stretch>
        </p:blipFill>
        <p:spPr>
          <a:xfrm>
            <a:off x="7467600" y="2514600"/>
            <a:ext cx="1125415" cy="1828800"/>
          </a:xfrm>
          <a:prstGeom prst="rect">
            <a:avLst/>
          </a:prstGeom>
        </p:spPr>
      </p:pic>
      <p:pic>
        <p:nvPicPr>
          <p:cNvPr id="4" name="Picture 3" descr="aa-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343400"/>
            <a:ext cx="8280000" cy="1719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3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AN\Desktop\Untitled-.pn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040" t="13333" r="56833" b="20000"/>
          <a:stretch/>
        </p:blipFill>
        <p:spPr bwMode="auto">
          <a:xfrm>
            <a:off x="228600" y="381000"/>
            <a:ext cx="838200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334000"/>
            <a:ext cx="7315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At the first </a:t>
            </a:r>
            <a:r>
              <a:rPr lang="en-US" dirty="0" err="1" smtClean="0"/>
              <a:t>pKa</a:t>
            </a:r>
            <a:r>
              <a:rPr lang="en-US" dirty="0" smtClean="0"/>
              <a:t>, the alpha-carboxyl dissociates. At the second </a:t>
            </a:r>
            <a:r>
              <a:rPr lang="en-US" dirty="0" err="1" smtClean="0"/>
              <a:t>pKa</a:t>
            </a:r>
            <a:r>
              <a:rPr lang="en-US" dirty="0" smtClean="0"/>
              <a:t>, the R-group carboxyl dissociates, At the third </a:t>
            </a:r>
            <a:r>
              <a:rPr lang="en-US" dirty="0" err="1" smtClean="0"/>
              <a:t>pKa</a:t>
            </a:r>
            <a:r>
              <a:rPr lang="en-US" dirty="0" smtClean="0"/>
              <a:t>, the alpha-amino dissociates.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3587893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latin typeface="Times New Roman" pitchFamily="18" charset="0"/>
                <a:cs typeface="Times New Roman" pitchFamily="18" charset="0"/>
              </a:rPr>
              <a:t>Titration curve of lysine:</a:t>
            </a:r>
          </a:p>
          <a:p>
            <a:pPr eaLnBrk="1" hangingPunct="1">
              <a:buFontTx/>
              <a:buNone/>
            </a:pPr>
            <a:endParaRPr lang="en-GB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Lysine is a </a:t>
            </a:r>
            <a:r>
              <a:rPr lang="en-GB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positively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charged amino acid (basic amino acid).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Lysine contains one carboxyl group and two amino groups.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Its titration curve consist of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three stages.</a:t>
            </a:r>
          </a:p>
        </p:txBody>
      </p:sp>
      <p:pic>
        <p:nvPicPr>
          <p:cNvPr id="3" name="Picture 2" descr="lys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28600"/>
            <a:ext cx="3399171" cy="838200"/>
          </a:xfrm>
          <a:prstGeom prst="rect">
            <a:avLst/>
          </a:prstGeom>
        </p:spPr>
      </p:pic>
      <p:pic>
        <p:nvPicPr>
          <p:cNvPr id="4" name="Picture 3" descr="lysine-t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37359"/>
            <a:ext cx="9144000" cy="36206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64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AN\Desktop\Untitled------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20" t="15447" r="59569" b="21017"/>
          <a:stretch/>
        </p:blipFill>
        <p:spPr bwMode="auto">
          <a:xfrm>
            <a:off x="161319" y="373777"/>
            <a:ext cx="8830281" cy="6484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3784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8) Absorption spectra:</a:t>
            </a:r>
          </a:p>
          <a:p>
            <a:pPr eaLnBrk="1" hangingPunct="1">
              <a:buFontTx/>
              <a:buNone/>
            </a:pP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-Three amino acids (tyrosine, tryptophan, and phenylalanine), absorb light significantly in the ultraviolet.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Since most proteins contain tyrosine residues, measurement of light absorption at 280 nm in a spectrophotometer is an extremely rapid and convenient means of estimating the protein content of a solution. </a:t>
            </a:r>
          </a:p>
        </p:txBody>
      </p:sp>
    </p:spTree>
    <p:extLst>
      <p:ext uri="{BB962C8B-B14F-4D97-AF65-F5344CB8AC3E}">
        <p14:creationId xmlns="" xmlns:p14="http://schemas.microsoft.com/office/powerpoint/2010/main" val="13830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Classification of amino acids</a:t>
            </a:r>
          </a:p>
          <a:p>
            <a:pPr eaLnBrk="1" hangingPunct="1">
              <a:buFontTx/>
              <a:buNone/>
            </a:pP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on the basis of their R-group</a:t>
            </a:r>
          </a:p>
          <a:p>
            <a:pPr eaLnBrk="1" hangingPunct="1">
              <a:buFontTx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(depend on the polarity of </a:t>
            </a:r>
          </a:p>
          <a:p>
            <a:pPr eaLnBrk="1" hangingPunct="1">
              <a:buFontTx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their R-group).</a:t>
            </a:r>
          </a:p>
          <a:p>
            <a:pPr eaLnBrk="1" hangingPunct="1">
              <a:buFontTx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Nutritional classification</a:t>
            </a:r>
          </a:p>
          <a:p>
            <a:pPr eaLnBrk="1" hangingPunct="1">
              <a:buFontTx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C)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Metabolic classification</a:t>
            </a:r>
          </a:p>
          <a:p>
            <a:pPr eaLnBrk="1" hangingPunct="1">
              <a:buFontTx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Line 4"/>
          <p:cNvSpPr>
            <a:spLocks noChangeShapeType="1"/>
          </p:cNvSpPr>
          <p:nvPr/>
        </p:nvSpPr>
        <p:spPr bwMode="auto">
          <a:xfrm>
            <a:off x="4500563" y="4762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Line 5"/>
          <p:cNvSpPr>
            <a:spLocks noChangeShapeType="1"/>
          </p:cNvSpPr>
          <p:nvPr/>
        </p:nvSpPr>
        <p:spPr bwMode="auto">
          <a:xfrm flipH="1">
            <a:off x="1258888" y="981075"/>
            <a:ext cx="324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1258888" y="9810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4500563" y="981075"/>
            <a:ext cx="0" cy="172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4500563" y="981075"/>
            <a:ext cx="367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8172450" y="981075"/>
            <a:ext cx="0" cy="295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59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11430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The chemical reactions of amino acids</a:t>
            </a:r>
            <a:br>
              <a:rPr lang="en-GB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ar-SA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As for all organic compounds, the chemical reactions of amino acids are those characteristic of their functional group. i.e.,                 </a:t>
            </a:r>
          </a:p>
          <a:p>
            <a:pPr>
              <a:buFontTx/>
              <a:buChar char="-"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                      1- the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carboxyl group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                          2 - the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-amino group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                          3 - and the functional groups                      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                             present in the different side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                                     chains.       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988"/>
            <a:ext cx="9251950" cy="7073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Reaction of carboxyl group: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a) Formation of ester:</a:t>
            </a: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b) Formation of amide:</a:t>
            </a: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4" descr="=cooh_rx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566" b="35698"/>
          <a:stretch>
            <a:fillRect/>
          </a:stretch>
        </p:blipFill>
        <p:spPr bwMode="auto">
          <a:xfrm>
            <a:off x="455613" y="1485900"/>
            <a:ext cx="79200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=cooh_rx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9661"/>
          <a:stretch>
            <a:fillRect/>
          </a:stretch>
        </p:blipFill>
        <p:spPr bwMode="auto">
          <a:xfrm>
            <a:off x="323850" y="4797425"/>
            <a:ext cx="84248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010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Reduction of the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-COOH of amino acid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with reducing agent lithium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borohydride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(LiBH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to yield the corresponding primary alcohol. 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COOH                                                    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GB" sz="28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OH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H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N - C – H                  LiBH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H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N - C – H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R                                                      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d) Decarboxylation</a:t>
            </a:r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Line 5"/>
          <p:cNvSpPr>
            <a:spLocks noChangeShapeType="1"/>
          </p:cNvSpPr>
          <p:nvPr/>
        </p:nvSpPr>
        <p:spPr bwMode="auto">
          <a:xfrm>
            <a:off x="1619250" y="23479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Line 6"/>
          <p:cNvSpPr>
            <a:spLocks noChangeShapeType="1"/>
          </p:cNvSpPr>
          <p:nvPr/>
        </p:nvSpPr>
        <p:spPr bwMode="auto">
          <a:xfrm>
            <a:off x="1619250" y="28527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7"/>
          <p:cNvSpPr>
            <a:spLocks noChangeShapeType="1"/>
          </p:cNvSpPr>
          <p:nvPr/>
        </p:nvSpPr>
        <p:spPr bwMode="auto">
          <a:xfrm>
            <a:off x="2771775" y="2852738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>
            <a:off x="7380288" y="23479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9"/>
          <p:cNvSpPr>
            <a:spLocks noChangeShapeType="1"/>
          </p:cNvSpPr>
          <p:nvPr/>
        </p:nvSpPr>
        <p:spPr bwMode="auto">
          <a:xfrm>
            <a:off x="7380288" y="28527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lec-1-level-3de-chemistry-of-amino-acids-29-638.jpg"/>
          <p:cNvPicPr>
            <a:picLocks noChangeAspect="1"/>
          </p:cNvPicPr>
          <p:nvPr/>
        </p:nvPicPr>
        <p:blipFill>
          <a:blip r:embed="rId2" cstate="print"/>
          <a:srcRect t="29958" b="14927"/>
          <a:stretch>
            <a:fillRect/>
          </a:stretch>
        </p:blipFill>
        <p:spPr>
          <a:xfrm>
            <a:off x="1371600" y="4437993"/>
            <a:ext cx="5848350" cy="2420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0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Reactions of amino group:</a:t>
            </a:r>
          </a:p>
          <a:p>
            <a:pPr eaLnBrk="1" hangingPunct="1">
              <a:buFontTx/>
              <a:buNone/>
            </a:pPr>
            <a:endParaRPr lang="en-GB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Acylated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amino acid: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This is by treatment with acid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halids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e.g., formation of 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benzyloxy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carbomyl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carbobenzoxy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derivative of amino acids.  </a:t>
            </a:r>
          </a:p>
        </p:txBody>
      </p:sp>
    </p:spTree>
    <p:extLst>
      <p:ext uri="{BB962C8B-B14F-4D97-AF65-F5344CB8AC3E}">
        <p14:creationId xmlns="" xmlns:p14="http://schemas.microsoft.com/office/powerpoint/2010/main" val="38269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AN\Desktop\Untitle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28" t="4733" r="65603" b="24748"/>
          <a:stretch/>
        </p:blipFill>
        <p:spPr bwMode="auto">
          <a:xfrm>
            <a:off x="1828800" y="0"/>
            <a:ext cx="51816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63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Ninhydrine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reaction:</a:t>
            </a:r>
          </a:p>
          <a:p>
            <a:pPr eaLnBrk="1" hangingPunct="1">
              <a:buFontTx/>
              <a:buNone/>
            </a:pP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can be utilized to estimate amino acids quantitatively in very small amounts.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On heating, an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acid reacts with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molecules of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ninhydrine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to yield an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intensly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coloured product.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A purple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color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is given in 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ninhydrin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reaction by all amino acids and peptides having a free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group,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whereas </a:t>
            </a:r>
            <a:r>
              <a:rPr lang="en-GB" sz="2800" u="sng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GB" sz="2800" u="sng" dirty="0" err="1" smtClean="0">
                <a:latin typeface="Times New Roman" pitchFamily="18" charset="0"/>
                <a:cs typeface="Times New Roman" pitchFamily="18" charset="0"/>
              </a:rPr>
              <a:t>hydroxyproline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in which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 is substituted, yield derivatives with a characteristic 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yellow colour.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58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7169150" cy="664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780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c) Formation of a Schiff</a:t>
            </a:r>
            <a:r>
              <a:rPr lang="en-GB" sz="2800" b="1" dirty="0" smtClean="0">
                <a:latin typeface="Times New Roman" pitchFamily="18" charset="0"/>
              </a:rPr>
              <a:t>′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s base: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groups of amino acids react reversibly with aldehydes to form compounds called Schiff</a:t>
            </a:r>
            <a:r>
              <a:rPr lang="en-GB" sz="2800" dirty="0" smtClean="0">
                <a:latin typeface="Times New Roman" pitchFamily="18" charset="0"/>
              </a:rPr>
              <a:t>′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 base.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Schiff</a:t>
            </a:r>
            <a:r>
              <a:rPr lang="en-GB" sz="2800" dirty="0" smtClean="0">
                <a:latin typeface="Times New Roman" pitchFamily="18" charset="0"/>
              </a:rPr>
              <a:t>′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 bases appear to be intermediates in a number of enzymatic reaction. </a:t>
            </a:r>
          </a:p>
        </p:txBody>
      </p:sp>
    </p:spTree>
    <p:extLst>
      <p:ext uri="{BB962C8B-B14F-4D97-AF65-F5344CB8AC3E}">
        <p14:creationId xmlns="" xmlns:p14="http://schemas.microsoft.com/office/powerpoint/2010/main" val="324522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228600"/>
            <a:ext cx="395128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4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d) Reaction with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cyanate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 descr="C:\Users\AAN\Desktop\Untitled2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9" r="54107"/>
          <a:stretch/>
        </p:blipFill>
        <p:spPr bwMode="auto">
          <a:xfrm>
            <a:off x="1906979" y="914400"/>
            <a:ext cx="4112821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54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A) Classification on the basis of their R-group:</a:t>
            </a:r>
          </a:p>
          <a:p>
            <a:pPr eaLnBrk="1" hangingPunct="1">
              <a:buFontTx/>
              <a:buNone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[depend on the polarity of their R-groups [tendency to interact with water at biological PH (near PH 7.0)]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polarity of the R-groups varies widely from non-polar and hydrophobic (water-insoluble) to highly polar and hydrophilic (water-soluble).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1) Amino acids with non-polar (hydrophobic) R-groups.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2) Amino acids with aromatic R-groups 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3) Amino acids with polar, uncharged R-group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4) Amino acids with positively charged (basic) R-group.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5) Amino acids with negatively charged (acidic) R-group.   </a:t>
            </a:r>
          </a:p>
        </p:txBody>
      </p:sp>
    </p:spTree>
    <p:extLst>
      <p:ext uri="{BB962C8B-B14F-4D97-AF65-F5344CB8AC3E}">
        <p14:creationId xmlns="" xmlns:p14="http://schemas.microsoft.com/office/powerpoint/2010/main" val="14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e) Reaction of 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-amino acid with reagent 1-fluoro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  2,4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dinitrobenzen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(FDNB):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In mild alkaline solution FDNB reacts with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acids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to yield 2,4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dinitrophenyl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derivatives, useful in identification of individual amino acids.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4" descr="124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5940"/>
          <a:stretch>
            <a:fillRect/>
          </a:stretch>
        </p:blipFill>
        <p:spPr bwMode="auto">
          <a:xfrm>
            <a:off x="334963" y="3573463"/>
            <a:ext cx="835183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63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 Reaction of the R-groups: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Amino acids show qualitative colour reaction typical of certain functions present in their R-groups.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e.g.,  - 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thiol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group of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cysteine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- 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phenolic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hydroxyl group of tyrosine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- 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guanidinium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group of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pic>
        <p:nvPicPr>
          <p:cNvPr id="3" name="Picture 2" descr="tyrosine.jpg"/>
          <p:cNvPicPr>
            <a:picLocks noChangeAspect="1"/>
          </p:cNvPicPr>
          <p:nvPr/>
        </p:nvPicPr>
        <p:blipFill>
          <a:blip r:embed="rId2" cstate="print"/>
          <a:srcRect t="27273" b="21212"/>
          <a:stretch>
            <a:fillRect/>
          </a:stretch>
        </p:blipFill>
        <p:spPr>
          <a:xfrm>
            <a:off x="304800" y="3581400"/>
            <a:ext cx="3106271" cy="1600200"/>
          </a:xfrm>
          <a:prstGeom prst="rect">
            <a:avLst/>
          </a:prstGeom>
        </p:spPr>
      </p:pic>
      <p:pic>
        <p:nvPicPr>
          <p:cNvPr id="4" name="Picture 3" descr="Lysine-Arginine.jpg"/>
          <p:cNvPicPr>
            <a:picLocks noChangeAspect="1"/>
          </p:cNvPicPr>
          <p:nvPr/>
        </p:nvPicPr>
        <p:blipFill>
          <a:blip r:embed="rId3" cstate="print"/>
          <a:srcRect l="47241"/>
          <a:stretch>
            <a:fillRect/>
          </a:stretch>
        </p:blipFill>
        <p:spPr>
          <a:xfrm>
            <a:off x="2743200" y="5029200"/>
            <a:ext cx="2914650" cy="1647825"/>
          </a:xfrm>
          <a:prstGeom prst="rect">
            <a:avLst/>
          </a:prstGeom>
        </p:spPr>
      </p:pic>
      <p:pic>
        <p:nvPicPr>
          <p:cNvPr id="5" name="Picture 4" descr="cytein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581400"/>
            <a:ext cx="2724150" cy="1295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10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14350" indent="-514350" eaLnBrk="1" hangingPunct="1">
              <a:buFontTx/>
              <a:buAutoNum type="alphaUcParenR"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Reaction of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thiol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group:</a:t>
            </a:r>
          </a:p>
          <a:p>
            <a:pPr marL="514350" indent="-514350" eaLnBrk="1" hangingPunct="1">
              <a:buFontTx/>
              <a:buAutoNum type="alphaUcParenR"/>
            </a:pPr>
            <a:endParaRPr lang="en-GB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i) Oxidation of cysteine to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Oxidation by atmospheric oxygen in the presence of iron salts or by other mild oxidizing agents.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oxidation product is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in which 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disulfide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bond constitute a covalent bridge between two residues of cysteine.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disulf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03250"/>
            <a:ext cx="6973888" cy="2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2460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</p:txBody>
      </p:sp>
      <p:pic>
        <p:nvPicPr>
          <p:cNvPr id="47107" name="Picture 5" descr="disulf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849788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072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ii) Reaction of cysteine with Ag</a:t>
            </a:r>
            <a:r>
              <a:rPr lang="en-GB" sz="28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-This is another reaction of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thiol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group of cysteine with heavy metals such as Hg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and Ag+ which form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mercaptides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73392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82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iii) Reaction of cysteine with Elman</a:t>
            </a:r>
            <a:r>
              <a:rPr lang="en-GB" sz="2800" b="1" dirty="0" smtClean="0">
                <a:latin typeface="Times New Roman" pitchFamily="18" charset="0"/>
              </a:rPr>
              <a:t>′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s reagent: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thiol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groups of cysteine and cysteine residues in peptides and proteins can be measured by 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quantitative reaction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with Elman′s reagent, yielding a product that can be measured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colorimetrically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</p:spTree>
    <p:extLst>
      <p:ext uri="{BB962C8B-B14F-4D97-AF65-F5344CB8AC3E}">
        <p14:creationId xmlns="" xmlns:p14="http://schemas.microsoft.com/office/powerpoint/2010/main" val="13716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AN\Desktop\Untitle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034"/>
          <a:stretch/>
        </p:blipFill>
        <p:spPr bwMode="auto">
          <a:xfrm>
            <a:off x="990600" y="0"/>
            <a:ext cx="67818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638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iv) Reduction of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to cysteine:</a:t>
            </a: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6192837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43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B) Reaction of phenolic hydroxyl group of tyrosine: 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Millon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reaction: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When tyrosine is heated with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millon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solution (HgSO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in H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), a red colour is produced.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C) Reaction of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guanidinium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group of arginine:</a:t>
            </a:r>
          </a:p>
          <a:p>
            <a:pPr eaLnBrk="1" hangingPunct="1">
              <a:buFontTx/>
              <a:buNone/>
            </a:pP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i)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Sakaguchie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test: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guanidinium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group of arginine, react with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naphthol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and sodium hypochlorite to a red colour.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04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Separation of amino acids:</a:t>
            </a:r>
            <a:br>
              <a:rPr lang="en-GB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ar-S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Complex mixtures of amino acids can be separated, identified and estimated by</a:t>
            </a:r>
            <a:r>
              <a:rPr lang="en-GB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● Electrophoresis</a:t>
            </a: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 ● Ion exchange chromatography 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988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Amino acids with non-polar (hydrophobic)R-group: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R-group in this class of amino acids are non-polar and hydrophobic.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Glycine has the simplest structure.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    Glycine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Alanine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Valine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have non-polar, aliphatic R-group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Leucine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Isoleucine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Methionine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Methionine is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sulfur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-containing amino acid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has an aliphatic side chain with a distinctive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cyclic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structure.</a:t>
            </a: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1692275" y="191611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3276600" y="1916113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 flipH="1">
            <a:off x="1547813" y="5084763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3276600" y="35004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52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Paper electrophoresis</a:t>
            </a: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endParaRPr lang="en-GB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simplest method for separating amino acids is paper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electrophoresis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A drop of an aqueous solution of the amino acid mixture is placed on a filter-paper strip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moistened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with a buffer at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a given PH.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A high-voltage electric field is applied to the strip.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Because of their different PK values, the amino acids migrate in different directions and at different rates along the strip, depending on the  •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PH of the buffer system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• and the voltage applied.  </a:t>
            </a:r>
          </a:p>
        </p:txBody>
      </p:sp>
    </p:spTree>
    <p:extLst>
      <p:ext uri="{BB962C8B-B14F-4D97-AF65-F5344CB8AC3E}">
        <p14:creationId xmlns="" xmlns:p14="http://schemas.microsoft.com/office/powerpoint/2010/main" val="33378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At PH 1.0  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arginine, and lysine have a charge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of  +2 and move more rapidly to the negatively charged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cathode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than the other amino acids, which have a charge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of  +1  . 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●At PH 6.0  , the positively charged amino acids (lysine, arginine,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move to the cathode and the negatively charged amino acids (aspartic acid and glutamic acid) to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the anode.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●All the other amino acids will remain at or near the origin, since they have no ionizing groups other than their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-amino and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-carboxyl group and thus have about the same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isoelectric point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51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 descr="his ph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81200"/>
            <a:ext cx="1971675" cy="2743200"/>
          </a:xfrm>
        </p:spPr>
      </p:pic>
      <p:pic>
        <p:nvPicPr>
          <p:cNvPr id="5" name="Picture 4" descr="arg ph 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133600"/>
            <a:ext cx="2286000" cy="3180522"/>
          </a:xfrm>
          <a:prstGeom prst="rect">
            <a:avLst/>
          </a:prstGeom>
        </p:spPr>
      </p:pic>
      <p:pic>
        <p:nvPicPr>
          <p:cNvPr id="6" name="Picture 5" descr="lys ph1.gif"/>
          <p:cNvPicPr>
            <a:picLocks noChangeAspect="1"/>
          </p:cNvPicPr>
          <p:nvPr/>
        </p:nvPicPr>
        <p:blipFill>
          <a:blip r:embed="rId4" cstate="print"/>
          <a:srcRect t="29884"/>
          <a:stretch>
            <a:fillRect/>
          </a:stretch>
        </p:blipFill>
        <p:spPr>
          <a:xfrm>
            <a:off x="5943600" y="2438400"/>
            <a:ext cx="2427581" cy="2539106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</a:rPr>
              <a:t>●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To locate the amino acids on the paper, it is dried, sprayed with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ninhydrin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and heated.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</a:rPr>
              <a:t>●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Blue or purple spots, each indicating the presence of an amino acid, will appear on the paper.</a:t>
            </a:r>
          </a:p>
        </p:txBody>
      </p:sp>
      <p:pic>
        <p:nvPicPr>
          <p:cNvPr id="3" name="Picture 2" descr="electrophoresis.gif"/>
          <p:cNvPicPr>
            <a:picLocks noChangeAspect="1"/>
          </p:cNvPicPr>
          <p:nvPr/>
        </p:nvPicPr>
        <p:blipFill>
          <a:blip r:embed="rId2" cstate="print"/>
          <a:srcRect l="20028" t="8905" r="23227" b="12430"/>
          <a:stretch>
            <a:fillRect/>
          </a:stretch>
        </p:blipFill>
        <p:spPr>
          <a:xfrm>
            <a:off x="1905000" y="2590799"/>
            <a:ext cx="4876800" cy="42672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7400" y="228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www.youtube.com/watch?v=GyO1FQFM_OE</a:t>
            </a:r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9935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047" r="31972" b="4303"/>
          <a:stretch>
            <a:fillRect/>
          </a:stretch>
        </p:blipFill>
        <p:spPr bwMode="auto">
          <a:xfrm>
            <a:off x="395288" y="260350"/>
            <a:ext cx="8353425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2524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Ion exchange chromatography: 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It is the most widely used method for separating, identifying, and quantitating the amounts of each amino acid in </a:t>
            </a:r>
          </a:p>
          <a:p>
            <a:pPr marL="0" indent="0" eaLnBrk="1" hangingPunct="1"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a mixture.</a:t>
            </a:r>
          </a:p>
          <a:p>
            <a:pPr eaLnBrk="1" hangingPunct="1">
              <a:buFontTx/>
              <a:buChar char="-"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chromatographic column consists of a long tube filled with the granules of a synthetic resin containing fixed charged groups.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Resins with fixed anionic groups are called </a:t>
            </a:r>
            <a:r>
              <a:rPr lang="en-GB" sz="2800" u="sng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 exchange resins.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Resins with fixed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cationic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groups are </a:t>
            </a:r>
            <a:r>
              <a:rPr lang="en-GB" sz="2800" u="sng" dirty="0" smtClean="0">
                <a:latin typeface="Times New Roman" pitchFamily="18" charset="0"/>
                <a:cs typeface="Times New Roman" pitchFamily="18" charset="0"/>
              </a:rPr>
              <a:t>anion exchange resins.</a:t>
            </a:r>
          </a:p>
        </p:txBody>
      </p:sp>
    </p:spTree>
    <p:extLst>
      <p:ext uri="{BB962C8B-B14F-4D97-AF65-F5344CB8AC3E}">
        <p14:creationId xmlns="" xmlns:p14="http://schemas.microsoft.com/office/powerpoint/2010/main" val="35581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simplest form of ion-exchange chromatography, 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amino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acids can be separated on columns of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cation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-exchange resins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in which the fixed anionic groups,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sulfonic acid groups (-SO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), are first charged with Na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●an acid solution (PH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of the amino acid mixture to be analyzed is then poured on the column and allowed to percolate through slowly.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-At PH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the amino acids are largely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with net positive charges. </a:t>
            </a:r>
          </a:p>
        </p:txBody>
      </p:sp>
    </p:spTree>
    <p:extLst>
      <p:ext uri="{BB962C8B-B14F-4D97-AF65-F5344CB8AC3E}">
        <p14:creationId xmlns="" xmlns:p14="http://schemas.microsoft.com/office/powerpoint/2010/main" val="368084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●As the mixture passes down the column, the positively charged amino acids will displace the bound Na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ions from the fixed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(-SO</a:t>
            </a:r>
            <a:r>
              <a:rPr lang="en-GB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groups of the resin particles.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• At PH 3.0 , the amino acids with the largest positive charge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(lysine, arginine, and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will displace Na+ from the resin first and will be bound to the resin most tightly.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• The amino acids with the least amount of positive charge at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PH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(glutamic acid and aspartic acid) will be bound  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least.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• All the other amino acids will have intermediate amounts of positive charge.</a:t>
            </a:r>
          </a:p>
        </p:txBody>
      </p:sp>
    </p:spTree>
    <p:extLst>
      <p:ext uri="{BB962C8B-B14F-4D97-AF65-F5344CB8AC3E}">
        <p14:creationId xmlns="" xmlns:p14="http://schemas.microsoft.com/office/powerpoint/2010/main" val="33135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different amino acids will therefore move down the resin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column at different rates, which depend largely on their PK values.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•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glutamic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acid and aspartic acid will move down the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column at the highest rates, since they bound least at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PH 3.0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• whereas lysine,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will move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most slowly.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● small fractions of a few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milliliters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each collected from the bottom of the column and analyzed quantitatively.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3" name="AutoShape 4"/>
          <p:cNvSpPr>
            <a:spLocks noChangeArrowheads="1"/>
          </p:cNvSpPr>
          <p:nvPr/>
        </p:nvSpPr>
        <p:spPr bwMode="auto">
          <a:xfrm>
            <a:off x="250825" y="1844675"/>
            <a:ext cx="865188" cy="360363"/>
          </a:xfrm>
          <a:prstGeom prst="rightArrow">
            <a:avLst>
              <a:gd name="adj1" fmla="val 50000"/>
              <a:gd name="adj2" fmla="val 60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09531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ar-SA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15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Amino acids with aromatic R-groups 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They are: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phenylalanine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tryptophan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tyrosine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hydroxyl group of tyrosine can form hydrogen bonds. </a:t>
            </a:r>
          </a:p>
          <a:p>
            <a:pPr eaLnBrk="1" hangingPunct="1">
              <a:buFontTx/>
              <a:buNone/>
            </a:pP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66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Amino acids with polar, uncharged R-group: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The R-groups of these amino acids are more soluble in water, or more hydrophilic, than those of the non-polar amino acids, because they contain functional groups that form hydrogen bonds with water.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This class of amino acids includes: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serine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threonine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cysteine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aspargine</a:t>
            </a:r>
            <a:endParaRPr lang="en-GB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            glutamine  </a:t>
            </a:r>
          </a:p>
        </p:txBody>
      </p:sp>
    </p:spTree>
    <p:extLst>
      <p:ext uri="{BB962C8B-B14F-4D97-AF65-F5344CB8AC3E}">
        <p14:creationId xmlns="" xmlns:p14="http://schemas.microsoft.com/office/powerpoint/2010/main" val="17177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</a:rPr>
              <a:t>●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The polarity of serine and threonine is contributed by their hydroxyl groups.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</a:rPr>
              <a:t>● The polarity of cysteine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is contributed by its sulfhydryl group (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thiol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group).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</a:rPr>
              <a:t>● The polarity of </a:t>
            </a:r>
            <a:r>
              <a:rPr lang="en-GB" sz="2800" dirty="0" err="1" smtClean="0">
                <a:latin typeface="Times New Roman" pitchFamily="18" charset="0"/>
              </a:rPr>
              <a:t>aspargine</a:t>
            </a:r>
            <a:r>
              <a:rPr lang="en-GB" sz="2800" dirty="0" smtClean="0">
                <a:latin typeface="Times New Roman" pitchFamily="18" charset="0"/>
              </a:rPr>
              <a:t> and glutamine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is contributed by their amide groups.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Aspargine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is amide of aspartic acid (aspartate).</a:t>
            </a:r>
          </a:p>
          <a:p>
            <a:pPr eaLnBrk="1" hangingPunct="1">
              <a:buFontTx/>
              <a:buChar char="-"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Glutamine is amide of glutamic acid (glutamate).</a:t>
            </a:r>
          </a:p>
          <a:p>
            <a:pPr eaLnBrk="1" hangingPunct="1">
              <a:buFontTx/>
              <a:buNone/>
            </a:pP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- Cysteine is readily oxidized to form covalently linked </a:t>
            </a:r>
            <a:r>
              <a:rPr lang="en-GB" sz="2800" dirty="0" err="1" smtClean="0">
                <a:latin typeface="Times New Roman" pitchFamily="18" charset="0"/>
                <a:cs typeface="Times New Roman" pitchFamily="18" charset="0"/>
              </a:rPr>
              <a:t>dimeric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 amino acid called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cystine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in which two cysteine molecules or residues are joined by 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2800" b="1" dirty="0" err="1" smtClean="0">
                <a:latin typeface="Times New Roman" pitchFamily="18" charset="0"/>
                <a:cs typeface="Times New Roman" pitchFamily="18" charset="0"/>
              </a:rPr>
              <a:t>disulfide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bond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 descr="as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5181600"/>
            <a:ext cx="3009900" cy="152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82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1003</TotalTime>
  <Words>2838</Words>
  <Application>Microsoft Office PowerPoint</Application>
  <PresentationFormat>On-screen Show (4:3)</PresentationFormat>
  <Paragraphs>337</Paragraphs>
  <Slides>69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Properties of amino acids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The chemical reactions of amino acids 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Separation of amino acids: 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AAN</dc:creator>
  <cp:lastModifiedBy>aalbity</cp:lastModifiedBy>
  <cp:revision>79</cp:revision>
  <dcterms:created xsi:type="dcterms:W3CDTF">2017-02-27T12:21:46Z</dcterms:created>
  <dcterms:modified xsi:type="dcterms:W3CDTF">2018-03-11T06:54:18Z</dcterms:modified>
</cp:coreProperties>
</file>