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21" r:id="rId14"/>
    <p:sldId id="269" r:id="rId15"/>
    <p:sldId id="322" r:id="rId16"/>
    <p:sldId id="270" r:id="rId17"/>
    <p:sldId id="32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324" r:id="rId31"/>
    <p:sldId id="285" r:id="rId32"/>
    <p:sldId id="325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A5B42-5D2A-42CE-A618-25C2D1C9FF8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ACE2B-2EBD-4273-8C76-B7772187A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CE2B-2EBD-4273-8C76-B7772187A0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7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03D8C8-ED05-4D44-A3C4-90EDA82A4783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382000" cy="655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Amino acids</a:t>
            </a:r>
          </a:p>
          <a:p>
            <a:pPr marL="0" indent="0">
              <a:buNone/>
            </a:pPr>
            <a:endParaRPr lang="en-GB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Amino </a:t>
            </a:r>
            <a:r>
              <a:rPr lang="en-GB" sz="2800" b="1" u="sng" dirty="0">
                <a:latin typeface="Times New Roman" pitchFamily="18" charset="0"/>
                <a:cs typeface="Times New Roman" pitchFamily="18" charset="0"/>
              </a:rPr>
              <a:t>acids:</a:t>
            </a:r>
          </a:p>
          <a:p>
            <a:pPr marL="0" indent="0">
              <a:buNone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are organic molecules that are the building block of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proteins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-There is 20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-amino acids commonly found in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proteins</a:t>
            </a:r>
          </a:p>
          <a:p>
            <a:pPr marL="0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have a carboxyl group and an amino group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bonded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same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carbon atom [the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-carbon]).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-The 20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-amino acids of proteins are often referred as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standard amino acids.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13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smtClean="0">
                <a:latin typeface="Times New Roman" pitchFamily="18" charset="0"/>
                <a:cs typeface="Times New Roman" pitchFamily="18" charset="0"/>
              </a:rPr>
              <a:t>4) Amino acids with positively charged (basic) R-group: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The most hydrophilic R-groups are those that are either positively or negatively charged.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The amino acids in which the R-groups have significant positive charge at PH 7.0 are: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                     lysine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                     arginine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                     histidine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Lysine has amino group on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-position of its R-group.</a:t>
            </a:r>
          </a:p>
          <a:p>
            <a:pPr eaLnBrk="1" hangingPunct="1">
              <a:buFontTx/>
              <a:buChar char="-"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Arginine has positively charged guanidinium group in its 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R-group.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Histidine has an aromatic imidazole group in its R-group.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983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smtClean="0">
                <a:latin typeface="Times New Roman" pitchFamily="18" charset="0"/>
                <a:cs typeface="Times New Roman" pitchFamily="18" charset="0"/>
              </a:rPr>
              <a:t>5) Amino acids with negatively charged (acidic) R-group: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The two amino acids having R-groups with a net negative charge at PH 7.0 are: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            Aspartic acid (aspartate)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            Glutamic acid (glutamate)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-These amino acids have carboxyl group in their side 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chains (R-groups).</a:t>
            </a:r>
            <a:r>
              <a:rPr lang="en-GB" sz="2800" b="1" u="sng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en-GB" sz="2800" b="1" u="sng" smtClean="0"/>
          </a:p>
        </p:txBody>
      </p:sp>
    </p:spTree>
    <p:extLst>
      <p:ext uri="{BB962C8B-B14F-4D97-AF65-F5344CB8AC3E}">
        <p14:creationId xmlns:p14="http://schemas.microsoft.com/office/powerpoint/2010/main" val="30340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6"/>
          <a:stretch>
            <a:fillRect/>
          </a:stretch>
        </p:blipFill>
        <p:spPr bwMode="auto">
          <a:xfrm>
            <a:off x="0" y="-26988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6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Uncommon amino acids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i) Rare amino acids of proteins: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uncommon amino acids also have important functions.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addition to the 20 common amino acids, proteins may contains uncommon amino acids which are derived from common (standard) amino acids.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4-hydroxyproline      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found in collagen.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5-hydroxylysine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carboxyglutamate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found in the blood clotting </a:t>
            </a:r>
          </a:p>
          <a:p>
            <a:pPr eaLnBrk="1" hangingPunct="1">
              <a:buFontTx/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protein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3635375" y="34290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4067175" y="3427413"/>
            <a:ext cx="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3635375" y="44370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3924300" y="54451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4356100" y="54451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 flipH="1">
            <a:off x="3924300" y="60928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4356100" y="58054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4067175" y="37893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184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ii) Non-protein amino acids: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These non-protein amino acids are found in cells and occur biologically in free or combined form but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not in proteins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Example: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ornithine and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they are intermediates in the                </a:t>
            </a:r>
          </a:p>
          <a:p>
            <a:pPr eaLnBrk="1" hangingPunct="1">
              <a:buFontTx/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biosynthesis of arginine and in </a:t>
            </a:r>
          </a:p>
          <a:p>
            <a:pPr eaLnBrk="1" hangingPunct="1">
              <a:buFontTx/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the urea cycle.</a:t>
            </a:r>
          </a:p>
          <a:p>
            <a:pPr eaLnBrk="1" hangingPunct="1">
              <a:buFontTx/>
              <a:buNone/>
            </a:pP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3779838" y="19891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4067175" y="19891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H="1">
            <a:off x="3779838" y="24923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4067175" y="22764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565150"/>
            <a:ext cx="5526087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B) Nutritional classification:</a:t>
            </a:r>
          </a:p>
          <a:p>
            <a:pPr eaLnBrk="1" hangingPunct="1">
              <a:buFontTx/>
              <a:buNone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i) Essential amino acids: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(can not be synthesized in the body,</a:t>
            </a:r>
          </a:p>
          <a:p>
            <a:pPr eaLnBrk="1" hangingPunct="1">
              <a:buFontTx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must be provided in diet). </a:t>
            </a:r>
          </a:p>
          <a:p>
            <a:pPr>
              <a:buNone/>
            </a:pPr>
            <a:r>
              <a:rPr lang="en-US" sz="2000" dirty="0" smtClean="0"/>
              <a:t>         </a:t>
            </a:r>
            <a:r>
              <a:rPr lang="en-US" sz="2000" dirty="0" err="1" smtClean="0"/>
              <a:t>Valine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err="1"/>
              <a:t>Leucine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ii) Non-essential amino           </a:t>
            </a:r>
          </a:p>
          <a:p>
            <a:pPr>
              <a:buNone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/>
              <a:t>Isoleucine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acids: </a:t>
            </a:r>
          </a:p>
          <a:p>
            <a:pPr>
              <a:buNone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smtClean="0"/>
              <a:t> Methionine                                               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they synthesized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smtClean="0"/>
              <a:t>Phenylalanine                                                        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body). 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pPr>
              <a:buNone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smtClean="0"/>
              <a:t>Tryptophan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/>
              <a:t>         Threonine</a:t>
            </a:r>
          </a:p>
          <a:p>
            <a:pPr marL="0" indent="0">
              <a:buNone/>
            </a:pPr>
            <a:r>
              <a:rPr lang="en-US" sz="2000" dirty="0" smtClean="0"/>
              <a:t>          Lysine</a:t>
            </a: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smtClean="0"/>
              <a:t>Arginine</a:t>
            </a: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/>
              <a:t>Histidine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4932363" y="228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H="1">
            <a:off x="1042988" y="762000"/>
            <a:ext cx="388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1042988" y="76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4932363" y="762000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7524750" y="762001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C) Metabolic classification:</a:t>
            </a:r>
          </a:p>
          <a:p>
            <a:pPr eaLnBrk="1" hangingPunct="1">
              <a:buFontTx/>
              <a:buNone/>
            </a:pP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i)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amino acids:</a:t>
            </a:r>
          </a:p>
          <a:p>
            <a:pPr eaLnBrk="1" hangingPunct="1">
              <a:buFontTx/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which give glucose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e.g., glycine, serine, arginine,</a:t>
            </a:r>
          </a:p>
          <a:p>
            <a:pPr eaLnBrk="1" hangingPunct="1">
              <a:buFontTx/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glutamic acid.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ii)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amino acids:</a:t>
            </a:r>
          </a:p>
          <a:p>
            <a:pPr eaLnBrk="1" hangingPunct="1">
              <a:buFontTx/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That gives ketone bodies.</a:t>
            </a:r>
          </a:p>
          <a:p>
            <a:pPr eaLnBrk="1" hangingPunct="1">
              <a:buFontTx/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e.g.,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and   </a:t>
            </a: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amino</a:t>
            </a: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acids: </a:t>
            </a:r>
          </a:p>
          <a:p>
            <a:pPr eaLnBrk="1" hangingPunct="1">
              <a:buFontTx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give both glucose and </a:t>
            </a:r>
          </a:p>
          <a:p>
            <a:pPr eaLnBrk="1" hangingPunct="1">
              <a:buFontTx/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ketone bodies.</a:t>
            </a:r>
          </a:p>
          <a:p>
            <a:pPr eaLnBrk="1" hangingPunct="1">
              <a:buFontTx/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e.g., phenylalanine, tyrosine,          </a:t>
            </a:r>
          </a:p>
          <a:p>
            <a:pPr eaLnBrk="1" hangingPunct="1">
              <a:buFontTx/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tryptophan, isoleucine 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4716463" y="4048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H="1">
            <a:off x="755650" y="836613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755650" y="836612"/>
            <a:ext cx="0" cy="267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4716463" y="836613"/>
            <a:ext cx="0" cy="1791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4716463" y="836613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7740650" y="836613"/>
            <a:ext cx="0" cy="320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Amino acids differ from each other in their side chains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(R-group) which vary in structure, size, and electric charge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and which influence the solubility of the amino acids in water.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85693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Properties of amino acids: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1) Optical activity of amino acids: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All standard amino acids except glycine have an asymmetric carbon atom [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-carbon atom bound to four different substituent groups (i.e., a carboxyl group, amino group,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R-group, and a hydrogen atom).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-The asymmetric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-carbon atom is thus a chiral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-Because amino acids that obtained from the hydrolysis of proteins have one or more asymmetric carbon atoms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so all amino acids except glycine are optically active.  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-carbon atom of all amino acids except glycine is asymmetric, and thus amino acids exist in two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stereoisomeric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forms: L-isomer, D-isomer.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611188" y="4419600"/>
            <a:ext cx="792162" cy="292100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395288" y="5334000"/>
            <a:ext cx="1152525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3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L- and D-isomer of amino acid depend on the configuration of the four different substituents around the asymmetric carbon atom.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Example: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Alanine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7848600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-Nearly all biologically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occuring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compounds containing asymmetric carbon atom are found in nature in only one stereoisomers form either D or L.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-Except for glycine, the amino acids present in protein molecules are L-stereoisomers.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-When a compound has two or more asymmetric carbon atom, it has 2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possible stereoisomers (n = number of asymmetric carbon atoms).</a:t>
            </a:r>
            <a:endParaRPr lang="en-GB" sz="2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All amino acids contain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-carboxyl group and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group.(and functional groups in the side chain of  </a:t>
            </a:r>
          </a:p>
          <a:p>
            <a:pPr eaLnBrk="1" hangingPunct="1">
              <a:buFontTx/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some amino acids)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All these groups determine the physical and chemical properties of amino acids.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Amino acids are ionized in water solution and form dipolar ion or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zwitterion.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323850" y="16891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69135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7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4)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Amino acids are soluble in polar solvent (e.g., water).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5) Amino acids can act as acids and bases: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- Amino acids in aqueous solution are ionized and can act as acid or base.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2738"/>
            <a:ext cx="6913563" cy="3744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2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Substances having two-way property are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amphoteric.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In an electric field: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amino acid in acidic media            will move towards cathode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amino acid in basic media              will move towards anode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4927600" y="16764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800600" y="25908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7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93175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6) Isoelectric point or isoelectric PH (PI):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the PH at which the net electric charge on amino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acid  is equal to zero.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an amino acid will not move in an electric field.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-Each amino acid has its specific PI.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e.g., glycine has PI = 5.97 </a:t>
            </a: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539750" y="2206625"/>
            <a:ext cx="1008063" cy="358775"/>
          </a:xfrm>
          <a:prstGeom prst="rightArrow">
            <a:avLst>
              <a:gd name="adj1" fmla="val 50000"/>
              <a:gd name="adj2" fmla="val 702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7) Titration curve of amino acids: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Titration curve: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is a plot of the PH versus the equivalents of base added during titration of an acid.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Titration curve of glycine: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Glycine is non-polar amino acid.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 has one carboxyl group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-carboxyl group) and one amino group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group).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Its titration curve consist of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two stages.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Titration curve of aspartic acid: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Aspartic acid is a negatively charged amino acid (acidic amino acid)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Aspartic acid contains two carboxyl groups and one amino group.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Its titration curve consist of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three stages.</a:t>
            </a:r>
          </a:p>
        </p:txBody>
      </p:sp>
    </p:spTree>
    <p:extLst>
      <p:ext uri="{BB962C8B-B14F-4D97-AF65-F5344CB8AC3E}">
        <p14:creationId xmlns:p14="http://schemas.microsoft.com/office/powerpoint/2010/main" val="613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-All amino acids have free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-carboxyl group.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All amino acids except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have free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unsubstituted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common amino acids of proteins have been assigned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three-letter abbreviations and one letter symbols.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example: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Alanine: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Serine   :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AN\Desktop\Untitled-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r="568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89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Titration curve of lysine: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Lysine is a positively charged amino acid (basic amino acid).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Lysine contains one carboxyl group and two amino 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Its titration curve consist of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three stages.</a:t>
            </a:r>
          </a:p>
        </p:txBody>
      </p:sp>
    </p:spTree>
    <p:extLst>
      <p:ext uri="{BB962C8B-B14F-4D97-AF65-F5344CB8AC3E}">
        <p14:creationId xmlns:p14="http://schemas.microsoft.com/office/powerpoint/2010/main" val="33964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AN\Desktop\Untitled------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6370" r="58462" b="119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84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8) Absorption spectra: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-Three amino acids (tyrosine, tryptophan, and phenylalanine), absorb light significantly in the ultraviolet.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Since most proteins contain tyrosine residues, measurement of light absorption at 280 nm in a spectrophotometer is an extremely rapid and convenient means of estimating the protein content of a solution. </a:t>
            </a:r>
          </a:p>
        </p:txBody>
      </p:sp>
    </p:spTree>
    <p:extLst>
      <p:ext uri="{BB962C8B-B14F-4D97-AF65-F5344CB8AC3E}">
        <p14:creationId xmlns:p14="http://schemas.microsoft.com/office/powerpoint/2010/main" val="13830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The chemical reactions of amino acids: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As for all organic compounds, the chemical reactions of amino acids are those characteristic of their functional group. i.e.,                  -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carboxyl group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-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- and the functional groups                    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present in the different side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chains.       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988"/>
            <a:ext cx="9251950" cy="7073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1) Reaction of carboxyl group: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a) Formation of ester: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b) Formation of amide: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4" descr="=cooh_rx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6" b="35698"/>
          <a:stretch>
            <a:fillRect/>
          </a:stretch>
        </p:blipFill>
        <p:spPr bwMode="auto">
          <a:xfrm>
            <a:off x="455613" y="1485900"/>
            <a:ext cx="79200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=cooh_rx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61"/>
          <a:stretch>
            <a:fillRect/>
          </a:stretch>
        </p:blipFill>
        <p:spPr bwMode="auto">
          <a:xfrm>
            <a:off x="323850" y="4797425"/>
            <a:ext cx="84248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0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Reduction of the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-COOH of amino acid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with reducing agent lithium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borohydride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(LiBH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to yield the corresponding primary alcohol.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COOH                                                    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OH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N - C – H                  LiBH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N - C – H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R                                                     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d) Decarboxylation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1619250" y="23479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>
            <a:off x="1619250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>
            <a:off x="2771775" y="285273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7380288" y="23479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9"/>
          <p:cNvSpPr>
            <a:spLocks noChangeShapeType="1"/>
          </p:cNvSpPr>
          <p:nvPr/>
        </p:nvSpPr>
        <p:spPr bwMode="auto">
          <a:xfrm>
            <a:off x="7380288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2) Reactions of amino group: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Acylated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amino acid: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This is by treatment with acid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halids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e.g., formation of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benzyloxy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carbomyl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carbobenzoxy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derivative of amino acids.  </a:t>
            </a:r>
          </a:p>
        </p:txBody>
      </p:sp>
    </p:spTree>
    <p:extLst>
      <p:ext uri="{BB962C8B-B14F-4D97-AF65-F5344CB8AC3E}">
        <p14:creationId xmlns:p14="http://schemas.microsoft.com/office/powerpoint/2010/main" val="38269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AN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4733" r="65603" b="24748"/>
          <a:stretch/>
        </p:blipFill>
        <p:spPr bwMode="auto">
          <a:xfrm>
            <a:off x="182880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3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Ninhydrine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reaction: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can be utilized to estimate amino acids quantitatively in very small amounts.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On heating, an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acid reacts with two molecules of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ninhydrine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to yield an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intensly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coloured product.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 purple colour is given in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ninhydrin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reaction by all amino acids and peptides having a free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group, whereas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in which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 is substituted, yield derivatives with a characteristic 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yellow colour.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Classification of amino acids:</a:t>
            </a:r>
          </a:p>
          <a:p>
            <a:pPr eaLnBrk="1" hangingPunct="1">
              <a:buFontTx/>
              <a:buNone/>
            </a:pPr>
            <a:endParaRPr lang="en-GB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400" b="1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 on the basis of their R-group</a:t>
            </a:r>
          </a:p>
          <a:p>
            <a:pPr eaLnBrk="1" hangingPunct="1">
              <a:buFontTx/>
              <a:buNone/>
            </a:pP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     (depend on the polarity of </a:t>
            </a:r>
          </a:p>
          <a:p>
            <a:pPr eaLnBrk="1" hangingPunct="1">
              <a:buFontTx/>
              <a:buNone/>
            </a:pP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       their R-group).</a:t>
            </a:r>
          </a:p>
          <a:p>
            <a:pPr eaLnBrk="1" hangingPunct="1">
              <a:buFontTx/>
              <a:buNone/>
            </a:pPr>
            <a:endParaRPr lang="en-GB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GB" sz="2400" b="1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Nutritional classification</a:t>
            </a:r>
          </a:p>
          <a:p>
            <a:pPr eaLnBrk="1" hangingPunct="1">
              <a:buFontTx/>
              <a:buNone/>
            </a:pPr>
            <a:endParaRPr lang="en-GB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4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C)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 Metabolic classification</a:t>
            </a:r>
          </a:p>
          <a:p>
            <a:pPr eaLnBrk="1" hangingPunct="1">
              <a:buFontTx/>
              <a:buNone/>
            </a:pPr>
            <a:endParaRPr lang="en-GB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4500563" y="4762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1258888" y="981075"/>
            <a:ext cx="324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1258888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4500563" y="98107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4500563" y="98107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8172450" y="9810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04800"/>
            <a:ext cx="63309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0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c) Formation of a Schiff</a:t>
            </a:r>
            <a:r>
              <a:rPr lang="en-GB" sz="2800" b="1" dirty="0" smtClean="0">
                <a:latin typeface="Times New Roman" pitchFamily="18" charset="0"/>
              </a:rPr>
              <a:t>′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 base: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groups of amino acids react reversibly with aldehydes to form compounds called Schiff</a:t>
            </a:r>
            <a:r>
              <a:rPr lang="en-GB" sz="2800" dirty="0" smtClean="0">
                <a:latin typeface="Times New Roman" pitchFamily="18" charset="0"/>
              </a:rPr>
              <a:t>′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 base.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Schiff</a:t>
            </a:r>
            <a:r>
              <a:rPr lang="en-GB" sz="2800" dirty="0" smtClean="0">
                <a:latin typeface="Times New Roman" pitchFamily="18" charset="0"/>
              </a:rPr>
              <a:t>′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 bases appear to be intermediates in a number of enzymatic reaction. </a:t>
            </a:r>
          </a:p>
        </p:txBody>
      </p:sp>
    </p:spTree>
    <p:extLst>
      <p:ext uri="{BB962C8B-B14F-4D97-AF65-F5344CB8AC3E}">
        <p14:creationId xmlns:p14="http://schemas.microsoft.com/office/powerpoint/2010/main" val="32452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28600"/>
            <a:ext cx="395128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d) Reaction with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cyanate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 descr="C:\Users\AAN\Desktop\Untitled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54107"/>
          <a:stretch/>
        </p:blipFill>
        <p:spPr bwMode="auto">
          <a:xfrm>
            <a:off x="1906979" y="914400"/>
            <a:ext cx="411282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e) Reaction of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-amino acid with reagent 1-fluoro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2,4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dinitrobenzen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(FDNB):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In mild alkaline solution FDNB reacts with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acids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to yield 2,4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dinitrophenyl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derivatives, useful in identification of individual amino acids.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4" descr="12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0"/>
          <a:stretch>
            <a:fillRect/>
          </a:stretch>
        </p:blipFill>
        <p:spPr bwMode="auto">
          <a:xfrm>
            <a:off x="334963" y="3573463"/>
            <a:ext cx="83518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smtClean="0">
                <a:latin typeface="Times New Roman" pitchFamily="18" charset="0"/>
                <a:cs typeface="Times New Roman" pitchFamily="18" charset="0"/>
              </a:rPr>
              <a:t>3) Reaction of the R-groups: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Amino acids show qualitative colour reaction typical of certain functions present in their R-groups.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e.g.,  - The thiol group of cysteine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- The phenolic hydroxyl group of tyrosine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- The guanidinium group of arginine  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9710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A) Reaction of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group: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i) Oxidation of cysteine to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Oxidation by atmospheric oxygen in the presence of iron salts or by other mild oxidizing agents.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oxidation product is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in which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disulfide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bond constitute a covalent bridge between two residues of cysteine.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47107" name="Picture 5" descr="disulf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4978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7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ii) Reaction of cysteine with Ag</a:t>
            </a:r>
            <a:r>
              <a:rPr lang="en-GB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-This is another reaction of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 of cysteine with heavy metals such as Hg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and Ag+ which form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mercaptides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7339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2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iii) Reaction of cysteine with Elman</a:t>
            </a:r>
            <a:r>
              <a:rPr lang="en-GB" sz="2800" b="1" dirty="0" smtClean="0">
                <a:latin typeface="Times New Roman" pitchFamily="18" charset="0"/>
              </a:rPr>
              <a:t>′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 reagent: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groups of cysteine and cysteine residues in peptides and proteins can be measured by a quantitative reaction with Elman′s reagent, yielding a product that can be measured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colorimetrically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3716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A) Classification on the basis of their R-group:</a:t>
            </a: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[depend on the polarity of their R-groups [tendency to interact with water at biological PH (near PH 7.0)]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polarity of the R-groups varies widely from non-polar and hydrophobic (water-insoluble) to highly polar and hydrophilic (water-soluble).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1) Amino acids with non-polar (hydrophobic) R-groups.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2) Amino acids with aromatic R-groups 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3) Amino acids with polar, uncharged R-group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4) Amino acids with positively charged (basic) R-group.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5) Amino acids with negatively charged (acidic) R-group.   </a:t>
            </a:r>
          </a:p>
        </p:txBody>
      </p:sp>
    </p:spTree>
    <p:extLst>
      <p:ext uri="{BB962C8B-B14F-4D97-AF65-F5344CB8AC3E}">
        <p14:creationId xmlns:p14="http://schemas.microsoft.com/office/powerpoint/2010/main" val="14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AN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4"/>
          <a:stretch/>
        </p:blipFill>
        <p:spPr bwMode="auto">
          <a:xfrm>
            <a:off x="990600" y="0"/>
            <a:ext cx="678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iv) Reduction of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to cysteine: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6192837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3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B) Reaction of phenolic hydroxyl group of tyrosine: 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Millon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reaction: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When tyrosine is heated with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millon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solution (HgSO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in 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), a red colour is produced.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C) Reaction of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group of arginine: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Sakaguchie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test: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 of arginine, react with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naphthol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and sodium hypochlorite to a red colour.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Separation of amino acids: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Complex mixtures of amino acids can be separated, identified and estimated by: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● Electrophoresis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● Ion exchange chromatography </a:t>
            </a:r>
          </a:p>
        </p:txBody>
      </p:sp>
    </p:spTree>
    <p:extLst>
      <p:ext uri="{BB962C8B-B14F-4D97-AF65-F5344CB8AC3E}">
        <p14:creationId xmlns:p14="http://schemas.microsoft.com/office/powerpoint/2010/main" val="39664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Paper electrophoresis: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The simplest method for separating amino acids is paper electrophoresis.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● A drop of an aqueous solution of the amino acid mixture is placed on a filter-paper strip moistered with a buffer at 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a given PH.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● A high-voltage electric field is applied to the strip.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● Because of their different PK values, the amino acids migrate in different directions and at different rates along the strip, depending on the  • PH of the buffer system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                                    • and the voltage applied.  </a:t>
            </a:r>
          </a:p>
        </p:txBody>
      </p:sp>
    </p:spTree>
    <p:extLst>
      <p:ext uri="{BB962C8B-B14F-4D97-AF65-F5344CB8AC3E}">
        <p14:creationId xmlns:p14="http://schemas.microsoft.com/office/powerpoint/2010/main" val="33378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At PH 1.0  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arginine, and lysine have a charge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of  +2 and move more rapidly to the negatively charged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cathod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than the other amino acids, which have a charge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of  +1  . 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●At PH 6.0  , the positively charged amino acids (lysine, arginine,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move to the cathode and the negatively charged amino acids (aspartic acid and glutamic acid) to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the anode.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●All the other amino acids will remain at or near the origin, since they have no ionizing groups other than their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and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-carboxyl group and thus have about the same isoelectric point.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</a:rPr>
              <a:t>●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To locate the amino acids on the paper, it is dried, sprayed with ninhydrin and heated.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</a:rPr>
              <a:t>●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Blue or purple spots, each indicating the presence of an amino acid, will appear on the paper.</a:t>
            </a:r>
          </a:p>
        </p:txBody>
      </p:sp>
    </p:spTree>
    <p:extLst>
      <p:ext uri="{BB962C8B-B14F-4D97-AF65-F5344CB8AC3E}">
        <p14:creationId xmlns:p14="http://schemas.microsoft.com/office/powerpoint/2010/main" val="9935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 r="31972" b="4303"/>
          <a:stretch>
            <a:fillRect/>
          </a:stretch>
        </p:blipFill>
        <p:spPr bwMode="auto">
          <a:xfrm>
            <a:off x="395288" y="260350"/>
            <a:ext cx="8353425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2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Ion exchange chromatography: 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It is the most widely used method for separating, identifying, and quantitating the amounts of each amino acid in </a:t>
            </a:r>
          </a:p>
          <a:p>
            <a:pPr marL="0" indent="0" eaLnBrk="1" hangingPunct="1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a mixture.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chromatographic column consists of a long tube filled with the granules of a synthetic resin containing fixed charged 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Resins with fixed anionic groups are called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exchange resins.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Resins with fixed cationic groups are anion exchange resins.</a:t>
            </a:r>
          </a:p>
        </p:txBody>
      </p:sp>
    </p:spTree>
    <p:extLst>
      <p:ext uri="{BB962C8B-B14F-4D97-AF65-F5344CB8AC3E}">
        <p14:creationId xmlns:p14="http://schemas.microsoft.com/office/powerpoint/2010/main" val="35581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In the simplest form of ion-exchange chromatography, amino acids can be separated on columns of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-exchange resins, in which the fixed anionic groups,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sulfonic acid groups (-SO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), are first charged with Na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●an acid solution (PH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of the amino acid mixture to be analyzed is then poured on the column and allowed to percolate through slowly.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-At PH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the amino acids are largely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net positive charges. </a:t>
            </a:r>
          </a:p>
        </p:txBody>
      </p:sp>
    </p:spTree>
    <p:extLst>
      <p:ext uri="{BB962C8B-B14F-4D97-AF65-F5344CB8AC3E}">
        <p14:creationId xmlns:p14="http://schemas.microsoft.com/office/powerpoint/2010/main" val="36808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988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1) Amino acids with non-polar (hydrophobic)R-group: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R-group in this class of amino acids are non-polar and hydrophobic.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Glycine has the simplest structure.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    Glycine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Alanine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have non-polar, aliphatic R-group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Leucine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Isoleucine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Methionine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Methionine is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sulfur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-containing amino acid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has an aliphatic side chain with a distinctive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cyclic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structure.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1692275" y="191611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3276600" y="1916113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H="1">
            <a:off x="1547813" y="508476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3276600" y="3500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●As the mixture passes down the column, the positively charged amino acids will displace the bound 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ions from the fixed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(-SO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groups of the resin particles.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• At PH 3.0 , the amino acids with the largest positive charge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(lysine, arginine, and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will displace Na+ from the resin first and will be bound to the resin most tightly.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• The amino acids with the least amount of positive charge at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PH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(glutamic acid and aspartic acid) will be bound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least.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• All the other amino acids will have intermediate amounts of positive charge.</a:t>
            </a:r>
          </a:p>
        </p:txBody>
      </p:sp>
    </p:spTree>
    <p:extLst>
      <p:ext uri="{BB962C8B-B14F-4D97-AF65-F5344CB8AC3E}">
        <p14:creationId xmlns:p14="http://schemas.microsoft.com/office/powerpoint/2010/main" val="3313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The different amino acids will therefore move down the resin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column at different rates, which depend largely on their PK values.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• glutamic acid and aspartic acid will move down the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   column at the highest rates, since they bound least at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   PH 3.0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• whereas lysine, arginine, and histidine will move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   most slowly.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● small fractions of a few milliliters each collected from the bottom of the column and analyzed quantitatively.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250825" y="1844675"/>
            <a:ext cx="865188" cy="360363"/>
          </a:xfrm>
          <a:prstGeom prst="righ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53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2) Amino acids with aromatic R-groups 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They are: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phenylalanine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tryptophan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tyrosine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hydroxyl group of tyrosine can form hydrogen bonds.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3) Amino acids with polar, uncharged R-group: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R-groups of these amino acids are more soluble in water, or more hydrophilic, than those of the non-polar amino acids, because they contain functional groups that form hydrogen bonds with water.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This class of amino acids includes: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serine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threonine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cysteine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aspargine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glutamine  </a:t>
            </a:r>
          </a:p>
        </p:txBody>
      </p:sp>
    </p:spTree>
    <p:extLst>
      <p:ext uri="{BB962C8B-B14F-4D97-AF65-F5344CB8AC3E}">
        <p14:creationId xmlns:p14="http://schemas.microsoft.com/office/powerpoint/2010/main" val="17177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polarity of serine and threonine is contributed by their hydroxyl 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 The polarity of cysteine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contributed by its sulfhydryl group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group).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 The polarity of </a:t>
            </a:r>
            <a:r>
              <a:rPr lang="en-GB" sz="2800" dirty="0" err="1" smtClean="0">
                <a:latin typeface="Times New Roman" pitchFamily="18" charset="0"/>
              </a:rPr>
              <a:t>aspargine</a:t>
            </a:r>
            <a:r>
              <a:rPr lang="en-GB" sz="2800" dirty="0" smtClean="0">
                <a:latin typeface="Times New Roman" pitchFamily="18" charset="0"/>
              </a:rPr>
              <a:t> and glutamine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contributed by their amide 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Aspargine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is amide of aspartic acid (aspartate).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Glutamine is amide of glutamic acid (glutamate).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Cysteine is readily oxidized to form covalently linked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dimeric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amino acid called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which two cysteine molecules or residues are joined by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disulfide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bond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2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575</TotalTime>
  <Words>2809</Words>
  <Application>Microsoft Office PowerPoint</Application>
  <PresentationFormat>On-screen Show (4:3)</PresentationFormat>
  <Paragraphs>328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</dc:creator>
  <cp:lastModifiedBy>AAN</cp:lastModifiedBy>
  <cp:revision>73</cp:revision>
  <dcterms:created xsi:type="dcterms:W3CDTF">2017-02-27T12:21:46Z</dcterms:created>
  <dcterms:modified xsi:type="dcterms:W3CDTF">2017-03-19T12:55:42Z</dcterms:modified>
</cp:coreProperties>
</file>