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3" r:id="rId5"/>
    <p:sldId id="264" r:id="rId6"/>
    <p:sldId id="266" r:id="rId7"/>
    <p:sldId id="265" r:id="rId8"/>
    <p:sldId id="272" r:id="rId9"/>
    <p:sldId id="271" r:id="rId10"/>
    <p:sldId id="281" r:id="rId11"/>
    <p:sldId id="279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 snapToGrid="0">
      <p:cViewPr>
        <p:scale>
          <a:sx n="70" d="100"/>
          <a:sy n="70" d="100"/>
        </p:scale>
        <p:origin x="6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C0E33-9C18-4DF3-8F70-297CBFF000DD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08F83-9811-4C4B-BA12-84EA243BBAC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40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ar-SA" dirty="0"/>
              <a:t>هو وصف لظاهرة او مشكلة او علاقة ...</a:t>
            </a:r>
            <a:r>
              <a:rPr lang="ar-SA" dirty="0" err="1"/>
              <a:t>الخ</a:t>
            </a:r>
            <a:r>
              <a:rPr lang="ar-SA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كثر</a:t>
            </a:r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المناهج استخداما وهو استقصاء عن ظاهرة حالية بهدف تشخيصها وكشف جوانبها وتحديد العلاقات بين عناصرها او بينها وبين ظواهر اخرى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تركيز على الحاضر وتهدف الى التفسير والوصف مثل قياس الاتجاهات الآراء ويتم وضع أسئلة او فرضيات او كلاهما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مصادر جمع المعلومات: المشاركون، الملاحظة، التحليل، </a:t>
            </a:r>
            <a:r>
              <a:rPr lang="ar-SA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المقابلة..الخ</a:t>
            </a:r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من خلال الإحصاء واللفظي وتعرض النتائج شفهيا او احصائيا والتفسير هو الإجابة على الأسئلة ثم تفسيرها </a:t>
            </a:r>
          </a:p>
          <a:p>
            <a:endParaRPr lang="ar-SA" dirty="0"/>
          </a:p>
          <a:p>
            <a:r>
              <a:rPr lang="ar-SA" dirty="0"/>
              <a:t>الوصف الكمي يعني وصف الظاهرة وجوانبها وعلاقاتها وصفا لفظيا </a:t>
            </a:r>
          </a:p>
          <a:p>
            <a:r>
              <a:rPr lang="ar-SA" dirty="0"/>
              <a:t>الوصف الكمي هو استخدام الأرقام للوصف مثلا درجة تكرار ظاهرة معينة درجة شدتها درجة ارتباطها </a:t>
            </a:r>
          </a:p>
          <a:p>
            <a:r>
              <a:rPr lang="ar-SA" dirty="0"/>
              <a:t>هو اكثر منهج مستخدم في المجالات الإنسانية وبعض الظواهر لا يمكن دراستها الا بهذا المنهج</a:t>
            </a:r>
          </a:p>
          <a:p>
            <a:r>
              <a:rPr lang="ar-SA" dirty="0"/>
              <a:t>يتضمن وصف وجمع معلومات ثم </a:t>
            </a:r>
            <a:r>
              <a:rPr lang="ar-SA" dirty="0" err="1"/>
              <a:t>تنظيكها</a:t>
            </a:r>
            <a:r>
              <a:rPr lang="ar-SA" dirty="0"/>
              <a:t> وترتيبها </a:t>
            </a:r>
          </a:p>
          <a:p>
            <a:r>
              <a:rPr lang="ar-SA" dirty="0"/>
              <a:t>هذا </a:t>
            </a:r>
            <a:r>
              <a:rPr lang="ar-SA" dirty="0" err="1"/>
              <a:t>التظيم</a:t>
            </a:r>
            <a:r>
              <a:rPr lang="ar-SA" dirty="0"/>
              <a:t> يؤدي الى استنتاج وتعميم ليتم الاستفادة من النتائج في ارض الواقع</a:t>
            </a:r>
          </a:p>
          <a:p>
            <a:r>
              <a:rPr lang="ar-SA" dirty="0"/>
              <a:t>خطواته:</a:t>
            </a:r>
          </a:p>
          <a:p>
            <a:r>
              <a:rPr lang="ar-SA" dirty="0"/>
              <a:t>وجود مشكلة وتحديدها </a:t>
            </a:r>
          </a:p>
          <a:p>
            <a:r>
              <a:rPr lang="ar-SA" dirty="0"/>
              <a:t>صياغتها على شكل سؤال</a:t>
            </a:r>
          </a:p>
          <a:p>
            <a:r>
              <a:rPr lang="ar-SA" dirty="0"/>
              <a:t>وضع فروض مبدئية</a:t>
            </a:r>
          </a:p>
          <a:p>
            <a:r>
              <a:rPr lang="ar-SA" dirty="0"/>
              <a:t>اختيار العينة وحجمها وكيف تم الاختيار</a:t>
            </a:r>
          </a:p>
          <a:p>
            <a:r>
              <a:rPr lang="ar-SA" dirty="0"/>
              <a:t>اختيار الأدوات او تطوير أدوات وتقنينها</a:t>
            </a:r>
          </a:p>
          <a:p>
            <a:r>
              <a:rPr lang="ar-SA" dirty="0"/>
              <a:t>القيام بجمع البيانات</a:t>
            </a:r>
          </a:p>
          <a:p>
            <a:r>
              <a:rPr lang="ar-SA" dirty="0"/>
              <a:t>النتائج وتنظيمها وترتيبها</a:t>
            </a:r>
          </a:p>
          <a:p>
            <a:r>
              <a:rPr lang="ar-SA" dirty="0"/>
              <a:t>تحليل النتائج التفسير التعميم</a:t>
            </a:r>
          </a:p>
          <a:p>
            <a:endParaRPr lang="ar-SA" dirty="0"/>
          </a:p>
          <a:p>
            <a:r>
              <a:rPr lang="ar-SA" dirty="0"/>
              <a:t>مثال</a:t>
            </a:r>
          </a:p>
          <a:p>
            <a:r>
              <a:rPr lang="ar-SA" dirty="0"/>
              <a:t>شعرت ان مستوى الخوف والقلق لدى طالبات التدريب عالي في بداية التدريب</a:t>
            </a:r>
          </a:p>
          <a:p>
            <a:endParaRPr lang="ar-SA" dirty="0"/>
          </a:p>
          <a:p>
            <a:r>
              <a:rPr lang="ar-SA" dirty="0"/>
              <a:t>ما نسبة انتشار القلق لدى طالبات التدريب الميداني بقسم علم النفس </a:t>
            </a:r>
          </a:p>
          <a:p>
            <a:r>
              <a:rPr lang="ar-SA" dirty="0" err="1"/>
              <a:t>ماعلاقة</a:t>
            </a:r>
            <a:r>
              <a:rPr lang="ar-SA" dirty="0"/>
              <a:t> غموض الخبرة التدريبية بالقلق؟</a:t>
            </a:r>
          </a:p>
          <a:p>
            <a:r>
              <a:rPr lang="ar-SA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62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5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484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78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198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722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A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هو دراسة الحوادث والسجلات والمعلومات التي حصلت في الماضي وترتكز على الوصف وتعتمد على المنطق والتحليل  لأدلة غير مباشرة وليست ملاحظة مباشرة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تهدف الى إيجاد تفسير لما حصل في الماضي لفهم الحاضر والمستقبل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يركز على الفرضيات المتعلقة بالأسباب والنتائج، الاتجاهات التي حدثت في الماضي وتؤثر على الحوادث الحالية او المستقبلية 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لا تطبق أدوات على الفرد بل جمع معلومات متوفرة من مصادر اولية كتقارير شهود العيان اقوال كبار السن  وثائق اصلية او مصادر ثانوية كوصف ماراه الشهود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خطواتها: هل يمكن القيا بالبحث كوقت وتكلفة، صياغة المشكلة والخطة، ماهي مصادر جمع البيانات، التأكد من صدق المعلومات، تنظيم المعلومات، التفسير والتعميم للحقائق</a:t>
            </a:r>
          </a:p>
          <a:p>
            <a:pPr algn="r"/>
            <a:r>
              <a:rPr lang="ar-SA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الصعوبات: صعوبة التحقق من الدقة، الثقة بالمصادر، التحيز الشخصي والتفسير، صعوبة جمع المصادر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08F83-9811-4C4B-BA12-84EA243BBAC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14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DA80-8E7C-46DF-82F2-5CB2B25FE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4231A-8387-4429-8C3C-45C4A29125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DF412-12A2-40B1-94A4-A7670C28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232C-0DC9-4A5A-9471-A84CE958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8856D-BD86-4808-8049-2598CE4B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667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4E0BE-B916-4852-BAE0-766472951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4F928-37EE-4420-9B76-2945927F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AA237-E6EC-407C-8306-19B213BE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3FDB-FFF6-4353-897E-BE6CE8BD8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A1AC7-13FA-47E3-9796-DE9C1116B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6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B7F999-D1AC-4CDC-8137-4EAEB69C8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21B0D-EE66-4A0E-AFBC-5C7D3B92B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15634-08F7-4B36-87E2-4F4F45ED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105A4-A027-4F6C-94B8-12B82957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F134C-3F2A-4657-8C1B-D07671F99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71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12FD-33D0-43C3-B527-A74714A2C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F7ED4-572E-4DF2-8B99-185AE4B3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B1274-4845-46DF-BFD4-76770814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76707-213D-4AFC-84C0-A3249142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17016-2509-43DF-BC3F-54257E84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96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6850-AECE-466D-96E7-DCE2EDAE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36E43-A7E7-4BF1-A66B-0C0548820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F359D-BC74-4058-9DA4-B7F3D043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8C18B-A3DB-4A35-A104-20361756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442CD-A69C-4D28-BC10-D58AB65B7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60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00D3-6C6B-4D24-A9E4-9B508BD5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96357-9CA1-4B0C-BCB3-38FA54062E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24EEC-A093-4CF0-95F9-A07F00CF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B5EF1-6453-4628-881B-25C69A1E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0B82A-B35A-4E49-962F-D90D33328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1897D-7266-40FB-8EDF-B1EBF4BF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2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E43AD-1BF1-4F73-9BF9-776FDC34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665FF-E2F3-4E9B-AB15-B1F14033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11964-593D-44EE-9D97-6A898D1D0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614EB6-7430-4E80-958F-355110EE6B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726E9-E1B3-4707-AA29-7E11ABE61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886231-1D84-40A1-8347-3484EB4CB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59B94-16BD-48F6-A8D5-082177AC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A0EEF-B922-4D35-A800-6C732767A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58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63BBD-2FC5-43A5-AE9B-33709EE5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AE02C0-EDFA-44B3-B795-95945FC9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57F0C-1B75-4E13-B6BF-BC365675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49539D-4881-4B38-B517-E39BEC8BC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61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C83A3-6468-4102-BD8D-26B099B3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7189E-332F-4BE9-BC0E-F08DA8565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00E5A-6FBA-4093-B9EC-C8F39E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98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24581-A149-48C7-B0AB-2CA1AC2A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935BF-544B-4513-8A81-0AE91BCE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48E9EF-AC0B-4787-B1EA-1DD8D1E3C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38871-5C06-47FA-B658-6ACB220F0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3CF27D-12BD-432A-A2B3-7D3DA3D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9677F-A73D-4E95-ADF9-E0AB65F7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7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7379C-FDCE-4AB8-A7B3-C812A0E47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47C32C-758D-43BA-93B9-2FE3BAC8D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16D77-B72B-4756-A52A-2072EE8D6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FF552-F08B-41FB-9D27-5B7899AC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79AC-4D7F-4E11-8AEE-636330A96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99C58-870A-46DE-B9D1-BC9739B3A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77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9B95A-D818-4F77-8B4A-7780AFE7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F245E-A803-429C-909C-0D773E6C8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E13C-1AAA-473F-9D59-D97F28DC8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5251B-FE01-4E5D-B599-9B0A49235A22}" type="datetimeFigureOut">
              <a:rPr lang="en-GB" smtClean="0"/>
              <a:t>30/09/2019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95CFC-08EE-480B-A5B5-338CB3AF4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C0336-3F22-4C3E-8D77-BD1D3D24FD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53D2-0397-4F17-8B3C-EFD7947EA0A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48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0CBB3BC-FC1B-4B9F-A0BA-828FA3F4971F}"/>
              </a:ext>
            </a:extLst>
          </p:cNvPr>
          <p:cNvSpPr/>
          <p:nvPr/>
        </p:nvSpPr>
        <p:spPr>
          <a:xfrm>
            <a:off x="3066756" y="833547"/>
            <a:ext cx="5669280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Advanced Research Methods Module (</a:t>
            </a:r>
            <a:r>
              <a:rPr lang="en-GB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603)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 1,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CEA686-1DFC-4651-AD5C-474CB342EB8B}"/>
              </a:ext>
            </a:extLst>
          </p:cNvPr>
          <p:cNvSpPr/>
          <p:nvPr/>
        </p:nvSpPr>
        <p:spPr>
          <a:xfrm>
            <a:off x="4909625" y="4828699"/>
            <a:ext cx="2293033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Modi </a:t>
            </a:r>
            <a:r>
              <a:rPr lang="en-GB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Alsubaie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280EA6-51B1-4D56-8CB6-BEFF3C679CF7}"/>
              </a:ext>
            </a:extLst>
          </p:cNvPr>
          <p:cNvSpPr/>
          <p:nvPr/>
        </p:nvSpPr>
        <p:spPr>
          <a:xfrm>
            <a:off x="3938953" y="2832331"/>
            <a:ext cx="3924886" cy="1676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ar-S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Research Methods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Descriptive Methods  </a:t>
            </a:r>
          </a:p>
        </p:txBody>
      </p:sp>
    </p:spTree>
    <p:extLst>
      <p:ext uri="{BB962C8B-B14F-4D97-AF65-F5344CB8AC3E}">
        <p14:creationId xmlns:p14="http://schemas.microsoft.com/office/powerpoint/2010/main" val="2015278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1913207"/>
            <a:ext cx="10142806" cy="365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أنواع دراسات النمو: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2-دراسات مستعرضة</a:t>
            </a:r>
            <a:endParaRPr lang="en-GB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اختيار </a:t>
            </a:r>
            <a:r>
              <a:rPr lang="ar-S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مجموعات متعددة 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في اعمار مختلفة في وقت محدد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مقارنة الاختلافات والتشابه بين المجموعات المختلفة لمتغيرات مختلفة في وقت واحد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تستغرق وقتا أقصر، وليست مكلفة مقارنة بالدراسات الطولية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الفروق بين المجموعات قد لا تكون بسبب النمو أو العمر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729D21-C900-4142-83B1-2F44BA7A64CC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 النمائية أو التتبعية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 Studies </a:t>
            </a:r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05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395815" y="2507672"/>
            <a:ext cx="4688804" cy="2854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نوع الدراسة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-وقت الدراسة </a:t>
            </a:r>
          </a:p>
          <a:p>
            <a:pPr algn="r"/>
            <a:r>
              <a:rPr lang="ar-SA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المجموعات</a:t>
            </a:r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جمع البيانات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تركيز الدراسة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التواصل البصري عند أطفال التوحد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-الوقت المستغرق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-التكلفة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936355" y="596451"/>
            <a:ext cx="3607724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طولية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Longitudinal Studies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1C4DED-9CCE-4F97-8DC3-00E3838C037A}"/>
              </a:ext>
            </a:extLst>
          </p:cNvPr>
          <p:cNvSpPr/>
          <p:nvPr/>
        </p:nvSpPr>
        <p:spPr>
          <a:xfrm>
            <a:off x="6436397" y="2507671"/>
            <a:ext cx="4688804" cy="2854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نوع الدراسة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وقت الدراسة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المجموعات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جمع البيانات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تركيز الدراسة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مثال: التواصل البصري عند أطفال التوحد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الوقت المستغرق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التكلفة </a:t>
            </a:r>
          </a:p>
          <a:p>
            <a:pPr algn="r"/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4BEF5-B3B3-4AAE-9C57-AA36807736A3}"/>
              </a:ext>
            </a:extLst>
          </p:cNvPr>
          <p:cNvSpPr/>
          <p:nvPr/>
        </p:nvSpPr>
        <p:spPr>
          <a:xfrm>
            <a:off x="6927273" y="596451"/>
            <a:ext cx="3463637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مستعرضة</a:t>
            </a:r>
            <a:endParaRPr lang="en-GB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 Studies </a:t>
            </a:r>
            <a:endParaRPr lang="ar-S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9F0024-0F74-4CC0-A6AB-4E4891B75410}"/>
              </a:ext>
            </a:extLst>
          </p:cNvPr>
          <p:cNvSpPr/>
          <p:nvPr/>
        </p:nvSpPr>
        <p:spPr>
          <a:xfrm>
            <a:off x="4661949" y="298225"/>
            <a:ext cx="1995054" cy="596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مقارنة 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169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128058" y="2233246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تطبيق</a:t>
            </a:r>
          </a:p>
          <a:p>
            <a:pPr algn="ctr"/>
            <a:r>
              <a:rPr lang="ar-SA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مناقشة ملخصات لدراسات وصفية </a:t>
            </a:r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8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8627805" y="1824717"/>
            <a:ext cx="3314985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مسحية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Survey Studies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3182469" y="105962"/>
            <a:ext cx="5445332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المنهج</a:t>
            </a:r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الوصفي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Descriptive Method</a:t>
            </a:r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7B074D-EC38-420D-A7A9-A80879F93E69}"/>
              </a:ext>
            </a:extLst>
          </p:cNvPr>
          <p:cNvSpPr/>
          <p:nvPr/>
        </p:nvSpPr>
        <p:spPr>
          <a:xfrm>
            <a:off x="4438506" y="1791629"/>
            <a:ext cx="3314985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العلاقات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Relational Studies</a:t>
            </a: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D87C5-DA7D-40F4-905B-4D28A31B71BC}"/>
              </a:ext>
            </a:extLst>
          </p:cNvPr>
          <p:cNvSpPr/>
          <p:nvPr/>
        </p:nvSpPr>
        <p:spPr>
          <a:xfrm>
            <a:off x="249210" y="1824717"/>
            <a:ext cx="3314985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النمائية /التتبعية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Studies</a:t>
            </a:r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7814CE-F425-4A9F-8DD6-18E9EAB051AA}"/>
              </a:ext>
            </a:extLst>
          </p:cNvPr>
          <p:cNvSpPr/>
          <p:nvPr/>
        </p:nvSpPr>
        <p:spPr>
          <a:xfrm>
            <a:off x="6547880" y="4154054"/>
            <a:ext cx="1738204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ارتباطية</a:t>
            </a:r>
            <a:endParaRPr lang="en-GB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 Studies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0AB8F5-0A78-4983-B83E-E41C5584FD06}"/>
              </a:ext>
            </a:extLst>
          </p:cNvPr>
          <p:cNvSpPr/>
          <p:nvPr/>
        </p:nvSpPr>
        <p:spPr>
          <a:xfrm>
            <a:off x="4635403" y="5410006"/>
            <a:ext cx="2641630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سببية- مقارنة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Causal-Comparative Studies </a:t>
            </a:r>
            <a:r>
              <a:rPr lang="ar-SA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346E0F-71B7-4654-B683-3C64FA2A41C8}"/>
              </a:ext>
            </a:extLst>
          </p:cNvPr>
          <p:cNvSpPr/>
          <p:nvPr/>
        </p:nvSpPr>
        <p:spPr>
          <a:xfrm>
            <a:off x="3763349" y="4211347"/>
            <a:ext cx="1298617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دراسة الحالة</a:t>
            </a: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913075-42A6-4406-A3D6-457EE3A6F2BA}"/>
              </a:ext>
            </a:extLst>
          </p:cNvPr>
          <p:cNvSpPr/>
          <p:nvPr/>
        </p:nvSpPr>
        <p:spPr>
          <a:xfrm>
            <a:off x="2123012" y="3128172"/>
            <a:ext cx="1594338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الاتجاه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9C6720-B945-45B6-AE4F-16AAE8E0488B}"/>
              </a:ext>
            </a:extLst>
          </p:cNvPr>
          <p:cNvSpPr/>
          <p:nvPr/>
        </p:nvSpPr>
        <p:spPr>
          <a:xfrm>
            <a:off x="249209" y="3128172"/>
            <a:ext cx="1594338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النمو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E9C9AC-928B-4DD7-BE4F-C82D2308A13D}"/>
              </a:ext>
            </a:extLst>
          </p:cNvPr>
          <p:cNvSpPr/>
          <p:nvPr/>
        </p:nvSpPr>
        <p:spPr>
          <a:xfrm>
            <a:off x="9363520" y="4357016"/>
            <a:ext cx="1657489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مسح مدرسي، اجتماعي، رأي عام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786AA6-95AE-4B23-86D3-28A5C8D93E77}"/>
              </a:ext>
            </a:extLst>
          </p:cNvPr>
          <p:cNvSpPr/>
          <p:nvPr/>
        </p:nvSpPr>
        <p:spPr>
          <a:xfrm>
            <a:off x="8391829" y="5689626"/>
            <a:ext cx="1651824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تحليل العمل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B1AA2C-488B-46BC-A10E-BAB525C5F67F}"/>
              </a:ext>
            </a:extLst>
          </p:cNvPr>
          <p:cNvSpPr/>
          <p:nvPr/>
        </p:nvSpPr>
        <p:spPr>
          <a:xfrm>
            <a:off x="10471356" y="5689626"/>
            <a:ext cx="1474840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دراسات تحليل المضمون</a:t>
            </a:r>
            <a:endParaRPr lang="en-GB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B62FB61-C2E7-4EBD-A140-ADE273B92FBA}"/>
              </a:ext>
            </a:extLst>
          </p:cNvPr>
          <p:cNvCxnSpPr>
            <a:stCxn id="5" idx="2"/>
          </p:cNvCxnSpPr>
          <p:nvPr/>
        </p:nvCxnSpPr>
        <p:spPr>
          <a:xfrm flipH="1">
            <a:off x="2920181" y="1112936"/>
            <a:ext cx="2984954" cy="538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7BBB50C-6BD7-467B-B768-D658F1D18076}"/>
              </a:ext>
            </a:extLst>
          </p:cNvPr>
          <p:cNvCxnSpPr>
            <a:stCxn id="5" idx="2"/>
          </p:cNvCxnSpPr>
          <p:nvPr/>
        </p:nvCxnSpPr>
        <p:spPr>
          <a:xfrm>
            <a:off x="5905135" y="1112936"/>
            <a:ext cx="23717" cy="654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ED81455-6972-4003-AF91-D10CF23BCB3D}"/>
              </a:ext>
            </a:extLst>
          </p:cNvPr>
          <p:cNvCxnSpPr>
            <a:stCxn id="5" idx="2"/>
          </p:cNvCxnSpPr>
          <p:nvPr/>
        </p:nvCxnSpPr>
        <p:spPr>
          <a:xfrm>
            <a:off x="5905135" y="1112936"/>
            <a:ext cx="3519084" cy="654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D7C62C0-C6EC-4043-AF08-2808572D521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 flipH="1">
            <a:off x="1046378" y="2831691"/>
            <a:ext cx="860325" cy="296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CA928D1-EC63-49E3-9EB7-29A8C3E863C3}"/>
              </a:ext>
            </a:extLst>
          </p:cNvPr>
          <p:cNvCxnSpPr>
            <a:stCxn id="7" idx="2"/>
            <a:endCxn id="11" idx="0"/>
          </p:cNvCxnSpPr>
          <p:nvPr/>
        </p:nvCxnSpPr>
        <p:spPr>
          <a:xfrm>
            <a:off x="1906703" y="2831691"/>
            <a:ext cx="1013478" cy="296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CA5BD99-6E68-4166-B775-537DC7FCFFB5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071051" y="2798603"/>
            <a:ext cx="24948" cy="256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28BE395-937C-49F9-B8F2-E9B7CFF60DC2}"/>
              </a:ext>
            </a:extLst>
          </p:cNvPr>
          <p:cNvCxnSpPr>
            <a:stCxn id="6" idx="2"/>
          </p:cNvCxnSpPr>
          <p:nvPr/>
        </p:nvCxnSpPr>
        <p:spPr>
          <a:xfrm flipH="1">
            <a:off x="4591661" y="2798603"/>
            <a:ext cx="1504338" cy="1260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C5BCC12-7133-479E-833E-26441290A6C5}"/>
              </a:ext>
            </a:extLst>
          </p:cNvPr>
          <p:cNvCxnSpPr>
            <a:stCxn id="6" idx="2"/>
          </p:cNvCxnSpPr>
          <p:nvPr/>
        </p:nvCxnSpPr>
        <p:spPr>
          <a:xfrm>
            <a:off x="6095999" y="2798603"/>
            <a:ext cx="1342476" cy="12607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AE7E1E9-48CF-4D97-A812-D9418232D9CE}"/>
              </a:ext>
            </a:extLst>
          </p:cNvPr>
          <p:cNvCxnSpPr>
            <a:stCxn id="4" idx="2"/>
          </p:cNvCxnSpPr>
          <p:nvPr/>
        </p:nvCxnSpPr>
        <p:spPr>
          <a:xfrm flipH="1">
            <a:off x="10285297" y="2831691"/>
            <a:ext cx="1" cy="14029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DF1CD01-F920-47A0-BEE5-458691F53D66}"/>
              </a:ext>
            </a:extLst>
          </p:cNvPr>
          <p:cNvCxnSpPr>
            <a:cxnSpLocks/>
          </p:cNvCxnSpPr>
          <p:nvPr/>
        </p:nvCxnSpPr>
        <p:spPr>
          <a:xfrm flipH="1">
            <a:off x="8749797" y="2872987"/>
            <a:ext cx="1473164" cy="2653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F217035-01DE-4D8D-AD18-5E98E66C52D7}"/>
              </a:ext>
            </a:extLst>
          </p:cNvPr>
          <p:cNvCxnSpPr/>
          <p:nvPr/>
        </p:nvCxnSpPr>
        <p:spPr>
          <a:xfrm>
            <a:off x="10329426" y="2852473"/>
            <a:ext cx="1224176" cy="26266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D393558-AC54-404F-8A0E-1CB07154FC95}"/>
              </a:ext>
            </a:extLst>
          </p:cNvPr>
          <p:cNvSpPr/>
          <p:nvPr/>
        </p:nvSpPr>
        <p:spPr>
          <a:xfrm>
            <a:off x="112778" y="4590506"/>
            <a:ext cx="1703867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طولية </a:t>
            </a: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Longitudinal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DF02EEB-FA48-4AD2-965D-7D61E68CD6B9}"/>
              </a:ext>
            </a:extLst>
          </p:cNvPr>
          <p:cNvSpPr/>
          <p:nvPr/>
        </p:nvSpPr>
        <p:spPr>
          <a:xfrm>
            <a:off x="1925286" y="4590506"/>
            <a:ext cx="1594338" cy="10069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مستعرضة</a:t>
            </a: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Cross-Sectional</a:t>
            </a:r>
            <a:r>
              <a:rPr lang="en-GB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C69F6EA-5C64-4BF0-B382-223126D6DDEA}"/>
              </a:ext>
            </a:extLst>
          </p:cNvPr>
          <p:cNvCxnSpPr>
            <a:stCxn id="12" idx="2"/>
          </p:cNvCxnSpPr>
          <p:nvPr/>
        </p:nvCxnSpPr>
        <p:spPr>
          <a:xfrm flipH="1">
            <a:off x="692727" y="4135146"/>
            <a:ext cx="353651" cy="45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830B328-BCFD-41DF-8638-DA773D797F15}"/>
              </a:ext>
            </a:extLst>
          </p:cNvPr>
          <p:cNvCxnSpPr>
            <a:stCxn id="12" idx="2"/>
          </p:cNvCxnSpPr>
          <p:nvPr/>
        </p:nvCxnSpPr>
        <p:spPr>
          <a:xfrm>
            <a:off x="1046378" y="4135146"/>
            <a:ext cx="1326606" cy="45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209823" y="2078182"/>
            <a:ext cx="9931789" cy="33943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صف العلاقة بين متغيرات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وصفا كميا   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تدرس العلاقة بشكل منظم</a:t>
            </a:r>
            <a:endParaRPr lang="en-GB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معامل الارتباط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يساعد في التنبؤ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-لا يوجد متغير مستقل أو متغير تابع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لا يدرس السببية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أمثلة:......................................................</a:t>
            </a:r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42631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الارتباطية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14720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561515"/>
            <a:ext cx="9931789" cy="5053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ar-SA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متى استخدم الدراسات الارتباطية؟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معرفة العلاقة بين متغيرين أو أكثر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إشكاليات أخلاقية (مثال: التدخين السلبي ومزاج الطفل)</a:t>
            </a:r>
          </a:p>
          <a:p>
            <a:pPr marL="285750" indent="-285750" algn="r">
              <a:buFontTx/>
              <a:buChar char="-"/>
            </a:pPr>
            <a:endParaRPr lang="ar-SA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Times New Roman" panose="02020603050405020304" pitchFamily="18" charset="0"/>
              </a:rPr>
              <a:t>خطوات الدراسات الارتباطية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1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اختيار المشكلة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اختيار العينة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3- اختيار الادوات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4- الإجراءات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:  التصميم: مجموعة واحدة، تطبيق مثلا مقاييس (الدافعية ، تقدير الذات، والتحصيل الدراسي) على طلاب الثانوية العامة في الرياض  (عينة ممثلة)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5- جمع البيانات</a:t>
            </a:r>
            <a:endParaRPr lang="ar-SA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6- </a:t>
            </a:r>
            <a:r>
              <a:rPr lang="ar-SA" b="1" dirty="0">
                <a:solidFill>
                  <a:schemeClr val="tx1"/>
                </a:solidFill>
                <a:cs typeface="Times New Roman" panose="02020603050405020304" pitchFamily="18" charset="0"/>
              </a:rPr>
              <a:t>تحليل البيانات وتفسيرها:  </a:t>
            </a:r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معامل الارتباط : صفر ، +1 ، -1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 الارتباط  القريب من +1 ( علاقة موجبة قوية)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-الارتباط القريب من -1  ( علاقة عكسية قوية)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Times New Roman" panose="02020603050405020304" pitchFamily="18" charset="0"/>
              </a:rPr>
              <a:t> - صفر: لا يوجد ارتباط</a:t>
            </a:r>
          </a:p>
          <a:p>
            <a:pPr algn="r"/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42631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الارتباطية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Studies </a:t>
            </a:r>
          </a:p>
        </p:txBody>
      </p:sp>
    </p:spTree>
    <p:extLst>
      <p:ext uri="{BB962C8B-B14F-4D97-AF65-F5344CB8AC3E}">
        <p14:creationId xmlns:p14="http://schemas.microsoft.com/office/powerpoint/2010/main" val="42721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561515"/>
            <a:ext cx="9931789" cy="50538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dirty="0">
                <a:solidFill>
                  <a:schemeClr val="tx1"/>
                </a:solidFill>
                <a:cs typeface="+mj-cs"/>
              </a:rPr>
              <a:t>مقارنات بين مجموعات</a:t>
            </a:r>
          </a:p>
          <a:p>
            <a:pPr algn="r"/>
            <a:r>
              <a:rPr lang="en-US" dirty="0">
                <a:solidFill>
                  <a:schemeClr val="tx1"/>
                </a:solidFill>
                <a:cs typeface="+mj-cs"/>
              </a:rPr>
              <a:t>Cause-Effect Relationships</a:t>
            </a:r>
            <a:r>
              <a:rPr lang="ar-SA" dirty="0">
                <a:solidFill>
                  <a:schemeClr val="tx1"/>
                </a:solidFill>
                <a:cs typeface="+mj-cs"/>
              </a:rPr>
              <a:t>- </a:t>
            </a:r>
          </a:p>
          <a:p>
            <a:pPr algn="r"/>
            <a:r>
              <a:rPr lang="en-US" dirty="0">
                <a:solidFill>
                  <a:schemeClr val="tx1"/>
                </a:solidFill>
                <a:cs typeface="+mj-cs"/>
              </a:rPr>
              <a:t>Experimental and Control groups</a:t>
            </a:r>
            <a:r>
              <a:rPr lang="ar-SA" dirty="0">
                <a:solidFill>
                  <a:schemeClr val="tx1"/>
                </a:solidFill>
                <a:cs typeface="+mj-cs"/>
              </a:rPr>
              <a:t>- </a:t>
            </a:r>
          </a:p>
          <a:p>
            <a:pPr algn="r"/>
            <a:r>
              <a:rPr lang="en-US" dirty="0">
                <a:solidFill>
                  <a:schemeClr val="tx1"/>
                </a:solidFill>
                <a:cs typeface="+mj-cs"/>
              </a:rPr>
              <a:t>(comparison groups</a:t>
            </a:r>
            <a:r>
              <a:rPr lang="en-GB" dirty="0">
                <a:solidFill>
                  <a:schemeClr val="tx1"/>
                </a:solidFill>
                <a:cs typeface="+mj-cs"/>
              </a:rPr>
              <a:t>)-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+mj-cs"/>
              </a:rPr>
              <a:t>- لا يوجد توزيع عشوائي، ولا معالجة، ولا ضبط</a:t>
            </a:r>
          </a:p>
          <a:p>
            <a:pPr algn="r"/>
            <a:r>
              <a:rPr lang="en-GB" dirty="0">
                <a:solidFill>
                  <a:schemeClr val="tx1"/>
                </a:solidFill>
                <a:cs typeface="+mj-cs"/>
              </a:rPr>
              <a:t>Control ways: Randomisation or Matching-  </a:t>
            </a:r>
            <a:r>
              <a:rPr lang="ar-SA" dirty="0">
                <a:solidFill>
                  <a:schemeClr val="tx1"/>
                </a:solidFill>
                <a:cs typeface="+mj-cs"/>
              </a:rPr>
              <a:t> </a:t>
            </a:r>
          </a:p>
          <a:p>
            <a:pPr algn="ctr"/>
            <a:r>
              <a:rPr lang="ar-SA" b="1" u="sng" dirty="0">
                <a:solidFill>
                  <a:schemeClr val="tx1"/>
                </a:solidFill>
                <a:cs typeface="+mj-cs"/>
              </a:rPr>
              <a:t>أمثلة: القدرات اللغوية ( متغير تابع) بين الذكور والاناث ( متغير مستقل)</a:t>
            </a:r>
            <a:r>
              <a:rPr lang="ar-SA" dirty="0">
                <a:solidFill>
                  <a:schemeClr val="tx1"/>
                </a:solidFill>
                <a:cs typeface="+mj-cs"/>
              </a:rPr>
              <a:t> </a:t>
            </a:r>
          </a:p>
          <a:p>
            <a:pPr algn="ctr"/>
            <a:r>
              <a:rPr lang="ar-SA" b="1" dirty="0">
                <a:solidFill>
                  <a:schemeClr val="tx1"/>
                </a:solidFill>
                <a:cs typeface="+mj-cs"/>
              </a:rPr>
              <a:t>ت</a:t>
            </a:r>
            <a:r>
              <a:rPr lang="ar-SA" b="1" u="sng" dirty="0">
                <a:solidFill>
                  <a:schemeClr val="tx1"/>
                </a:solidFill>
                <a:cs typeface="+mj-cs"/>
              </a:rPr>
              <a:t>قدير الذات والمستوى التعليمي</a:t>
            </a:r>
          </a:p>
          <a:p>
            <a:pPr algn="r"/>
            <a:endParaRPr lang="ar-SA" b="1" u="sng" dirty="0">
              <a:solidFill>
                <a:schemeClr val="tx1"/>
              </a:solidFill>
              <a:cs typeface="+mj-cs"/>
            </a:endParaRPr>
          </a:p>
          <a:p>
            <a:pPr algn="r"/>
            <a:endParaRPr lang="ar-SA" b="1" dirty="0">
              <a:solidFill>
                <a:schemeClr val="tx1"/>
              </a:solidFill>
              <a:cs typeface="+mj-cs"/>
            </a:endParaRPr>
          </a:p>
          <a:p>
            <a:pPr algn="r"/>
            <a:r>
              <a:rPr lang="ar-SA" b="1" u="sng" dirty="0">
                <a:solidFill>
                  <a:schemeClr val="tx1"/>
                </a:solidFill>
                <a:cs typeface="+mj-cs"/>
              </a:rPr>
              <a:t>متى استخدم الدراسات السببية المقارنة؟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+mj-cs"/>
              </a:rPr>
              <a:t>- مع المتغيرات التي لا استطيع التحكم فيها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+mj-cs"/>
              </a:rPr>
              <a:t>- لجوانب أخلاقية (مثال: حوادث السيارات وشرب الكحول)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+mj-cs"/>
              </a:rPr>
              <a:t>- اذا كان اجراء دراسة تجريبية يستغرق وقتا طويلا ومكلف ماديا</a:t>
            </a:r>
          </a:p>
          <a:p>
            <a:pPr algn="r"/>
            <a:endParaRPr lang="ar-SA" i="1" dirty="0">
              <a:solidFill>
                <a:schemeClr val="tx1"/>
              </a:solidFill>
              <a:cs typeface="+mj-cs"/>
            </a:endParaRPr>
          </a:p>
          <a:p>
            <a:pPr algn="r"/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42631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السببية المقارنة 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Causal-Comparative Studies</a:t>
            </a:r>
          </a:p>
        </p:txBody>
      </p:sp>
    </p:spTree>
    <p:extLst>
      <p:ext uri="{BB962C8B-B14F-4D97-AF65-F5344CB8AC3E}">
        <p14:creationId xmlns:p14="http://schemas.microsoft.com/office/powerpoint/2010/main" val="121793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1130105" y="1722866"/>
            <a:ext cx="9931789" cy="34122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u="sng" dirty="0">
                <a:solidFill>
                  <a:schemeClr val="tx1"/>
                </a:solidFill>
                <a:cs typeface="+mj-cs"/>
              </a:rPr>
              <a:t>خطوات الدراسات المقارنة السببية</a:t>
            </a:r>
            <a:r>
              <a:rPr lang="ar-SA" dirty="0">
                <a:solidFill>
                  <a:schemeClr val="tx1"/>
                </a:solidFill>
                <a:cs typeface="+mj-cs"/>
              </a:rPr>
              <a:t>: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+mj-cs"/>
              </a:rPr>
              <a:t>1</a:t>
            </a:r>
            <a:r>
              <a:rPr lang="ar-SA" dirty="0">
                <a:solidFill>
                  <a:schemeClr val="tx1"/>
                </a:solidFill>
                <a:cs typeface="+mj-cs"/>
              </a:rPr>
              <a:t>- </a:t>
            </a:r>
            <a:r>
              <a:rPr lang="ar-SA" b="1" dirty="0">
                <a:solidFill>
                  <a:schemeClr val="tx1"/>
                </a:solidFill>
                <a:cs typeface="+mj-cs"/>
              </a:rPr>
              <a:t>اختيار المشكلة: </a:t>
            </a:r>
            <a:r>
              <a:rPr lang="ar-SA" dirty="0">
                <a:solidFill>
                  <a:schemeClr val="tx1"/>
                </a:solidFill>
                <a:cs typeface="+mj-cs"/>
              </a:rPr>
              <a:t>يتم تحديد المتغير المستقل والمتغير التابع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+mj-cs"/>
              </a:rPr>
              <a:t>2</a:t>
            </a:r>
            <a:r>
              <a:rPr lang="ar-SA" dirty="0">
                <a:solidFill>
                  <a:schemeClr val="tx1"/>
                </a:solidFill>
                <a:cs typeface="+mj-cs"/>
              </a:rPr>
              <a:t>- </a:t>
            </a:r>
            <a:r>
              <a:rPr lang="ar-SA" b="1" dirty="0">
                <a:solidFill>
                  <a:schemeClr val="tx1"/>
                </a:solidFill>
                <a:cs typeface="+mj-cs"/>
              </a:rPr>
              <a:t>اختيار العينة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+mj-cs"/>
              </a:rPr>
              <a:t>3- اختيار الادوات</a:t>
            </a:r>
            <a:endParaRPr lang="ar-SA" dirty="0">
              <a:solidFill>
                <a:schemeClr val="tx1"/>
              </a:solidFill>
              <a:cs typeface="+mj-cs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cs typeface="+mj-cs"/>
              </a:rPr>
              <a:t>4- الإجراءات: </a:t>
            </a:r>
            <a:r>
              <a:rPr lang="ar-SA" dirty="0">
                <a:solidFill>
                  <a:schemeClr val="tx1"/>
                </a:solidFill>
                <a:cs typeface="+mj-cs"/>
              </a:rPr>
              <a:t>التصميم: مجموعتان (مثال: ذكور، اناث/ يعمل، لا يعمل....الخ)، اكثر من مجموعتين (مثال: إعاقة سمعية، بصرية، ذهنية) </a:t>
            </a:r>
          </a:p>
          <a:p>
            <a:pPr algn="r"/>
            <a:r>
              <a:rPr lang="ar-SA" dirty="0">
                <a:solidFill>
                  <a:schemeClr val="tx1"/>
                </a:solidFill>
                <a:cs typeface="+mj-cs"/>
              </a:rPr>
              <a:t>- المقارنة بين المجموعات بناء على المتغير التابع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cs typeface="+mj-cs"/>
              </a:rPr>
              <a:t>5- جمع البيانات</a:t>
            </a:r>
            <a:endParaRPr lang="ar-SA" dirty="0">
              <a:solidFill>
                <a:schemeClr val="tx1"/>
              </a:solidFill>
              <a:cs typeface="+mj-cs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cs typeface="+mj-cs"/>
              </a:rPr>
              <a:t>6- </a:t>
            </a:r>
            <a:r>
              <a:rPr lang="ar-SA" b="1" dirty="0">
                <a:solidFill>
                  <a:schemeClr val="tx1"/>
                </a:solidFill>
                <a:cs typeface="+mj-cs"/>
              </a:rPr>
              <a:t>تحليل البيانات وتفسيرها</a:t>
            </a:r>
            <a:endParaRPr lang="ar-SA" dirty="0">
              <a:solidFill>
                <a:schemeClr val="tx1"/>
              </a:solidFill>
              <a:cs typeface="+mj-cs"/>
            </a:endParaRPr>
          </a:p>
          <a:p>
            <a:pPr algn="r"/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42631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السببية المقارنة 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Causal-Comparative Studies</a:t>
            </a:r>
          </a:p>
        </p:txBody>
      </p:sp>
    </p:spTree>
    <p:extLst>
      <p:ext uri="{BB962C8B-B14F-4D97-AF65-F5344CB8AC3E}">
        <p14:creationId xmlns:p14="http://schemas.microsoft.com/office/powerpoint/2010/main" val="289981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395815" y="2507672"/>
            <a:ext cx="4688804" cy="28540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الهدف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مكان الدراسة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هل يوجد متغير مستقل أو تابع؟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مستوى التحكم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السببية</a:t>
            </a: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عدد المجموعات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عدد المتغيرات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نوعية المتغيرات (التحصيل بين </a:t>
            </a:r>
            <a:r>
              <a:rPr lang="ar-SA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الطلاب والطالبات</a:t>
            </a:r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r">
              <a:buFontTx/>
              <a:buChar char="-"/>
            </a:pP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783955" y="596451"/>
            <a:ext cx="3607724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السببية المقارنة 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Causal-Comparative Studies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1C4DED-9CCE-4F97-8DC3-00E3838C037A}"/>
              </a:ext>
            </a:extLst>
          </p:cNvPr>
          <p:cNvSpPr/>
          <p:nvPr/>
        </p:nvSpPr>
        <p:spPr>
          <a:xfrm>
            <a:off x="6436397" y="2507671"/>
            <a:ext cx="4688804" cy="28540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الهدف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مكان الدراسة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هل يوجد متغير مستقل أو تابع؟ 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مستوى التحكم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السببية</a:t>
            </a: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عدد المجموعات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عدد المتغيرات</a:t>
            </a:r>
          </a:p>
          <a:p>
            <a:pPr algn="r"/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نوعية المتغيرات (</a:t>
            </a:r>
            <a:r>
              <a:rPr lang="ar-SA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الدافعية والتحصيل الدراسي</a:t>
            </a:r>
            <a:r>
              <a:rPr lang="ar-S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 algn="r">
              <a:buFontTx/>
              <a:buChar char="-"/>
            </a:pPr>
            <a:endParaRPr lang="ar-S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r">
              <a:buFontTx/>
              <a:buChar char="-"/>
            </a:pPr>
            <a:endParaRPr lang="ar-S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54BEF5-B3B3-4AAE-9C57-AA36807736A3}"/>
              </a:ext>
            </a:extLst>
          </p:cNvPr>
          <p:cNvSpPr/>
          <p:nvPr/>
        </p:nvSpPr>
        <p:spPr>
          <a:xfrm>
            <a:off x="6927273" y="596451"/>
            <a:ext cx="3463637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الارتباطية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Studies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1A6627-5F6B-464E-88DF-65895830FABE}"/>
              </a:ext>
            </a:extLst>
          </p:cNvPr>
          <p:cNvSpPr/>
          <p:nvPr/>
        </p:nvSpPr>
        <p:spPr>
          <a:xfrm>
            <a:off x="4661949" y="298225"/>
            <a:ext cx="1995054" cy="5964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مقارنة 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69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1913207"/>
            <a:ext cx="10142806" cy="4515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دراسة ظاهرة أو مجموعة عبر مرحلة أو مراحل من الزمن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خطوات الدراسات النمائية: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ملاحظة الظاهرة في فترة زمنية معينة ووصفها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متابعة هذه الظاهرة لفترات زمنية معينة ويتم ملاحظ التغيرات والعوامل المرتبطة بها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كيف تختلف عن بعض المناهج الأخرى: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النمائية: بشكل عام تركز على دراسة ظاهرة أو مجموعة ما في الحاضر وتتبع التغيرات في المستقبل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التاريخية: الماضي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التجريبية: ضبط أكبر للعوامل، السببية</a:t>
            </a:r>
          </a:p>
          <a:p>
            <a:pPr algn="r"/>
            <a:endParaRPr lang="en-G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194C3-303F-44F5-97BC-D0E8D270A0CB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 النمائية أو التتبعية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 Studies </a:t>
            </a:r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95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36CBA-AA0F-4893-9CA4-635C1388FFD0}"/>
              </a:ext>
            </a:extLst>
          </p:cNvPr>
          <p:cNvSpPr/>
          <p:nvPr/>
        </p:nvSpPr>
        <p:spPr>
          <a:xfrm>
            <a:off x="900333" y="1913207"/>
            <a:ext cx="10142806" cy="45157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أنواع الدراسات النمائية: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1-دراسات النمو</a:t>
            </a:r>
          </a:p>
          <a:p>
            <a:pPr algn="r"/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دراسات الاتجاه </a:t>
            </a:r>
          </a:p>
          <a:p>
            <a:pPr algn="r"/>
            <a:endParaRPr lang="ar-SA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أنواع دراسات النمو:</a:t>
            </a:r>
          </a:p>
          <a:p>
            <a:pPr algn="r"/>
            <a:r>
              <a:rPr lang="ar-SA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دراسات طولية </a:t>
            </a:r>
          </a:p>
          <a:p>
            <a:pPr algn="r"/>
            <a:r>
              <a:rPr lang="en-GB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Longitudinal Studies </a:t>
            </a:r>
            <a:r>
              <a:rPr lang="ar-SA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ملاحظة ودراسة مجموعة معينة من الأشخاص على فترات زمنية لمدة طويلة 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مثال: متابعة نمو الأطفال الحركي </a:t>
            </a:r>
            <a:r>
              <a:rPr lang="ar-SA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(مجموعة واحدة</a:t>
            </a:r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في مراحل عمرية مختلفة (سنة، سنتان، 3 سنوات، 4 سنوات...الخ)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تساعد الباحثين لملاحظة كيف يتغير الأشخاص مع الوقت</a:t>
            </a:r>
          </a:p>
          <a:p>
            <a:pPr algn="r"/>
            <a:r>
              <a:rPr lang="ar-S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تستغرق وقت أطول، مكلفة ماديا، قد يحدث انسحاب للمشاركين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89CC3B-4A80-4850-A664-C24BA8AB4BA7}"/>
              </a:ext>
            </a:extLst>
          </p:cNvPr>
          <p:cNvSpPr/>
          <p:nvPr/>
        </p:nvSpPr>
        <p:spPr>
          <a:xfrm>
            <a:off x="2377440" y="298902"/>
            <a:ext cx="7005711" cy="11957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الدراسات  النمائية أو التتبعية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Developmental Studies </a:t>
            </a:r>
            <a:r>
              <a:rPr lang="ar-SA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17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1713</Words>
  <Application>Microsoft Office PowerPoint</Application>
  <PresentationFormat>Widescreen</PresentationFormat>
  <Paragraphs>236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modi alsubaie</dc:creator>
  <cp:lastModifiedBy>modi alsubaie</cp:lastModifiedBy>
  <cp:revision>90</cp:revision>
  <dcterms:created xsi:type="dcterms:W3CDTF">2019-06-26T05:47:19Z</dcterms:created>
  <dcterms:modified xsi:type="dcterms:W3CDTF">2019-09-30T18:26:28Z</dcterms:modified>
</cp:coreProperties>
</file>