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0"/>
  </p:notesMasterIdLst>
  <p:sldIdLst>
    <p:sldId id="284" r:id="rId2"/>
    <p:sldId id="269" r:id="rId3"/>
    <p:sldId id="270" r:id="rId4"/>
    <p:sldId id="271" r:id="rId5"/>
    <p:sldId id="272" r:id="rId6"/>
    <p:sldId id="274" r:id="rId7"/>
    <p:sldId id="275" r:id="rId8"/>
    <p:sldId id="27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14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173E6-9CAE-40A1-B59B-38C1DDF0EB3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DFAB3-DDC7-4C57-9D5C-57C47B1E0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5539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C0E8F3-1404-473C-8B8B-7FB7BB91C871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3C2C2-215B-420A-A420-9F3C36B91505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CF293-166F-4A1C-8228-36029C794008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E92B5-7FC5-455E-BD2D-45C68ED54540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C6A6D-9BA3-4E50-8EB3-150A938CE8B9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6B9E1-2758-431A-B875-11D89B3554DC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F66E5A-03F9-4C57-BAAF-084A195D5E3F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200764-A3E5-4154-BA69-BC7FFA742E71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5C3667-6A2D-43E9-BCD6-3B047423B4E7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228D484A-6CA6-42DF-818A-E3A6C99B033C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B10A29-736C-48EF-9D4C-0EA5F95100F1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94D763-9FB5-40E2-BC1E-D024C2D3B751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0020" y="522514"/>
            <a:ext cx="10363200" cy="96190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>
                <a:solidFill>
                  <a:srgbClr val="FF0000"/>
                </a:solidFill>
              </a:rPr>
              <a:t/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Development Across the Life Span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62</a:t>
            </a:r>
            <a:endParaRPr lang="en-US" sz="2800" b="1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336966" y="2267199"/>
            <a:ext cx="4999513" cy="2969819"/>
          </a:xfrm>
        </p:spPr>
        <p:txBody>
          <a:bodyPr>
            <a:normAutofit/>
          </a:bodyPr>
          <a:lstStyle/>
          <a:p>
            <a:pPr lvl="1" algn="just" rtl="0">
              <a:buClr>
                <a:srgbClr val="FF0000"/>
              </a:buClr>
              <a:buFont typeface="Wingdings" pitchFamily="2" charset="2"/>
              <a:buChar char="q"/>
            </a:pPr>
            <a:r>
              <a:rPr lang="en-US" altLang="en-US" sz="2800" b="1" dirty="0" smtClean="0">
                <a:solidFill>
                  <a:srgbClr val="00CC00"/>
                </a:solidFill>
              </a:rPr>
              <a:t> </a:t>
            </a:r>
            <a:r>
              <a:rPr lang="en-US" altLang="en-US" sz="4800" b="1" dirty="0" smtClean="0">
                <a:solidFill>
                  <a:srgbClr val="00B050"/>
                </a:solidFill>
              </a:rPr>
              <a:t>Adulthood</a:t>
            </a:r>
          </a:p>
          <a:p>
            <a:pPr lvl="1" algn="just" rtl="0">
              <a:buClr>
                <a:srgbClr val="FF0000"/>
              </a:buClr>
              <a:buNone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algn="just" rtl="0">
              <a:buClr>
                <a:srgbClr val="FF0000"/>
              </a:buClr>
              <a:buNone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algn="just" rtl="0">
              <a:buClr>
                <a:srgbClr val="FF0000"/>
              </a:buClr>
              <a:buNone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algn="just" rtl="0">
              <a:lnSpc>
                <a:spcPct val="90000"/>
              </a:lnSpc>
              <a:buNone/>
            </a:pP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10363200" cy="6858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Adulthood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10363200" cy="4191000"/>
          </a:xfrm>
        </p:spPr>
        <p:txBody>
          <a:bodyPr>
            <a:normAutofit/>
          </a:bodyPr>
          <a:lstStyle/>
          <a:p>
            <a:pPr lvl="1" algn="l" rtl="0">
              <a:spcBef>
                <a:spcPct val="30000"/>
              </a:spcBef>
            </a:pPr>
            <a:r>
              <a:rPr lang="en-US" altLang="en-US" sz="3200" b="1" dirty="0" smtClean="0"/>
              <a:t>Developmental changes continue throughout </a:t>
            </a:r>
            <a:r>
              <a:rPr lang="en-US" altLang="en-US" sz="3200" b="1" dirty="0" smtClean="0"/>
              <a:t>adulthood</a:t>
            </a:r>
            <a:endParaRPr lang="en-US" altLang="en-US" sz="3200" b="1" dirty="0" smtClean="0"/>
          </a:p>
          <a:p>
            <a:pPr lvl="1" algn="l" rtl="0">
              <a:spcBef>
                <a:spcPct val="30000"/>
              </a:spcBef>
            </a:pPr>
            <a:r>
              <a:rPr lang="en-US" altLang="en-US" sz="3200" b="1" dirty="0" smtClean="0"/>
              <a:t>Taking on adult responsibilities in work and social relationships</a:t>
            </a:r>
          </a:p>
          <a:p>
            <a:pPr lvl="1" algn="l" rtl="0">
              <a:spcBef>
                <a:spcPct val="30000"/>
              </a:spcBef>
            </a:pPr>
            <a:r>
              <a:rPr lang="en-US" altLang="en-US" sz="3200" b="1" dirty="0" smtClean="0"/>
              <a:t>Challenges: love &amp; work</a:t>
            </a:r>
          </a:p>
          <a:p>
            <a:pPr lvl="1" algn="l" rtl="0">
              <a:spcBef>
                <a:spcPct val="30000"/>
              </a:spcBef>
            </a:pPr>
            <a:endParaRPr lang="en-US" altLang="en-US" sz="3200" b="1" dirty="0" smtClean="0"/>
          </a:p>
          <a:p>
            <a:pPr lvl="1" algn="l" rtl="0">
              <a:spcBef>
                <a:spcPct val="30000"/>
              </a:spcBef>
            </a:pPr>
            <a:endParaRPr lang="en-US" altLang="en-US" sz="3200" b="1" dirty="0" smtClean="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696075" y="0"/>
            <a:ext cx="14959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00B050"/>
                </a:solidFill>
              </a:rPr>
              <a:t>Adulthood</a:t>
            </a:r>
            <a:endParaRPr lang="en-US" altLang="en-US" sz="1600" b="1" dirty="0">
              <a:solidFill>
                <a:srgbClr val="00B0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63</a:t>
            </a:r>
            <a:endParaRPr 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Adulthood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10363200" cy="4724400"/>
          </a:xfrm>
        </p:spPr>
        <p:txBody>
          <a:bodyPr/>
          <a:lstStyle/>
          <a:p>
            <a:pPr algn="l" rtl="0"/>
            <a:r>
              <a:rPr lang="en-US" altLang="en-US" dirty="0" smtClean="0"/>
              <a:t>Physical development</a:t>
            </a:r>
          </a:p>
          <a:p>
            <a:pPr lvl="1" algn="l" rtl="0"/>
            <a:r>
              <a:rPr lang="en-US" altLang="en-US" dirty="0" smtClean="0"/>
              <a:t>Growth and strength in early </a:t>
            </a:r>
            <a:r>
              <a:rPr lang="en-US" altLang="en-US" dirty="0" smtClean="0"/>
              <a:t>adulthood, then slow process of decline afterwards</a:t>
            </a:r>
            <a:endParaRPr lang="en-US" altLang="en-US" dirty="0" smtClean="0"/>
          </a:p>
          <a:p>
            <a:pPr lvl="2" algn="l" rtl="0"/>
            <a:r>
              <a:rPr lang="en-US" altLang="en-US" dirty="0" smtClean="0"/>
              <a:t>Speed and endurance</a:t>
            </a:r>
          </a:p>
          <a:p>
            <a:pPr lvl="2" algn="l" rtl="0"/>
            <a:r>
              <a:rPr lang="en-US" altLang="en-US" dirty="0" smtClean="0"/>
              <a:t>Vision and ability to see in weak lighting</a:t>
            </a:r>
          </a:p>
          <a:p>
            <a:pPr lvl="2" algn="l" rtl="0"/>
            <a:r>
              <a:rPr lang="en-US" altLang="en-US" dirty="0" smtClean="0"/>
              <a:t>Hearing and detection of tones</a:t>
            </a:r>
          </a:p>
          <a:p>
            <a:pPr lvl="2" algn="l" rtl="0"/>
            <a:r>
              <a:rPr lang="en-US" altLang="en-US" dirty="0" smtClean="0"/>
              <a:t>Taste – intact until later in life; men tend to lose hearing and taste earlier than women</a:t>
            </a:r>
          </a:p>
          <a:p>
            <a:pPr lvl="1" algn="l" rtl="0"/>
            <a:r>
              <a:rPr lang="en-US" altLang="en-US" dirty="0" smtClean="0"/>
              <a:t>Decline affected by health and lifestyles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696075" y="0"/>
            <a:ext cx="14959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00B050"/>
                </a:solidFill>
              </a:rPr>
              <a:t>Adulthood</a:t>
            </a:r>
            <a:endParaRPr lang="en-US" altLang="en-US" sz="1600" b="1" dirty="0">
              <a:solidFill>
                <a:srgbClr val="00B0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64</a:t>
            </a:r>
            <a:endParaRPr lang="en-US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Adulthood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10363200" cy="4724400"/>
          </a:xfrm>
        </p:spPr>
        <p:txBody>
          <a:bodyPr/>
          <a:lstStyle/>
          <a:p>
            <a:pPr algn="l" rtl="0"/>
            <a:r>
              <a:rPr lang="en-US" altLang="en-US" b="1" dirty="0" smtClean="0"/>
              <a:t>Cognitive development</a:t>
            </a:r>
          </a:p>
          <a:p>
            <a:pPr lvl="1" algn="l" rtl="0"/>
            <a:r>
              <a:rPr lang="en-US" altLang="en-US" dirty="0" smtClean="0"/>
              <a:t>Continues throughout adulthood; some abilities improve while others decline</a:t>
            </a:r>
          </a:p>
          <a:p>
            <a:pPr lvl="2" algn="l" rtl="0"/>
            <a:r>
              <a:rPr lang="en-US" altLang="en-US" u="sng" dirty="0" smtClean="0"/>
              <a:t>intelligence</a:t>
            </a:r>
            <a:r>
              <a:rPr lang="en-US" altLang="en-US" dirty="0" smtClean="0"/>
              <a:t> </a:t>
            </a:r>
            <a:r>
              <a:rPr lang="en-US" altLang="en-US" dirty="0" smtClean="0"/>
              <a:t>peaks in </a:t>
            </a:r>
            <a:r>
              <a:rPr lang="en-US" altLang="en-US" dirty="0" smtClean="0"/>
              <a:t>20s - </a:t>
            </a:r>
            <a:r>
              <a:rPr lang="en-US" altLang="en-US" dirty="0" smtClean="0"/>
              <a:t>24s</a:t>
            </a:r>
            <a:r>
              <a:rPr lang="en-US" altLang="en-US" dirty="0" smtClean="0"/>
              <a:t>, </a:t>
            </a:r>
            <a:r>
              <a:rPr lang="en-US" altLang="en-US" dirty="0" smtClean="0"/>
              <a:t>declines thereafter </a:t>
            </a:r>
          </a:p>
          <a:p>
            <a:pPr lvl="2" algn="l" rtl="0"/>
            <a:r>
              <a:rPr lang="en-US" altLang="en-US" u="sng" dirty="0" smtClean="0"/>
              <a:t>Crystallized intelligence</a:t>
            </a:r>
            <a:r>
              <a:rPr lang="en-US" altLang="en-US" dirty="0" smtClean="0"/>
              <a:t> improves until 30s; then declines slowly afterwards </a:t>
            </a:r>
          </a:p>
          <a:p>
            <a:pPr lvl="2" algn="l" rtl="0"/>
            <a:r>
              <a:rPr lang="en-US" altLang="en-US" dirty="0" smtClean="0"/>
              <a:t>Overall, individual rates vary depending on lifestyle and health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696075" y="0"/>
            <a:ext cx="14959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00B050"/>
                </a:solidFill>
              </a:rPr>
              <a:t>Adulthood</a:t>
            </a:r>
            <a:endParaRPr lang="en-US" altLang="en-US" sz="1600" b="1" dirty="0">
              <a:solidFill>
                <a:srgbClr val="00B0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65</a:t>
            </a:r>
            <a:endParaRPr lang="en-US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Adulthood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10363200" cy="4724400"/>
          </a:xfrm>
        </p:spPr>
        <p:txBody>
          <a:bodyPr/>
          <a:lstStyle/>
          <a:p>
            <a:pPr algn="l" rtl="0"/>
            <a:r>
              <a:rPr lang="en-US" altLang="en-US" b="1" dirty="0" smtClean="0"/>
              <a:t>Emotional and social development</a:t>
            </a:r>
          </a:p>
          <a:p>
            <a:pPr lvl="1" algn="l" rtl="0"/>
            <a:r>
              <a:rPr lang="en-US" altLang="en-US" dirty="0" smtClean="0"/>
              <a:t>Many aspects of personality are fairly stable over </a:t>
            </a:r>
            <a:r>
              <a:rPr lang="en-US" altLang="en-US" dirty="0" smtClean="0"/>
              <a:t>time.</a:t>
            </a:r>
            <a:endParaRPr lang="en-US" altLang="en-US" dirty="0" smtClean="0"/>
          </a:p>
          <a:p>
            <a:pPr lvl="2" algn="l" rtl="0"/>
            <a:r>
              <a:rPr lang="en-US" altLang="en-US" dirty="0" smtClean="0"/>
              <a:t>On average, adults become </a:t>
            </a:r>
          </a:p>
          <a:p>
            <a:pPr lvl="3" algn="l" rtl="0"/>
            <a:r>
              <a:rPr lang="en-US" altLang="en-US" dirty="0" smtClean="0"/>
              <a:t>less anxious and emotional, socially outgoing, and creative</a:t>
            </a:r>
          </a:p>
          <a:p>
            <a:pPr lvl="2" algn="l" rtl="0"/>
            <a:r>
              <a:rPr lang="en-US" altLang="en-US" dirty="0" smtClean="0"/>
              <a:t>People become more dependable, agreeable, and accepting of life’s hardships</a:t>
            </a:r>
          </a:p>
          <a:p>
            <a:pPr lvl="2" algn="l" rtl="0"/>
            <a:r>
              <a:rPr lang="en-US" altLang="en-US" dirty="0" smtClean="0"/>
              <a:t>Gender differences lessen over time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696075" y="0"/>
            <a:ext cx="14959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00B050"/>
                </a:solidFill>
              </a:rPr>
              <a:t>Adulthood</a:t>
            </a:r>
            <a:endParaRPr lang="en-US" altLang="en-US" sz="1600" b="1" dirty="0">
              <a:solidFill>
                <a:srgbClr val="00B0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66</a:t>
            </a:r>
            <a:endParaRPr lang="en-US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6858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Stages of Adult Life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10363200" cy="4724400"/>
          </a:xfrm>
        </p:spPr>
        <p:txBody>
          <a:bodyPr/>
          <a:lstStyle/>
          <a:p>
            <a:pPr algn="l" rtl="0">
              <a:spcBef>
                <a:spcPct val="30000"/>
              </a:spcBef>
            </a:pPr>
            <a:r>
              <a:rPr lang="en-US" altLang="en-US" b="1" dirty="0" smtClean="0"/>
              <a:t>Early adulthood</a:t>
            </a:r>
          </a:p>
          <a:p>
            <a:pPr lvl="2" algn="l" rtl="0">
              <a:spcBef>
                <a:spcPct val="30000"/>
              </a:spcBef>
              <a:buNone/>
            </a:pPr>
            <a:endParaRPr lang="en-US" altLang="en-US" b="1" u="sng" dirty="0" smtClean="0"/>
          </a:p>
          <a:p>
            <a:pPr lvl="2" algn="l" rtl="0">
              <a:spcBef>
                <a:spcPct val="30000"/>
              </a:spcBef>
              <a:buNone/>
            </a:pPr>
            <a:endParaRPr lang="en-US" altLang="en-US" b="1" u="sng" dirty="0" smtClean="0"/>
          </a:p>
          <a:p>
            <a:pPr lvl="2" algn="ctr" rtl="0">
              <a:spcBef>
                <a:spcPct val="30000"/>
              </a:spcBef>
              <a:buNone/>
            </a:pPr>
            <a:r>
              <a:rPr lang="en-US" altLang="en-US" b="1" u="sng" dirty="0" smtClean="0"/>
              <a:t>Intimacy versus isolation</a:t>
            </a:r>
            <a:r>
              <a:rPr lang="en-US" altLang="en-US" dirty="0" smtClean="0"/>
              <a:t> (17 to 45 years)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696075" y="0"/>
            <a:ext cx="14959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00B050"/>
                </a:solidFill>
              </a:rPr>
              <a:t>Adulthood</a:t>
            </a:r>
            <a:endParaRPr lang="en-US" altLang="en-US" sz="1600" b="1" dirty="0">
              <a:solidFill>
                <a:srgbClr val="00B0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67</a:t>
            </a:r>
            <a:endParaRPr lang="en-US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6858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Stages of Adult Life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10566400" cy="3276600"/>
          </a:xfrm>
        </p:spPr>
        <p:txBody>
          <a:bodyPr/>
          <a:lstStyle/>
          <a:p>
            <a:pPr algn="l" rtl="0">
              <a:spcBef>
                <a:spcPct val="30000"/>
              </a:spcBef>
            </a:pPr>
            <a:r>
              <a:rPr lang="en-US" altLang="en-US" b="1" dirty="0" smtClean="0"/>
              <a:t>Middle </a:t>
            </a:r>
            <a:r>
              <a:rPr lang="en-US" altLang="en-US" b="1" dirty="0" smtClean="0"/>
              <a:t>adulthood</a:t>
            </a:r>
            <a:endParaRPr lang="en-US" altLang="en-US" dirty="0" smtClean="0"/>
          </a:p>
          <a:p>
            <a:pPr lvl="1" algn="ctr" rtl="0">
              <a:spcBef>
                <a:spcPct val="30000"/>
              </a:spcBef>
              <a:buNone/>
            </a:pPr>
            <a:r>
              <a:rPr lang="en-US" altLang="en-US" sz="2100" b="1" dirty="0" smtClean="0"/>
              <a:t>Generativity </a:t>
            </a:r>
            <a:r>
              <a:rPr lang="en-US" altLang="en-US" sz="2100" b="1" dirty="0" smtClean="0"/>
              <a:t>versus stagnation </a:t>
            </a:r>
            <a:r>
              <a:rPr lang="en-US" altLang="en-US" dirty="0" smtClean="0"/>
              <a:t>(</a:t>
            </a:r>
            <a:r>
              <a:rPr lang="en-US" altLang="en-US" dirty="0" smtClean="0"/>
              <a:t>45-65 </a:t>
            </a:r>
            <a:r>
              <a:rPr lang="en-US" altLang="en-US" dirty="0" smtClean="0"/>
              <a:t>years</a:t>
            </a:r>
            <a:r>
              <a:rPr lang="en-US" altLang="en-US" dirty="0" smtClean="0"/>
              <a:t>)</a:t>
            </a:r>
          </a:p>
          <a:p>
            <a:pPr lvl="1" algn="ctr" rtl="0">
              <a:spcBef>
                <a:spcPct val="30000"/>
              </a:spcBef>
              <a:buNone/>
            </a:pPr>
            <a:endParaRPr lang="en-US" altLang="en-US" dirty="0" smtClean="0"/>
          </a:p>
          <a:p>
            <a:pPr lvl="1" algn="l" rtl="0">
              <a:lnSpc>
                <a:spcPct val="90000"/>
              </a:lnSpc>
            </a:pPr>
            <a:r>
              <a:rPr lang="en-US" altLang="en-US" sz="2400" b="1" dirty="0" smtClean="0"/>
              <a:t>Female sexual ability to reproduce declines </a:t>
            </a:r>
          </a:p>
          <a:p>
            <a:pPr lvl="1" algn="l" rtl="0">
              <a:lnSpc>
                <a:spcPct val="90000"/>
              </a:lnSpc>
            </a:pPr>
            <a:r>
              <a:rPr lang="en-US" sz="2400" b="1" dirty="0" smtClean="0"/>
              <a:t>Mid-life depression</a:t>
            </a:r>
            <a:endParaRPr lang="en-US" altLang="en-US" sz="2400" b="1" dirty="0" smtClean="0"/>
          </a:p>
          <a:p>
            <a:pPr lvl="1" algn="ctr" rtl="0">
              <a:spcBef>
                <a:spcPct val="30000"/>
              </a:spcBef>
              <a:buNone/>
            </a:pPr>
            <a:endParaRPr lang="en-US" altLang="en-US" dirty="0" smtClean="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696075" y="0"/>
            <a:ext cx="14959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00B050"/>
                </a:solidFill>
              </a:rPr>
              <a:t>Adulthood</a:t>
            </a:r>
            <a:endParaRPr lang="en-US" altLang="en-US" sz="1600" b="1" dirty="0">
              <a:solidFill>
                <a:srgbClr val="00B0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68</a:t>
            </a:r>
            <a:endParaRPr lang="en-US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6858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Stages of Adult Life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19200"/>
            <a:ext cx="9956800" cy="4800600"/>
          </a:xfrm>
        </p:spPr>
        <p:txBody>
          <a:bodyPr/>
          <a:lstStyle/>
          <a:p>
            <a:pPr marL="365760" lvl="1" indent="-256032" algn="l" rtl="0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en-US" altLang="en-US" b="1" dirty="0" smtClean="0"/>
              <a:t>Later adulthood</a:t>
            </a:r>
          </a:p>
          <a:p>
            <a:pPr marL="365760" lvl="1" indent="-256032" algn="ctr" rtl="0">
              <a:spcBef>
                <a:spcPts val="400"/>
              </a:spcBef>
              <a:buSzPct val="68000"/>
              <a:buNone/>
            </a:pPr>
            <a:endParaRPr lang="en-US" altLang="en-US" u="sng" dirty="0" smtClean="0"/>
          </a:p>
          <a:p>
            <a:pPr marL="365760" lvl="1" indent="-256032" algn="ctr" rtl="0">
              <a:spcBef>
                <a:spcPts val="400"/>
              </a:spcBef>
              <a:buSzPct val="68000"/>
              <a:buNone/>
            </a:pPr>
            <a:r>
              <a:rPr lang="en-US" altLang="en-US" sz="2100" b="1" u="sng" dirty="0" smtClean="0"/>
              <a:t> Integrity versus despair</a:t>
            </a:r>
            <a:r>
              <a:rPr lang="en-US" altLang="en-US" sz="2100" b="1" dirty="0" smtClean="0"/>
              <a:t>   </a:t>
            </a:r>
            <a:r>
              <a:rPr lang="en-US" altLang="en-US" dirty="0" smtClean="0"/>
              <a:t>(age 65 and onward)</a:t>
            </a:r>
          </a:p>
          <a:p>
            <a:pPr lvl="1" algn="l" rtl="0"/>
            <a:r>
              <a:rPr lang="en-US" altLang="en-US" dirty="0" smtClean="0"/>
              <a:t>many </a:t>
            </a:r>
            <a:r>
              <a:rPr lang="en-US" altLang="en-US" dirty="0" smtClean="0"/>
              <a:t>have healthy years after </a:t>
            </a:r>
            <a:r>
              <a:rPr lang="en-US" altLang="en-US" dirty="0" smtClean="0"/>
              <a:t>retirement</a:t>
            </a:r>
            <a:endParaRPr lang="en-US" altLang="en-US" dirty="0" smtClean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696075" y="0"/>
            <a:ext cx="14959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>
                <a:solidFill>
                  <a:srgbClr val="00B050"/>
                </a:solidFill>
              </a:rPr>
              <a:t>Adulthood</a:t>
            </a:r>
            <a:endParaRPr lang="en-US" altLang="en-US" sz="1600" b="1" dirty="0">
              <a:solidFill>
                <a:srgbClr val="00B0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69</a:t>
            </a:r>
            <a:endParaRPr lang="en-US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191</TotalTime>
  <Words>296</Words>
  <Application>Microsoft Office PowerPoint</Application>
  <PresentationFormat>Custom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 Development Across the Life Span </vt:lpstr>
      <vt:lpstr>Adulthood</vt:lpstr>
      <vt:lpstr>Adulthood</vt:lpstr>
      <vt:lpstr>Adulthood</vt:lpstr>
      <vt:lpstr>Adulthood</vt:lpstr>
      <vt:lpstr>Stages of Adult Life</vt:lpstr>
      <vt:lpstr>Stages of Adult Life</vt:lpstr>
      <vt:lpstr>Stages of Adult Life</vt:lpstr>
    </vt:vector>
  </TitlesOfParts>
  <Company>King Saud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Theories  of  Development</dc:title>
  <dc:creator>User</dc:creator>
  <cp:lastModifiedBy>Mohsen</cp:lastModifiedBy>
  <cp:revision>27</cp:revision>
  <dcterms:created xsi:type="dcterms:W3CDTF">2015-02-24T12:27:37Z</dcterms:created>
  <dcterms:modified xsi:type="dcterms:W3CDTF">2015-05-08T09:53:26Z</dcterms:modified>
</cp:coreProperties>
</file>