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72" r:id="rId1"/>
  </p:sldMasterIdLst>
  <p:notesMasterIdLst>
    <p:notesMasterId r:id="rId93"/>
  </p:notesMasterIdLst>
  <p:sldIdLst>
    <p:sldId id="256" r:id="rId2"/>
    <p:sldId id="273" r:id="rId3"/>
    <p:sldId id="257" r:id="rId4"/>
    <p:sldId id="275" r:id="rId5"/>
    <p:sldId id="258" r:id="rId6"/>
    <p:sldId id="274" r:id="rId7"/>
    <p:sldId id="280" r:id="rId8"/>
    <p:sldId id="259" r:id="rId9"/>
    <p:sldId id="260" r:id="rId10"/>
    <p:sldId id="276" r:id="rId11"/>
    <p:sldId id="261" r:id="rId12"/>
    <p:sldId id="262" r:id="rId13"/>
    <p:sldId id="277" r:id="rId14"/>
    <p:sldId id="264" r:id="rId15"/>
    <p:sldId id="265" r:id="rId16"/>
    <p:sldId id="358" r:id="rId17"/>
    <p:sldId id="266" r:id="rId18"/>
    <p:sldId id="267" r:id="rId19"/>
    <p:sldId id="268" r:id="rId20"/>
    <p:sldId id="269" r:id="rId21"/>
    <p:sldId id="278" r:id="rId22"/>
    <p:sldId id="279" r:id="rId23"/>
    <p:sldId id="270" r:id="rId24"/>
    <p:sldId id="271" r:id="rId25"/>
    <p:sldId id="281" r:id="rId26"/>
    <p:sldId id="282" r:id="rId27"/>
    <p:sldId id="283" r:id="rId28"/>
    <p:sldId id="359" r:id="rId29"/>
    <p:sldId id="284" r:id="rId30"/>
    <p:sldId id="285" r:id="rId31"/>
    <p:sldId id="286" r:id="rId32"/>
    <p:sldId id="287" r:id="rId33"/>
    <p:sldId id="288" r:id="rId34"/>
    <p:sldId id="289" r:id="rId35"/>
    <p:sldId id="332" r:id="rId36"/>
    <p:sldId id="290" r:id="rId37"/>
    <p:sldId id="291" r:id="rId38"/>
    <p:sldId id="292" r:id="rId39"/>
    <p:sldId id="298" r:id="rId40"/>
    <p:sldId id="293" r:id="rId41"/>
    <p:sldId id="294" r:id="rId42"/>
    <p:sldId id="347" r:id="rId43"/>
    <p:sldId id="295" r:id="rId44"/>
    <p:sldId id="346" r:id="rId45"/>
    <p:sldId id="297" r:id="rId46"/>
    <p:sldId id="299" r:id="rId47"/>
    <p:sldId id="300" r:id="rId48"/>
    <p:sldId id="348" r:id="rId49"/>
    <p:sldId id="301" r:id="rId50"/>
    <p:sldId id="302" r:id="rId51"/>
    <p:sldId id="303" r:id="rId52"/>
    <p:sldId id="340" r:id="rId53"/>
    <p:sldId id="304" r:id="rId54"/>
    <p:sldId id="336" r:id="rId55"/>
    <p:sldId id="305" r:id="rId56"/>
    <p:sldId id="308" r:id="rId57"/>
    <p:sldId id="306" r:id="rId58"/>
    <p:sldId id="333" r:id="rId59"/>
    <p:sldId id="337" r:id="rId60"/>
    <p:sldId id="334" r:id="rId61"/>
    <p:sldId id="338" r:id="rId62"/>
    <p:sldId id="312" r:id="rId63"/>
    <p:sldId id="313" r:id="rId64"/>
    <p:sldId id="317" r:id="rId65"/>
    <p:sldId id="350" r:id="rId66"/>
    <p:sldId id="360" r:id="rId67"/>
    <p:sldId id="318" r:id="rId68"/>
    <p:sldId id="341" r:id="rId69"/>
    <p:sldId id="314" r:id="rId70"/>
    <p:sldId id="315" r:id="rId71"/>
    <p:sldId id="343" r:id="rId72"/>
    <p:sldId id="316" r:id="rId73"/>
    <p:sldId id="342" r:id="rId74"/>
    <p:sldId id="319" r:id="rId75"/>
    <p:sldId id="320" r:id="rId76"/>
    <p:sldId id="321" r:id="rId77"/>
    <p:sldId id="351" r:id="rId78"/>
    <p:sldId id="322" r:id="rId79"/>
    <p:sldId id="323" r:id="rId80"/>
    <p:sldId id="324" r:id="rId81"/>
    <p:sldId id="352" r:id="rId82"/>
    <p:sldId id="326" r:id="rId83"/>
    <p:sldId id="354" r:id="rId84"/>
    <p:sldId id="353" r:id="rId85"/>
    <p:sldId id="328" r:id="rId86"/>
    <p:sldId id="329" r:id="rId87"/>
    <p:sldId id="330" r:id="rId88"/>
    <p:sldId id="331" r:id="rId89"/>
    <p:sldId id="355" r:id="rId90"/>
    <p:sldId id="356" r:id="rId91"/>
    <p:sldId id="357" r:id="rId9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753" autoAdjust="0"/>
    <p:restoredTop sz="93671" autoAdjust="0"/>
  </p:normalViewPr>
  <p:slideViewPr>
    <p:cSldViewPr>
      <p:cViewPr>
        <p:scale>
          <a:sx n="48" d="100"/>
          <a:sy n="48" d="100"/>
        </p:scale>
        <p:origin x="-1452" y="-83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FE36F71-7C55-4713-BD2D-72FD10176374}" type="datetimeFigureOut">
              <a:rPr lang="ar-SA" smtClean="0"/>
              <a:pPr/>
              <a:t>04/01/1436</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687C647-C94A-41DA-8454-08BE69886840}" type="slidenum">
              <a:rPr lang="ar-SA" smtClean="0"/>
              <a:pPr/>
              <a:t>‹#›</a:t>
            </a:fld>
            <a:endParaRPr lang="ar-SA"/>
          </a:p>
        </p:txBody>
      </p:sp>
    </p:spTree>
    <p:extLst>
      <p:ext uri="{BB962C8B-B14F-4D97-AF65-F5344CB8AC3E}">
        <p14:creationId xmlns="" xmlns:p14="http://schemas.microsoft.com/office/powerpoint/2010/main" val="378141583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1687C647-C94A-41DA-8454-08BE69886840}" type="slidenum">
              <a:rPr lang="ar-SA" smtClean="0"/>
              <a:pPr/>
              <a:t>64</a:t>
            </a:fld>
            <a:endParaRPr lang="ar-SA"/>
          </a:p>
        </p:txBody>
      </p:sp>
    </p:spTree>
    <p:extLst>
      <p:ext uri="{BB962C8B-B14F-4D97-AF65-F5344CB8AC3E}">
        <p14:creationId xmlns="" xmlns:p14="http://schemas.microsoft.com/office/powerpoint/2010/main" val="2763636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1687C647-C94A-41DA-8454-08BE69886840}" type="slidenum">
              <a:rPr lang="ar-SA" smtClean="0"/>
              <a:pPr/>
              <a:t>67</a:t>
            </a:fld>
            <a:endParaRPr lang="ar-SA"/>
          </a:p>
        </p:txBody>
      </p:sp>
    </p:spTree>
    <p:extLst>
      <p:ext uri="{BB962C8B-B14F-4D97-AF65-F5344CB8AC3E}">
        <p14:creationId xmlns="" xmlns:p14="http://schemas.microsoft.com/office/powerpoint/2010/main" val="1438294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835F9F4-D50A-4612-8CD6-FB0BA6785A4A}" type="datetime1">
              <a:rPr lang="ar-SA" smtClean="0"/>
              <a:pPr/>
              <a:t>04/01/1436</a:t>
            </a:fld>
            <a:endParaRPr lang="ar-SA"/>
          </a:p>
        </p:txBody>
      </p:sp>
      <p:sp>
        <p:nvSpPr>
          <p:cNvPr id="19" name="Footer Placeholder 18"/>
          <p:cNvSpPr>
            <a:spLocks noGrp="1"/>
          </p:cNvSpPr>
          <p:nvPr>
            <p:ph type="ftr" sz="quarter" idx="11"/>
          </p:nvPr>
        </p:nvSpPr>
        <p:spPr/>
        <p:txBody>
          <a:bodyPr/>
          <a:lstStyle/>
          <a:p>
            <a:r>
              <a:rPr lang="en-US" smtClean="0"/>
              <a:t>Eman Alkatheery</a:t>
            </a:r>
            <a:endParaRPr lang="ar-SA"/>
          </a:p>
        </p:txBody>
      </p:sp>
      <p:sp>
        <p:nvSpPr>
          <p:cNvPr id="27" name="Slide Number Placeholder 26"/>
          <p:cNvSpPr>
            <a:spLocks noGrp="1"/>
          </p:cNvSpPr>
          <p:nvPr>
            <p:ph type="sldNum" sz="quarter" idx="12"/>
          </p:nvPr>
        </p:nvSpPr>
        <p:spPr/>
        <p:txBody>
          <a:bodyPr/>
          <a:lstStyle/>
          <a:p>
            <a:fld id="{6D4BAD43-B8C9-4117-9291-67889BDDB0D1}"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B0C126-D54B-402B-96F6-7B51619089E7}" type="datetime1">
              <a:rPr lang="ar-SA" smtClean="0"/>
              <a:pPr/>
              <a:t>04/01/1436</a:t>
            </a:fld>
            <a:endParaRPr lang="ar-SA"/>
          </a:p>
        </p:txBody>
      </p:sp>
      <p:sp>
        <p:nvSpPr>
          <p:cNvPr id="5" name="Footer Placeholder 4"/>
          <p:cNvSpPr>
            <a:spLocks noGrp="1"/>
          </p:cNvSpPr>
          <p:nvPr>
            <p:ph type="ftr" sz="quarter" idx="11"/>
          </p:nvPr>
        </p:nvSpPr>
        <p:spPr/>
        <p:txBody>
          <a:bodyPr/>
          <a:lstStyle/>
          <a:p>
            <a:r>
              <a:rPr lang="en-US" smtClean="0"/>
              <a:t>Eman Alkatheery</a:t>
            </a:r>
            <a:endParaRPr lang="ar-SA"/>
          </a:p>
        </p:txBody>
      </p:sp>
      <p:sp>
        <p:nvSpPr>
          <p:cNvPr id="6" name="Slide Number Placeholder 5"/>
          <p:cNvSpPr>
            <a:spLocks noGrp="1"/>
          </p:cNvSpPr>
          <p:nvPr>
            <p:ph type="sldNum" sz="quarter" idx="12"/>
          </p:nvPr>
        </p:nvSpPr>
        <p:spPr/>
        <p:txBody>
          <a:bodyPr/>
          <a:lstStyle/>
          <a:p>
            <a:fld id="{6D4BAD43-B8C9-4117-9291-67889BDDB0D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926A02-A64A-4953-8F41-413EAD96B689}" type="datetime1">
              <a:rPr lang="ar-SA" smtClean="0"/>
              <a:pPr/>
              <a:t>04/01/1436</a:t>
            </a:fld>
            <a:endParaRPr lang="ar-SA"/>
          </a:p>
        </p:txBody>
      </p:sp>
      <p:sp>
        <p:nvSpPr>
          <p:cNvPr id="5" name="Footer Placeholder 4"/>
          <p:cNvSpPr>
            <a:spLocks noGrp="1"/>
          </p:cNvSpPr>
          <p:nvPr>
            <p:ph type="ftr" sz="quarter" idx="11"/>
          </p:nvPr>
        </p:nvSpPr>
        <p:spPr/>
        <p:txBody>
          <a:bodyPr/>
          <a:lstStyle/>
          <a:p>
            <a:r>
              <a:rPr lang="en-US" smtClean="0"/>
              <a:t>Eman Alkatheery</a:t>
            </a:r>
            <a:endParaRPr lang="ar-SA"/>
          </a:p>
        </p:txBody>
      </p:sp>
      <p:sp>
        <p:nvSpPr>
          <p:cNvPr id="6" name="Slide Number Placeholder 5"/>
          <p:cNvSpPr>
            <a:spLocks noGrp="1"/>
          </p:cNvSpPr>
          <p:nvPr>
            <p:ph type="sldNum" sz="quarter" idx="12"/>
          </p:nvPr>
        </p:nvSpPr>
        <p:spPr/>
        <p:txBody>
          <a:bodyPr/>
          <a:lstStyle/>
          <a:p>
            <a:fld id="{6D4BAD43-B8C9-4117-9291-67889BDDB0D1}"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460F73-C76C-4716-A0F3-51F263B65CA5}" type="datetime1">
              <a:rPr lang="ar-SA" smtClean="0"/>
              <a:pPr/>
              <a:t>04/01/1436</a:t>
            </a:fld>
            <a:endParaRPr lang="ar-SA"/>
          </a:p>
        </p:txBody>
      </p:sp>
      <p:sp>
        <p:nvSpPr>
          <p:cNvPr id="5" name="Footer Placeholder 4"/>
          <p:cNvSpPr>
            <a:spLocks noGrp="1"/>
          </p:cNvSpPr>
          <p:nvPr>
            <p:ph type="ftr" sz="quarter" idx="11"/>
          </p:nvPr>
        </p:nvSpPr>
        <p:spPr/>
        <p:txBody>
          <a:bodyPr/>
          <a:lstStyle/>
          <a:p>
            <a:r>
              <a:rPr lang="en-US" smtClean="0"/>
              <a:t>Eman Alkatheery</a:t>
            </a:r>
            <a:endParaRPr lang="ar-SA"/>
          </a:p>
        </p:txBody>
      </p:sp>
      <p:sp>
        <p:nvSpPr>
          <p:cNvPr id="6" name="Slide Number Placeholder 5"/>
          <p:cNvSpPr>
            <a:spLocks noGrp="1"/>
          </p:cNvSpPr>
          <p:nvPr>
            <p:ph type="sldNum" sz="quarter" idx="12"/>
          </p:nvPr>
        </p:nvSpPr>
        <p:spPr/>
        <p:txBody>
          <a:bodyPr/>
          <a:lstStyle/>
          <a:p>
            <a:fld id="{6D4BAD43-B8C9-4117-9291-67889BDDB0D1}"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04D168C-383A-48BE-850F-A4658E82445C}" type="datetime1">
              <a:rPr lang="ar-SA" smtClean="0"/>
              <a:pPr/>
              <a:t>04/01/1436</a:t>
            </a:fld>
            <a:endParaRPr lang="ar-SA"/>
          </a:p>
        </p:txBody>
      </p:sp>
      <p:sp>
        <p:nvSpPr>
          <p:cNvPr id="5" name="Footer Placeholder 4"/>
          <p:cNvSpPr>
            <a:spLocks noGrp="1"/>
          </p:cNvSpPr>
          <p:nvPr>
            <p:ph type="ftr" sz="quarter" idx="11"/>
          </p:nvPr>
        </p:nvSpPr>
        <p:spPr/>
        <p:txBody>
          <a:bodyPr/>
          <a:lstStyle/>
          <a:p>
            <a:r>
              <a:rPr lang="en-US" smtClean="0"/>
              <a:t>Eman Alkatheery</a:t>
            </a:r>
            <a:endParaRPr lang="ar-SA"/>
          </a:p>
        </p:txBody>
      </p:sp>
      <p:sp>
        <p:nvSpPr>
          <p:cNvPr id="6" name="Slide Number Placeholder 5"/>
          <p:cNvSpPr>
            <a:spLocks noGrp="1"/>
          </p:cNvSpPr>
          <p:nvPr>
            <p:ph type="sldNum" sz="quarter" idx="12"/>
          </p:nvPr>
        </p:nvSpPr>
        <p:spPr/>
        <p:txBody>
          <a:bodyPr/>
          <a:lstStyle/>
          <a:p>
            <a:fld id="{6D4BAD43-B8C9-4117-9291-67889BDDB0D1}"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AD8354F-AB38-403F-8927-5E6D5D9195CB}" type="datetime1">
              <a:rPr lang="ar-SA" smtClean="0"/>
              <a:pPr/>
              <a:t>04/01/1436</a:t>
            </a:fld>
            <a:endParaRPr lang="ar-SA"/>
          </a:p>
        </p:txBody>
      </p:sp>
      <p:sp>
        <p:nvSpPr>
          <p:cNvPr id="6" name="Footer Placeholder 5"/>
          <p:cNvSpPr>
            <a:spLocks noGrp="1"/>
          </p:cNvSpPr>
          <p:nvPr>
            <p:ph type="ftr" sz="quarter" idx="11"/>
          </p:nvPr>
        </p:nvSpPr>
        <p:spPr/>
        <p:txBody>
          <a:bodyPr/>
          <a:lstStyle/>
          <a:p>
            <a:r>
              <a:rPr lang="en-US" smtClean="0"/>
              <a:t>Eman Alkatheery</a:t>
            </a:r>
            <a:endParaRPr lang="ar-SA"/>
          </a:p>
        </p:txBody>
      </p:sp>
      <p:sp>
        <p:nvSpPr>
          <p:cNvPr id="7" name="Slide Number Placeholder 6"/>
          <p:cNvSpPr>
            <a:spLocks noGrp="1"/>
          </p:cNvSpPr>
          <p:nvPr>
            <p:ph type="sldNum" sz="quarter" idx="12"/>
          </p:nvPr>
        </p:nvSpPr>
        <p:spPr/>
        <p:txBody>
          <a:bodyPr/>
          <a:lstStyle/>
          <a:p>
            <a:fld id="{6D4BAD43-B8C9-4117-9291-67889BDDB0D1}"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70DF8FF-19E3-4869-AB65-C064C7A298D3}" type="datetime1">
              <a:rPr lang="ar-SA" smtClean="0"/>
              <a:pPr/>
              <a:t>04/01/1436</a:t>
            </a:fld>
            <a:endParaRPr lang="ar-SA"/>
          </a:p>
        </p:txBody>
      </p:sp>
      <p:sp>
        <p:nvSpPr>
          <p:cNvPr id="8" name="Footer Placeholder 7"/>
          <p:cNvSpPr>
            <a:spLocks noGrp="1"/>
          </p:cNvSpPr>
          <p:nvPr>
            <p:ph type="ftr" sz="quarter" idx="11"/>
          </p:nvPr>
        </p:nvSpPr>
        <p:spPr/>
        <p:txBody>
          <a:bodyPr/>
          <a:lstStyle/>
          <a:p>
            <a:r>
              <a:rPr lang="en-US" smtClean="0"/>
              <a:t>Eman Alkatheery</a:t>
            </a:r>
            <a:endParaRPr lang="ar-SA"/>
          </a:p>
        </p:txBody>
      </p:sp>
      <p:sp>
        <p:nvSpPr>
          <p:cNvPr id="9" name="Slide Number Placeholder 8"/>
          <p:cNvSpPr>
            <a:spLocks noGrp="1"/>
          </p:cNvSpPr>
          <p:nvPr>
            <p:ph type="sldNum" sz="quarter" idx="12"/>
          </p:nvPr>
        </p:nvSpPr>
        <p:spPr/>
        <p:txBody>
          <a:bodyPr/>
          <a:lstStyle/>
          <a:p>
            <a:fld id="{6D4BAD43-B8C9-4117-9291-67889BDDB0D1}"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FA8940D-C124-483C-AD27-0AC622A39842}" type="datetime1">
              <a:rPr lang="ar-SA" smtClean="0"/>
              <a:pPr/>
              <a:t>04/01/1436</a:t>
            </a:fld>
            <a:endParaRPr lang="ar-SA"/>
          </a:p>
        </p:txBody>
      </p:sp>
      <p:sp>
        <p:nvSpPr>
          <p:cNvPr id="4" name="Footer Placeholder 3"/>
          <p:cNvSpPr>
            <a:spLocks noGrp="1"/>
          </p:cNvSpPr>
          <p:nvPr>
            <p:ph type="ftr" sz="quarter" idx="11"/>
          </p:nvPr>
        </p:nvSpPr>
        <p:spPr/>
        <p:txBody>
          <a:bodyPr/>
          <a:lstStyle/>
          <a:p>
            <a:r>
              <a:rPr lang="en-US" smtClean="0"/>
              <a:t>Eman Alkatheery</a:t>
            </a:r>
            <a:endParaRPr lang="ar-SA"/>
          </a:p>
        </p:txBody>
      </p:sp>
      <p:sp>
        <p:nvSpPr>
          <p:cNvPr id="5" name="Slide Number Placeholder 4"/>
          <p:cNvSpPr>
            <a:spLocks noGrp="1"/>
          </p:cNvSpPr>
          <p:nvPr>
            <p:ph type="sldNum" sz="quarter" idx="12"/>
          </p:nvPr>
        </p:nvSpPr>
        <p:spPr/>
        <p:txBody>
          <a:bodyPr/>
          <a:lstStyle/>
          <a:p>
            <a:fld id="{6D4BAD43-B8C9-4117-9291-67889BDDB0D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D2BE60-10CA-4D0A-9B3B-F1586FAB51B2}" type="datetime1">
              <a:rPr lang="ar-SA" smtClean="0"/>
              <a:pPr/>
              <a:t>04/01/1436</a:t>
            </a:fld>
            <a:endParaRPr lang="ar-SA"/>
          </a:p>
        </p:txBody>
      </p:sp>
      <p:sp>
        <p:nvSpPr>
          <p:cNvPr id="3" name="Footer Placeholder 2"/>
          <p:cNvSpPr>
            <a:spLocks noGrp="1"/>
          </p:cNvSpPr>
          <p:nvPr>
            <p:ph type="ftr" sz="quarter" idx="11"/>
          </p:nvPr>
        </p:nvSpPr>
        <p:spPr/>
        <p:txBody>
          <a:bodyPr/>
          <a:lstStyle/>
          <a:p>
            <a:r>
              <a:rPr lang="en-US" smtClean="0"/>
              <a:t>Eman Alkatheery</a:t>
            </a:r>
            <a:endParaRPr lang="ar-SA"/>
          </a:p>
        </p:txBody>
      </p:sp>
      <p:sp>
        <p:nvSpPr>
          <p:cNvPr id="4" name="Slide Number Placeholder 3"/>
          <p:cNvSpPr>
            <a:spLocks noGrp="1"/>
          </p:cNvSpPr>
          <p:nvPr>
            <p:ph type="sldNum" sz="quarter" idx="12"/>
          </p:nvPr>
        </p:nvSpPr>
        <p:spPr/>
        <p:txBody>
          <a:bodyPr/>
          <a:lstStyle/>
          <a:p>
            <a:fld id="{6D4BAD43-B8C9-4117-9291-67889BDDB0D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C41997-D4E8-4726-ADE7-DB9E5E9B4AC2}" type="datetime1">
              <a:rPr lang="ar-SA" smtClean="0"/>
              <a:pPr/>
              <a:t>04/01/1436</a:t>
            </a:fld>
            <a:endParaRPr lang="ar-SA"/>
          </a:p>
        </p:txBody>
      </p:sp>
      <p:sp>
        <p:nvSpPr>
          <p:cNvPr id="6" name="Footer Placeholder 5"/>
          <p:cNvSpPr>
            <a:spLocks noGrp="1"/>
          </p:cNvSpPr>
          <p:nvPr>
            <p:ph type="ftr" sz="quarter" idx="11"/>
          </p:nvPr>
        </p:nvSpPr>
        <p:spPr/>
        <p:txBody>
          <a:bodyPr/>
          <a:lstStyle/>
          <a:p>
            <a:r>
              <a:rPr lang="en-US" smtClean="0"/>
              <a:t>Eman Alkatheery</a:t>
            </a:r>
            <a:endParaRPr lang="ar-SA"/>
          </a:p>
        </p:txBody>
      </p:sp>
      <p:sp>
        <p:nvSpPr>
          <p:cNvPr id="7" name="Slide Number Placeholder 6"/>
          <p:cNvSpPr>
            <a:spLocks noGrp="1"/>
          </p:cNvSpPr>
          <p:nvPr>
            <p:ph type="sldNum" sz="quarter" idx="12"/>
          </p:nvPr>
        </p:nvSpPr>
        <p:spPr/>
        <p:txBody>
          <a:bodyPr/>
          <a:lstStyle/>
          <a:p>
            <a:fld id="{6D4BAD43-B8C9-4117-9291-67889BDDB0D1}"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1C9B781-7DD4-404E-A8EE-79A282D51390}" type="datetime1">
              <a:rPr lang="ar-SA" smtClean="0"/>
              <a:pPr/>
              <a:t>04/01/1436</a:t>
            </a:fld>
            <a:endParaRPr lang="ar-SA"/>
          </a:p>
        </p:txBody>
      </p:sp>
      <p:sp>
        <p:nvSpPr>
          <p:cNvPr id="6" name="Footer Placeholder 5"/>
          <p:cNvSpPr>
            <a:spLocks noGrp="1"/>
          </p:cNvSpPr>
          <p:nvPr>
            <p:ph type="ftr" sz="quarter" idx="11"/>
          </p:nvPr>
        </p:nvSpPr>
        <p:spPr/>
        <p:txBody>
          <a:bodyPr/>
          <a:lstStyle/>
          <a:p>
            <a:r>
              <a:rPr lang="en-US" smtClean="0"/>
              <a:t>Eman Alkatheery</a:t>
            </a:r>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6D4BAD43-B8C9-4117-9291-67889BDDB0D1}" type="slidenum">
              <a:rPr lang="ar-SA" smtClean="0"/>
              <a:pPr/>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2DA92EC-DA08-401C-B43E-C2F43C5A3EB7}" type="datetime1">
              <a:rPr lang="ar-SA" smtClean="0"/>
              <a:pPr/>
              <a:t>04/01/1436</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Eman Alkatheery</a:t>
            </a:r>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D4BAD43-B8C9-4117-9291-67889BDDB0D1}" type="slidenum">
              <a:rPr lang="ar-SA" smtClean="0"/>
              <a:pPr/>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hf sldNum="0" hdr="0" dt="0"/>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08720"/>
            <a:ext cx="7851648" cy="1828800"/>
          </a:xfrm>
        </p:spPr>
        <p:txBody>
          <a:bodyPr>
            <a:normAutofit/>
          </a:bodyPr>
          <a:lstStyle/>
          <a:p>
            <a:pPr algn="ctr"/>
            <a:r>
              <a:rPr lang="en-US" sz="6000" dirty="0" smtClean="0"/>
              <a:t>Adjective Clauses</a:t>
            </a:r>
            <a:endParaRPr lang="ar-SA" sz="6000" dirty="0"/>
          </a:p>
        </p:txBody>
      </p:sp>
      <p:sp>
        <p:nvSpPr>
          <p:cNvPr id="3" name="Subtitle 2"/>
          <p:cNvSpPr>
            <a:spLocks noGrp="1"/>
          </p:cNvSpPr>
          <p:nvPr>
            <p:ph type="subTitle" idx="1"/>
          </p:nvPr>
        </p:nvSpPr>
        <p:spPr>
          <a:xfrm>
            <a:off x="533400" y="3228536"/>
            <a:ext cx="7854696" cy="2720744"/>
          </a:xfrm>
        </p:spPr>
        <p:txBody>
          <a:bodyPr>
            <a:normAutofit/>
          </a:bodyPr>
          <a:lstStyle/>
          <a:p>
            <a:pPr algn="l" rtl="0"/>
            <a:r>
              <a:rPr lang="en-US" sz="2700" b="1" dirty="0" smtClean="0"/>
              <a:t>Grammar three</a:t>
            </a:r>
          </a:p>
          <a:p>
            <a:pPr algn="l" rtl="0"/>
            <a:r>
              <a:rPr lang="en-US" sz="2700" b="1" dirty="0" smtClean="0"/>
              <a:t>Lecture four</a:t>
            </a:r>
          </a:p>
          <a:p>
            <a:pPr algn="r"/>
            <a:endParaRPr lang="en-US" sz="2700" b="1" dirty="0" smtClean="0"/>
          </a:p>
          <a:p>
            <a:pPr algn="r"/>
            <a:r>
              <a:rPr lang="en-US" sz="2700" b="1" dirty="0" smtClean="0"/>
              <a:t>By: </a:t>
            </a:r>
            <a:r>
              <a:rPr lang="en-US" sz="2700" b="1" dirty="0" err="1" smtClean="0"/>
              <a:t>Eman</a:t>
            </a:r>
            <a:r>
              <a:rPr lang="en-US" sz="2700" b="1" dirty="0" smtClean="0"/>
              <a:t> </a:t>
            </a:r>
            <a:r>
              <a:rPr lang="en-US" sz="2700" b="1" dirty="0" err="1" smtClean="0"/>
              <a:t>Alkatheery</a:t>
            </a:r>
            <a:endParaRPr lang="en-US" sz="2700" b="1" dirty="0" smtClean="0"/>
          </a:p>
        </p:txBody>
      </p:sp>
      <p:sp>
        <p:nvSpPr>
          <p:cNvPr id="4" name="Footer Placeholder 3"/>
          <p:cNvSpPr>
            <a:spLocks noGrp="1"/>
          </p:cNvSpPr>
          <p:nvPr>
            <p:ph type="ftr" sz="quarter" idx="11"/>
          </p:nvPr>
        </p:nvSpPr>
        <p:spPr/>
        <p:txBody>
          <a:bodyPr/>
          <a:lstStyle/>
          <a:p>
            <a:r>
              <a:rPr lang="en-US" sz="1300" dirty="0" err="1" smtClean="0"/>
              <a:t>Eman</a:t>
            </a:r>
            <a:r>
              <a:rPr lang="en-US" sz="1300" dirty="0" smtClean="0"/>
              <a:t> </a:t>
            </a:r>
            <a:r>
              <a:rPr lang="en-US" sz="1300" dirty="0" err="1" smtClean="0"/>
              <a:t>Alkatheery</a:t>
            </a:r>
            <a:endParaRPr lang="ar-SA" sz="1300" dirty="0"/>
          </a:p>
        </p:txBody>
      </p:sp>
    </p:spTree>
    <p:extLst>
      <p:ext uri="{BB962C8B-B14F-4D97-AF65-F5344CB8AC3E}">
        <p14:creationId xmlns="" xmlns:p14="http://schemas.microsoft.com/office/powerpoint/2010/main" val="31573947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Adjective Clauses</a:t>
            </a:r>
            <a:endParaRPr lang="ar-SA" dirty="0"/>
          </a:p>
        </p:txBody>
      </p:sp>
      <p:sp>
        <p:nvSpPr>
          <p:cNvPr id="3" name="Content Placeholder 2"/>
          <p:cNvSpPr>
            <a:spLocks noGrp="1"/>
          </p:cNvSpPr>
          <p:nvPr>
            <p:ph idx="1"/>
          </p:nvPr>
        </p:nvSpPr>
        <p:spPr/>
        <p:txBody>
          <a:bodyPr>
            <a:normAutofit/>
          </a:bodyPr>
          <a:lstStyle/>
          <a:p>
            <a:pPr marL="0" indent="0" algn="l" rtl="0">
              <a:buNone/>
            </a:pPr>
            <a:r>
              <a:rPr lang="en-US" sz="3400" b="1" dirty="0">
                <a:latin typeface="Times New Roman" pitchFamily="18" charset="0"/>
                <a:cs typeface="Times New Roman" pitchFamily="18" charset="0"/>
              </a:rPr>
              <a:t>Example:</a:t>
            </a:r>
          </a:p>
          <a:p>
            <a:pPr marL="0" indent="0" algn="l" rtl="0">
              <a:buNone/>
            </a:pPr>
            <a:r>
              <a:rPr lang="en-US" sz="3400" dirty="0">
                <a:latin typeface="Times New Roman" pitchFamily="18" charset="0"/>
                <a:cs typeface="Times New Roman" pitchFamily="18" charset="0"/>
              </a:rPr>
              <a:t>Men </a:t>
            </a:r>
            <a:r>
              <a:rPr lang="en-US" sz="3400" u="sng" dirty="0">
                <a:latin typeface="Times New Roman" pitchFamily="18" charset="0"/>
                <a:cs typeface="Times New Roman" pitchFamily="18" charset="0"/>
              </a:rPr>
              <a:t>who are not married </a:t>
            </a:r>
            <a:r>
              <a:rPr lang="en-US" sz="3400" dirty="0">
                <a:latin typeface="Times New Roman" pitchFamily="18" charset="0"/>
                <a:cs typeface="Times New Roman" pitchFamily="18" charset="0"/>
              </a:rPr>
              <a:t>are called bachelors</a:t>
            </a:r>
            <a:r>
              <a:rPr lang="en-US" sz="3400" dirty="0" smtClean="0">
                <a:latin typeface="Times New Roman" pitchFamily="18" charset="0"/>
                <a:cs typeface="Times New Roman" pitchFamily="18" charset="0"/>
              </a:rPr>
              <a:t>.</a:t>
            </a:r>
          </a:p>
          <a:p>
            <a:pPr marL="0" indent="0" algn="l" rtl="0">
              <a:buNone/>
            </a:pPr>
            <a:endParaRPr lang="en-US" sz="1500" b="1" dirty="0">
              <a:latin typeface="Times New Roman" pitchFamily="18" charset="0"/>
              <a:cs typeface="Times New Roman" pitchFamily="18" charset="0"/>
            </a:endParaRPr>
          </a:p>
          <a:p>
            <a:pPr marL="0" indent="0" algn="l" rtl="0">
              <a:buNone/>
            </a:pPr>
            <a:r>
              <a:rPr lang="en-US" sz="3400" dirty="0">
                <a:latin typeface="Times New Roman" pitchFamily="18" charset="0"/>
                <a:cs typeface="Times New Roman" pitchFamily="18" charset="0"/>
              </a:rPr>
              <a:t>The students </a:t>
            </a:r>
            <a:r>
              <a:rPr lang="en-US" sz="3400" u="sng" dirty="0">
                <a:latin typeface="Times New Roman" pitchFamily="18" charset="0"/>
                <a:cs typeface="Times New Roman" pitchFamily="18" charset="0"/>
              </a:rPr>
              <a:t>who passed the exam</a:t>
            </a:r>
            <a:r>
              <a:rPr lang="en-US" sz="3400" dirty="0">
                <a:latin typeface="Times New Roman" pitchFamily="18" charset="0"/>
                <a:cs typeface="Times New Roman" pitchFamily="18" charset="0"/>
              </a:rPr>
              <a:t> will take the next level.</a:t>
            </a:r>
          </a:p>
          <a:p>
            <a:pPr marL="0" indent="0" algn="l" rtl="0">
              <a:buNone/>
            </a:pPr>
            <a:endParaRPr lang="en-US" sz="1500" dirty="0" smtClean="0">
              <a:latin typeface="Times New Roman" pitchFamily="18" charset="0"/>
              <a:cs typeface="Times New Roman" pitchFamily="18" charset="0"/>
            </a:endParaRPr>
          </a:p>
          <a:p>
            <a:pPr marL="0" indent="0" algn="l" rtl="0">
              <a:buNone/>
            </a:pPr>
            <a:r>
              <a:rPr lang="en-US" sz="3400" dirty="0" smtClean="0">
                <a:latin typeface="Times New Roman" pitchFamily="18" charset="0"/>
                <a:cs typeface="Times New Roman" pitchFamily="18" charset="0"/>
              </a:rPr>
              <a:t>There </a:t>
            </a:r>
            <a:r>
              <a:rPr lang="en-US" sz="3400" dirty="0">
                <a:latin typeface="Times New Roman" pitchFamily="18" charset="0"/>
                <a:cs typeface="Times New Roman" pitchFamily="18" charset="0"/>
              </a:rPr>
              <a:t>is only one museum </a:t>
            </a:r>
            <a:r>
              <a:rPr lang="en-US" sz="3400" u="sng" dirty="0">
                <a:latin typeface="Times New Roman" pitchFamily="18" charset="0"/>
                <a:cs typeface="Times New Roman" pitchFamily="18" charset="0"/>
              </a:rPr>
              <a:t>that is open on Sundays</a:t>
            </a:r>
            <a:r>
              <a:rPr lang="en-US" sz="3400" u="sng" dirty="0" smtClean="0">
                <a:latin typeface="Times New Roman" pitchFamily="18" charset="0"/>
                <a:cs typeface="Times New Roman" pitchFamily="18" charset="0"/>
              </a:rPr>
              <a:t>.</a:t>
            </a:r>
            <a:endParaRPr lang="en-US" sz="3400" u="sng"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4293998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924712"/>
          </a:xfrm>
        </p:spPr>
        <p:txBody>
          <a:bodyPr>
            <a:normAutofit/>
          </a:bodyPr>
          <a:lstStyle/>
          <a:p>
            <a:r>
              <a:rPr lang="en-US" b="1" dirty="0" smtClean="0"/>
              <a:t>Adjective Clauses</a:t>
            </a:r>
            <a:endParaRPr lang="ar-SA" b="1" dirty="0"/>
          </a:p>
        </p:txBody>
      </p:sp>
      <p:sp>
        <p:nvSpPr>
          <p:cNvPr id="3" name="Content Placeholder 2"/>
          <p:cNvSpPr>
            <a:spLocks noGrp="1"/>
          </p:cNvSpPr>
          <p:nvPr>
            <p:ph idx="1"/>
          </p:nvPr>
        </p:nvSpPr>
        <p:spPr>
          <a:xfrm>
            <a:off x="251520" y="1916832"/>
            <a:ext cx="8712968" cy="4695800"/>
          </a:xfrm>
        </p:spPr>
        <p:txBody>
          <a:bodyPr>
            <a:normAutofit/>
          </a:bodyPr>
          <a:lstStyle/>
          <a:p>
            <a:pPr algn="l" rtl="0"/>
            <a:r>
              <a:rPr lang="en-US" sz="3000" dirty="0"/>
              <a:t>Nonrestrictive </a:t>
            </a:r>
            <a:r>
              <a:rPr lang="en-US" sz="3000" dirty="0" smtClean="0"/>
              <a:t>clauses</a:t>
            </a:r>
            <a:r>
              <a:rPr lang="en-US" sz="3000" dirty="0"/>
              <a:t> </a:t>
            </a:r>
            <a:r>
              <a:rPr lang="en-US" sz="3200" b="1" dirty="0"/>
              <a:t>(Table 4.2, p. 157)</a:t>
            </a:r>
            <a:endParaRPr lang="en-US" sz="3000" dirty="0" smtClean="0"/>
          </a:p>
          <a:p>
            <a:pPr marL="0" indent="0" algn="l" rtl="0">
              <a:buNone/>
            </a:pPr>
            <a:endParaRPr lang="en-US" sz="1800" dirty="0"/>
          </a:p>
          <a:p>
            <a:pPr marL="0" indent="0" algn="l" rtl="0">
              <a:buNone/>
            </a:pPr>
            <a:r>
              <a:rPr lang="en-US" sz="3000" dirty="0"/>
              <a:t>It does not define or limit the noun or pronoun that it modifies. It only adds more </a:t>
            </a:r>
            <a:r>
              <a:rPr lang="en-US" sz="3000" dirty="0" smtClean="0"/>
              <a:t>information about the word it modifies. It does not explain which people or which things. Nonrestrictive adjective clauses usually modify proper names, nouns that are unique, and nouns preceded by demonstratives.</a:t>
            </a:r>
          </a:p>
          <a:p>
            <a:pPr marL="0" indent="0" algn="l" rtl="0">
              <a:buNone/>
            </a:pPr>
            <a:endParaRPr lang="ar-SA" sz="3000" dirty="0"/>
          </a:p>
          <a:p>
            <a:pPr marL="0" indent="0">
              <a:buNone/>
            </a:pPr>
            <a:endParaRPr lang="ar-SA" sz="3000"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14092029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938368"/>
          </a:xfrm>
        </p:spPr>
        <p:txBody>
          <a:bodyPr/>
          <a:lstStyle/>
          <a:p>
            <a:r>
              <a:rPr lang="en-US" b="1" dirty="0" smtClean="0"/>
              <a:t>Adjective Clauses</a:t>
            </a:r>
            <a:endParaRPr lang="ar-SA" b="1" dirty="0"/>
          </a:p>
        </p:txBody>
      </p:sp>
      <p:sp>
        <p:nvSpPr>
          <p:cNvPr id="3" name="Content Placeholder 2"/>
          <p:cNvSpPr>
            <a:spLocks noGrp="1"/>
          </p:cNvSpPr>
          <p:nvPr>
            <p:ph idx="1"/>
          </p:nvPr>
        </p:nvSpPr>
        <p:spPr>
          <a:xfrm>
            <a:off x="179512" y="1700808"/>
            <a:ext cx="8712968" cy="4896544"/>
          </a:xfrm>
        </p:spPr>
        <p:txBody>
          <a:bodyPr/>
          <a:lstStyle/>
          <a:p>
            <a:pPr marL="0" indent="0" algn="l" rtl="0">
              <a:buNone/>
            </a:pPr>
            <a:r>
              <a:rPr lang="en-US" sz="3300" b="1" dirty="0" smtClean="0"/>
              <a:t>Examples:</a:t>
            </a:r>
          </a:p>
          <a:p>
            <a:pPr marL="0" indent="0" algn="l" rtl="0">
              <a:buNone/>
            </a:pPr>
            <a:r>
              <a:rPr lang="en-US" sz="3300" dirty="0" smtClean="0"/>
              <a:t>Professor Jones, </a:t>
            </a:r>
            <a:r>
              <a:rPr lang="en-US" sz="3300" u="sng" dirty="0" smtClean="0"/>
              <a:t>who teaches my biology class</a:t>
            </a:r>
            <a:r>
              <a:rPr lang="en-US" sz="3300" dirty="0" smtClean="0"/>
              <a:t>, won a Nobel prize.</a:t>
            </a:r>
          </a:p>
          <a:p>
            <a:pPr marL="0" indent="0" algn="l" rtl="0">
              <a:buNone/>
            </a:pPr>
            <a:endParaRPr lang="en-US" sz="1500" dirty="0" smtClean="0"/>
          </a:p>
          <a:p>
            <a:pPr marL="0" indent="0" algn="l" rtl="0">
              <a:buNone/>
            </a:pPr>
            <a:r>
              <a:rPr lang="en-US" sz="3300" dirty="0"/>
              <a:t> W</a:t>
            </a:r>
            <a:r>
              <a:rPr lang="en-US" sz="3300" dirty="0" smtClean="0"/>
              <a:t>e visited this pyramid, </a:t>
            </a:r>
            <a:r>
              <a:rPr lang="en-US" sz="3300" u="sng" dirty="0" smtClean="0"/>
              <a:t>which is located in Cairo</a:t>
            </a:r>
            <a:r>
              <a:rPr lang="en-US" sz="3300" dirty="0" smtClean="0"/>
              <a:t>.</a:t>
            </a:r>
          </a:p>
          <a:p>
            <a:pPr marL="0" indent="0" algn="l" rtl="0">
              <a:buNone/>
            </a:pPr>
            <a:endParaRPr lang="en-US" sz="1500" dirty="0" smtClean="0"/>
          </a:p>
          <a:p>
            <a:pPr marL="0" indent="0" algn="l" rtl="0">
              <a:buNone/>
            </a:pPr>
            <a:r>
              <a:rPr lang="en-US" sz="3300" dirty="0" smtClean="0"/>
              <a:t>The moon, </a:t>
            </a:r>
            <a:r>
              <a:rPr lang="en-US" sz="3300" u="sng" dirty="0" smtClean="0"/>
              <a:t>which appears in many ancient drawings</a:t>
            </a:r>
            <a:r>
              <a:rPr lang="en-US" sz="3300" dirty="0" smtClean="0"/>
              <a:t>, was an ancient symbol of fertility.</a:t>
            </a:r>
            <a:endParaRPr lang="en-US" sz="3300"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42094819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Adjective Clauses</a:t>
            </a:r>
            <a:endParaRPr lang="ar-SA" dirty="0"/>
          </a:p>
        </p:txBody>
      </p:sp>
      <p:sp>
        <p:nvSpPr>
          <p:cNvPr id="3" name="Content Placeholder 2"/>
          <p:cNvSpPr>
            <a:spLocks noGrp="1"/>
          </p:cNvSpPr>
          <p:nvPr>
            <p:ph idx="1"/>
          </p:nvPr>
        </p:nvSpPr>
        <p:spPr/>
        <p:txBody>
          <a:bodyPr>
            <a:normAutofit/>
          </a:bodyPr>
          <a:lstStyle/>
          <a:p>
            <a:pPr marL="0" indent="0" algn="l" rtl="0">
              <a:buNone/>
            </a:pPr>
            <a:r>
              <a:rPr lang="en-US" sz="3500" dirty="0" smtClean="0"/>
              <a:t>Compare: </a:t>
            </a:r>
          </a:p>
          <a:p>
            <a:pPr marL="0" indent="0" algn="l" rtl="0">
              <a:buNone/>
            </a:pPr>
            <a:r>
              <a:rPr lang="en-US" sz="3500" dirty="0" smtClean="0"/>
              <a:t>Professor </a:t>
            </a:r>
            <a:r>
              <a:rPr lang="en-US" sz="3500" dirty="0"/>
              <a:t>Jones, </a:t>
            </a:r>
            <a:r>
              <a:rPr lang="en-US" sz="3500" u="sng" dirty="0"/>
              <a:t>who teaches my biology class</a:t>
            </a:r>
            <a:r>
              <a:rPr lang="en-US" sz="3500" dirty="0"/>
              <a:t>, won a Nobel prize.</a:t>
            </a:r>
          </a:p>
          <a:p>
            <a:pPr marL="0" indent="0" algn="l" rtl="0">
              <a:buNone/>
            </a:pPr>
            <a:endParaRPr lang="en-US" sz="3500" dirty="0"/>
          </a:p>
          <a:p>
            <a:pPr marL="0" indent="0" algn="l" rtl="0">
              <a:buNone/>
            </a:pPr>
            <a:r>
              <a:rPr lang="en-US" sz="3500" dirty="0"/>
              <a:t>The professor </a:t>
            </a:r>
            <a:r>
              <a:rPr lang="en-US" sz="3500" u="sng" dirty="0"/>
              <a:t>who teaches my biology class</a:t>
            </a:r>
            <a:r>
              <a:rPr lang="en-US" sz="3500" dirty="0"/>
              <a:t> won a Nobel prize.</a:t>
            </a:r>
          </a:p>
          <a:p>
            <a:endParaRPr lang="ar-SA" sz="3500"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16063577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1010376"/>
          </a:xfrm>
        </p:spPr>
        <p:txBody>
          <a:bodyPr>
            <a:normAutofit/>
          </a:bodyPr>
          <a:lstStyle/>
          <a:p>
            <a:r>
              <a:rPr lang="en-US" sz="4000" b="1" dirty="0"/>
              <a:t>Clauses with Multiple meanings</a:t>
            </a:r>
            <a:endParaRPr lang="ar-SA" sz="4000" b="1" dirty="0"/>
          </a:p>
        </p:txBody>
      </p:sp>
      <p:sp>
        <p:nvSpPr>
          <p:cNvPr id="3" name="Content Placeholder 2"/>
          <p:cNvSpPr>
            <a:spLocks noGrp="1"/>
          </p:cNvSpPr>
          <p:nvPr>
            <p:ph idx="1"/>
          </p:nvPr>
        </p:nvSpPr>
        <p:spPr>
          <a:xfrm>
            <a:off x="179512" y="1935480"/>
            <a:ext cx="8784976" cy="4517856"/>
          </a:xfrm>
        </p:spPr>
        <p:txBody>
          <a:bodyPr>
            <a:normAutofit/>
          </a:bodyPr>
          <a:lstStyle/>
          <a:p>
            <a:pPr marL="0" indent="0" algn="l" rtl="0">
              <a:buNone/>
            </a:pPr>
            <a:r>
              <a:rPr lang="en-US" sz="3400" dirty="0" smtClean="0"/>
              <a:t>In some cases, a particular clause can be either restrictive or nonrestrictive. </a:t>
            </a:r>
            <a:r>
              <a:rPr lang="en-US" sz="3400" b="1" dirty="0" smtClean="0"/>
              <a:t>(Table 4.3, P. 157) </a:t>
            </a:r>
            <a:r>
              <a:rPr lang="en-US" sz="3400" dirty="0" smtClean="0"/>
              <a:t>It can either identify or give extra information. The adjective clause type can be identified by:</a:t>
            </a:r>
          </a:p>
          <a:p>
            <a:pPr marL="0" indent="0" algn="l" rtl="0">
              <a:buNone/>
            </a:pPr>
            <a:endParaRPr lang="en-US" sz="1900" dirty="0" smtClean="0"/>
          </a:p>
          <a:p>
            <a:pPr marL="514350" indent="-514350" algn="l" rtl="0">
              <a:buFont typeface="+mj-lt"/>
              <a:buAutoNum type="arabicPeriod"/>
            </a:pPr>
            <a:r>
              <a:rPr lang="en-US" sz="3300" dirty="0" smtClean="0"/>
              <a:t>The speaker’s or writer’s point of view</a:t>
            </a:r>
          </a:p>
          <a:p>
            <a:pPr marL="514350" indent="-514350" algn="l" rtl="0">
              <a:buFont typeface="+mj-lt"/>
              <a:buAutoNum type="arabicPeriod"/>
            </a:pPr>
            <a:r>
              <a:rPr lang="en-US" sz="3300" dirty="0" smtClean="0"/>
              <a:t>Punctuation ( commas)</a:t>
            </a:r>
            <a:endParaRPr lang="en-US" sz="3300"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4450077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980728"/>
            <a:ext cx="8229600" cy="722344"/>
          </a:xfrm>
        </p:spPr>
        <p:txBody>
          <a:bodyPr>
            <a:normAutofit/>
          </a:bodyPr>
          <a:lstStyle/>
          <a:p>
            <a:r>
              <a:rPr lang="en-US" sz="4000" b="1" dirty="0" smtClean="0"/>
              <a:t>Clauses with Multiple meanings</a:t>
            </a:r>
            <a:endParaRPr lang="ar-SA" sz="4000" b="1" dirty="0"/>
          </a:p>
        </p:txBody>
      </p:sp>
      <p:sp>
        <p:nvSpPr>
          <p:cNvPr id="3" name="Content Placeholder 2"/>
          <p:cNvSpPr>
            <a:spLocks noGrp="1"/>
          </p:cNvSpPr>
          <p:nvPr>
            <p:ph idx="1"/>
          </p:nvPr>
        </p:nvSpPr>
        <p:spPr>
          <a:xfrm>
            <a:off x="179512" y="1772816"/>
            <a:ext cx="8784976" cy="4551784"/>
          </a:xfrm>
        </p:spPr>
        <p:txBody>
          <a:bodyPr>
            <a:noAutofit/>
          </a:bodyPr>
          <a:lstStyle/>
          <a:p>
            <a:pPr marL="0" indent="0" algn="l" rtl="0">
              <a:buNone/>
            </a:pPr>
            <a:r>
              <a:rPr lang="en-US" b="1" dirty="0"/>
              <a:t>COMPARE</a:t>
            </a:r>
            <a:r>
              <a:rPr lang="en-US" b="1" dirty="0" smtClean="0"/>
              <a:t>:</a:t>
            </a:r>
            <a:endParaRPr lang="en-US" sz="1500" b="1" dirty="0"/>
          </a:p>
          <a:p>
            <a:pPr marL="0" indent="0" algn="l" rtl="0">
              <a:buNone/>
            </a:pPr>
            <a:endParaRPr lang="en-US" sz="1000" dirty="0"/>
          </a:p>
          <a:p>
            <a:pPr marL="0" indent="0" algn="l" rtl="0">
              <a:buNone/>
            </a:pPr>
            <a:r>
              <a:rPr lang="en-US" sz="2800" dirty="0" smtClean="0"/>
              <a:t>My sister </a:t>
            </a:r>
            <a:r>
              <a:rPr lang="en-US" sz="2800" u="sng" dirty="0" smtClean="0"/>
              <a:t>who lives in Jeddah</a:t>
            </a:r>
            <a:r>
              <a:rPr lang="en-US" sz="2800" dirty="0" smtClean="0"/>
              <a:t> teaches in a high school.</a:t>
            </a:r>
          </a:p>
          <a:p>
            <a:pPr marL="0" indent="0" algn="l" rtl="0">
              <a:buNone/>
            </a:pPr>
            <a:endParaRPr lang="en-US" sz="1000" dirty="0" smtClean="0"/>
          </a:p>
          <a:p>
            <a:pPr marL="0" indent="0" algn="l" rtl="0">
              <a:buNone/>
            </a:pPr>
            <a:r>
              <a:rPr lang="en-US" sz="2800" dirty="0"/>
              <a:t> My sister ,</a:t>
            </a:r>
            <a:r>
              <a:rPr lang="en-US" sz="2800" u="sng" dirty="0" smtClean="0"/>
              <a:t>who </a:t>
            </a:r>
            <a:r>
              <a:rPr lang="en-US" sz="2800" u="sng" dirty="0"/>
              <a:t>lives in </a:t>
            </a:r>
            <a:r>
              <a:rPr lang="en-US" sz="2800" u="sng" dirty="0" smtClean="0"/>
              <a:t>Jeddah</a:t>
            </a:r>
            <a:r>
              <a:rPr lang="en-US" sz="2800" dirty="0" smtClean="0"/>
              <a:t>, </a:t>
            </a:r>
            <a:r>
              <a:rPr lang="en-US" sz="2800" dirty="0"/>
              <a:t>teaches in a high school</a:t>
            </a:r>
            <a:r>
              <a:rPr lang="en-US" sz="2800" dirty="0" smtClean="0"/>
              <a:t>.</a:t>
            </a:r>
          </a:p>
          <a:p>
            <a:pPr marL="0" indent="0" algn="l" rtl="0">
              <a:buNone/>
            </a:pPr>
            <a:endParaRPr lang="en-US" sz="2800" b="1" dirty="0" smtClean="0"/>
          </a:p>
          <a:p>
            <a:pPr marL="0" indent="0" algn="l" rtl="0">
              <a:buNone/>
            </a:pPr>
            <a:r>
              <a:rPr lang="en-US" sz="2800" b="1" dirty="0" smtClean="0"/>
              <a:t>Practice 1, P. 158</a:t>
            </a:r>
          </a:p>
          <a:p>
            <a:pPr marL="0" indent="0" algn="l" rtl="0">
              <a:buNone/>
            </a:pPr>
            <a:r>
              <a:rPr lang="en-US" sz="2800" b="1" dirty="0"/>
              <a:t>P</a:t>
            </a:r>
            <a:r>
              <a:rPr lang="en-US" sz="2800" b="1" dirty="0" smtClean="0"/>
              <a:t>ractice 2, P. 159</a:t>
            </a:r>
          </a:p>
          <a:p>
            <a:pPr marL="0" indent="0" algn="l" rtl="0">
              <a:buNone/>
            </a:pPr>
            <a:r>
              <a:rPr lang="en-US" sz="2800" b="1" dirty="0"/>
              <a:t>Practice </a:t>
            </a:r>
            <a:r>
              <a:rPr lang="en-US" sz="2800" b="1" dirty="0" smtClean="0"/>
              <a:t>3, </a:t>
            </a:r>
            <a:r>
              <a:rPr lang="en-US" sz="2800" b="1" dirty="0"/>
              <a:t>P. </a:t>
            </a:r>
            <a:r>
              <a:rPr lang="en-US" sz="2800" b="1" dirty="0" smtClean="0"/>
              <a:t>161</a:t>
            </a:r>
            <a:endParaRPr lang="en-US" sz="2800" b="1" dirty="0"/>
          </a:p>
          <a:p>
            <a:pPr marL="0" indent="0" algn="l" rtl="0">
              <a:buNone/>
            </a:pPr>
            <a:endParaRPr lang="en-US" sz="2800" b="1"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36580616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8229600" cy="918418"/>
          </a:xfrm>
        </p:spPr>
        <p:txBody>
          <a:bodyPr>
            <a:normAutofit/>
          </a:bodyPr>
          <a:lstStyle/>
          <a:p>
            <a:pPr algn="ctr" rtl="0"/>
            <a:r>
              <a:rPr lang="en-US" sz="4500" b="1" dirty="0" smtClean="0"/>
              <a:t>Clauses with Multiple meanings</a:t>
            </a:r>
            <a:endParaRPr lang="ar-SA" sz="4500" dirty="0"/>
          </a:p>
        </p:txBody>
      </p:sp>
      <p:sp>
        <p:nvSpPr>
          <p:cNvPr id="3" name="Content Placeholder 2"/>
          <p:cNvSpPr>
            <a:spLocks noGrp="1"/>
          </p:cNvSpPr>
          <p:nvPr>
            <p:ph idx="1"/>
          </p:nvPr>
        </p:nvSpPr>
        <p:spPr>
          <a:xfrm>
            <a:off x="457200" y="1714488"/>
            <a:ext cx="8229600" cy="4786346"/>
          </a:xfrm>
        </p:spPr>
        <p:txBody>
          <a:bodyPr>
            <a:normAutofit/>
          </a:bodyPr>
          <a:lstStyle/>
          <a:p>
            <a:pPr algn="l" rtl="0">
              <a:buNone/>
            </a:pPr>
            <a:r>
              <a:rPr lang="en-US" dirty="0" smtClean="0"/>
              <a:t>Compare:</a:t>
            </a:r>
          </a:p>
          <a:p>
            <a:pPr algn="l" rtl="0"/>
            <a:r>
              <a:rPr lang="en-US" dirty="0" smtClean="0"/>
              <a:t>The teacher thanked the students who brought her flowers.</a:t>
            </a:r>
          </a:p>
          <a:p>
            <a:pPr algn="l" rtl="0"/>
            <a:r>
              <a:rPr lang="en-US" dirty="0" smtClean="0"/>
              <a:t>The teacher thanked the students, who brought her flowers.</a:t>
            </a:r>
          </a:p>
          <a:p>
            <a:pPr algn="l" rtl="0"/>
            <a:endParaRPr lang="en-US" dirty="0" smtClean="0"/>
          </a:p>
          <a:p>
            <a:pPr algn="l" rtl="0"/>
            <a:r>
              <a:rPr lang="en-US" dirty="0" smtClean="0"/>
              <a:t>The teacher pointed at the maps which are located at the back of the classroom.</a:t>
            </a:r>
          </a:p>
          <a:p>
            <a:pPr algn="l" rtl="0"/>
            <a:r>
              <a:rPr lang="en-US" dirty="0" smtClean="0"/>
              <a:t>The teacher pointed at the maps, which are located at the back of the classroom.</a:t>
            </a:r>
            <a:endParaRPr lang="ar-SA" dirty="0" smtClean="0"/>
          </a:p>
          <a:p>
            <a:pPr algn="l" rtl="0"/>
            <a:endParaRPr lang="ar-SA"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12776"/>
            <a:ext cx="8229600" cy="4176464"/>
          </a:xfrm>
        </p:spPr>
        <p:txBody>
          <a:bodyPr>
            <a:normAutofit/>
          </a:bodyPr>
          <a:lstStyle/>
          <a:p>
            <a:pPr algn="ctr" rtl="0"/>
            <a:r>
              <a:rPr lang="en-US" b="1" dirty="0" smtClean="0"/>
              <a:t>Part Two</a:t>
            </a:r>
            <a:br>
              <a:rPr lang="en-US" b="1" dirty="0" smtClean="0"/>
            </a:br>
            <a:r>
              <a:rPr lang="en-US" b="1" dirty="0" smtClean="0"/>
              <a:t>Adjective Clauses:</a:t>
            </a:r>
            <a:br>
              <a:rPr lang="en-US" b="1" dirty="0" smtClean="0"/>
            </a:br>
            <a:r>
              <a:rPr lang="en-US" b="1" dirty="0" smtClean="0"/>
              <a:t/>
            </a:r>
            <a:br>
              <a:rPr lang="en-US" b="1" dirty="0" smtClean="0"/>
            </a:br>
            <a:r>
              <a:rPr lang="en-US" b="1" dirty="0" smtClean="0"/>
              <a:t>Replacement of Subjects</a:t>
            </a:r>
            <a:br>
              <a:rPr lang="en-US" b="1" dirty="0" smtClean="0"/>
            </a:br>
            <a:endParaRPr lang="ar-SA" dirty="0"/>
          </a:p>
        </p:txBody>
      </p:sp>
      <p:sp>
        <p:nvSpPr>
          <p:cNvPr id="3" name="Footer Placeholder 2"/>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21318037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866360"/>
          </a:xfrm>
        </p:spPr>
        <p:txBody>
          <a:bodyPr>
            <a:normAutofit/>
          </a:bodyPr>
          <a:lstStyle/>
          <a:p>
            <a:r>
              <a:rPr lang="en-US" sz="4000" b="1" dirty="0" smtClean="0"/>
              <a:t>Clauses with </a:t>
            </a:r>
            <a:r>
              <a:rPr lang="en-US" sz="4000" b="1" i="1" dirty="0" smtClean="0"/>
              <a:t>who</a:t>
            </a:r>
            <a:r>
              <a:rPr lang="en-US" sz="4000" b="1" dirty="0" smtClean="0"/>
              <a:t>, </a:t>
            </a:r>
            <a:r>
              <a:rPr lang="en-US" sz="4000" b="1" i="1" dirty="0" smtClean="0"/>
              <a:t>that</a:t>
            </a:r>
            <a:r>
              <a:rPr lang="en-US" sz="4000" b="1" dirty="0" smtClean="0"/>
              <a:t> , and </a:t>
            </a:r>
            <a:r>
              <a:rPr lang="en-US" sz="4000" b="1" i="1" dirty="0" smtClean="0"/>
              <a:t>which</a:t>
            </a:r>
            <a:endParaRPr lang="ar-SA" sz="4000" b="1" i="1" dirty="0"/>
          </a:p>
        </p:txBody>
      </p:sp>
      <p:sp>
        <p:nvSpPr>
          <p:cNvPr id="3" name="Content Placeholder 2"/>
          <p:cNvSpPr>
            <a:spLocks noGrp="1"/>
          </p:cNvSpPr>
          <p:nvPr>
            <p:ph idx="1"/>
          </p:nvPr>
        </p:nvSpPr>
        <p:spPr/>
        <p:txBody>
          <a:bodyPr>
            <a:normAutofit/>
          </a:bodyPr>
          <a:lstStyle/>
          <a:p>
            <a:pPr marL="0" indent="0" algn="l" rtl="0">
              <a:buNone/>
            </a:pPr>
            <a:r>
              <a:rPr lang="en-US" sz="3000" dirty="0"/>
              <a:t>A sentence with an adjective clause can be seen as a combination of two </a:t>
            </a:r>
            <a:r>
              <a:rPr lang="en-US" sz="3000" dirty="0" smtClean="0"/>
              <a:t>sentences. The relative pronouns who, which, and that may replace the subject of a simple sentence in order to form an adjective clause </a:t>
            </a:r>
            <a:r>
              <a:rPr lang="en-US" sz="3000" b="1" dirty="0" smtClean="0"/>
              <a:t>(Table 4.4., P. 163)</a:t>
            </a:r>
            <a:endParaRPr lang="en-US" sz="3000" dirty="0" smtClean="0"/>
          </a:p>
          <a:p>
            <a:pPr marL="0" indent="0" algn="l" rtl="0">
              <a:buNone/>
            </a:pPr>
            <a:endParaRPr lang="en-US" sz="2000" dirty="0" smtClean="0"/>
          </a:p>
          <a:p>
            <a:pPr marL="0" indent="0" algn="ctr" rtl="0">
              <a:buNone/>
            </a:pPr>
            <a:r>
              <a:rPr lang="en-US" sz="3000" b="1" i="1" dirty="0" smtClean="0"/>
              <a:t>John is a doctor.        </a:t>
            </a:r>
            <a:r>
              <a:rPr lang="en-US" sz="5000" b="1" i="1" dirty="0" smtClean="0"/>
              <a:t>+</a:t>
            </a:r>
            <a:r>
              <a:rPr lang="en-US" sz="3000" b="1" i="1" dirty="0" smtClean="0"/>
              <a:t>          John works hard.</a:t>
            </a:r>
          </a:p>
          <a:p>
            <a:pPr marL="0" indent="0" algn="ctr" rtl="0">
              <a:buNone/>
            </a:pPr>
            <a:r>
              <a:rPr lang="en-US" sz="3000" b="1" i="1" dirty="0" smtClean="0"/>
              <a:t>John, </a:t>
            </a:r>
            <a:r>
              <a:rPr lang="en-US" sz="3000" b="1" i="1" u="sng" dirty="0" smtClean="0"/>
              <a:t>who is a doctor</a:t>
            </a:r>
            <a:r>
              <a:rPr lang="en-US" sz="3000" b="1" i="1" dirty="0" smtClean="0"/>
              <a:t>, works hard.</a:t>
            </a:r>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38337122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1010376"/>
          </a:xfrm>
        </p:spPr>
        <p:txBody>
          <a:bodyPr>
            <a:normAutofit/>
          </a:bodyPr>
          <a:lstStyle/>
          <a:p>
            <a:r>
              <a:rPr lang="en-US" sz="4000" b="1" dirty="0"/>
              <a:t>Clauses with </a:t>
            </a:r>
            <a:r>
              <a:rPr lang="en-US" sz="4000" b="1" i="1" dirty="0"/>
              <a:t>who</a:t>
            </a:r>
            <a:r>
              <a:rPr lang="en-US" sz="4000" b="1" dirty="0"/>
              <a:t>, </a:t>
            </a:r>
            <a:r>
              <a:rPr lang="en-US" sz="4000" b="1" i="1" dirty="0"/>
              <a:t>that</a:t>
            </a:r>
            <a:r>
              <a:rPr lang="en-US" sz="4000" b="1" dirty="0"/>
              <a:t> , and </a:t>
            </a:r>
            <a:r>
              <a:rPr lang="en-US" sz="4000" b="1" i="1" dirty="0"/>
              <a:t>which</a:t>
            </a:r>
            <a:endParaRPr lang="ar-SA" sz="4000" dirty="0"/>
          </a:p>
        </p:txBody>
      </p:sp>
      <p:sp>
        <p:nvSpPr>
          <p:cNvPr id="3" name="Content Placeholder 2"/>
          <p:cNvSpPr>
            <a:spLocks noGrp="1"/>
          </p:cNvSpPr>
          <p:nvPr>
            <p:ph idx="1"/>
          </p:nvPr>
        </p:nvSpPr>
        <p:spPr/>
        <p:txBody>
          <a:bodyPr>
            <a:normAutofit/>
          </a:bodyPr>
          <a:lstStyle/>
          <a:p>
            <a:pPr marL="0" indent="0" algn="l" rtl="0">
              <a:buNone/>
            </a:pPr>
            <a:r>
              <a:rPr lang="en-US" sz="3300" dirty="0"/>
              <a:t>In restrictive clauses, </a:t>
            </a:r>
            <a:r>
              <a:rPr lang="en-US" sz="3300" b="1" i="1" dirty="0"/>
              <a:t>who</a:t>
            </a:r>
            <a:r>
              <a:rPr lang="en-US" sz="3300" dirty="0"/>
              <a:t> and </a:t>
            </a:r>
            <a:r>
              <a:rPr lang="en-US" sz="3300" b="1" i="1" dirty="0"/>
              <a:t>that</a:t>
            </a:r>
            <a:r>
              <a:rPr lang="en-US" sz="3300" dirty="0"/>
              <a:t> </a:t>
            </a:r>
            <a:r>
              <a:rPr lang="en-US" sz="3300" dirty="0" smtClean="0"/>
              <a:t>refer to people, but </a:t>
            </a:r>
            <a:r>
              <a:rPr lang="en-US" sz="3300" b="1" i="1" dirty="0" smtClean="0"/>
              <a:t>who</a:t>
            </a:r>
            <a:r>
              <a:rPr lang="en-US" sz="3300" dirty="0" smtClean="0"/>
              <a:t> is preferred.</a:t>
            </a:r>
          </a:p>
          <a:p>
            <a:pPr marL="0" indent="0" algn="l" rtl="0">
              <a:buNone/>
            </a:pPr>
            <a:endParaRPr lang="en-US" sz="1600" dirty="0"/>
          </a:p>
          <a:p>
            <a:pPr marL="0" indent="0" algn="l" rtl="0">
              <a:buNone/>
            </a:pPr>
            <a:r>
              <a:rPr lang="en-US" sz="3300" b="1" i="1" dirty="0" smtClean="0"/>
              <a:t>Which</a:t>
            </a:r>
            <a:r>
              <a:rPr lang="en-US" sz="3300" dirty="0" smtClean="0"/>
              <a:t> and </a:t>
            </a:r>
            <a:r>
              <a:rPr lang="en-US" sz="3300" b="1" i="1" dirty="0" smtClean="0"/>
              <a:t>that</a:t>
            </a:r>
            <a:r>
              <a:rPr lang="en-US" sz="3300" dirty="0" smtClean="0"/>
              <a:t> refer to animals and things, but </a:t>
            </a:r>
            <a:r>
              <a:rPr lang="en-US" sz="3300" b="1" i="1" dirty="0" smtClean="0"/>
              <a:t>that</a:t>
            </a:r>
            <a:r>
              <a:rPr lang="en-US" sz="3300" dirty="0" smtClean="0"/>
              <a:t> is preferred.</a:t>
            </a:r>
          </a:p>
          <a:p>
            <a:pPr marL="0" indent="0" algn="l" rtl="0">
              <a:buNone/>
            </a:pPr>
            <a:endParaRPr lang="en-US" sz="1600" dirty="0"/>
          </a:p>
          <a:p>
            <a:pPr marL="0" indent="0" algn="l" rtl="0">
              <a:buNone/>
            </a:pPr>
            <a:r>
              <a:rPr lang="en-US" sz="3300" dirty="0" smtClean="0"/>
              <a:t>In nonrestrictive clauses, only </a:t>
            </a:r>
            <a:r>
              <a:rPr lang="en-US" sz="3300" b="1" i="1" dirty="0" smtClean="0"/>
              <a:t>who</a:t>
            </a:r>
            <a:r>
              <a:rPr lang="en-US" sz="3300" dirty="0" smtClean="0"/>
              <a:t> and </a:t>
            </a:r>
            <a:r>
              <a:rPr lang="en-US" sz="3300" b="1" i="1" dirty="0" smtClean="0"/>
              <a:t>which</a:t>
            </a:r>
            <a:r>
              <a:rPr lang="en-US" sz="3300" dirty="0" smtClean="0"/>
              <a:t> are used. </a:t>
            </a:r>
            <a:r>
              <a:rPr lang="en-US" sz="3300" b="1" i="1" dirty="0" smtClean="0"/>
              <a:t>That</a:t>
            </a:r>
            <a:r>
              <a:rPr lang="en-US" sz="3300" dirty="0" smtClean="0"/>
              <a:t> is not possible.</a:t>
            </a:r>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3913088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24744"/>
            <a:ext cx="8229600" cy="4896544"/>
          </a:xfrm>
        </p:spPr>
        <p:txBody>
          <a:bodyPr>
            <a:normAutofit/>
          </a:bodyPr>
          <a:lstStyle/>
          <a:p>
            <a:pPr algn="ctr" rtl="0"/>
            <a:r>
              <a:rPr lang="en-US" b="1" dirty="0" smtClean="0">
                <a:latin typeface="+mn-lt"/>
              </a:rPr>
              <a:t>Part One</a:t>
            </a:r>
            <a:br>
              <a:rPr lang="en-US" b="1" dirty="0" smtClean="0">
                <a:latin typeface="+mn-lt"/>
              </a:rPr>
            </a:br>
            <a:r>
              <a:rPr lang="en-US" b="1" dirty="0" smtClean="0">
                <a:latin typeface="+mn-lt"/>
              </a:rPr>
              <a:t>Adjective Clauses:</a:t>
            </a:r>
            <a:br>
              <a:rPr lang="en-US" b="1" dirty="0" smtClean="0">
                <a:latin typeface="+mn-lt"/>
              </a:rPr>
            </a:br>
            <a:r>
              <a:rPr lang="en-US" b="1" dirty="0" smtClean="0">
                <a:latin typeface="+mn-lt"/>
              </a:rPr>
              <a:t/>
            </a:r>
            <a:br>
              <a:rPr lang="en-US" b="1" dirty="0" smtClean="0">
                <a:latin typeface="+mn-lt"/>
              </a:rPr>
            </a:br>
            <a:r>
              <a:rPr lang="en-US" b="1" dirty="0" smtClean="0">
                <a:latin typeface="+mn-lt"/>
              </a:rPr>
              <a:t>Restrictive Clauses</a:t>
            </a:r>
            <a:br>
              <a:rPr lang="en-US" b="1" dirty="0" smtClean="0">
                <a:latin typeface="+mn-lt"/>
              </a:rPr>
            </a:br>
            <a:r>
              <a:rPr lang="en-US" b="1" dirty="0" smtClean="0">
                <a:latin typeface="+mn-lt"/>
              </a:rPr>
              <a:t>versus</a:t>
            </a:r>
            <a:br>
              <a:rPr lang="en-US" b="1" dirty="0" smtClean="0">
                <a:latin typeface="+mn-lt"/>
              </a:rPr>
            </a:br>
            <a:r>
              <a:rPr lang="en-US" b="1" dirty="0">
                <a:latin typeface="+mn-lt"/>
              </a:rPr>
              <a:t>N</a:t>
            </a:r>
            <a:r>
              <a:rPr lang="en-US" b="1" dirty="0" smtClean="0">
                <a:latin typeface="+mn-lt"/>
              </a:rPr>
              <a:t>onrestrictive Clauses</a:t>
            </a:r>
            <a:endParaRPr lang="ar-SA" b="1" dirty="0">
              <a:latin typeface="+mn-lt"/>
            </a:endParaRPr>
          </a:p>
        </p:txBody>
      </p:sp>
      <p:sp>
        <p:nvSpPr>
          <p:cNvPr id="3" name="Footer Placeholder 2"/>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37031984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229600" cy="866360"/>
          </a:xfrm>
        </p:spPr>
        <p:txBody>
          <a:bodyPr>
            <a:normAutofit/>
          </a:bodyPr>
          <a:lstStyle/>
          <a:p>
            <a:r>
              <a:rPr lang="en-US" sz="4000" b="1" dirty="0"/>
              <a:t>Clauses with </a:t>
            </a:r>
            <a:r>
              <a:rPr lang="en-US" sz="4000" b="1" i="1" dirty="0"/>
              <a:t>who</a:t>
            </a:r>
            <a:r>
              <a:rPr lang="en-US" sz="4000" b="1" dirty="0"/>
              <a:t>, </a:t>
            </a:r>
            <a:r>
              <a:rPr lang="en-US" sz="4000" b="1" i="1" dirty="0"/>
              <a:t>that</a:t>
            </a:r>
            <a:r>
              <a:rPr lang="en-US" sz="4000" b="1" dirty="0"/>
              <a:t> , and </a:t>
            </a:r>
            <a:r>
              <a:rPr lang="en-US" sz="4000" b="1" i="1" dirty="0"/>
              <a:t>which</a:t>
            </a:r>
            <a:endParaRPr lang="ar-SA" sz="4000" dirty="0"/>
          </a:p>
        </p:txBody>
      </p:sp>
      <p:sp>
        <p:nvSpPr>
          <p:cNvPr id="3" name="Content Placeholder 2"/>
          <p:cNvSpPr>
            <a:spLocks noGrp="1"/>
          </p:cNvSpPr>
          <p:nvPr>
            <p:ph idx="1"/>
          </p:nvPr>
        </p:nvSpPr>
        <p:spPr>
          <a:xfrm>
            <a:off x="251520" y="1700808"/>
            <a:ext cx="8712968" cy="4968552"/>
          </a:xfrm>
        </p:spPr>
        <p:txBody>
          <a:bodyPr>
            <a:noAutofit/>
          </a:bodyPr>
          <a:lstStyle/>
          <a:p>
            <a:pPr marL="0" indent="0" algn="l" rtl="0">
              <a:buNone/>
            </a:pPr>
            <a:r>
              <a:rPr lang="en-US" sz="3000" dirty="0" smtClean="0"/>
              <a:t>The man was named Stephens.</a:t>
            </a:r>
          </a:p>
          <a:p>
            <a:pPr marL="0" indent="0" algn="l" rtl="0">
              <a:buNone/>
            </a:pPr>
            <a:r>
              <a:rPr lang="en-US" sz="3000" dirty="0" smtClean="0"/>
              <a:t>The man found the ruins.</a:t>
            </a:r>
          </a:p>
          <a:p>
            <a:pPr marL="0" indent="0" algn="l" rtl="0">
              <a:buNone/>
            </a:pPr>
            <a:r>
              <a:rPr lang="en-US" sz="3000" dirty="0" smtClean="0"/>
              <a:t>The man </a:t>
            </a:r>
            <a:r>
              <a:rPr lang="en-US" sz="3000" i="1" u="sng" dirty="0" smtClean="0"/>
              <a:t>who found the ruins </a:t>
            </a:r>
            <a:r>
              <a:rPr lang="en-US" sz="3000" dirty="0" smtClean="0"/>
              <a:t>was named Stephens.</a:t>
            </a:r>
          </a:p>
          <a:p>
            <a:pPr marL="0" indent="0" algn="l" rtl="0">
              <a:buNone/>
            </a:pPr>
            <a:endParaRPr lang="en-US" sz="1500" dirty="0" smtClean="0"/>
          </a:p>
          <a:p>
            <a:pPr marL="0" indent="0" algn="l" rtl="0">
              <a:buNone/>
            </a:pPr>
            <a:endParaRPr lang="en-US" sz="1500" dirty="0"/>
          </a:p>
          <a:p>
            <a:pPr marL="0" indent="0" algn="l" rtl="0">
              <a:buNone/>
            </a:pPr>
            <a:r>
              <a:rPr lang="en-US" sz="3000" dirty="0" smtClean="0"/>
              <a:t>The house is expensive.</a:t>
            </a:r>
          </a:p>
          <a:p>
            <a:pPr marL="0" indent="0" algn="l" rtl="0">
              <a:buNone/>
            </a:pPr>
            <a:r>
              <a:rPr lang="en-US" sz="3000" dirty="0" smtClean="0"/>
              <a:t>The house is in the 7</a:t>
            </a:r>
            <a:r>
              <a:rPr lang="en-US" sz="3000" baseline="30000" dirty="0" smtClean="0"/>
              <a:t>th</a:t>
            </a:r>
            <a:r>
              <a:rPr lang="en-US" sz="3000" dirty="0" smtClean="0"/>
              <a:t> street.</a:t>
            </a:r>
          </a:p>
          <a:p>
            <a:pPr marL="0" indent="0" algn="l" rtl="0">
              <a:buNone/>
            </a:pPr>
            <a:r>
              <a:rPr lang="en-US" sz="3000" dirty="0" smtClean="0"/>
              <a:t>The house </a:t>
            </a:r>
            <a:r>
              <a:rPr lang="en-US" sz="3000" i="1" u="sng" dirty="0" smtClean="0"/>
              <a:t>that is in the 7</a:t>
            </a:r>
            <a:r>
              <a:rPr lang="en-US" sz="3000" i="1" u="sng" baseline="30000" dirty="0" smtClean="0"/>
              <a:t>th</a:t>
            </a:r>
            <a:r>
              <a:rPr lang="en-US" sz="3000" i="1" u="sng" dirty="0" smtClean="0"/>
              <a:t> street </a:t>
            </a:r>
            <a:r>
              <a:rPr lang="en-US" sz="3000" dirty="0" smtClean="0"/>
              <a:t>is expensive.</a:t>
            </a:r>
          </a:p>
          <a:p>
            <a:pPr marL="0" indent="0" algn="l" rtl="0">
              <a:buNone/>
            </a:pPr>
            <a:endParaRPr lang="en-US" sz="1500"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33207805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794352"/>
          </a:xfrm>
        </p:spPr>
        <p:txBody>
          <a:bodyPr>
            <a:normAutofit/>
          </a:bodyPr>
          <a:lstStyle/>
          <a:p>
            <a:r>
              <a:rPr lang="en-US" sz="4000" b="1" dirty="0"/>
              <a:t>Clauses with </a:t>
            </a:r>
            <a:r>
              <a:rPr lang="en-US" sz="4000" b="1" i="1" dirty="0"/>
              <a:t>who</a:t>
            </a:r>
            <a:r>
              <a:rPr lang="en-US" sz="4000" b="1" dirty="0"/>
              <a:t>, </a:t>
            </a:r>
            <a:r>
              <a:rPr lang="en-US" sz="4000" b="1" i="1" dirty="0"/>
              <a:t>that</a:t>
            </a:r>
            <a:r>
              <a:rPr lang="en-US" sz="4000" b="1" dirty="0"/>
              <a:t> , and </a:t>
            </a:r>
            <a:r>
              <a:rPr lang="en-US" sz="4000" b="1" i="1" dirty="0"/>
              <a:t>which</a:t>
            </a:r>
            <a:endParaRPr lang="ar-SA" sz="4000" dirty="0"/>
          </a:p>
        </p:txBody>
      </p:sp>
      <p:sp>
        <p:nvSpPr>
          <p:cNvPr id="3" name="Content Placeholder 2"/>
          <p:cNvSpPr>
            <a:spLocks noGrp="1"/>
          </p:cNvSpPr>
          <p:nvPr>
            <p:ph idx="1"/>
          </p:nvPr>
        </p:nvSpPr>
        <p:spPr>
          <a:xfrm>
            <a:off x="179512" y="1556792"/>
            <a:ext cx="8784976" cy="5112568"/>
          </a:xfrm>
        </p:spPr>
        <p:txBody>
          <a:bodyPr>
            <a:normAutofit/>
          </a:bodyPr>
          <a:lstStyle/>
          <a:p>
            <a:pPr marL="0" indent="0" algn="l" rtl="0">
              <a:buNone/>
            </a:pPr>
            <a:r>
              <a:rPr lang="en-US" sz="2800" dirty="0" smtClean="0"/>
              <a:t>Shakespeare wrote more than 100 sonnets.</a:t>
            </a:r>
          </a:p>
          <a:p>
            <a:pPr marL="0" indent="0" algn="l" rtl="0">
              <a:buNone/>
            </a:pPr>
            <a:r>
              <a:rPr lang="en-US" sz="2800" dirty="0" smtClean="0"/>
              <a:t>Shakespeare is a famous English poet.</a:t>
            </a:r>
          </a:p>
          <a:p>
            <a:pPr marL="0" indent="0" algn="l" rtl="0">
              <a:buNone/>
            </a:pPr>
            <a:r>
              <a:rPr lang="en-US" sz="2800" dirty="0" smtClean="0"/>
              <a:t>Shakespeare, </a:t>
            </a:r>
            <a:r>
              <a:rPr lang="en-US" sz="2800" u="sng" dirty="0" smtClean="0"/>
              <a:t>who is a famous English poet</a:t>
            </a:r>
            <a:r>
              <a:rPr lang="en-US" sz="2800" dirty="0" smtClean="0"/>
              <a:t>, wrote more than 100 sonnets.</a:t>
            </a:r>
          </a:p>
          <a:p>
            <a:pPr marL="0" indent="0" algn="l" rtl="0">
              <a:buNone/>
            </a:pPr>
            <a:endParaRPr lang="en-US" sz="2800" dirty="0"/>
          </a:p>
          <a:p>
            <a:pPr marL="0" indent="0" algn="l" rtl="0">
              <a:buNone/>
            </a:pPr>
            <a:r>
              <a:rPr lang="en-US" sz="2800" dirty="0" smtClean="0"/>
              <a:t>Toronto </a:t>
            </a:r>
            <a:r>
              <a:rPr lang="en-US" sz="2800" dirty="0"/>
              <a:t>is a beautiful place.</a:t>
            </a:r>
          </a:p>
          <a:p>
            <a:pPr marL="0" indent="0" algn="l" rtl="0">
              <a:buNone/>
            </a:pPr>
            <a:r>
              <a:rPr lang="en-US" sz="2800" dirty="0" smtClean="0"/>
              <a:t>Toronto is </a:t>
            </a:r>
            <a:r>
              <a:rPr lang="en-US" sz="2800" dirty="0"/>
              <a:t>the largest city in Canada.</a:t>
            </a:r>
          </a:p>
          <a:p>
            <a:pPr marL="0" indent="0" algn="l" rtl="0">
              <a:buNone/>
            </a:pPr>
            <a:r>
              <a:rPr lang="en-US" sz="2800" dirty="0"/>
              <a:t>Toronto , </a:t>
            </a:r>
            <a:r>
              <a:rPr lang="en-US" sz="2800" i="1" u="sng" dirty="0"/>
              <a:t>which is the largest city in Canada</a:t>
            </a:r>
            <a:r>
              <a:rPr lang="en-US" sz="2800" dirty="0"/>
              <a:t>, is a beautiful place.</a:t>
            </a:r>
          </a:p>
          <a:p>
            <a:pPr marL="0" indent="0" algn="l" rtl="0">
              <a:buNone/>
            </a:pPr>
            <a:r>
              <a:rPr lang="en-US" sz="2800" b="1" dirty="0"/>
              <a:t>Practice 1, P. 163</a:t>
            </a:r>
          </a:p>
          <a:p>
            <a:endParaRPr lang="ar-SA"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6158196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1010376"/>
          </a:xfrm>
        </p:spPr>
        <p:txBody>
          <a:bodyPr>
            <a:normAutofit/>
          </a:bodyPr>
          <a:lstStyle/>
          <a:p>
            <a:r>
              <a:rPr lang="en-US" sz="4000" b="1" dirty="0"/>
              <a:t>Clauses with </a:t>
            </a:r>
            <a:r>
              <a:rPr lang="en-US" sz="4000" b="1" i="1" dirty="0"/>
              <a:t>who</a:t>
            </a:r>
            <a:r>
              <a:rPr lang="en-US" sz="4000" b="1" dirty="0"/>
              <a:t>, </a:t>
            </a:r>
            <a:r>
              <a:rPr lang="en-US" sz="4000" b="1" i="1" dirty="0"/>
              <a:t>that</a:t>
            </a:r>
            <a:r>
              <a:rPr lang="en-US" sz="4000" b="1" dirty="0"/>
              <a:t> , and </a:t>
            </a:r>
            <a:r>
              <a:rPr lang="en-US" sz="4000" b="1" i="1" dirty="0"/>
              <a:t>which</a:t>
            </a:r>
            <a:endParaRPr lang="ar-SA" sz="4000" dirty="0"/>
          </a:p>
        </p:txBody>
      </p:sp>
      <p:sp>
        <p:nvSpPr>
          <p:cNvPr id="3" name="Content Placeholder 2"/>
          <p:cNvSpPr>
            <a:spLocks noGrp="1"/>
          </p:cNvSpPr>
          <p:nvPr>
            <p:ph idx="1"/>
          </p:nvPr>
        </p:nvSpPr>
        <p:spPr/>
        <p:txBody>
          <a:bodyPr>
            <a:normAutofit/>
          </a:bodyPr>
          <a:lstStyle/>
          <a:p>
            <a:pPr marL="0" indent="0" algn="l" rtl="0">
              <a:buNone/>
            </a:pPr>
            <a:r>
              <a:rPr lang="en-US" sz="3000" b="1" dirty="0" smtClean="0"/>
              <a:t>Practice:</a:t>
            </a:r>
          </a:p>
          <a:p>
            <a:pPr marL="0" indent="0" algn="l" rtl="0">
              <a:buNone/>
            </a:pPr>
            <a:r>
              <a:rPr lang="en-US" sz="3000" dirty="0" smtClean="0"/>
              <a:t>John Fish explained the structure of DNA.</a:t>
            </a:r>
          </a:p>
          <a:p>
            <a:pPr marL="0" indent="0" algn="l" rtl="0">
              <a:buNone/>
            </a:pPr>
            <a:r>
              <a:rPr lang="en-US" sz="3000" dirty="0" smtClean="0"/>
              <a:t>John Fish is a research chemist.</a:t>
            </a:r>
          </a:p>
          <a:p>
            <a:pPr marL="0" indent="0" algn="l" rtl="0">
              <a:buNone/>
            </a:pPr>
            <a:endParaRPr lang="en-US" sz="3000" dirty="0"/>
          </a:p>
          <a:p>
            <a:pPr marL="0" indent="0" algn="l" rtl="0">
              <a:buNone/>
            </a:pPr>
            <a:r>
              <a:rPr lang="en-US" sz="3000" dirty="0" smtClean="0"/>
              <a:t>English words are </a:t>
            </a:r>
            <a:r>
              <a:rPr lang="en-US" sz="3000" dirty="0"/>
              <a:t>difficult for </a:t>
            </a:r>
            <a:r>
              <a:rPr lang="en-US" sz="3000" dirty="0" smtClean="0"/>
              <a:t>foreigners to pronounce.</a:t>
            </a:r>
          </a:p>
          <a:p>
            <a:pPr marL="0" indent="0" algn="l" rtl="0">
              <a:buNone/>
            </a:pPr>
            <a:r>
              <a:rPr lang="en-US" sz="3000" dirty="0"/>
              <a:t>English words begin with /</a:t>
            </a:r>
            <a:r>
              <a:rPr lang="en-US" sz="3000" dirty="0" err="1"/>
              <a:t>th</a:t>
            </a:r>
            <a:r>
              <a:rPr lang="en-US" sz="3000" dirty="0"/>
              <a:t>/ sound</a:t>
            </a:r>
            <a:r>
              <a:rPr lang="en-US" sz="3000" dirty="0" smtClean="0"/>
              <a:t>.</a:t>
            </a:r>
            <a:endParaRPr lang="en-US" sz="3000"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17421361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866360"/>
          </a:xfrm>
        </p:spPr>
        <p:txBody>
          <a:bodyPr>
            <a:normAutofit/>
          </a:bodyPr>
          <a:lstStyle/>
          <a:p>
            <a:r>
              <a:rPr lang="en-US" sz="3700" b="1" dirty="0"/>
              <a:t>Clauses with </a:t>
            </a:r>
            <a:r>
              <a:rPr lang="en-US" sz="3700" b="1" i="1" dirty="0" smtClean="0"/>
              <a:t>who</a:t>
            </a:r>
            <a:r>
              <a:rPr lang="en-US" sz="3700" b="1" dirty="0" smtClean="0"/>
              <a:t>se</a:t>
            </a:r>
            <a:endParaRPr lang="ar-SA" sz="3700" b="1" dirty="0"/>
          </a:p>
        </p:txBody>
      </p:sp>
      <p:sp>
        <p:nvSpPr>
          <p:cNvPr id="3" name="Content Placeholder 2"/>
          <p:cNvSpPr>
            <a:spLocks noGrp="1"/>
          </p:cNvSpPr>
          <p:nvPr>
            <p:ph idx="1"/>
          </p:nvPr>
        </p:nvSpPr>
        <p:spPr/>
        <p:txBody>
          <a:bodyPr>
            <a:noAutofit/>
          </a:bodyPr>
          <a:lstStyle/>
          <a:p>
            <a:pPr marL="0" indent="0" algn="l" rtl="0">
              <a:buNone/>
            </a:pPr>
            <a:r>
              <a:rPr lang="en-US" sz="3000" b="1" i="1" dirty="0" smtClean="0"/>
              <a:t>Whose</a:t>
            </a:r>
            <a:r>
              <a:rPr lang="en-US" sz="3000" dirty="0" smtClean="0"/>
              <a:t> may replace a possessive noun, pronoun, or adjective in the subject of a simple sentence in order to form an adjective clause, e.g., Sarah’s, his, their, ….</a:t>
            </a:r>
            <a:r>
              <a:rPr lang="en-US" sz="3000" dirty="0" err="1" smtClean="0"/>
              <a:t>etc</a:t>
            </a:r>
            <a:r>
              <a:rPr lang="en-US" sz="3000" dirty="0" smtClean="0"/>
              <a:t> </a:t>
            </a:r>
            <a:r>
              <a:rPr lang="en-US" sz="3000" b="1" dirty="0"/>
              <a:t>(Table 4.5., P. 165)</a:t>
            </a:r>
            <a:endParaRPr lang="en-US" sz="3000" dirty="0" smtClean="0"/>
          </a:p>
          <a:p>
            <a:pPr marL="0" indent="0" algn="l" rtl="0">
              <a:buNone/>
            </a:pPr>
            <a:endParaRPr lang="en-US" sz="1000" dirty="0" smtClean="0"/>
          </a:p>
          <a:p>
            <a:pPr marL="0" indent="0" algn="l" rtl="0">
              <a:buNone/>
            </a:pPr>
            <a:r>
              <a:rPr lang="en-US" sz="3000" b="1" i="1" dirty="0" smtClean="0"/>
              <a:t>Whose</a:t>
            </a:r>
            <a:r>
              <a:rPr lang="en-US" sz="3000" dirty="0" smtClean="0"/>
              <a:t> may be used to refer to people, animals, and things. It can also be used with both restrictive and nonrestrictive clauses.</a:t>
            </a:r>
            <a:endParaRPr lang="ar-SA" sz="3000" b="1"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25115475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1010376"/>
          </a:xfrm>
        </p:spPr>
        <p:txBody>
          <a:bodyPr/>
          <a:lstStyle/>
          <a:p>
            <a:r>
              <a:rPr lang="en-US" b="1" dirty="0" smtClean="0"/>
              <a:t>Clauses with </a:t>
            </a:r>
            <a:r>
              <a:rPr lang="en-US" b="1" i="1" dirty="0" smtClean="0"/>
              <a:t>Whose</a:t>
            </a:r>
            <a:endParaRPr lang="ar-SA" b="1" i="1" dirty="0"/>
          </a:p>
        </p:txBody>
      </p:sp>
      <p:sp>
        <p:nvSpPr>
          <p:cNvPr id="3" name="Content Placeholder 2"/>
          <p:cNvSpPr>
            <a:spLocks noGrp="1"/>
          </p:cNvSpPr>
          <p:nvPr>
            <p:ph idx="1"/>
          </p:nvPr>
        </p:nvSpPr>
        <p:spPr>
          <a:xfrm>
            <a:off x="457200" y="1935480"/>
            <a:ext cx="8229600" cy="4661872"/>
          </a:xfrm>
        </p:spPr>
        <p:txBody>
          <a:bodyPr>
            <a:normAutofit/>
          </a:bodyPr>
          <a:lstStyle/>
          <a:p>
            <a:pPr marL="0" indent="0" algn="l" rtl="0">
              <a:buNone/>
            </a:pPr>
            <a:r>
              <a:rPr lang="en-US" sz="2800" dirty="0" smtClean="0"/>
              <a:t>I retuned the book to the library.</a:t>
            </a:r>
          </a:p>
          <a:p>
            <a:pPr marL="0" indent="0" algn="l" rtl="0">
              <a:buNone/>
            </a:pPr>
            <a:r>
              <a:rPr lang="en-US" sz="2800" dirty="0" smtClean="0"/>
              <a:t>The book’s cover was torn.</a:t>
            </a:r>
          </a:p>
          <a:p>
            <a:pPr marL="0" indent="0" algn="l" rtl="0">
              <a:buNone/>
            </a:pPr>
            <a:r>
              <a:rPr lang="en-US" sz="2800" dirty="0" smtClean="0"/>
              <a:t>I returned the book </a:t>
            </a:r>
            <a:r>
              <a:rPr lang="en-US" sz="2800" u="sng" dirty="0" smtClean="0"/>
              <a:t>whose cover was torn </a:t>
            </a:r>
            <a:r>
              <a:rPr lang="en-US" sz="2800" dirty="0" smtClean="0"/>
              <a:t>to the library.</a:t>
            </a:r>
          </a:p>
          <a:p>
            <a:pPr marL="0" indent="0" algn="l" rtl="0">
              <a:buNone/>
            </a:pPr>
            <a:endParaRPr lang="en-US" sz="1500" dirty="0"/>
          </a:p>
          <a:p>
            <a:pPr marL="0" indent="0" algn="l" rtl="0">
              <a:buNone/>
            </a:pPr>
            <a:r>
              <a:rPr lang="en-US" sz="2800" dirty="0" smtClean="0"/>
              <a:t>The nanny takes care of two children.</a:t>
            </a:r>
          </a:p>
          <a:p>
            <a:pPr marL="0" indent="0" algn="l" rtl="0">
              <a:buNone/>
            </a:pPr>
            <a:r>
              <a:rPr lang="en-US" sz="2800" dirty="0" smtClean="0"/>
              <a:t>The two children’s mother works at a hospital.</a:t>
            </a:r>
          </a:p>
          <a:p>
            <a:pPr marL="0" indent="0" algn="l" rtl="0">
              <a:buNone/>
            </a:pPr>
            <a:r>
              <a:rPr lang="en-US" sz="2800" dirty="0"/>
              <a:t>The nanny takes care of </a:t>
            </a:r>
            <a:r>
              <a:rPr lang="en-US" sz="2800" dirty="0" smtClean="0"/>
              <a:t>the two children</a:t>
            </a:r>
            <a:r>
              <a:rPr lang="en-US" sz="2800" dirty="0"/>
              <a:t> </a:t>
            </a:r>
            <a:r>
              <a:rPr lang="en-US" sz="2800" u="sng" dirty="0" smtClean="0"/>
              <a:t>whose mother works at a hospital.</a:t>
            </a:r>
            <a:endParaRPr lang="en-US" sz="2800" u="sng"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4151291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Clauses with </a:t>
            </a:r>
            <a:r>
              <a:rPr lang="en-US" b="1" i="1" dirty="0"/>
              <a:t>Whose</a:t>
            </a:r>
            <a:endParaRPr lang="ar-SA" dirty="0"/>
          </a:p>
        </p:txBody>
      </p:sp>
      <p:sp>
        <p:nvSpPr>
          <p:cNvPr id="3" name="Content Placeholder 2"/>
          <p:cNvSpPr>
            <a:spLocks noGrp="1"/>
          </p:cNvSpPr>
          <p:nvPr>
            <p:ph idx="1"/>
          </p:nvPr>
        </p:nvSpPr>
        <p:spPr/>
        <p:txBody>
          <a:bodyPr>
            <a:normAutofit/>
          </a:bodyPr>
          <a:lstStyle/>
          <a:p>
            <a:pPr marL="0" indent="0" algn="l" rtl="0">
              <a:buNone/>
            </a:pPr>
            <a:r>
              <a:rPr lang="en-US" sz="2900" dirty="0" smtClean="0"/>
              <a:t>I read about Shakespeare.</a:t>
            </a:r>
          </a:p>
          <a:p>
            <a:pPr marL="0" indent="0" algn="l" rtl="0">
              <a:buNone/>
            </a:pPr>
            <a:r>
              <a:rPr lang="en-US" sz="2900" dirty="0" smtClean="0"/>
              <a:t>His plays are famous.</a:t>
            </a:r>
          </a:p>
          <a:p>
            <a:pPr marL="0" indent="0" algn="l" rtl="0">
              <a:buNone/>
            </a:pPr>
            <a:r>
              <a:rPr lang="en-US" sz="2900" dirty="0" smtClean="0"/>
              <a:t>I read about Shakespeare, </a:t>
            </a:r>
            <a:r>
              <a:rPr lang="en-US" sz="2900" u="sng" dirty="0" smtClean="0"/>
              <a:t>whose plays are famous</a:t>
            </a:r>
            <a:r>
              <a:rPr lang="en-US" sz="2900" dirty="0" smtClean="0"/>
              <a:t>.</a:t>
            </a:r>
          </a:p>
          <a:p>
            <a:pPr marL="0" indent="0" algn="l" rtl="0">
              <a:buNone/>
            </a:pPr>
            <a:endParaRPr lang="en-US" sz="2900" dirty="0"/>
          </a:p>
          <a:p>
            <a:pPr marL="0" indent="0" algn="l" rtl="0">
              <a:buNone/>
            </a:pPr>
            <a:r>
              <a:rPr lang="en-US" sz="2900" b="1" dirty="0" smtClean="0"/>
              <a:t>Practice 2, p. 165</a:t>
            </a:r>
          </a:p>
          <a:p>
            <a:pPr marL="0" indent="0" algn="l" rtl="0">
              <a:buNone/>
            </a:pPr>
            <a:r>
              <a:rPr lang="en-US" sz="2900" b="1" dirty="0"/>
              <a:t>Practice </a:t>
            </a:r>
            <a:r>
              <a:rPr lang="en-US" sz="2900" b="1" dirty="0" smtClean="0"/>
              <a:t>3, </a:t>
            </a:r>
            <a:r>
              <a:rPr lang="en-US" sz="2900" b="1" dirty="0"/>
              <a:t>p. </a:t>
            </a:r>
            <a:r>
              <a:rPr lang="en-US" sz="2900" b="1" dirty="0" smtClean="0"/>
              <a:t>166</a:t>
            </a:r>
            <a:endParaRPr lang="en-US" sz="2900" b="1" dirty="0"/>
          </a:p>
          <a:p>
            <a:pPr marL="0" indent="0" algn="l" rtl="0">
              <a:buNone/>
            </a:pPr>
            <a:endParaRPr lang="en-US" sz="2900" b="1" dirty="0" smtClean="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15238233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76672"/>
            <a:ext cx="8229600" cy="794352"/>
          </a:xfrm>
        </p:spPr>
        <p:txBody>
          <a:bodyPr>
            <a:normAutofit/>
          </a:bodyPr>
          <a:lstStyle/>
          <a:p>
            <a:pPr algn="ctr" rtl="0"/>
            <a:r>
              <a:rPr lang="en-US" sz="3600" b="1" dirty="0" smtClean="0"/>
              <a:t>Anticipatory it with Adjective </a:t>
            </a:r>
            <a:r>
              <a:rPr lang="en-US" sz="3600" b="1" dirty="0"/>
              <a:t>C</a:t>
            </a:r>
            <a:r>
              <a:rPr lang="en-US" sz="3600" b="1" dirty="0" smtClean="0"/>
              <a:t>lauses</a:t>
            </a:r>
            <a:endParaRPr lang="ar-SA" sz="3600" b="1" dirty="0"/>
          </a:p>
        </p:txBody>
      </p:sp>
      <p:sp>
        <p:nvSpPr>
          <p:cNvPr id="3" name="Content Placeholder 2"/>
          <p:cNvSpPr>
            <a:spLocks noGrp="1"/>
          </p:cNvSpPr>
          <p:nvPr>
            <p:ph idx="1"/>
          </p:nvPr>
        </p:nvSpPr>
        <p:spPr>
          <a:xfrm>
            <a:off x="179512" y="1268760"/>
            <a:ext cx="8784976" cy="4968552"/>
          </a:xfrm>
        </p:spPr>
        <p:txBody>
          <a:bodyPr>
            <a:noAutofit/>
          </a:bodyPr>
          <a:lstStyle/>
          <a:p>
            <a:pPr marL="0" indent="0" algn="just" rtl="0">
              <a:buNone/>
            </a:pPr>
            <a:r>
              <a:rPr lang="en-US" sz="2500" dirty="0" smtClean="0"/>
              <a:t>         Anticipatory it is often used with adjective clauses to place more emphasis on the word modified by the adjective clause </a:t>
            </a:r>
            <a:r>
              <a:rPr lang="en-US" sz="2500" b="1" dirty="0" smtClean="0"/>
              <a:t>(table 4.6, p. 167).</a:t>
            </a:r>
          </a:p>
          <a:p>
            <a:pPr marL="0" indent="0" algn="l" rtl="0">
              <a:buNone/>
            </a:pPr>
            <a:endParaRPr lang="en-US" sz="1500" dirty="0"/>
          </a:p>
          <a:p>
            <a:pPr marL="0" indent="0" algn="l" rtl="0">
              <a:buNone/>
            </a:pPr>
            <a:r>
              <a:rPr lang="en-US" sz="2500" dirty="0"/>
              <a:t>Hernando Cortez led the Spanish conquest of central America.</a:t>
            </a:r>
          </a:p>
          <a:p>
            <a:pPr marL="0" indent="0" algn="l" rtl="0">
              <a:buNone/>
            </a:pPr>
            <a:r>
              <a:rPr lang="en-US" sz="2500" dirty="0"/>
              <a:t>It was Hernando Cortez </a:t>
            </a:r>
            <a:r>
              <a:rPr lang="en-US" sz="2500" u="sng" dirty="0"/>
              <a:t>who led the Spanish conquest of central America</a:t>
            </a:r>
            <a:r>
              <a:rPr lang="en-US" sz="2500" u="sng" dirty="0" smtClean="0"/>
              <a:t>.</a:t>
            </a:r>
          </a:p>
          <a:p>
            <a:pPr marL="0" indent="0" algn="l" rtl="0">
              <a:buNone/>
            </a:pPr>
            <a:endParaRPr lang="en-US" sz="2500" dirty="0" smtClean="0"/>
          </a:p>
          <a:p>
            <a:pPr marL="0" indent="0" algn="l" rtl="0">
              <a:buNone/>
            </a:pPr>
            <a:r>
              <a:rPr lang="en-US" sz="2500" dirty="0"/>
              <a:t>An environmental disaster caused the end of the Mayan Empire</a:t>
            </a:r>
            <a:r>
              <a:rPr lang="en-US" sz="2500" dirty="0" smtClean="0"/>
              <a:t>.</a:t>
            </a:r>
          </a:p>
          <a:p>
            <a:pPr marL="0" indent="0" algn="l" rtl="0">
              <a:buNone/>
            </a:pPr>
            <a:r>
              <a:rPr lang="en-US" sz="2500" dirty="0" smtClean="0"/>
              <a:t>It was an environmental disaster </a:t>
            </a:r>
            <a:r>
              <a:rPr lang="en-US" sz="2500" u="sng" dirty="0" smtClean="0"/>
              <a:t>that caused the end of the Mayan Empire.</a:t>
            </a:r>
            <a:endParaRPr lang="en-US" sz="2500" u="sng" dirty="0"/>
          </a:p>
          <a:p>
            <a:pPr marL="0" indent="0" algn="l" rtl="0">
              <a:buNone/>
            </a:pPr>
            <a:endParaRPr lang="en-US" sz="2500" b="1"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13431492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866360"/>
          </a:xfrm>
        </p:spPr>
        <p:txBody>
          <a:bodyPr>
            <a:normAutofit/>
          </a:bodyPr>
          <a:lstStyle/>
          <a:p>
            <a:r>
              <a:rPr lang="en-US" sz="3900" b="1" dirty="0"/>
              <a:t>Anticipatory it with Adjective Clauses</a:t>
            </a:r>
            <a:endParaRPr lang="ar-SA" sz="3900" dirty="0"/>
          </a:p>
        </p:txBody>
      </p:sp>
      <p:sp>
        <p:nvSpPr>
          <p:cNvPr id="3" name="Content Placeholder 2"/>
          <p:cNvSpPr>
            <a:spLocks noGrp="1"/>
          </p:cNvSpPr>
          <p:nvPr>
            <p:ph idx="1"/>
          </p:nvPr>
        </p:nvSpPr>
        <p:spPr/>
        <p:txBody>
          <a:bodyPr>
            <a:noAutofit/>
          </a:bodyPr>
          <a:lstStyle/>
          <a:p>
            <a:pPr marL="0" indent="0" algn="l" rtl="0">
              <a:buNone/>
            </a:pPr>
            <a:r>
              <a:rPr lang="en-US" sz="3000" dirty="0" smtClean="0"/>
              <a:t>Did </a:t>
            </a:r>
            <a:r>
              <a:rPr lang="en-US" sz="3000" dirty="0"/>
              <a:t>an environmental disaster cause the end of the Mayan empire?</a:t>
            </a:r>
          </a:p>
          <a:p>
            <a:pPr marL="0" indent="0" algn="l" rtl="0">
              <a:buNone/>
            </a:pPr>
            <a:r>
              <a:rPr lang="en-US" sz="3000" dirty="0"/>
              <a:t>Was it an environmental disaster </a:t>
            </a:r>
            <a:r>
              <a:rPr lang="en-US" sz="3000" u="sng" dirty="0"/>
              <a:t>that caused the end of the Mayan empire</a:t>
            </a:r>
            <a:r>
              <a:rPr lang="en-US" sz="3000" u="sng" dirty="0" smtClean="0"/>
              <a:t>?</a:t>
            </a:r>
          </a:p>
          <a:p>
            <a:pPr marL="0" indent="0" algn="l" rtl="0">
              <a:buNone/>
            </a:pPr>
            <a:endParaRPr lang="en-US" sz="1200" b="1" dirty="0"/>
          </a:p>
          <a:p>
            <a:pPr marL="0" indent="0" algn="just" rtl="0">
              <a:buNone/>
            </a:pPr>
            <a:r>
              <a:rPr lang="en-US" sz="3000" dirty="0"/>
              <a:t> The verb in the adjective clause is singular or plural depending on the complement of the main clause.</a:t>
            </a:r>
          </a:p>
          <a:p>
            <a:pPr marL="0" indent="0" algn="l" rtl="0">
              <a:buNone/>
            </a:pPr>
            <a:endParaRPr lang="ar-SA" sz="3000" b="1"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25663722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918418"/>
          </a:xfrm>
        </p:spPr>
        <p:txBody>
          <a:bodyPr>
            <a:normAutofit/>
          </a:bodyPr>
          <a:lstStyle/>
          <a:p>
            <a:pPr algn="ctr"/>
            <a:r>
              <a:rPr lang="en-US" sz="4000" b="1" dirty="0" smtClean="0"/>
              <a:t>Anticipatory it with Adjective Clauses</a:t>
            </a:r>
            <a:endParaRPr lang="ar-SA" sz="4000" dirty="0"/>
          </a:p>
        </p:txBody>
      </p:sp>
      <p:sp>
        <p:nvSpPr>
          <p:cNvPr id="3" name="Content Placeholder 2"/>
          <p:cNvSpPr>
            <a:spLocks noGrp="1"/>
          </p:cNvSpPr>
          <p:nvPr>
            <p:ph idx="1"/>
          </p:nvPr>
        </p:nvSpPr>
        <p:spPr/>
        <p:txBody>
          <a:bodyPr>
            <a:normAutofit/>
          </a:bodyPr>
          <a:lstStyle/>
          <a:p>
            <a:pPr algn="l" rtl="0">
              <a:buNone/>
            </a:pPr>
            <a:r>
              <a:rPr lang="en-US" dirty="0" smtClean="0"/>
              <a:t>Olive oil fights heart diseases.</a:t>
            </a:r>
          </a:p>
          <a:p>
            <a:pPr algn="l" rtl="0">
              <a:buNone/>
            </a:pPr>
            <a:r>
              <a:rPr lang="en-US" dirty="0" smtClean="0"/>
              <a:t>It is </a:t>
            </a:r>
            <a:r>
              <a:rPr lang="en-US" b="1" dirty="0" smtClean="0"/>
              <a:t>olive oil </a:t>
            </a:r>
            <a:r>
              <a:rPr lang="en-US" u="sng" dirty="0" smtClean="0"/>
              <a:t>that </a:t>
            </a:r>
            <a:r>
              <a:rPr lang="en-US" b="1" u="sng" dirty="0" smtClean="0"/>
              <a:t>fights</a:t>
            </a:r>
            <a:r>
              <a:rPr lang="en-US" u="sng" dirty="0" smtClean="0"/>
              <a:t> heart diseases</a:t>
            </a:r>
            <a:r>
              <a:rPr lang="en-US" dirty="0" smtClean="0"/>
              <a:t>.</a:t>
            </a:r>
          </a:p>
          <a:p>
            <a:pPr algn="l" rtl="0">
              <a:buNone/>
            </a:pPr>
            <a:endParaRPr lang="en-US" sz="1200" dirty="0" smtClean="0"/>
          </a:p>
          <a:p>
            <a:pPr algn="l" rtl="0">
              <a:buNone/>
            </a:pPr>
            <a:r>
              <a:rPr lang="en-US" dirty="0" smtClean="0"/>
              <a:t>Apples strengthen your health.</a:t>
            </a:r>
          </a:p>
          <a:p>
            <a:pPr algn="l" rtl="0">
              <a:buNone/>
            </a:pPr>
            <a:r>
              <a:rPr lang="en-US" dirty="0" smtClean="0"/>
              <a:t>It is </a:t>
            </a:r>
            <a:r>
              <a:rPr lang="en-US" b="1" dirty="0" smtClean="0"/>
              <a:t>apples </a:t>
            </a:r>
            <a:r>
              <a:rPr lang="en-US" u="sng" dirty="0" smtClean="0"/>
              <a:t>that </a:t>
            </a:r>
            <a:r>
              <a:rPr lang="en-US" b="1" u="sng" dirty="0" smtClean="0"/>
              <a:t>strengthen</a:t>
            </a:r>
            <a:r>
              <a:rPr lang="en-US" u="sng" dirty="0" smtClean="0"/>
              <a:t> your health.</a:t>
            </a:r>
          </a:p>
          <a:p>
            <a:pPr algn="l" rtl="0">
              <a:buNone/>
            </a:pPr>
            <a:endParaRPr lang="en-US" sz="1200" u="sng" dirty="0" smtClean="0"/>
          </a:p>
          <a:p>
            <a:pPr algn="l" rtl="0">
              <a:buNone/>
            </a:pPr>
            <a:r>
              <a:rPr lang="en-US" dirty="0" smtClean="0"/>
              <a:t>A football match is aired on TV now.</a:t>
            </a:r>
          </a:p>
          <a:p>
            <a:pPr algn="l" rtl="0">
              <a:buNone/>
            </a:pPr>
            <a:r>
              <a:rPr lang="en-US" dirty="0" smtClean="0"/>
              <a:t>It is </a:t>
            </a:r>
            <a:r>
              <a:rPr lang="en-US" b="1" dirty="0" smtClean="0"/>
              <a:t>a football match </a:t>
            </a:r>
            <a:r>
              <a:rPr lang="en-US" u="sng" dirty="0" smtClean="0"/>
              <a:t>that </a:t>
            </a:r>
            <a:r>
              <a:rPr lang="en-US" b="1" u="sng" dirty="0" smtClean="0"/>
              <a:t>is</a:t>
            </a:r>
            <a:r>
              <a:rPr lang="en-US" u="sng" dirty="0" smtClean="0"/>
              <a:t> aired on TV now.</a:t>
            </a:r>
          </a:p>
          <a:p>
            <a:pPr algn="l" rtl="0">
              <a:buNone/>
            </a:pPr>
            <a:endParaRPr lang="en-US" sz="900" u="sng" dirty="0" smtClean="0"/>
          </a:p>
          <a:p>
            <a:pPr algn="l" rtl="0">
              <a:buNone/>
            </a:pPr>
            <a:r>
              <a:rPr lang="en-US" sz="2800" b="1" dirty="0" smtClean="0"/>
              <a:t>Practice 4, p. 167</a:t>
            </a:r>
            <a:endParaRPr lang="ar-SA" sz="2800" dirty="0" smtClean="0"/>
          </a:p>
        </p:txBody>
      </p:sp>
      <p:sp>
        <p:nvSpPr>
          <p:cNvPr id="4" name="Footer Placeholder 3"/>
          <p:cNvSpPr>
            <a:spLocks noGrp="1"/>
          </p:cNvSpPr>
          <p:nvPr>
            <p:ph type="ftr" sz="quarter" idx="11"/>
          </p:nvPr>
        </p:nvSpPr>
        <p:spPr/>
        <p:txBody>
          <a:bodyPr/>
          <a:lstStyle/>
          <a:p>
            <a:r>
              <a:rPr lang="en-US" smtClean="0"/>
              <a:t>Eman Alkatheery</a:t>
            </a:r>
            <a:endParaRPr lang="ar-SA"/>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68760"/>
            <a:ext cx="8229600" cy="4381096"/>
          </a:xfrm>
        </p:spPr>
        <p:txBody>
          <a:bodyPr>
            <a:normAutofit/>
          </a:bodyPr>
          <a:lstStyle/>
          <a:p>
            <a:pPr algn="ctr" rtl="0"/>
            <a:r>
              <a:rPr lang="en-US" b="1" dirty="0"/>
              <a:t>Part </a:t>
            </a:r>
            <a:r>
              <a:rPr lang="en-US" b="1" dirty="0" smtClean="0"/>
              <a:t>Three</a:t>
            </a:r>
            <a:r>
              <a:rPr lang="en-US" b="1" dirty="0"/>
              <a:t/>
            </a:r>
            <a:br>
              <a:rPr lang="en-US" b="1" dirty="0"/>
            </a:br>
            <a:r>
              <a:rPr lang="en-US" b="1" dirty="0"/>
              <a:t>Adjective Clauses:</a:t>
            </a:r>
            <a:br>
              <a:rPr lang="en-US" b="1" dirty="0"/>
            </a:br>
            <a:r>
              <a:rPr lang="en-US" b="1" dirty="0"/>
              <a:t/>
            </a:r>
            <a:br>
              <a:rPr lang="en-US" b="1" dirty="0"/>
            </a:br>
            <a:r>
              <a:rPr lang="en-US" b="1" dirty="0"/>
              <a:t>Replacement of </a:t>
            </a:r>
            <a:r>
              <a:rPr lang="en-US" b="1" dirty="0" smtClean="0"/>
              <a:t>Objects</a:t>
            </a:r>
            <a:r>
              <a:rPr lang="en-US" b="1" dirty="0"/>
              <a:t/>
            </a:r>
            <a:br>
              <a:rPr lang="en-US" b="1" dirty="0"/>
            </a:br>
            <a:endParaRPr lang="ar-SA" dirty="0"/>
          </a:p>
        </p:txBody>
      </p:sp>
      <p:sp>
        <p:nvSpPr>
          <p:cNvPr id="3" name="Footer Placeholder 2"/>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34648630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57808"/>
            <a:ext cx="8229600" cy="1143000"/>
          </a:xfrm>
        </p:spPr>
        <p:txBody>
          <a:bodyPr/>
          <a:lstStyle/>
          <a:p>
            <a:r>
              <a:rPr lang="en-US" b="1" dirty="0" smtClean="0"/>
              <a:t>Adjective Clauses</a:t>
            </a:r>
            <a:endParaRPr lang="ar-SA" b="1" dirty="0"/>
          </a:p>
        </p:txBody>
      </p:sp>
      <p:sp>
        <p:nvSpPr>
          <p:cNvPr id="3" name="Content Placeholder 2"/>
          <p:cNvSpPr>
            <a:spLocks noGrp="1"/>
          </p:cNvSpPr>
          <p:nvPr>
            <p:ph idx="1"/>
          </p:nvPr>
        </p:nvSpPr>
        <p:spPr>
          <a:xfrm>
            <a:off x="395536" y="1988840"/>
            <a:ext cx="8229600" cy="4392488"/>
          </a:xfrm>
        </p:spPr>
        <p:txBody>
          <a:bodyPr>
            <a:normAutofit/>
          </a:bodyPr>
          <a:lstStyle/>
          <a:p>
            <a:pPr marL="0" indent="0" algn="just" rtl="0">
              <a:buNone/>
            </a:pPr>
            <a:r>
              <a:rPr lang="en-US" sz="3200" dirty="0" smtClean="0"/>
              <a:t>	An adjective (or relative) clause is a </a:t>
            </a:r>
            <a:r>
              <a:rPr lang="en-US" sz="3200" u="sng" dirty="0" smtClean="0"/>
              <a:t>dependent</a:t>
            </a:r>
            <a:r>
              <a:rPr lang="en-US" sz="3200" dirty="0" smtClean="0"/>
              <a:t> clause that functions as an adjective in a sentence. It modifies nouns, pronouns, or a whole sentence. It begins with a relative pronoun. </a:t>
            </a:r>
            <a:r>
              <a:rPr lang="en-US" sz="3200" dirty="0"/>
              <a:t>I</a:t>
            </a:r>
            <a:r>
              <a:rPr lang="en-US" sz="3200" dirty="0" smtClean="0"/>
              <a:t>t comes immediately </a:t>
            </a:r>
            <a:r>
              <a:rPr lang="en-US" sz="3200" b="1" u="sng" dirty="0" smtClean="0"/>
              <a:t>after</a:t>
            </a:r>
            <a:r>
              <a:rPr lang="en-US" sz="3200" dirty="0" smtClean="0"/>
              <a:t> the words that it modifies. In some cases, a prepositional phrase may come in between. </a:t>
            </a:r>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33352316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56760"/>
          </a:xfrm>
        </p:spPr>
        <p:txBody>
          <a:bodyPr>
            <a:normAutofit/>
          </a:bodyPr>
          <a:lstStyle/>
          <a:p>
            <a:pPr algn="ctr"/>
            <a:r>
              <a:rPr lang="en-US" sz="3900" b="1" dirty="0" smtClean="0"/>
              <a:t>Clauses with whom, that, and which:</a:t>
            </a:r>
            <a:br>
              <a:rPr lang="en-US" sz="3900" b="1" dirty="0" smtClean="0"/>
            </a:br>
            <a:r>
              <a:rPr lang="en-US" sz="3900" b="1" dirty="0" smtClean="0"/>
              <a:t>Replacement of Objects</a:t>
            </a:r>
            <a:endParaRPr lang="ar-SA" sz="3900" b="1" dirty="0"/>
          </a:p>
        </p:txBody>
      </p:sp>
      <p:sp>
        <p:nvSpPr>
          <p:cNvPr id="3" name="Content Placeholder 2"/>
          <p:cNvSpPr>
            <a:spLocks noGrp="1"/>
          </p:cNvSpPr>
          <p:nvPr>
            <p:ph idx="1"/>
          </p:nvPr>
        </p:nvSpPr>
        <p:spPr>
          <a:xfrm>
            <a:off x="251520" y="2249488"/>
            <a:ext cx="8712968" cy="4131840"/>
          </a:xfrm>
        </p:spPr>
        <p:txBody>
          <a:bodyPr>
            <a:normAutofit lnSpcReduction="10000"/>
          </a:bodyPr>
          <a:lstStyle/>
          <a:p>
            <a:pPr marL="0" indent="0" algn="l" rtl="0">
              <a:lnSpc>
                <a:spcPct val="110000"/>
              </a:lnSpc>
              <a:buNone/>
            </a:pPr>
            <a:r>
              <a:rPr lang="en-US" sz="3200" dirty="0" smtClean="0"/>
              <a:t>           The relative pronouns whom, which, and that may replace the object of a simple sentence in order to form an adjective clause.</a:t>
            </a:r>
          </a:p>
          <a:p>
            <a:pPr marL="0" indent="0" algn="l" rtl="0">
              <a:lnSpc>
                <a:spcPct val="110000"/>
              </a:lnSpc>
              <a:buNone/>
            </a:pPr>
            <a:endParaRPr lang="en-US" sz="2800" dirty="0" smtClean="0"/>
          </a:p>
          <a:p>
            <a:pPr marL="0" indent="0" algn="l" rtl="0">
              <a:lnSpc>
                <a:spcPct val="110000"/>
              </a:lnSpc>
              <a:buNone/>
            </a:pPr>
            <a:r>
              <a:rPr lang="en-US" sz="3200" dirty="0" smtClean="0"/>
              <a:t>             In restrictive clauses that refer to people, </a:t>
            </a:r>
            <a:r>
              <a:rPr lang="en-US" sz="3200" b="1" dirty="0" smtClean="0"/>
              <a:t>who(m)</a:t>
            </a:r>
            <a:r>
              <a:rPr lang="en-US" sz="3200" dirty="0" smtClean="0"/>
              <a:t> and </a:t>
            </a:r>
            <a:r>
              <a:rPr lang="en-US" sz="3200" b="1" dirty="0" smtClean="0"/>
              <a:t>that</a:t>
            </a:r>
            <a:r>
              <a:rPr lang="en-US" sz="3200" dirty="0" smtClean="0"/>
              <a:t> can be used, or the relative pronoun can be </a:t>
            </a:r>
            <a:r>
              <a:rPr lang="en-US" sz="3200" b="1" dirty="0" smtClean="0"/>
              <a:t>omitted</a:t>
            </a:r>
            <a:r>
              <a:rPr lang="en-US" sz="3200" dirty="0" smtClean="0"/>
              <a:t>. Whom is preferred in formal </a:t>
            </a:r>
            <a:r>
              <a:rPr lang="en-US" sz="3200" dirty="0"/>
              <a:t>E</a:t>
            </a:r>
            <a:r>
              <a:rPr lang="en-US" sz="3200" dirty="0" smtClean="0"/>
              <a:t>nglish</a:t>
            </a:r>
            <a:r>
              <a:rPr lang="en-US" sz="3200" dirty="0"/>
              <a:t>.</a:t>
            </a:r>
            <a:endParaRPr lang="ar-SA" sz="3200"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7924470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0"/>
            <a:r>
              <a:rPr lang="en-US" sz="3800" b="1" dirty="0"/>
              <a:t>Clauses with whom, that, and which:</a:t>
            </a:r>
            <a:br>
              <a:rPr lang="en-US" sz="3800" b="1" dirty="0"/>
            </a:br>
            <a:r>
              <a:rPr lang="en-US" sz="3800" b="1" dirty="0"/>
              <a:t>Replacement of Objects</a:t>
            </a:r>
            <a:endParaRPr lang="ar-SA" sz="3800" dirty="0"/>
          </a:p>
        </p:txBody>
      </p:sp>
      <p:sp>
        <p:nvSpPr>
          <p:cNvPr id="3" name="Content Placeholder 2"/>
          <p:cNvSpPr>
            <a:spLocks noGrp="1"/>
          </p:cNvSpPr>
          <p:nvPr>
            <p:ph idx="1"/>
          </p:nvPr>
        </p:nvSpPr>
        <p:spPr>
          <a:xfrm>
            <a:off x="467544" y="2204864"/>
            <a:ext cx="8229600" cy="4085808"/>
          </a:xfrm>
        </p:spPr>
        <p:txBody>
          <a:bodyPr>
            <a:normAutofit/>
          </a:bodyPr>
          <a:lstStyle/>
          <a:p>
            <a:pPr marL="0" indent="0" algn="just" rtl="0">
              <a:buNone/>
            </a:pPr>
            <a:r>
              <a:rPr lang="en-US" sz="3200" dirty="0"/>
              <a:t> </a:t>
            </a:r>
            <a:r>
              <a:rPr lang="en-US" sz="3200" dirty="0" smtClean="0"/>
              <a:t>           In </a:t>
            </a:r>
            <a:r>
              <a:rPr lang="en-US" sz="3200" dirty="0"/>
              <a:t>restrictive clauses that refer to animals and things, </a:t>
            </a:r>
            <a:r>
              <a:rPr lang="en-US" sz="3200" b="1" dirty="0"/>
              <a:t>which</a:t>
            </a:r>
            <a:r>
              <a:rPr lang="en-US" sz="3200" dirty="0"/>
              <a:t> and </a:t>
            </a:r>
            <a:r>
              <a:rPr lang="en-US" sz="3200" b="1" dirty="0"/>
              <a:t>that</a:t>
            </a:r>
            <a:r>
              <a:rPr lang="en-US" sz="3200" dirty="0"/>
              <a:t> can be used, or the relative pronoun can be </a:t>
            </a:r>
            <a:r>
              <a:rPr lang="en-US" sz="3200" b="1" dirty="0"/>
              <a:t>omitted</a:t>
            </a:r>
            <a:r>
              <a:rPr lang="en-US" sz="3200" dirty="0"/>
              <a:t>. </a:t>
            </a:r>
            <a:endParaRPr lang="en-US" sz="3200" dirty="0" smtClean="0"/>
          </a:p>
          <a:p>
            <a:pPr marL="0" indent="0" algn="just" rtl="0">
              <a:buNone/>
            </a:pPr>
            <a:endParaRPr lang="en-US" sz="3200" dirty="0"/>
          </a:p>
          <a:p>
            <a:pPr marL="0" indent="0" algn="just" rtl="0">
              <a:buNone/>
            </a:pPr>
            <a:r>
              <a:rPr lang="en-US" sz="3200" dirty="0" smtClean="0"/>
              <a:t>           In </a:t>
            </a:r>
            <a:r>
              <a:rPr lang="en-US" sz="3200" dirty="0"/>
              <a:t>nonrestrictive clauses, only </a:t>
            </a:r>
            <a:r>
              <a:rPr lang="en-US" sz="3200" b="1" dirty="0" smtClean="0"/>
              <a:t>who(m)</a:t>
            </a:r>
            <a:r>
              <a:rPr lang="en-US" sz="3200" dirty="0" smtClean="0"/>
              <a:t> </a:t>
            </a:r>
            <a:r>
              <a:rPr lang="en-US" sz="3200" dirty="0"/>
              <a:t>and </a:t>
            </a:r>
            <a:r>
              <a:rPr lang="en-US" sz="3200" b="1" dirty="0"/>
              <a:t>which</a:t>
            </a:r>
            <a:r>
              <a:rPr lang="en-US" sz="3200" dirty="0"/>
              <a:t> are used, and they cannot be </a:t>
            </a:r>
            <a:r>
              <a:rPr lang="en-US" sz="3200" dirty="0" smtClean="0"/>
              <a:t>omitted</a:t>
            </a:r>
            <a:r>
              <a:rPr lang="en-US" sz="3200" dirty="0"/>
              <a:t> </a:t>
            </a:r>
            <a:r>
              <a:rPr lang="en-US" sz="3200" b="1" dirty="0" smtClean="0"/>
              <a:t>(table 4.7, p. 172)</a:t>
            </a:r>
            <a:endParaRPr lang="ar-SA" sz="3200" b="1"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13532920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0"/>
            <a:r>
              <a:rPr lang="en-US" sz="3900" b="1" dirty="0"/>
              <a:t>Clauses with whom, that, and which:</a:t>
            </a:r>
            <a:br>
              <a:rPr lang="en-US" sz="3900" b="1" dirty="0"/>
            </a:br>
            <a:r>
              <a:rPr lang="en-US" sz="3900" b="1" dirty="0"/>
              <a:t>Replacement of Objects</a:t>
            </a:r>
            <a:endParaRPr lang="ar-SA" sz="3900" dirty="0"/>
          </a:p>
        </p:txBody>
      </p:sp>
      <p:sp>
        <p:nvSpPr>
          <p:cNvPr id="3" name="Content Placeholder 2"/>
          <p:cNvSpPr>
            <a:spLocks noGrp="1"/>
          </p:cNvSpPr>
          <p:nvPr>
            <p:ph idx="1"/>
          </p:nvPr>
        </p:nvSpPr>
        <p:spPr>
          <a:xfrm>
            <a:off x="179512" y="1935480"/>
            <a:ext cx="8784976" cy="4661872"/>
          </a:xfrm>
        </p:spPr>
        <p:txBody>
          <a:bodyPr>
            <a:normAutofit/>
          </a:bodyPr>
          <a:lstStyle/>
          <a:p>
            <a:pPr algn="l" rtl="0"/>
            <a:r>
              <a:rPr lang="en-US" sz="3000" b="1" u="sng" dirty="0" smtClean="0"/>
              <a:t>Restrictive clauses (people):</a:t>
            </a:r>
          </a:p>
          <a:p>
            <a:pPr marL="0" indent="0" algn="l" rtl="0">
              <a:buNone/>
            </a:pPr>
            <a:r>
              <a:rPr lang="en-US" sz="3000" dirty="0" smtClean="0"/>
              <a:t>The artists lived centuries ago.</a:t>
            </a:r>
          </a:p>
          <a:p>
            <a:pPr marL="0" indent="0" algn="l" rtl="0">
              <a:buNone/>
            </a:pPr>
            <a:r>
              <a:rPr lang="en-US" sz="3000" dirty="0" smtClean="0"/>
              <a:t>Historians credit </a:t>
            </a:r>
            <a:r>
              <a:rPr lang="en-US" sz="3000" b="1" i="1" u="sng" dirty="0" smtClean="0"/>
              <a:t>them</a:t>
            </a:r>
            <a:r>
              <a:rPr lang="en-US" sz="3000" dirty="0" smtClean="0"/>
              <a:t> for the statues.</a:t>
            </a:r>
          </a:p>
          <a:p>
            <a:pPr marL="0" indent="0" algn="l" rtl="0">
              <a:buNone/>
            </a:pPr>
            <a:endParaRPr lang="ar-SA" sz="3000" dirty="0"/>
          </a:p>
          <a:p>
            <a:pPr algn="l" rtl="0"/>
            <a:r>
              <a:rPr lang="en-US" sz="3000" b="1" u="sng" dirty="0"/>
              <a:t>R</a:t>
            </a:r>
            <a:r>
              <a:rPr lang="en-US" sz="3000" b="1" u="sng" dirty="0" smtClean="0"/>
              <a:t>estrictive clauses( things):</a:t>
            </a:r>
          </a:p>
          <a:p>
            <a:pPr marL="0" indent="0" algn="l" rtl="0">
              <a:buNone/>
            </a:pPr>
            <a:r>
              <a:rPr lang="en-US" sz="3000" dirty="0" smtClean="0"/>
              <a:t>The figure is of a horse.</a:t>
            </a:r>
          </a:p>
          <a:p>
            <a:pPr marL="0" indent="0" algn="l" rtl="0">
              <a:buNone/>
            </a:pPr>
            <a:r>
              <a:rPr lang="en-US" sz="3000" dirty="0" smtClean="0"/>
              <a:t>I like </a:t>
            </a:r>
            <a:r>
              <a:rPr lang="en-US" sz="3000" b="1" i="1" u="sng" dirty="0" smtClean="0"/>
              <a:t>this figure</a:t>
            </a:r>
            <a:r>
              <a:rPr lang="en-US" sz="3000" dirty="0" smtClean="0"/>
              <a:t> the most. </a:t>
            </a:r>
            <a:endParaRPr lang="en-US" sz="3000" dirty="0"/>
          </a:p>
          <a:p>
            <a:pPr marL="0" indent="0" algn="l" rtl="0">
              <a:buNone/>
            </a:pPr>
            <a:endParaRPr lang="ar-SA" sz="3000"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11723478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Autofit/>
          </a:bodyPr>
          <a:lstStyle/>
          <a:p>
            <a:pPr algn="ctr" rtl="0"/>
            <a:r>
              <a:rPr lang="en-US" sz="3800" b="1" dirty="0"/>
              <a:t>Clauses with whom, that, and which:</a:t>
            </a:r>
            <a:br>
              <a:rPr lang="en-US" sz="3800" b="1" dirty="0"/>
            </a:br>
            <a:r>
              <a:rPr lang="en-US" sz="3800" b="1" dirty="0"/>
              <a:t>Replacement of Objects</a:t>
            </a:r>
            <a:endParaRPr lang="ar-SA" sz="3800" dirty="0"/>
          </a:p>
        </p:txBody>
      </p:sp>
      <p:sp>
        <p:nvSpPr>
          <p:cNvPr id="3" name="Content Placeholder 2"/>
          <p:cNvSpPr>
            <a:spLocks noGrp="1"/>
          </p:cNvSpPr>
          <p:nvPr>
            <p:ph idx="1"/>
          </p:nvPr>
        </p:nvSpPr>
        <p:spPr>
          <a:xfrm>
            <a:off x="0" y="1628800"/>
            <a:ext cx="9144000" cy="5040560"/>
          </a:xfrm>
        </p:spPr>
        <p:txBody>
          <a:bodyPr>
            <a:normAutofit fontScale="77500" lnSpcReduction="20000"/>
          </a:bodyPr>
          <a:lstStyle/>
          <a:p>
            <a:pPr marL="0" indent="0" algn="l" rtl="0">
              <a:lnSpc>
                <a:spcPct val="150000"/>
              </a:lnSpc>
              <a:buNone/>
            </a:pPr>
            <a:r>
              <a:rPr lang="en-US" sz="3600" dirty="0"/>
              <a:t>The artists </a:t>
            </a:r>
            <a:r>
              <a:rPr lang="en-US" sz="3600" b="1" i="1" u="sng" dirty="0"/>
              <a:t>whom historians credit for the statues</a:t>
            </a:r>
            <a:r>
              <a:rPr lang="en-US" sz="3600" b="1" i="1" dirty="0"/>
              <a:t> </a:t>
            </a:r>
            <a:r>
              <a:rPr lang="en-US" sz="3600" dirty="0"/>
              <a:t>lived centuries ago</a:t>
            </a:r>
            <a:r>
              <a:rPr lang="en-US" sz="3600" dirty="0" smtClean="0"/>
              <a:t>.</a:t>
            </a:r>
            <a:endParaRPr lang="en-US" sz="1300" dirty="0"/>
          </a:p>
          <a:p>
            <a:pPr marL="0" indent="0" algn="l" rtl="0">
              <a:lnSpc>
                <a:spcPct val="150000"/>
              </a:lnSpc>
              <a:buNone/>
            </a:pPr>
            <a:r>
              <a:rPr lang="en-US" sz="3600" dirty="0"/>
              <a:t>The artists </a:t>
            </a:r>
            <a:r>
              <a:rPr lang="en-US" sz="3600" b="1" i="1" u="sng" dirty="0"/>
              <a:t>who historians credit for the statues</a:t>
            </a:r>
            <a:r>
              <a:rPr lang="en-US" sz="3600" b="1" i="1" dirty="0"/>
              <a:t> </a:t>
            </a:r>
            <a:r>
              <a:rPr lang="en-US" sz="3600" dirty="0"/>
              <a:t>lived centuries ago</a:t>
            </a:r>
            <a:r>
              <a:rPr lang="en-US" sz="3600" dirty="0" smtClean="0"/>
              <a:t>.</a:t>
            </a:r>
            <a:endParaRPr lang="en-US" sz="1300" dirty="0" smtClean="0"/>
          </a:p>
          <a:p>
            <a:pPr marL="0" indent="0" algn="l" rtl="0">
              <a:lnSpc>
                <a:spcPct val="150000"/>
              </a:lnSpc>
              <a:buNone/>
            </a:pPr>
            <a:r>
              <a:rPr lang="en-US" sz="3600" dirty="0" smtClean="0"/>
              <a:t>The </a:t>
            </a:r>
            <a:r>
              <a:rPr lang="en-US" sz="3600" dirty="0"/>
              <a:t>artists </a:t>
            </a:r>
            <a:r>
              <a:rPr lang="en-US" sz="3600" b="1" i="1" u="sng" dirty="0"/>
              <a:t>that historians credit for the statues</a:t>
            </a:r>
            <a:r>
              <a:rPr lang="en-US" sz="3600" b="1" i="1" dirty="0"/>
              <a:t> </a:t>
            </a:r>
            <a:r>
              <a:rPr lang="en-US" sz="3600" dirty="0"/>
              <a:t>lived centuries ago</a:t>
            </a:r>
            <a:r>
              <a:rPr lang="en-US" sz="3600" dirty="0" smtClean="0"/>
              <a:t>.</a:t>
            </a:r>
            <a:endParaRPr lang="en-US" sz="1300" dirty="0" smtClean="0"/>
          </a:p>
          <a:p>
            <a:pPr marL="0" indent="0" algn="l" rtl="0">
              <a:lnSpc>
                <a:spcPct val="150000"/>
              </a:lnSpc>
              <a:buNone/>
            </a:pPr>
            <a:r>
              <a:rPr lang="en-US" sz="4000" dirty="0" smtClean="0"/>
              <a:t>The </a:t>
            </a:r>
            <a:r>
              <a:rPr lang="en-US" sz="4000" dirty="0"/>
              <a:t>artists </a:t>
            </a:r>
            <a:r>
              <a:rPr lang="en-US" sz="4000" b="1" i="1" u="sng" dirty="0"/>
              <a:t>historians credit for the statues</a:t>
            </a:r>
            <a:r>
              <a:rPr lang="en-US" sz="4000" b="1" i="1" dirty="0"/>
              <a:t> </a:t>
            </a:r>
            <a:r>
              <a:rPr lang="en-US" sz="4000" dirty="0"/>
              <a:t>lived centuries ago</a:t>
            </a:r>
            <a:r>
              <a:rPr lang="en-US" sz="4000" dirty="0" smtClean="0"/>
              <a:t>.</a:t>
            </a:r>
            <a:endParaRPr lang="ar-SA" sz="4000"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12504869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0"/>
            <a:r>
              <a:rPr lang="en-US" sz="3800" b="1" dirty="0"/>
              <a:t>Clauses with whom, that, and which:</a:t>
            </a:r>
            <a:br>
              <a:rPr lang="en-US" sz="3800" b="1" dirty="0"/>
            </a:br>
            <a:r>
              <a:rPr lang="en-US" sz="3800" b="1" dirty="0"/>
              <a:t>Replacement of Objects</a:t>
            </a:r>
            <a:endParaRPr lang="ar-SA" sz="3800" dirty="0"/>
          </a:p>
        </p:txBody>
      </p:sp>
      <p:sp>
        <p:nvSpPr>
          <p:cNvPr id="3" name="Content Placeholder 2"/>
          <p:cNvSpPr>
            <a:spLocks noGrp="1"/>
          </p:cNvSpPr>
          <p:nvPr>
            <p:ph idx="1"/>
          </p:nvPr>
        </p:nvSpPr>
        <p:spPr>
          <a:xfrm>
            <a:off x="251520" y="1935480"/>
            <a:ext cx="8640960" cy="4389120"/>
          </a:xfrm>
        </p:spPr>
        <p:txBody>
          <a:bodyPr>
            <a:noAutofit/>
          </a:bodyPr>
          <a:lstStyle/>
          <a:p>
            <a:pPr marL="0" indent="0" algn="l" rtl="0">
              <a:buNone/>
            </a:pPr>
            <a:r>
              <a:rPr lang="en-US" sz="3500" dirty="0"/>
              <a:t>The </a:t>
            </a:r>
            <a:r>
              <a:rPr lang="en-US" sz="3500" dirty="0" smtClean="0"/>
              <a:t>figure </a:t>
            </a:r>
            <a:r>
              <a:rPr lang="en-US" sz="3500" b="1" i="1" u="sng" dirty="0" smtClean="0"/>
              <a:t>which </a:t>
            </a:r>
            <a:r>
              <a:rPr lang="en-US" sz="3500" b="1" i="1" u="sng" dirty="0"/>
              <a:t>I like </a:t>
            </a:r>
            <a:r>
              <a:rPr lang="en-US" sz="3500" b="1" i="1" u="sng" dirty="0" smtClean="0"/>
              <a:t>the most </a:t>
            </a:r>
            <a:r>
              <a:rPr lang="en-US" sz="3500" dirty="0" smtClean="0"/>
              <a:t>is of </a:t>
            </a:r>
            <a:r>
              <a:rPr lang="en-US" sz="3500" dirty="0"/>
              <a:t>a horse</a:t>
            </a:r>
            <a:r>
              <a:rPr lang="en-US" sz="3500" dirty="0" smtClean="0"/>
              <a:t>.</a:t>
            </a:r>
          </a:p>
          <a:p>
            <a:pPr marL="0" indent="0" algn="l" rtl="0">
              <a:buNone/>
            </a:pPr>
            <a:endParaRPr lang="en-US" sz="2000" dirty="0" smtClean="0"/>
          </a:p>
          <a:p>
            <a:pPr marL="0" indent="0" algn="l" rtl="0">
              <a:buNone/>
            </a:pPr>
            <a:r>
              <a:rPr lang="en-US" sz="3500" dirty="0"/>
              <a:t>The figure </a:t>
            </a:r>
            <a:r>
              <a:rPr lang="en-US" sz="3500" b="1" i="1" u="sng" dirty="0" smtClean="0"/>
              <a:t>that I </a:t>
            </a:r>
            <a:r>
              <a:rPr lang="en-US" sz="3500" b="1" i="1" u="sng" dirty="0"/>
              <a:t>like the most </a:t>
            </a:r>
            <a:r>
              <a:rPr lang="en-US" sz="3500" dirty="0"/>
              <a:t>is of a horse.</a:t>
            </a:r>
          </a:p>
          <a:p>
            <a:pPr marL="0" indent="0" algn="l" rtl="0">
              <a:buNone/>
            </a:pPr>
            <a:endParaRPr lang="en-US" sz="2000" dirty="0" smtClean="0"/>
          </a:p>
          <a:p>
            <a:pPr marL="0" indent="0" algn="l" rtl="0">
              <a:buNone/>
            </a:pPr>
            <a:r>
              <a:rPr lang="en-US" sz="3500" dirty="0" smtClean="0"/>
              <a:t>The </a:t>
            </a:r>
            <a:r>
              <a:rPr lang="en-US" sz="3500" dirty="0"/>
              <a:t>figure </a:t>
            </a:r>
            <a:r>
              <a:rPr lang="en-US" sz="3500" b="1" i="1" u="sng" dirty="0" smtClean="0"/>
              <a:t>I </a:t>
            </a:r>
            <a:r>
              <a:rPr lang="en-US" sz="3500" b="1" i="1" u="sng" dirty="0"/>
              <a:t>like the most</a:t>
            </a:r>
            <a:r>
              <a:rPr lang="en-US" sz="3500" dirty="0"/>
              <a:t> is of a horse</a:t>
            </a:r>
            <a:r>
              <a:rPr lang="en-US" sz="3500" dirty="0" smtClean="0"/>
              <a:t>.</a:t>
            </a:r>
          </a:p>
          <a:p>
            <a:pPr marL="0" indent="0" algn="l" rtl="0">
              <a:buNone/>
            </a:pPr>
            <a:r>
              <a:rPr lang="en-US" sz="3000" b="1" dirty="0" smtClean="0"/>
              <a:t>Practice 1, p. 172</a:t>
            </a:r>
            <a:endParaRPr lang="en-US" sz="3000" b="1"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3081411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Clauses with whom, that, and which:</a:t>
            </a:r>
            <a:br>
              <a:rPr lang="en-US" sz="3600" b="1" dirty="0"/>
            </a:br>
            <a:r>
              <a:rPr lang="en-US" sz="3600" b="1" dirty="0"/>
              <a:t>Replacement of Objects</a:t>
            </a:r>
            <a:endParaRPr lang="ar-SA" sz="3600" dirty="0"/>
          </a:p>
        </p:txBody>
      </p:sp>
      <p:sp>
        <p:nvSpPr>
          <p:cNvPr id="3" name="Content Placeholder 2"/>
          <p:cNvSpPr>
            <a:spLocks noGrp="1"/>
          </p:cNvSpPr>
          <p:nvPr>
            <p:ph idx="1"/>
          </p:nvPr>
        </p:nvSpPr>
        <p:spPr>
          <a:xfrm>
            <a:off x="251520" y="1935480"/>
            <a:ext cx="8640960" cy="4389120"/>
          </a:xfrm>
        </p:spPr>
        <p:txBody>
          <a:bodyPr>
            <a:normAutofit fontScale="92500"/>
          </a:bodyPr>
          <a:lstStyle/>
          <a:p>
            <a:pPr algn="l" rtl="0"/>
            <a:r>
              <a:rPr lang="en-US" sz="3000" dirty="0" smtClean="0"/>
              <a:t>Ahmad is a doctor.</a:t>
            </a:r>
          </a:p>
          <a:p>
            <a:pPr algn="l" rtl="0"/>
            <a:r>
              <a:rPr lang="en-US" sz="3000" dirty="0" smtClean="0"/>
              <a:t>I invited Ahmad to my party.</a:t>
            </a:r>
          </a:p>
          <a:p>
            <a:pPr marL="0" indent="0" algn="l" rtl="0">
              <a:buNone/>
            </a:pPr>
            <a:r>
              <a:rPr lang="en-US" sz="3000" dirty="0" smtClean="0"/>
              <a:t>Ahmad, </a:t>
            </a:r>
            <a:r>
              <a:rPr lang="en-US" sz="3000" u="sng" dirty="0" smtClean="0"/>
              <a:t>whom I invited to my party</a:t>
            </a:r>
            <a:r>
              <a:rPr lang="en-US" sz="3000" dirty="0" smtClean="0"/>
              <a:t>, is a doctor.</a:t>
            </a:r>
          </a:p>
          <a:p>
            <a:pPr marL="0" indent="0" algn="l" rtl="0">
              <a:buNone/>
            </a:pPr>
            <a:r>
              <a:rPr lang="en-US" sz="3000" dirty="0"/>
              <a:t>Ahmad, </a:t>
            </a:r>
            <a:r>
              <a:rPr lang="en-US" sz="3000" u="sng" dirty="0" smtClean="0"/>
              <a:t>who </a:t>
            </a:r>
            <a:r>
              <a:rPr lang="en-US" sz="3000" u="sng" dirty="0"/>
              <a:t>I invited to my party</a:t>
            </a:r>
            <a:r>
              <a:rPr lang="en-US" sz="3000" dirty="0"/>
              <a:t>, is a doctor</a:t>
            </a:r>
            <a:r>
              <a:rPr lang="en-US" sz="3000" dirty="0" smtClean="0"/>
              <a:t>.</a:t>
            </a:r>
            <a:endParaRPr lang="en-US" sz="3000" dirty="0"/>
          </a:p>
          <a:p>
            <a:pPr algn="l" rtl="0"/>
            <a:endParaRPr lang="en-US" sz="3000" dirty="0" smtClean="0"/>
          </a:p>
          <a:p>
            <a:pPr algn="l" rtl="0"/>
            <a:r>
              <a:rPr lang="en-US" sz="3000" dirty="0" smtClean="0"/>
              <a:t>Paris is a beautiful city.</a:t>
            </a:r>
          </a:p>
          <a:p>
            <a:pPr algn="l" rtl="0"/>
            <a:r>
              <a:rPr lang="en-US" sz="3000" dirty="0" smtClean="0"/>
              <a:t>I visited Paris last summer.</a:t>
            </a:r>
          </a:p>
          <a:p>
            <a:pPr marL="0" indent="0" algn="l" rtl="0">
              <a:buNone/>
            </a:pPr>
            <a:r>
              <a:rPr lang="en-US" sz="3000" dirty="0" smtClean="0"/>
              <a:t>Paris, </a:t>
            </a:r>
            <a:r>
              <a:rPr lang="en-US" sz="3000" u="sng" dirty="0" smtClean="0"/>
              <a:t>which I visited last summer</a:t>
            </a:r>
            <a:r>
              <a:rPr lang="en-US" sz="3000" dirty="0" smtClean="0"/>
              <a:t>, is a beautiful city.</a:t>
            </a:r>
            <a:endParaRPr lang="ar-SA" sz="3000"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7689460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0"/>
            <a:r>
              <a:rPr lang="en-US" sz="3800" b="1" dirty="0"/>
              <a:t>Clauses with whom, that, and which:</a:t>
            </a:r>
            <a:br>
              <a:rPr lang="en-US" sz="3800" b="1" dirty="0"/>
            </a:br>
            <a:r>
              <a:rPr lang="en-US" sz="3800" b="1" dirty="0"/>
              <a:t>Replacement of </a:t>
            </a:r>
            <a:r>
              <a:rPr lang="en-US" sz="3800" b="1" dirty="0" smtClean="0"/>
              <a:t>Objects of prepositions</a:t>
            </a:r>
            <a:endParaRPr lang="ar-SA" sz="3800" dirty="0"/>
          </a:p>
        </p:txBody>
      </p:sp>
      <p:sp>
        <p:nvSpPr>
          <p:cNvPr id="3" name="Content Placeholder 2"/>
          <p:cNvSpPr>
            <a:spLocks noGrp="1"/>
          </p:cNvSpPr>
          <p:nvPr>
            <p:ph idx="1"/>
          </p:nvPr>
        </p:nvSpPr>
        <p:spPr/>
        <p:txBody>
          <a:bodyPr>
            <a:noAutofit/>
          </a:bodyPr>
          <a:lstStyle/>
          <a:p>
            <a:pPr marL="0" indent="0" algn="l" rtl="0">
              <a:buNone/>
            </a:pPr>
            <a:r>
              <a:rPr lang="en-US" sz="3200" dirty="0" smtClean="0"/>
              <a:t>	The </a:t>
            </a:r>
            <a:r>
              <a:rPr lang="en-US" sz="3200" dirty="0"/>
              <a:t>relative pronouns </a:t>
            </a:r>
            <a:r>
              <a:rPr lang="en-US" sz="3200" b="1" i="1" dirty="0"/>
              <a:t>whom</a:t>
            </a:r>
            <a:r>
              <a:rPr lang="en-US" sz="3200" dirty="0"/>
              <a:t>, </a:t>
            </a:r>
            <a:r>
              <a:rPr lang="en-US" sz="3200" b="1" i="1" dirty="0"/>
              <a:t>which</a:t>
            </a:r>
            <a:r>
              <a:rPr lang="en-US" sz="3200" dirty="0"/>
              <a:t>, and </a:t>
            </a:r>
            <a:r>
              <a:rPr lang="en-US" sz="3200" b="1" i="1" dirty="0"/>
              <a:t>that</a:t>
            </a:r>
            <a:r>
              <a:rPr lang="en-US" sz="3200" dirty="0"/>
              <a:t> may replace the object </a:t>
            </a:r>
            <a:r>
              <a:rPr lang="en-US" sz="3200" dirty="0" smtClean="0"/>
              <a:t>of a preposition in </a:t>
            </a:r>
            <a:r>
              <a:rPr lang="en-US" sz="3200" dirty="0"/>
              <a:t>a simple sentence in order to form an adjective clause</a:t>
            </a:r>
            <a:r>
              <a:rPr lang="en-US" sz="3200" dirty="0" smtClean="0"/>
              <a:t>.</a:t>
            </a:r>
          </a:p>
          <a:p>
            <a:pPr marL="0" indent="0" algn="l" rtl="0">
              <a:buNone/>
            </a:pPr>
            <a:endParaRPr lang="en-US" sz="1000" dirty="0" smtClean="0"/>
          </a:p>
          <a:p>
            <a:pPr marL="0" indent="0" algn="l" rtl="0">
              <a:buNone/>
            </a:pPr>
            <a:r>
              <a:rPr lang="en-US" sz="3200" dirty="0" smtClean="0"/>
              <a:t>	In formal English, the preposition is sometimes placed before the relative pronoun.  In this case only </a:t>
            </a:r>
            <a:r>
              <a:rPr lang="en-US" sz="3200" b="1" i="1" dirty="0" smtClean="0"/>
              <a:t>whom</a:t>
            </a:r>
            <a:r>
              <a:rPr lang="en-US" sz="3200" i="1" dirty="0" smtClean="0"/>
              <a:t> </a:t>
            </a:r>
            <a:r>
              <a:rPr lang="en-US" sz="3200" dirty="0" smtClean="0"/>
              <a:t>and </a:t>
            </a:r>
            <a:r>
              <a:rPr lang="en-US" sz="3200" b="1" i="1" dirty="0" smtClean="0"/>
              <a:t>which</a:t>
            </a:r>
            <a:r>
              <a:rPr lang="en-US" sz="3200" dirty="0" smtClean="0"/>
              <a:t> are used.</a:t>
            </a:r>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35119742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0"/>
            <a:r>
              <a:rPr lang="en-US" sz="3800" b="1" dirty="0"/>
              <a:t>Clauses with whom, that, and which:</a:t>
            </a:r>
            <a:br>
              <a:rPr lang="en-US" sz="3800" b="1" dirty="0"/>
            </a:br>
            <a:r>
              <a:rPr lang="en-US" sz="3800" b="1" dirty="0"/>
              <a:t>Replacement of Objects of prepositions</a:t>
            </a:r>
            <a:endParaRPr lang="ar-SA" sz="3800" dirty="0"/>
          </a:p>
        </p:txBody>
      </p:sp>
      <p:sp>
        <p:nvSpPr>
          <p:cNvPr id="3" name="Content Placeholder 2"/>
          <p:cNvSpPr>
            <a:spLocks noGrp="1"/>
          </p:cNvSpPr>
          <p:nvPr>
            <p:ph idx="1"/>
          </p:nvPr>
        </p:nvSpPr>
        <p:spPr/>
        <p:txBody>
          <a:bodyPr>
            <a:normAutofit/>
          </a:bodyPr>
          <a:lstStyle/>
          <a:p>
            <a:pPr marL="0" indent="0" algn="just" rtl="0">
              <a:buNone/>
            </a:pPr>
            <a:r>
              <a:rPr lang="en-US" sz="3000" dirty="0" smtClean="0"/>
              <a:t>	If the preposition is placed at the end of a restrictive clause, </a:t>
            </a:r>
            <a:r>
              <a:rPr lang="en-US" sz="3000" b="1" i="1" dirty="0" smtClean="0"/>
              <a:t>that</a:t>
            </a:r>
            <a:r>
              <a:rPr lang="en-US" sz="3000" dirty="0" smtClean="0"/>
              <a:t> can also be used, or the relative pronoun can be </a:t>
            </a:r>
            <a:r>
              <a:rPr lang="en-US" sz="3000" b="1" dirty="0" smtClean="0"/>
              <a:t>omitted</a:t>
            </a:r>
            <a:r>
              <a:rPr lang="en-US" sz="3000" dirty="0" smtClean="0"/>
              <a:t>. This construction is frequently used in conversational English, but it is not preferred in formal written English.</a:t>
            </a:r>
          </a:p>
          <a:p>
            <a:pPr marL="0" indent="0" algn="l" rtl="0">
              <a:buNone/>
            </a:pPr>
            <a:endParaRPr lang="en-US" sz="1800" dirty="0"/>
          </a:p>
          <a:p>
            <a:pPr marL="0" indent="0" algn="l" rtl="0">
              <a:buNone/>
            </a:pPr>
            <a:r>
              <a:rPr lang="en-US" sz="3000" dirty="0" smtClean="0"/>
              <a:t>In nonrestrictive clauses, </a:t>
            </a:r>
            <a:r>
              <a:rPr lang="en-US" sz="3000" b="1" i="1" dirty="0" smtClean="0"/>
              <a:t>whom</a:t>
            </a:r>
            <a:r>
              <a:rPr lang="en-US" sz="3000" dirty="0" smtClean="0"/>
              <a:t> or </a:t>
            </a:r>
            <a:r>
              <a:rPr lang="en-US" sz="3000" b="1" i="1" dirty="0" smtClean="0"/>
              <a:t>which</a:t>
            </a:r>
            <a:r>
              <a:rPr lang="en-US" sz="3000" dirty="0" smtClean="0"/>
              <a:t> must be used. </a:t>
            </a:r>
            <a:r>
              <a:rPr lang="en-US" sz="3000" b="1" dirty="0" smtClean="0"/>
              <a:t>(table 4.8, p.173)</a:t>
            </a:r>
            <a:endParaRPr lang="ar-SA" sz="3000" b="1"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20496394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143000"/>
          </a:xfrm>
        </p:spPr>
        <p:txBody>
          <a:bodyPr>
            <a:noAutofit/>
          </a:bodyPr>
          <a:lstStyle/>
          <a:p>
            <a:pPr algn="ctr" rtl="0"/>
            <a:r>
              <a:rPr lang="en-US" sz="3800" b="1" dirty="0"/>
              <a:t>Clauses with whom, that, and which:</a:t>
            </a:r>
            <a:br>
              <a:rPr lang="en-US" sz="3800" b="1" dirty="0"/>
            </a:br>
            <a:r>
              <a:rPr lang="en-US" sz="3800" b="1" dirty="0"/>
              <a:t>Replacement of Objects of prepositions</a:t>
            </a:r>
            <a:endParaRPr lang="ar-SA" sz="3800" dirty="0"/>
          </a:p>
        </p:txBody>
      </p:sp>
      <p:sp>
        <p:nvSpPr>
          <p:cNvPr id="3" name="Content Placeholder 2"/>
          <p:cNvSpPr>
            <a:spLocks noGrp="1"/>
          </p:cNvSpPr>
          <p:nvPr>
            <p:ph idx="1"/>
          </p:nvPr>
        </p:nvSpPr>
        <p:spPr>
          <a:xfrm>
            <a:off x="251520" y="1628800"/>
            <a:ext cx="8640960" cy="5040560"/>
          </a:xfrm>
        </p:spPr>
        <p:txBody>
          <a:bodyPr>
            <a:normAutofit/>
          </a:bodyPr>
          <a:lstStyle/>
          <a:p>
            <a:pPr marL="0" indent="0" algn="l" rtl="0">
              <a:buNone/>
            </a:pPr>
            <a:r>
              <a:rPr lang="en-US" sz="3200" b="1" u="sng" dirty="0" smtClean="0"/>
              <a:t>Restrictive Clause ( people):</a:t>
            </a:r>
          </a:p>
          <a:p>
            <a:pPr marL="0" indent="0" algn="l" rtl="0">
              <a:buNone/>
            </a:pPr>
            <a:endParaRPr lang="en-US" sz="1000" dirty="0" smtClean="0"/>
          </a:p>
          <a:p>
            <a:pPr marL="0" indent="0" algn="l" rtl="0">
              <a:buNone/>
            </a:pPr>
            <a:r>
              <a:rPr lang="en-US" sz="3200" dirty="0" smtClean="0"/>
              <a:t>Bill is the man.</a:t>
            </a:r>
          </a:p>
          <a:p>
            <a:pPr marL="0" indent="0" algn="l" rtl="0">
              <a:buNone/>
            </a:pPr>
            <a:r>
              <a:rPr lang="en-US" sz="3200" dirty="0" smtClean="0"/>
              <a:t>I spoke to the man.</a:t>
            </a:r>
          </a:p>
          <a:p>
            <a:pPr algn="l" rtl="0"/>
            <a:r>
              <a:rPr lang="en-US" sz="3200" dirty="0" smtClean="0"/>
              <a:t>Bill is the man </a:t>
            </a:r>
            <a:r>
              <a:rPr lang="en-US" sz="3200" b="1" i="1" u="sng" dirty="0" smtClean="0"/>
              <a:t>to</a:t>
            </a:r>
            <a:r>
              <a:rPr lang="en-US" sz="3200" i="1" u="sng" dirty="0" smtClean="0"/>
              <a:t> whom I spoke</a:t>
            </a:r>
            <a:r>
              <a:rPr lang="en-US" sz="3200" dirty="0" smtClean="0"/>
              <a:t>.</a:t>
            </a:r>
          </a:p>
          <a:p>
            <a:pPr algn="l" rtl="0"/>
            <a:r>
              <a:rPr lang="en-US" sz="3200" dirty="0"/>
              <a:t>Bill is the man </a:t>
            </a:r>
            <a:r>
              <a:rPr lang="en-US" sz="3200" i="1" u="sng" dirty="0" smtClean="0"/>
              <a:t>whom </a:t>
            </a:r>
            <a:r>
              <a:rPr lang="en-US" sz="3200" i="1" u="sng" dirty="0"/>
              <a:t>I </a:t>
            </a:r>
            <a:r>
              <a:rPr lang="en-US" sz="3200" i="1" u="sng" dirty="0" smtClean="0"/>
              <a:t>spoke </a:t>
            </a:r>
            <a:r>
              <a:rPr lang="en-US" sz="3200" b="1" i="1" u="sng" dirty="0" smtClean="0"/>
              <a:t>to</a:t>
            </a:r>
            <a:r>
              <a:rPr lang="en-US" sz="3200" dirty="0" smtClean="0"/>
              <a:t>.</a:t>
            </a:r>
          </a:p>
          <a:p>
            <a:pPr algn="l" rtl="0"/>
            <a:r>
              <a:rPr lang="en-US" sz="3200" dirty="0"/>
              <a:t>Bill is the man </a:t>
            </a:r>
            <a:r>
              <a:rPr lang="en-US" sz="3200" i="1" u="sng" dirty="0" smtClean="0"/>
              <a:t>who I </a:t>
            </a:r>
            <a:r>
              <a:rPr lang="en-US" sz="3200" i="1" u="sng" dirty="0"/>
              <a:t>spoke </a:t>
            </a:r>
            <a:r>
              <a:rPr lang="en-US" sz="3200" b="1" i="1" u="sng" dirty="0"/>
              <a:t>to</a:t>
            </a:r>
            <a:r>
              <a:rPr lang="en-US" sz="3200" i="1" u="sng" dirty="0" smtClean="0"/>
              <a:t>.</a:t>
            </a:r>
          </a:p>
          <a:p>
            <a:pPr algn="l" rtl="0"/>
            <a:r>
              <a:rPr lang="en-US" sz="3200" dirty="0"/>
              <a:t>Bill is the man </a:t>
            </a:r>
            <a:r>
              <a:rPr lang="en-US" sz="3200" i="1" u="sng" dirty="0" smtClean="0"/>
              <a:t>that I spoke </a:t>
            </a:r>
            <a:r>
              <a:rPr lang="en-US" sz="3200" b="1" i="1" u="sng" dirty="0" smtClean="0"/>
              <a:t>to</a:t>
            </a:r>
            <a:r>
              <a:rPr lang="en-US" sz="3200" i="1" u="sng" dirty="0" smtClean="0"/>
              <a:t>.</a:t>
            </a:r>
          </a:p>
          <a:p>
            <a:pPr algn="l" rtl="0"/>
            <a:r>
              <a:rPr lang="en-US" sz="3200" dirty="0"/>
              <a:t>Bill is the man </a:t>
            </a:r>
            <a:r>
              <a:rPr lang="en-US" sz="3200" i="1" u="sng" dirty="0" smtClean="0"/>
              <a:t>I </a:t>
            </a:r>
            <a:r>
              <a:rPr lang="en-US" sz="3200" i="1" u="sng" dirty="0"/>
              <a:t>spoke </a:t>
            </a:r>
            <a:r>
              <a:rPr lang="en-US" sz="3200" b="1" i="1" u="sng" dirty="0"/>
              <a:t>to</a:t>
            </a:r>
            <a:r>
              <a:rPr lang="en-US" sz="3200" i="1" u="sng" dirty="0" smtClean="0"/>
              <a:t>.</a:t>
            </a:r>
            <a:endParaRPr lang="en-US" sz="3200" i="1" u="sng"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25134156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0"/>
            <a:r>
              <a:rPr lang="en-US" sz="3600" b="1" dirty="0"/>
              <a:t>Clauses with whom, that, and which:</a:t>
            </a:r>
            <a:br>
              <a:rPr lang="en-US" sz="3600" b="1" dirty="0"/>
            </a:br>
            <a:r>
              <a:rPr lang="en-US" sz="3600" b="1" dirty="0"/>
              <a:t>Replacement of Objects of prepositions</a:t>
            </a:r>
            <a:endParaRPr lang="ar-SA" sz="3600" dirty="0"/>
          </a:p>
        </p:txBody>
      </p:sp>
      <p:sp>
        <p:nvSpPr>
          <p:cNvPr id="3" name="Content Placeholder 2"/>
          <p:cNvSpPr>
            <a:spLocks noGrp="1"/>
          </p:cNvSpPr>
          <p:nvPr>
            <p:ph idx="1"/>
          </p:nvPr>
        </p:nvSpPr>
        <p:spPr/>
        <p:txBody>
          <a:bodyPr>
            <a:noAutofit/>
          </a:bodyPr>
          <a:lstStyle/>
          <a:p>
            <a:pPr marL="0" indent="0" algn="l" rtl="0">
              <a:buNone/>
            </a:pPr>
            <a:r>
              <a:rPr lang="en-US" sz="3500" dirty="0"/>
              <a:t>She is the director.</a:t>
            </a:r>
          </a:p>
          <a:p>
            <a:pPr marL="0" indent="0" algn="l" rtl="0">
              <a:buNone/>
            </a:pPr>
            <a:r>
              <a:rPr lang="en-US" sz="3500" dirty="0"/>
              <a:t>I wrote to the director.</a:t>
            </a:r>
          </a:p>
          <a:p>
            <a:pPr algn="l" rtl="0"/>
            <a:r>
              <a:rPr lang="en-US" sz="3500" dirty="0"/>
              <a:t>She is the director </a:t>
            </a:r>
            <a:r>
              <a:rPr lang="en-US" sz="3500" b="1" i="1" u="sng" dirty="0"/>
              <a:t>to</a:t>
            </a:r>
            <a:r>
              <a:rPr lang="en-US" sz="3500" i="1" u="sng" dirty="0"/>
              <a:t> whom I wrote.</a:t>
            </a:r>
          </a:p>
          <a:p>
            <a:pPr algn="l" rtl="0"/>
            <a:r>
              <a:rPr lang="en-US" sz="3500" dirty="0" smtClean="0"/>
              <a:t>She </a:t>
            </a:r>
            <a:r>
              <a:rPr lang="en-US" sz="3500" dirty="0"/>
              <a:t>is the director </a:t>
            </a:r>
            <a:r>
              <a:rPr lang="en-US" sz="3500" i="1" u="sng" dirty="0"/>
              <a:t>whom I wrote </a:t>
            </a:r>
            <a:r>
              <a:rPr lang="en-US" sz="3500" b="1" i="1" u="sng" dirty="0" smtClean="0"/>
              <a:t>to</a:t>
            </a:r>
            <a:r>
              <a:rPr lang="en-US" sz="3500" i="1" u="sng" dirty="0" smtClean="0"/>
              <a:t>.</a:t>
            </a:r>
          </a:p>
          <a:p>
            <a:pPr algn="l" rtl="0"/>
            <a:r>
              <a:rPr lang="en-US" sz="3500" dirty="0"/>
              <a:t>She is the director </a:t>
            </a:r>
            <a:r>
              <a:rPr lang="en-US" sz="3500" i="1" u="sng" dirty="0" smtClean="0"/>
              <a:t>who </a:t>
            </a:r>
            <a:r>
              <a:rPr lang="en-US" sz="3500" i="1" u="sng" dirty="0"/>
              <a:t>I wrote </a:t>
            </a:r>
            <a:r>
              <a:rPr lang="en-US" sz="3500" b="1" i="1" u="sng" dirty="0"/>
              <a:t>to</a:t>
            </a:r>
            <a:r>
              <a:rPr lang="en-US" sz="3500" i="1" u="sng" dirty="0" smtClean="0"/>
              <a:t>.</a:t>
            </a:r>
          </a:p>
          <a:p>
            <a:pPr algn="l" rtl="0"/>
            <a:r>
              <a:rPr lang="en-US" sz="3500" dirty="0"/>
              <a:t>She is the director </a:t>
            </a:r>
            <a:r>
              <a:rPr lang="en-US" sz="3500" i="1" u="sng" dirty="0" smtClean="0"/>
              <a:t>that I </a:t>
            </a:r>
            <a:r>
              <a:rPr lang="en-US" sz="3500" i="1" u="sng" dirty="0"/>
              <a:t>wrote </a:t>
            </a:r>
            <a:r>
              <a:rPr lang="en-US" sz="3500" b="1" i="1" u="sng" dirty="0"/>
              <a:t>to</a:t>
            </a:r>
            <a:r>
              <a:rPr lang="en-US" sz="3500" i="1" u="sng" dirty="0" smtClean="0"/>
              <a:t>.</a:t>
            </a:r>
          </a:p>
          <a:p>
            <a:pPr algn="l" rtl="0"/>
            <a:r>
              <a:rPr lang="en-US" sz="3500" dirty="0"/>
              <a:t>She is the director </a:t>
            </a:r>
            <a:r>
              <a:rPr lang="en-US" sz="3500" i="1" u="sng" dirty="0" smtClean="0"/>
              <a:t>I </a:t>
            </a:r>
            <a:r>
              <a:rPr lang="en-US" sz="3500" i="1" u="sng" dirty="0"/>
              <a:t>wrote </a:t>
            </a:r>
            <a:r>
              <a:rPr lang="en-US" sz="3500" b="1" i="1" u="sng" dirty="0"/>
              <a:t>to</a:t>
            </a:r>
            <a:r>
              <a:rPr lang="en-US" sz="3500" i="1" u="sng" dirty="0" smtClean="0"/>
              <a:t>.</a:t>
            </a:r>
            <a:endParaRPr lang="ar-SA" sz="3500" i="1" u="sng"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244775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938368"/>
          </a:xfrm>
        </p:spPr>
        <p:txBody>
          <a:bodyPr/>
          <a:lstStyle/>
          <a:p>
            <a:r>
              <a:rPr lang="en-US" b="1" dirty="0"/>
              <a:t>Adjective Clauses</a:t>
            </a:r>
            <a:endParaRPr lang="ar-SA" dirty="0"/>
          </a:p>
        </p:txBody>
      </p:sp>
      <p:sp>
        <p:nvSpPr>
          <p:cNvPr id="3" name="Content Placeholder 2"/>
          <p:cNvSpPr>
            <a:spLocks noGrp="1"/>
          </p:cNvSpPr>
          <p:nvPr>
            <p:ph idx="1"/>
          </p:nvPr>
        </p:nvSpPr>
        <p:spPr>
          <a:xfrm>
            <a:off x="251520" y="1613520"/>
            <a:ext cx="8640960" cy="4839816"/>
          </a:xfrm>
        </p:spPr>
        <p:txBody>
          <a:bodyPr>
            <a:normAutofit lnSpcReduction="10000"/>
          </a:bodyPr>
          <a:lstStyle/>
          <a:p>
            <a:pPr marL="0" indent="0" algn="just" rtl="0">
              <a:buNone/>
            </a:pPr>
            <a:r>
              <a:rPr lang="en-US" sz="2800" b="1" dirty="0" smtClean="0"/>
              <a:t>Examples:</a:t>
            </a:r>
            <a:endParaRPr lang="en-US" sz="2800" b="1" dirty="0"/>
          </a:p>
          <a:p>
            <a:pPr marL="0" indent="0" algn="just" rtl="0">
              <a:buNone/>
            </a:pPr>
            <a:r>
              <a:rPr lang="en-US" sz="2800" dirty="0"/>
              <a:t>The first football world cup ,</a:t>
            </a:r>
            <a:r>
              <a:rPr lang="en-US" sz="2800" u="sng" dirty="0"/>
              <a:t>which took place in 1930, </a:t>
            </a:r>
            <a:r>
              <a:rPr lang="en-US" sz="2800" dirty="0"/>
              <a:t>was held in Uruguay</a:t>
            </a:r>
            <a:r>
              <a:rPr lang="en-US" sz="2800" dirty="0" smtClean="0"/>
              <a:t>.</a:t>
            </a:r>
          </a:p>
          <a:p>
            <a:pPr marL="0" indent="0" algn="just" rtl="0">
              <a:buNone/>
            </a:pPr>
            <a:endParaRPr lang="en-US" sz="1400" dirty="0" smtClean="0"/>
          </a:p>
          <a:p>
            <a:pPr marL="0" indent="0" algn="l" rtl="0">
              <a:buNone/>
            </a:pPr>
            <a:r>
              <a:rPr lang="en-US" sz="2800" dirty="0" smtClean="0"/>
              <a:t>I </a:t>
            </a:r>
            <a:r>
              <a:rPr lang="en-US" sz="2800" dirty="0"/>
              <a:t>have not read the magazine </a:t>
            </a:r>
            <a:r>
              <a:rPr lang="en-US" sz="2800" u="sng" dirty="0"/>
              <a:t>that is lying on the table</a:t>
            </a:r>
            <a:r>
              <a:rPr lang="en-US" sz="2800" u="sng" dirty="0" smtClean="0"/>
              <a:t>.</a:t>
            </a:r>
          </a:p>
          <a:p>
            <a:pPr marL="0" indent="0" algn="l" rtl="0">
              <a:buNone/>
            </a:pPr>
            <a:endParaRPr lang="en-US" sz="1800" dirty="0"/>
          </a:p>
          <a:p>
            <a:pPr marL="0" indent="0" algn="l" rtl="0">
              <a:buNone/>
            </a:pPr>
            <a:r>
              <a:rPr lang="en-US" sz="2800" dirty="0"/>
              <a:t>People </a:t>
            </a:r>
            <a:r>
              <a:rPr lang="en-US" sz="2800" u="sng" dirty="0"/>
              <a:t>who use microwave ovens </a:t>
            </a:r>
            <a:r>
              <a:rPr lang="en-US" sz="2800" dirty="0"/>
              <a:t>save time and money</a:t>
            </a:r>
            <a:r>
              <a:rPr lang="en-US" sz="2800" dirty="0" smtClean="0"/>
              <a:t>.</a:t>
            </a:r>
          </a:p>
          <a:p>
            <a:pPr marL="0" indent="0" algn="l" rtl="0">
              <a:buNone/>
            </a:pPr>
            <a:endParaRPr lang="en-US" sz="1800" dirty="0"/>
          </a:p>
          <a:p>
            <a:pPr marL="0" indent="0" algn="l" rtl="0">
              <a:buNone/>
            </a:pPr>
            <a:r>
              <a:rPr lang="en-US" sz="2800" dirty="0"/>
              <a:t>Ovens</a:t>
            </a:r>
            <a:r>
              <a:rPr lang="en-US" sz="2800" u="sng" dirty="0"/>
              <a:t> that use microwave energy</a:t>
            </a:r>
            <a:r>
              <a:rPr lang="en-US" sz="2800" dirty="0"/>
              <a:t> cook food quickly</a:t>
            </a:r>
            <a:r>
              <a:rPr lang="en-US" sz="2800" dirty="0" smtClean="0"/>
              <a:t>.</a:t>
            </a:r>
          </a:p>
          <a:p>
            <a:pPr marL="0" indent="0" algn="l" rtl="0">
              <a:buNone/>
            </a:pPr>
            <a:endParaRPr lang="en-US" sz="1900" dirty="0"/>
          </a:p>
          <a:p>
            <a:pPr marL="0" indent="0" algn="l" rtl="0">
              <a:buNone/>
            </a:pPr>
            <a:r>
              <a:rPr lang="en-US" sz="2800" dirty="0" smtClean="0"/>
              <a:t>The award </a:t>
            </a:r>
            <a:r>
              <a:rPr lang="en-US" sz="2800" u="sng" dirty="0" smtClean="0"/>
              <a:t>that Mario received </a:t>
            </a:r>
            <a:r>
              <a:rPr lang="en-US" sz="2800" dirty="0" smtClean="0"/>
              <a:t>was for his volunteer work.</a:t>
            </a:r>
            <a:endParaRPr lang="en-US" sz="2800"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32261645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29600" cy="1143000"/>
          </a:xfrm>
        </p:spPr>
        <p:txBody>
          <a:bodyPr>
            <a:noAutofit/>
          </a:bodyPr>
          <a:lstStyle/>
          <a:p>
            <a:pPr algn="ctr" rtl="0"/>
            <a:r>
              <a:rPr lang="en-US" sz="3800" b="1" dirty="0"/>
              <a:t>Clauses with whom, that, and which:</a:t>
            </a:r>
            <a:br>
              <a:rPr lang="en-US" sz="3800" b="1" dirty="0"/>
            </a:br>
            <a:r>
              <a:rPr lang="en-US" sz="3800" b="1" dirty="0"/>
              <a:t>Replacement of Objects of prepositions</a:t>
            </a:r>
            <a:endParaRPr lang="ar-SA" sz="3800" dirty="0"/>
          </a:p>
        </p:txBody>
      </p:sp>
      <p:sp>
        <p:nvSpPr>
          <p:cNvPr id="3" name="Content Placeholder 2"/>
          <p:cNvSpPr>
            <a:spLocks noGrp="1"/>
          </p:cNvSpPr>
          <p:nvPr>
            <p:ph idx="1"/>
          </p:nvPr>
        </p:nvSpPr>
        <p:spPr>
          <a:xfrm>
            <a:off x="144016" y="1772816"/>
            <a:ext cx="8892480" cy="4896544"/>
          </a:xfrm>
        </p:spPr>
        <p:txBody>
          <a:bodyPr>
            <a:normAutofit/>
          </a:bodyPr>
          <a:lstStyle/>
          <a:p>
            <a:pPr marL="0" indent="0" algn="l" rtl="0">
              <a:buNone/>
            </a:pPr>
            <a:r>
              <a:rPr lang="en-US" sz="3800" dirty="0" smtClean="0"/>
              <a:t>The gods are depicted in the statues.</a:t>
            </a:r>
          </a:p>
          <a:p>
            <a:pPr marL="0" indent="0" algn="l" rtl="0">
              <a:buNone/>
            </a:pPr>
            <a:r>
              <a:rPr lang="en-US" sz="3800" dirty="0" smtClean="0"/>
              <a:t>The </a:t>
            </a:r>
            <a:r>
              <a:rPr lang="en-US" sz="3800" dirty="0"/>
              <a:t>G</a:t>
            </a:r>
            <a:r>
              <a:rPr lang="en-US" sz="3800" dirty="0" smtClean="0"/>
              <a:t>reeks believed in them.</a:t>
            </a:r>
          </a:p>
          <a:p>
            <a:pPr marL="0" indent="0" algn="l" rtl="0">
              <a:buNone/>
            </a:pPr>
            <a:endParaRPr lang="en-US" sz="1500" dirty="0" smtClean="0"/>
          </a:p>
          <a:p>
            <a:pPr marL="0" indent="0" algn="l" rtl="0">
              <a:buNone/>
            </a:pPr>
            <a:r>
              <a:rPr lang="en-US" sz="3800" dirty="0" smtClean="0"/>
              <a:t>The gods </a:t>
            </a:r>
            <a:r>
              <a:rPr lang="en-US" sz="3800" b="1" i="1" u="sng" dirty="0" smtClean="0"/>
              <a:t>in</a:t>
            </a:r>
            <a:r>
              <a:rPr lang="en-US" sz="3800" i="1" u="sng" dirty="0" smtClean="0"/>
              <a:t> whom the Greeks believed </a:t>
            </a:r>
            <a:r>
              <a:rPr lang="en-US" sz="3800" dirty="0"/>
              <a:t>are depicted in the statues</a:t>
            </a:r>
            <a:r>
              <a:rPr lang="en-US" sz="3800" dirty="0" smtClean="0"/>
              <a:t>.</a:t>
            </a:r>
          </a:p>
          <a:p>
            <a:pPr marL="0" indent="0" algn="l" rtl="0">
              <a:buNone/>
            </a:pPr>
            <a:endParaRPr lang="en-US" sz="1500" dirty="0" smtClean="0"/>
          </a:p>
          <a:p>
            <a:pPr marL="0" indent="0" algn="l" rtl="0">
              <a:buNone/>
            </a:pPr>
            <a:r>
              <a:rPr lang="en-US" sz="3800" dirty="0" smtClean="0"/>
              <a:t>The </a:t>
            </a:r>
            <a:r>
              <a:rPr lang="en-US" sz="3800" dirty="0"/>
              <a:t>gods </a:t>
            </a:r>
            <a:r>
              <a:rPr lang="en-US" sz="3800" i="1" u="sng" dirty="0" smtClean="0"/>
              <a:t>whom </a:t>
            </a:r>
            <a:r>
              <a:rPr lang="en-US" sz="3800" i="1" u="sng" dirty="0"/>
              <a:t>the Greeks believed </a:t>
            </a:r>
            <a:r>
              <a:rPr lang="en-US" sz="3800" b="1" i="1" u="sng" dirty="0" smtClean="0"/>
              <a:t>in</a:t>
            </a:r>
            <a:r>
              <a:rPr lang="en-US" sz="3800" i="1" u="sng" dirty="0" smtClean="0"/>
              <a:t> </a:t>
            </a:r>
            <a:r>
              <a:rPr lang="en-US" sz="3800" dirty="0" smtClean="0"/>
              <a:t>are </a:t>
            </a:r>
            <a:r>
              <a:rPr lang="en-US" sz="3800" dirty="0"/>
              <a:t>depicted in the statues</a:t>
            </a:r>
            <a:r>
              <a:rPr lang="en-US" sz="3800" dirty="0" smtClean="0"/>
              <a:t>.</a:t>
            </a:r>
            <a:endParaRPr lang="ar-SA" sz="3800"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40507720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0"/>
            <a:r>
              <a:rPr lang="en-US" sz="3800" b="1" dirty="0"/>
              <a:t>Clauses with whom, that, and which:</a:t>
            </a:r>
            <a:br>
              <a:rPr lang="en-US" sz="3800" b="1" dirty="0"/>
            </a:br>
            <a:r>
              <a:rPr lang="en-US" sz="3800" b="1" dirty="0"/>
              <a:t>Replacement of Objects of prepositions</a:t>
            </a:r>
            <a:endParaRPr lang="ar-SA" sz="3800" b="1" dirty="0"/>
          </a:p>
        </p:txBody>
      </p:sp>
      <p:sp>
        <p:nvSpPr>
          <p:cNvPr id="3" name="Content Placeholder 2"/>
          <p:cNvSpPr>
            <a:spLocks noGrp="1"/>
          </p:cNvSpPr>
          <p:nvPr>
            <p:ph idx="1"/>
          </p:nvPr>
        </p:nvSpPr>
        <p:spPr>
          <a:xfrm>
            <a:off x="179512" y="2132856"/>
            <a:ext cx="8964488" cy="4389120"/>
          </a:xfrm>
        </p:spPr>
        <p:txBody>
          <a:bodyPr>
            <a:normAutofit/>
          </a:bodyPr>
          <a:lstStyle/>
          <a:p>
            <a:pPr marL="0" indent="0" algn="l" rtl="0">
              <a:buNone/>
            </a:pPr>
            <a:r>
              <a:rPr lang="en-US" sz="3600" dirty="0"/>
              <a:t>The gods </a:t>
            </a:r>
            <a:r>
              <a:rPr lang="en-US" sz="3600" i="1" u="sng" dirty="0"/>
              <a:t>who the Greeks believed </a:t>
            </a:r>
            <a:r>
              <a:rPr lang="en-US" sz="3600" b="1" i="1" u="sng" dirty="0"/>
              <a:t>in</a:t>
            </a:r>
            <a:r>
              <a:rPr lang="en-US" sz="3600" i="1" u="sng" dirty="0"/>
              <a:t> </a:t>
            </a:r>
            <a:r>
              <a:rPr lang="en-US" sz="3600" dirty="0"/>
              <a:t>are depicted in the statues</a:t>
            </a:r>
            <a:r>
              <a:rPr lang="en-US" sz="3600" dirty="0" smtClean="0"/>
              <a:t>.</a:t>
            </a:r>
          </a:p>
          <a:p>
            <a:pPr marL="0" indent="0" algn="l" rtl="0">
              <a:buNone/>
            </a:pPr>
            <a:endParaRPr lang="ar-SA" sz="1900" dirty="0"/>
          </a:p>
          <a:p>
            <a:pPr marL="0" indent="0" algn="l" rtl="0">
              <a:buNone/>
            </a:pPr>
            <a:r>
              <a:rPr lang="en-US" sz="3600" dirty="0"/>
              <a:t>The gods </a:t>
            </a:r>
            <a:r>
              <a:rPr lang="en-US" sz="3600" i="1" u="sng" dirty="0"/>
              <a:t>that the Greeks believed </a:t>
            </a:r>
            <a:r>
              <a:rPr lang="en-US" sz="3600" b="1" i="1" u="sng" dirty="0"/>
              <a:t>in</a:t>
            </a:r>
            <a:r>
              <a:rPr lang="en-US" sz="3600" dirty="0"/>
              <a:t> are depicted in the statues.</a:t>
            </a:r>
          </a:p>
          <a:p>
            <a:pPr marL="0" indent="0" algn="l" rtl="0">
              <a:buNone/>
            </a:pPr>
            <a:endParaRPr lang="en-US" sz="1800" dirty="0" smtClean="0"/>
          </a:p>
          <a:p>
            <a:pPr marL="0" indent="0" algn="l" rtl="0">
              <a:buNone/>
            </a:pPr>
            <a:r>
              <a:rPr lang="en-US" sz="3600" dirty="0" smtClean="0"/>
              <a:t>The </a:t>
            </a:r>
            <a:r>
              <a:rPr lang="en-US" sz="3600" dirty="0"/>
              <a:t>gods </a:t>
            </a:r>
            <a:r>
              <a:rPr lang="en-US" sz="3600" i="1" u="sng" dirty="0"/>
              <a:t>the Greeks believed </a:t>
            </a:r>
            <a:r>
              <a:rPr lang="en-US" sz="3600" b="1" i="1" u="sng" dirty="0"/>
              <a:t>in</a:t>
            </a:r>
            <a:r>
              <a:rPr lang="en-US" sz="3600" i="1" u="sng" dirty="0"/>
              <a:t> </a:t>
            </a:r>
            <a:r>
              <a:rPr lang="en-US" sz="3600" dirty="0"/>
              <a:t>are depicted in the statues.</a:t>
            </a:r>
            <a:endParaRPr lang="ar-SA" sz="3600" dirty="0"/>
          </a:p>
          <a:p>
            <a:endParaRPr lang="ar-SA" sz="3600"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35019725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0"/>
            <a:r>
              <a:rPr lang="en-US" sz="3800" b="1" dirty="0"/>
              <a:t>Clauses with whom, that, and which:</a:t>
            </a:r>
            <a:br>
              <a:rPr lang="en-US" sz="3800" b="1" dirty="0"/>
            </a:br>
            <a:r>
              <a:rPr lang="en-US" sz="3800" b="1" dirty="0"/>
              <a:t>Replacement of Objects of prepositions</a:t>
            </a:r>
            <a:endParaRPr lang="ar-SA" sz="3800" dirty="0"/>
          </a:p>
        </p:txBody>
      </p:sp>
      <p:sp>
        <p:nvSpPr>
          <p:cNvPr id="3" name="Content Placeholder 2"/>
          <p:cNvSpPr>
            <a:spLocks noGrp="1"/>
          </p:cNvSpPr>
          <p:nvPr>
            <p:ph idx="1"/>
          </p:nvPr>
        </p:nvSpPr>
        <p:spPr>
          <a:xfrm>
            <a:off x="179512" y="1935480"/>
            <a:ext cx="8712968" cy="4661872"/>
          </a:xfrm>
        </p:spPr>
        <p:txBody>
          <a:bodyPr>
            <a:noAutofit/>
          </a:bodyPr>
          <a:lstStyle/>
          <a:p>
            <a:pPr marL="0" indent="0" algn="l" rtl="0">
              <a:buNone/>
            </a:pPr>
            <a:r>
              <a:rPr lang="en-US" sz="3200" b="1" u="sng" dirty="0" smtClean="0"/>
              <a:t>Restrictive Clauses (things):</a:t>
            </a:r>
          </a:p>
          <a:p>
            <a:pPr marL="0" indent="0" algn="l" rtl="0">
              <a:buNone/>
            </a:pPr>
            <a:r>
              <a:rPr lang="en-US" sz="3200" dirty="0" smtClean="0"/>
              <a:t>It is the studio.</a:t>
            </a:r>
          </a:p>
          <a:p>
            <a:pPr marL="0" indent="0" algn="l" rtl="0">
              <a:buNone/>
            </a:pPr>
            <a:r>
              <a:rPr lang="en-US" sz="3200" dirty="0" smtClean="0"/>
              <a:t>He works for the studio.</a:t>
            </a:r>
          </a:p>
          <a:p>
            <a:pPr marL="0" indent="0" algn="l" rtl="0">
              <a:buNone/>
            </a:pPr>
            <a:r>
              <a:rPr lang="en-US" sz="3200" dirty="0" smtClean="0"/>
              <a:t>It is the studio </a:t>
            </a:r>
            <a:r>
              <a:rPr lang="en-US" sz="3200" b="1" i="1" u="sng" dirty="0" smtClean="0"/>
              <a:t>for</a:t>
            </a:r>
            <a:r>
              <a:rPr lang="en-US" sz="3200" i="1" u="sng" dirty="0" smtClean="0"/>
              <a:t> which he works.</a:t>
            </a:r>
          </a:p>
          <a:p>
            <a:pPr marL="0" indent="0" algn="l" rtl="0">
              <a:buNone/>
            </a:pPr>
            <a:r>
              <a:rPr lang="en-US" sz="3200" dirty="0" smtClean="0"/>
              <a:t>It is the studio </a:t>
            </a:r>
            <a:r>
              <a:rPr lang="en-US" sz="3200" i="1" u="sng" dirty="0" smtClean="0"/>
              <a:t>which he works </a:t>
            </a:r>
            <a:r>
              <a:rPr lang="en-US" sz="3200" b="1" i="1" u="sng" dirty="0" smtClean="0"/>
              <a:t>for</a:t>
            </a:r>
            <a:r>
              <a:rPr lang="en-US" sz="3200" i="1" u="sng" dirty="0" smtClean="0"/>
              <a:t>.</a:t>
            </a:r>
          </a:p>
          <a:p>
            <a:pPr marL="0" indent="0" algn="l" rtl="0">
              <a:buNone/>
            </a:pPr>
            <a:r>
              <a:rPr lang="en-US" sz="3200" dirty="0"/>
              <a:t>It is the studio </a:t>
            </a:r>
            <a:r>
              <a:rPr lang="en-US" sz="3200" i="1" u="sng" dirty="0" smtClean="0"/>
              <a:t>that he </a:t>
            </a:r>
            <a:r>
              <a:rPr lang="en-US" sz="3200" i="1" u="sng" dirty="0"/>
              <a:t>works </a:t>
            </a:r>
            <a:r>
              <a:rPr lang="en-US" sz="3200" b="1" i="1" u="sng" dirty="0"/>
              <a:t>for</a:t>
            </a:r>
            <a:r>
              <a:rPr lang="en-US" sz="3200" i="1" u="sng" dirty="0" smtClean="0"/>
              <a:t>.</a:t>
            </a:r>
            <a:endParaRPr lang="en-US" sz="3200" dirty="0" smtClean="0"/>
          </a:p>
          <a:p>
            <a:pPr marL="0" indent="0" algn="l" rtl="0">
              <a:buNone/>
            </a:pPr>
            <a:r>
              <a:rPr lang="en-US" sz="3200" dirty="0" smtClean="0"/>
              <a:t>It </a:t>
            </a:r>
            <a:r>
              <a:rPr lang="en-US" sz="3200" dirty="0"/>
              <a:t>is the studio </a:t>
            </a:r>
            <a:r>
              <a:rPr lang="en-US" sz="3200" i="1" u="sng" dirty="0" smtClean="0"/>
              <a:t>he </a:t>
            </a:r>
            <a:r>
              <a:rPr lang="en-US" sz="3200" i="1" u="sng" dirty="0"/>
              <a:t>works </a:t>
            </a:r>
            <a:r>
              <a:rPr lang="en-US" sz="3200" b="1" i="1" u="sng" dirty="0"/>
              <a:t>for</a:t>
            </a:r>
            <a:r>
              <a:rPr lang="en-US" sz="3200" i="1" u="sng" dirty="0" smtClean="0"/>
              <a:t>.</a:t>
            </a:r>
          </a:p>
          <a:p>
            <a:pPr marL="0" indent="0" algn="l" rtl="0">
              <a:buNone/>
            </a:pPr>
            <a:r>
              <a:rPr lang="en-US" sz="3200" b="1" dirty="0" smtClean="0"/>
              <a:t>Practice 2, p. 174</a:t>
            </a:r>
            <a:endParaRPr lang="ar-SA" sz="3200" b="1"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2052294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229600" cy="1143000"/>
          </a:xfrm>
        </p:spPr>
        <p:txBody>
          <a:bodyPr>
            <a:noAutofit/>
          </a:bodyPr>
          <a:lstStyle/>
          <a:p>
            <a:pPr algn="ctr" rtl="0"/>
            <a:r>
              <a:rPr lang="en-US" sz="3700" b="1" dirty="0"/>
              <a:t>Clauses with whom, that, and which:</a:t>
            </a:r>
            <a:br>
              <a:rPr lang="en-US" sz="3700" b="1" dirty="0"/>
            </a:br>
            <a:r>
              <a:rPr lang="en-US" sz="3700" b="1" dirty="0"/>
              <a:t>Replacement of Objects of prepositions</a:t>
            </a:r>
            <a:endParaRPr lang="ar-SA" sz="3700" dirty="0"/>
          </a:p>
        </p:txBody>
      </p:sp>
      <p:sp>
        <p:nvSpPr>
          <p:cNvPr id="3" name="Content Placeholder 2"/>
          <p:cNvSpPr>
            <a:spLocks noGrp="1"/>
          </p:cNvSpPr>
          <p:nvPr>
            <p:ph idx="1"/>
          </p:nvPr>
        </p:nvSpPr>
        <p:spPr>
          <a:xfrm>
            <a:off x="179512" y="1772816"/>
            <a:ext cx="8784976" cy="4824536"/>
          </a:xfrm>
        </p:spPr>
        <p:txBody>
          <a:bodyPr>
            <a:noAutofit/>
          </a:bodyPr>
          <a:lstStyle/>
          <a:p>
            <a:pPr marL="0" indent="0" algn="l" rtl="0">
              <a:buNone/>
            </a:pPr>
            <a:r>
              <a:rPr lang="en-US" sz="2900" dirty="0" smtClean="0"/>
              <a:t>The museum has many Greek artifacts.</a:t>
            </a:r>
          </a:p>
          <a:p>
            <a:pPr marL="0" indent="0" algn="l" rtl="0">
              <a:buNone/>
            </a:pPr>
            <a:r>
              <a:rPr lang="en-US" sz="2900" dirty="0" smtClean="0"/>
              <a:t>I bought some books at the museum.</a:t>
            </a:r>
          </a:p>
          <a:p>
            <a:pPr algn="l" rtl="0"/>
            <a:r>
              <a:rPr lang="en-US" sz="2900" dirty="0" smtClean="0"/>
              <a:t>The museum </a:t>
            </a:r>
            <a:r>
              <a:rPr lang="en-US" sz="2900" b="1" i="1" u="sng" dirty="0" smtClean="0"/>
              <a:t>at</a:t>
            </a:r>
            <a:r>
              <a:rPr lang="en-US" sz="2900" i="1" u="sng" dirty="0" smtClean="0"/>
              <a:t> which I bought some books</a:t>
            </a:r>
            <a:r>
              <a:rPr lang="en-US" sz="2900" dirty="0" smtClean="0"/>
              <a:t> has many Greek artifacts.</a:t>
            </a:r>
          </a:p>
          <a:p>
            <a:pPr algn="l" rtl="0"/>
            <a:r>
              <a:rPr lang="en-US" sz="2900" dirty="0" smtClean="0"/>
              <a:t>The museum </a:t>
            </a:r>
            <a:r>
              <a:rPr lang="en-US" sz="2900" i="1" u="sng" dirty="0" smtClean="0"/>
              <a:t>which I bought some books </a:t>
            </a:r>
            <a:r>
              <a:rPr lang="en-US" sz="2900" b="1" i="1" u="sng" dirty="0" smtClean="0"/>
              <a:t>at</a:t>
            </a:r>
            <a:r>
              <a:rPr lang="en-US" sz="2900" dirty="0" smtClean="0"/>
              <a:t> has many Greek artifacts.</a:t>
            </a:r>
            <a:endParaRPr lang="ar-SA" sz="2900" dirty="0" smtClean="0"/>
          </a:p>
          <a:p>
            <a:pPr algn="l" rtl="0"/>
            <a:r>
              <a:rPr lang="en-US" sz="2900" dirty="0" smtClean="0"/>
              <a:t>The museum </a:t>
            </a:r>
            <a:r>
              <a:rPr lang="en-US" sz="2900" i="1" u="sng" dirty="0" smtClean="0"/>
              <a:t>that I bought some books </a:t>
            </a:r>
            <a:r>
              <a:rPr lang="en-US" sz="2900" b="1" i="1" u="sng" dirty="0" smtClean="0"/>
              <a:t>at</a:t>
            </a:r>
            <a:r>
              <a:rPr lang="en-US" sz="2900" dirty="0" smtClean="0"/>
              <a:t> has many Greek artifacts.</a:t>
            </a:r>
            <a:endParaRPr lang="ar-SA" sz="2900" dirty="0" smtClean="0"/>
          </a:p>
          <a:p>
            <a:pPr algn="l" rtl="0"/>
            <a:r>
              <a:rPr lang="en-US" sz="2900" dirty="0" smtClean="0"/>
              <a:t>The museum </a:t>
            </a:r>
            <a:r>
              <a:rPr lang="en-US" sz="2900" i="1" u="sng" dirty="0" smtClean="0"/>
              <a:t>I bought some books </a:t>
            </a:r>
            <a:r>
              <a:rPr lang="en-US" sz="2900" b="1" i="1" u="sng" dirty="0" smtClean="0"/>
              <a:t>at</a:t>
            </a:r>
            <a:r>
              <a:rPr lang="en-US" sz="2900" dirty="0" smtClean="0"/>
              <a:t> has many Greek artifacts.</a:t>
            </a:r>
            <a:endParaRPr lang="ar-SA" sz="2900"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36882428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998984"/>
          </a:xfrm>
        </p:spPr>
        <p:txBody>
          <a:bodyPr>
            <a:noAutofit/>
          </a:bodyPr>
          <a:lstStyle/>
          <a:p>
            <a:pPr algn="ctr" rtl="0"/>
            <a:r>
              <a:rPr lang="en-US" sz="3500" b="1" dirty="0"/>
              <a:t>Clauses with whom, that, and which:</a:t>
            </a:r>
            <a:br>
              <a:rPr lang="en-US" sz="3500" b="1" dirty="0"/>
            </a:br>
            <a:r>
              <a:rPr lang="en-US" sz="3500" b="1" dirty="0"/>
              <a:t>Replacement of Objects of prepositions</a:t>
            </a:r>
            <a:endParaRPr lang="ar-SA" sz="3500" dirty="0"/>
          </a:p>
        </p:txBody>
      </p:sp>
      <p:sp>
        <p:nvSpPr>
          <p:cNvPr id="3" name="Content Placeholder 2"/>
          <p:cNvSpPr>
            <a:spLocks noGrp="1"/>
          </p:cNvSpPr>
          <p:nvPr>
            <p:ph idx="1"/>
          </p:nvPr>
        </p:nvSpPr>
        <p:spPr>
          <a:xfrm>
            <a:off x="251520" y="1556792"/>
            <a:ext cx="8712968" cy="5112568"/>
          </a:xfrm>
        </p:spPr>
        <p:txBody>
          <a:bodyPr>
            <a:normAutofit/>
          </a:bodyPr>
          <a:lstStyle/>
          <a:p>
            <a:pPr marL="0" indent="0" algn="l" rtl="0">
              <a:buNone/>
            </a:pPr>
            <a:r>
              <a:rPr lang="en-US" b="1" dirty="0" smtClean="0"/>
              <a:t>Nonrestrictive clauses:</a:t>
            </a:r>
            <a:endParaRPr lang="en-US" dirty="0" smtClean="0"/>
          </a:p>
          <a:p>
            <a:pPr algn="l" rtl="0"/>
            <a:r>
              <a:rPr lang="en-US" dirty="0" smtClean="0"/>
              <a:t>Sarah Palin lost the election.</a:t>
            </a:r>
          </a:p>
          <a:p>
            <a:pPr algn="l" rtl="0"/>
            <a:r>
              <a:rPr lang="en-US" dirty="0" smtClean="0"/>
              <a:t>I voted for Sarah Palin.</a:t>
            </a:r>
            <a:endParaRPr lang="en-US" dirty="0"/>
          </a:p>
          <a:p>
            <a:pPr marL="0" indent="0" algn="l" rtl="0">
              <a:buNone/>
            </a:pPr>
            <a:r>
              <a:rPr lang="en-US" dirty="0" smtClean="0"/>
              <a:t>Sarah Palin, </a:t>
            </a:r>
            <a:r>
              <a:rPr lang="en-US" b="1" u="sng" dirty="0" smtClean="0"/>
              <a:t>for</a:t>
            </a:r>
            <a:r>
              <a:rPr lang="en-US" u="sng" dirty="0" smtClean="0"/>
              <a:t> whom I voted</a:t>
            </a:r>
            <a:r>
              <a:rPr lang="en-US" dirty="0" smtClean="0"/>
              <a:t>, lost the election. </a:t>
            </a:r>
          </a:p>
          <a:p>
            <a:pPr marL="0" indent="0" algn="l" rtl="0">
              <a:buNone/>
            </a:pPr>
            <a:r>
              <a:rPr lang="en-US" dirty="0"/>
              <a:t>Sarah Palin, </a:t>
            </a:r>
            <a:r>
              <a:rPr lang="en-US" u="sng" dirty="0" smtClean="0"/>
              <a:t>whom </a:t>
            </a:r>
            <a:r>
              <a:rPr lang="en-US" u="sng" dirty="0"/>
              <a:t>I </a:t>
            </a:r>
            <a:r>
              <a:rPr lang="en-US" u="sng" dirty="0" smtClean="0"/>
              <a:t>voted </a:t>
            </a:r>
            <a:r>
              <a:rPr lang="en-US" b="1" u="sng" dirty="0" smtClean="0"/>
              <a:t>for</a:t>
            </a:r>
            <a:r>
              <a:rPr lang="en-US" dirty="0" smtClean="0"/>
              <a:t>, </a:t>
            </a:r>
            <a:r>
              <a:rPr lang="en-US" dirty="0"/>
              <a:t>lost the election. </a:t>
            </a:r>
            <a:endParaRPr lang="en-US" dirty="0" smtClean="0"/>
          </a:p>
          <a:p>
            <a:pPr algn="l" rtl="0"/>
            <a:endParaRPr lang="en-US" dirty="0"/>
          </a:p>
          <a:p>
            <a:pPr algn="l" rtl="0"/>
            <a:r>
              <a:rPr lang="en-US" dirty="0" smtClean="0"/>
              <a:t>Paris is a beautiful city.</a:t>
            </a:r>
          </a:p>
          <a:p>
            <a:pPr algn="l" rtl="0"/>
            <a:r>
              <a:rPr lang="en-US" dirty="0" smtClean="0"/>
              <a:t>I went to Paris.</a:t>
            </a:r>
          </a:p>
          <a:p>
            <a:pPr marL="0" indent="0" algn="l" rtl="0">
              <a:buNone/>
            </a:pPr>
            <a:r>
              <a:rPr lang="en-US" dirty="0" smtClean="0"/>
              <a:t>Paris, </a:t>
            </a:r>
            <a:r>
              <a:rPr lang="en-US" b="1" u="sng" dirty="0" smtClean="0"/>
              <a:t>to</a:t>
            </a:r>
            <a:r>
              <a:rPr lang="en-US" u="sng" dirty="0" smtClean="0"/>
              <a:t> which I went last summer</a:t>
            </a:r>
            <a:r>
              <a:rPr lang="en-US" dirty="0" smtClean="0"/>
              <a:t>, is a beautiful city.</a:t>
            </a:r>
          </a:p>
          <a:p>
            <a:pPr marL="0" indent="0" algn="l" rtl="0">
              <a:buNone/>
            </a:pPr>
            <a:r>
              <a:rPr lang="en-US" dirty="0"/>
              <a:t>Paris, </a:t>
            </a:r>
            <a:r>
              <a:rPr lang="en-US" u="sng" dirty="0" smtClean="0"/>
              <a:t>which </a:t>
            </a:r>
            <a:r>
              <a:rPr lang="en-US" u="sng" dirty="0"/>
              <a:t>I went </a:t>
            </a:r>
            <a:r>
              <a:rPr lang="en-US" b="1" u="sng" dirty="0" smtClean="0"/>
              <a:t>to </a:t>
            </a:r>
            <a:r>
              <a:rPr lang="en-US" u="sng" dirty="0" smtClean="0"/>
              <a:t>last </a:t>
            </a:r>
            <a:r>
              <a:rPr lang="en-US" u="sng" dirty="0"/>
              <a:t>summer</a:t>
            </a:r>
            <a:r>
              <a:rPr lang="en-US" dirty="0"/>
              <a:t>, is a beautiful city</a:t>
            </a:r>
            <a:r>
              <a:rPr lang="en-US" dirty="0" smtClean="0"/>
              <a:t>.</a:t>
            </a:r>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259956415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0"/>
            <a:r>
              <a:rPr lang="en-US" sz="3800" b="1" dirty="0"/>
              <a:t>Clauses with </a:t>
            </a:r>
            <a:r>
              <a:rPr lang="en-US" sz="3800" b="1" dirty="0" smtClean="0"/>
              <a:t>whose:</a:t>
            </a:r>
            <a:r>
              <a:rPr lang="en-US" sz="3800" b="1" dirty="0"/>
              <a:t/>
            </a:r>
            <a:br>
              <a:rPr lang="en-US" sz="3800" b="1" dirty="0"/>
            </a:br>
            <a:r>
              <a:rPr lang="en-US" sz="3800" b="1" dirty="0"/>
              <a:t>Replacement of </a:t>
            </a:r>
            <a:r>
              <a:rPr lang="en-US" sz="3800" b="1" dirty="0" smtClean="0"/>
              <a:t>Objects</a:t>
            </a:r>
            <a:endParaRPr lang="ar-SA" sz="3800" dirty="0"/>
          </a:p>
        </p:txBody>
      </p:sp>
      <p:sp>
        <p:nvSpPr>
          <p:cNvPr id="3" name="Content Placeholder 2"/>
          <p:cNvSpPr>
            <a:spLocks noGrp="1"/>
          </p:cNvSpPr>
          <p:nvPr>
            <p:ph idx="1"/>
          </p:nvPr>
        </p:nvSpPr>
        <p:spPr/>
        <p:txBody>
          <a:bodyPr>
            <a:noAutofit/>
          </a:bodyPr>
          <a:lstStyle/>
          <a:p>
            <a:pPr marL="0" indent="0" algn="l" rtl="0">
              <a:buNone/>
            </a:pPr>
            <a:r>
              <a:rPr lang="en-US" sz="3000" b="1" i="1" dirty="0"/>
              <a:t>Whose</a:t>
            </a:r>
            <a:r>
              <a:rPr lang="en-US" sz="3000" dirty="0"/>
              <a:t> may replace a possessive </a:t>
            </a:r>
            <a:r>
              <a:rPr lang="en-US" sz="3000" dirty="0" smtClean="0"/>
              <a:t>noun </a:t>
            </a:r>
            <a:r>
              <a:rPr lang="en-US" sz="3000" dirty="0"/>
              <a:t>in the </a:t>
            </a:r>
            <a:r>
              <a:rPr lang="en-US" sz="3000" dirty="0" smtClean="0"/>
              <a:t>object of a preposition in a </a:t>
            </a:r>
            <a:r>
              <a:rPr lang="en-US" sz="3000" dirty="0"/>
              <a:t>simple sentence in order to form an adjective </a:t>
            </a:r>
            <a:r>
              <a:rPr lang="en-US" sz="3000" dirty="0" smtClean="0"/>
              <a:t>clause </a:t>
            </a:r>
            <a:r>
              <a:rPr lang="en-US" sz="3000" b="1" i="1" dirty="0"/>
              <a:t>(Table </a:t>
            </a:r>
            <a:r>
              <a:rPr lang="en-US" sz="3000" b="1" i="1" dirty="0" smtClean="0"/>
              <a:t>4.9., </a:t>
            </a:r>
            <a:r>
              <a:rPr lang="en-US" sz="3000" b="1" i="1" dirty="0"/>
              <a:t>P. </a:t>
            </a:r>
            <a:r>
              <a:rPr lang="en-US" sz="3000" b="1" i="1" dirty="0" smtClean="0"/>
              <a:t>175)</a:t>
            </a:r>
            <a:endParaRPr lang="en-US" sz="3000" i="1" dirty="0"/>
          </a:p>
          <a:p>
            <a:pPr marL="0" indent="0" algn="l" rtl="0">
              <a:buNone/>
            </a:pPr>
            <a:endParaRPr lang="en-US" sz="3000" dirty="0"/>
          </a:p>
          <a:p>
            <a:pPr marL="0" indent="0" algn="l" rtl="0">
              <a:buNone/>
            </a:pPr>
            <a:r>
              <a:rPr lang="en-US" sz="3000" b="1" i="1" dirty="0"/>
              <a:t>Whose</a:t>
            </a:r>
            <a:r>
              <a:rPr lang="en-US" sz="3000" dirty="0"/>
              <a:t> may be used to refer to people, animals, and things. It can also be used with both restrictive and nonrestrictive clauses</a:t>
            </a:r>
            <a:r>
              <a:rPr lang="en-US" sz="3000" dirty="0" smtClean="0"/>
              <a:t>. It can not be omitted.</a:t>
            </a:r>
            <a:endParaRPr lang="ar-SA" sz="3000" b="1" dirty="0"/>
          </a:p>
          <a:p>
            <a:pPr marL="0" indent="0" algn="l" rtl="0">
              <a:buNone/>
            </a:pPr>
            <a:endParaRPr lang="ar-SA" sz="3000"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336171093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0"/>
            <a:r>
              <a:rPr lang="en-US" sz="3700" b="1" dirty="0"/>
              <a:t>Clauses with whose:</a:t>
            </a:r>
            <a:br>
              <a:rPr lang="en-US" sz="3700" b="1" dirty="0"/>
            </a:br>
            <a:r>
              <a:rPr lang="en-US" sz="3700" b="1" dirty="0"/>
              <a:t>Replacement of Objects</a:t>
            </a:r>
            <a:endParaRPr lang="ar-SA" sz="3700" dirty="0"/>
          </a:p>
        </p:txBody>
      </p:sp>
      <p:sp>
        <p:nvSpPr>
          <p:cNvPr id="3" name="Content Placeholder 2"/>
          <p:cNvSpPr>
            <a:spLocks noGrp="1"/>
          </p:cNvSpPr>
          <p:nvPr>
            <p:ph idx="1"/>
          </p:nvPr>
        </p:nvSpPr>
        <p:spPr>
          <a:xfrm>
            <a:off x="179512" y="1935480"/>
            <a:ext cx="8784976" cy="4589864"/>
          </a:xfrm>
        </p:spPr>
        <p:txBody>
          <a:bodyPr>
            <a:noAutofit/>
          </a:bodyPr>
          <a:lstStyle/>
          <a:p>
            <a:pPr algn="l" rtl="0"/>
            <a:r>
              <a:rPr lang="en-US" sz="2900" dirty="0" smtClean="0"/>
              <a:t>One of Greece’s greatest philosophers was Socrates.</a:t>
            </a:r>
          </a:p>
          <a:p>
            <a:pPr algn="l" rtl="0"/>
            <a:r>
              <a:rPr lang="en-US" sz="2900" dirty="0" smtClean="0"/>
              <a:t>Plato put Socrates’ ideas in writing.</a:t>
            </a:r>
            <a:endParaRPr lang="en-US" sz="1200" dirty="0"/>
          </a:p>
          <a:p>
            <a:pPr marL="0" indent="0" algn="l" rtl="0">
              <a:buNone/>
            </a:pPr>
            <a:r>
              <a:rPr lang="en-US" sz="2900" dirty="0" smtClean="0"/>
              <a:t>One </a:t>
            </a:r>
            <a:r>
              <a:rPr lang="en-US" sz="2900" dirty="0"/>
              <a:t>of Greece’s greatest philosophers was </a:t>
            </a:r>
            <a:r>
              <a:rPr lang="en-US" sz="2900" dirty="0" smtClean="0"/>
              <a:t>Socrates, </a:t>
            </a:r>
            <a:r>
              <a:rPr lang="en-US" sz="2900" i="1" u="sng" dirty="0" smtClean="0"/>
              <a:t>whose ideas Plato put in writing.</a:t>
            </a:r>
            <a:endParaRPr lang="en-US" sz="2900" i="1" u="sng" dirty="0"/>
          </a:p>
          <a:p>
            <a:pPr marL="0" indent="0" algn="l" rtl="0">
              <a:buNone/>
            </a:pPr>
            <a:endParaRPr lang="en-US" sz="1800" dirty="0" smtClean="0"/>
          </a:p>
          <a:p>
            <a:pPr algn="l" rtl="0"/>
            <a:r>
              <a:rPr lang="en-US" sz="2900" dirty="0" smtClean="0"/>
              <a:t>He is the actor.</a:t>
            </a:r>
          </a:p>
          <a:p>
            <a:pPr algn="l" rtl="0"/>
            <a:r>
              <a:rPr lang="en-US" sz="2900" dirty="0" smtClean="0"/>
              <a:t>I go to his films.</a:t>
            </a:r>
          </a:p>
          <a:p>
            <a:pPr marL="0" indent="0" algn="l" rtl="0">
              <a:buNone/>
            </a:pPr>
            <a:r>
              <a:rPr lang="en-US" sz="2900" dirty="0" smtClean="0"/>
              <a:t>He is the actor </a:t>
            </a:r>
            <a:r>
              <a:rPr lang="en-US" sz="2900" i="1" u="sng" dirty="0" smtClean="0"/>
              <a:t>whose films I go to.</a:t>
            </a:r>
          </a:p>
          <a:p>
            <a:pPr marL="0" indent="0" algn="l" rtl="0">
              <a:buNone/>
            </a:pPr>
            <a:r>
              <a:rPr lang="en-US" sz="2900" b="1" dirty="0" smtClean="0"/>
              <a:t>Practice 3, p. 175</a:t>
            </a:r>
            <a:endParaRPr lang="ar-SA" sz="2900" b="1"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250967788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866360"/>
          </a:xfrm>
        </p:spPr>
        <p:txBody>
          <a:bodyPr>
            <a:normAutofit/>
          </a:bodyPr>
          <a:lstStyle/>
          <a:p>
            <a:pPr algn="ctr" rtl="0"/>
            <a:r>
              <a:rPr lang="en-US" sz="3900" b="1" dirty="0" smtClean="0"/>
              <a:t>Superlatives and adjective clauses</a:t>
            </a:r>
            <a:endParaRPr lang="ar-SA" sz="3900" b="1" dirty="0"/>
          </a:p>
        </p:txBody>
      </p:sp>
      <p:sp>
        <p:nvSpPr>
          <p:cNvPr id="3" name="Content Placeholder 2"/>
          <p:cNvSpPr>
            <a:spLocks noGrp="1"/>
          </p:cNvSpPr>
          <p:nvPr>
            <p:ph idx="1"/>
          </p:nvPr>
        </p:nvSpPr>
        <p:spPr>
          <a:xfrm>
            <a:off x="539552" y="1916832"/>
            <a:ext cx="8280920" cy="4320480"/>
          </a:xfrm>
        </p:spPr>
        <p:txBody>
          <a:bodyPr>
            <a:normAutofit fontScale="92500" lnSpcReduction="20000"/>
          </a:bodyPr>
          <a:lstStyle/>
          <a:p>
            <a:pPr marL="0" indent="0" algn="justLow" rtl="0">
              <a:lnSpc>
                <a:spcPct val="150000"/>
              </a:lnSpc>
              <a:buNone/>
            </a:pPr>
            <a:r>
              <a:rPr lang="en-US" sz="3500" dirty="0" smtClean="0"/>
              <a:t>	Restrictive clauses are often used after superlative constructions. Adjective clauses are used to identify superlatives. </a:t>
            </a:r>
            <a:r>
              <a:rPr lang="en-US" sz="3500" b="1" i="1" dirty="0" smtClean="0"/>
              <a:t>The</a:t>
            </a:r>
            <a:r>
              <a:rPr lang="en-US" sz="3500" dirty="0" smtClean="0"/>
              <a:t> is generally used with the noun being modified.</a:t>
            </a:r>
          </a:p>
          <a:p>
            <a:pPr marL="0" indent="0" algn="justLow" rtl="0">
              <a:lnSpc>
                <a:spcPct val="150000"/>
              </a:lnSpc>
              <a:buNone/>
            </a:pPr>
            <a:r>
              <a:rPr lang="en-US" sz="3500" b="1" dirty="0" smtClean="0"/>
              <a:t>(table 4.10, p. 176)</a:t>
            </a:r>
          </a:p>
          <a:p>
            <a:pPr marL="0" indent="0" algn="justLow" rtl="0">
              <a:lnSpc>
                <a:spcPct val="150000"/>
              </a:lnSpc>
              <a:buNone/>
            </a:pPr>
            <a:r>
              <a:rPr lang="en-US" sz="3500" b="1" dirty="0" smtClean="0"/>
              <a:t>Practice 4, p. 176</a:t>
            </a:r>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215748617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794352"/>
          </a:xfrm>
        </p:spPr>
        <p:txBody>
          <a:bodyPr>
            <a:normAutofit/>
          </a:bodyPr>
          <a:lstStyle/>
          <a:p>
            <a:pPr algn="ctr" rtl="0"/>
            <a:r>
              <a:rPr lang="en-US" sz="3700" b="1" dirty="0"/>
              <a:t>Superlatives and adjective clauses</a:t>
            </a:r>
            <a:endParaRPr lang="ar-SA" sz="3700" dirty="0"/>
          </a:p>
        </p:txBody>
      </p:sp>
      <p:sp>
        <p:nvSpPr>
          <p:cNvPr id="3" name="Content Placeholder 2"/>
          <p:cNvSpPr>
            <a:spLocks noGrp="1"/>
          </p:cNvSpPr>
          <p:nvPr>
            <p:ph idx="1"/>
          </p:nvPr>
        </p:nvSpPr>
        <p:spPr>
          <a:xfrm>
            <a:off x="251520" y="1935480"/>
            <a:ext cx="8640960" cy="4389120"/>
          </a:xfrm>
        </p:spPr>
        <p:txBody>
          <a:bodyPr>
            <a:noAutofit/>
          </a:bodyPr>
          <a:lstStyle/>
          <a:p>
            <a:pPr algn="l" rtl="0"/>
            <a:r>
              <a:rPr lang="en-US" sz="3200" dirty="0"/>
              <a:t>Several of the greatest statues </a:t>
            </a:r>
            <a:r>
              <a:rPr lang="en-US" sz="3200" i="1" u="sng" dirty="0"/>
              <a:t>that were originally in the Parthenon </a:t>
            </a:r>
            <a:r>
              <a:rPr lang="en-US" sz="3200" dirty="0"/>
              <a:t>are now in London</a:t>
            </a:r>
            <a:r>
              <a:rPr lang="en-US" sz="3200" dirty="0" smtClean="0"/>
              <a:t>.</a:t>
            </a:r>
          </a:p>
          <a:p>
            <a:pPr marL="0" indent="0" algn="l" rtl="0">
              <a:buNone/>
            </a:pPr>
            <a:endParaRPr lang="en-US" sz="3200" dirty="0"/>
          </a:p>
          <a:p>
            <a:pPr algn="l" rtl="0"/>
            <a:r>
              <a:rPr lang="en-US" sz="3200" dirty="0"/>
              <a:t>Fifty of the most important statues</a:t>
            </a:r>
            <a:r>
              <a:rPr lang="en-US" sz="3200" i="1" u="sng" dirty="0"/>
              <a:t> that were removed </a:t>
            </a:r>
            <a:r>
              <a:rPr lang="en-US" sz="3200" dirty="0"/>
              <a:t>were sold to the British museum</a:t>
            </a:r>
            <a:r>
              <a:rPr lang="en-US" sz="3200" dirty="0" smtClean="0"/>
              <a:t>.</a:t>
            </a:r>
          </a:p>
          <a:p>
            <a:pPr marL="0" indent="0" algn="l" rtl="0">
              <a:buNone/>
            </a:pPr>
            <a:endParaRPr lang="en-US" sz="3200" dirty="0"/>
          </a:p>
          <a:p>
            <a:pPr algn="l" rtl="0"/>
            <a:r>
              <a:rPr lang="en-US" sz="3200" dirty="0"/>
              <a:t>Some of the most beautiful statues </a:t>
            </a:r>
            <a:r>
              <a:rPr lang="en-US" sz="3200" i="1" u="sng" dirty="0"/>
              <a:t>that we have ever seen </a:t>
            </a:r>
            <a:r>
              <a:rPr lang="en-US" sz="3200" dirty="0"/>
              <a:t>are in the British museum.</a:t>
            </a:r>
          </a:p>
          <a:p>
            <a:endParaRPr lang="ar-SA" sz="3200"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17691789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628800"/>
            <a:ext cx="8229600" cy="2592288"/>
          </a:xfrm>
        </p:spPr>
        <p:txBody>
          <a:bodyPr/>
          <a:lstStyle/>
          <a:p>
            <a:pPr algn="ctr" rtl="0"/>
            <a:r>
              <a:rPr lang="en-US" b="1" dirty="0" smtClean="0"/>
              <a:t>Part Four:</a:t>
            </a:r>
            <a:br>
              <a:rPr lang="en-US" b="1" dirty="0" smtClean="0"/>
            </a:br>
            <a:r>
              <a:rPr lang="en-US" b="1" dirty="0" smtClean="0"/>
              <a:t>Other Adjective Clause Constructions</a:t>
            </a:r>
            <a:endParaRPr lang="ar-SA" b="1" dirty="0"/>
          </a:p>
        </p:txBody>
      </p:sp>
      <p:sp>
        <p:nvSpPr>
          <p:cNvPr id="3" name="Footer Placeholder 2"/>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171266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850106"/>
          </a:xfrm>
        </p:spPr>
        <p:txBody>
          <a:bodyPr/>
          <a:lstStyle/>
          <a:p>
            <a:r>
              <a:rPr lang="en-US" b="1" dirty="0" smtClean="0"/>
              <a:t>Adjective Clauses</a:t>
            </a:r>
            <a:endParaRPr lang="ar-SA" b="1" dirty="0"/>
          </a:p>
        </p:txBody>
      </p:sp>
      <p:sp>
        <p:nvSpPr>
          <p:cNvPr id="3" name="Content Placeholder 2"/>
          <p:cNvSpPr>
            <a:spLocks noGrp="1"/>
          </p:cNvSpPr>
          <p:nvPr>
            <p:ph idx="1"/>
          </p:nvPr>
        </p:nvSpPr>
        <p:spPr>
          <a:xfrm>
            <a:off x="-1016" y="1484784"/>
            <a:ext cx="9145016" cy="4392488"/>
          </a:xfrm>
        </p:spPr>
        <p:txBody>
          <a:bodyPr/>
          <a:lstStyle/>
          <a:p>
            <a:pPr marL="0" indent="0" algn="l" rtl="0">
              <a:buNone/>
            </a:pPr>
            <a:r>
              <a:rPr lang="en-US" dirty="0" smtClean="0"/>
              <a:t>There are several types of  adjective clauses </a:t>
            </a:r>
            <a:r>
              <a:rPr lang="en-US" b="1" dirty="0" smtClean="0"/>
              <a:t>(Table 4.1, p. 156)</a:t>
            </a:r>
          </a:p>
        </p:txBody>
      </p:sp>
      <p:graphicFrame>
        <p:nvGraphicFramePr>
          <p:cNvPr id="4" name="Table 3"/>
          <p:cNvGraphicFramePr>
            <a:graphicFrameLocks noGrp="1"/>
          </p:cNvGraphicFramePr>
          <p:nvPr>
            <p:extLst>
              <p:ext uri="{D42A27DB-BD31-4B8C-83A1-F6EECF244321}">
                <p14:modId xmlns="" xmlns:p14="http://schemas.microsoft.com/office/powerpoint/2010/main" val="4044068140"/>
              </p:ext>
            </p:extLst>
          </p:nvPr>
        </p:nvGraphicFramePr>
        <p:xfrm>
          <a:off x="251520" y="2132856"/>
          <a:ext cx="8568952" cy="3986973"/>
        </p:xfrm>
        <a:graphic>
          <a:graphicData uri="http://schemas.openxmlformats.org/drawingml/2006/table">
            <a:tbl>
              <a:tblPr rtl="1" firstRow="1" bandRow="1">
                <a:tableStyleId>{5C22544A-7EE6-4342-B048-85BDC9FD1C3A}</a:tableStyleId>
              </a:tblPr>
              <a:tblGrid>
                <a:gridCol w="4805027"/>
                <a:gridCol w="2205426"/>
                <a:gridCol w="1558499"/>
              </a:tblGrid>
              <a:tr h="993711">
                <a:tc>
                  <a:txBody>
                    <a:bodyPr/>
                    <a:lstStyle/>
                    <a:p>
                      <a:pPr algn="ctr" rtl="0"/>
                      <a:r>
                        <a:rPr lang="en-US" sz="2000" dirty="0" smtClean="0">
                          <a:solidFill>
                            <a:sysClr val="windowText" lastClr="000000"/>
                          </a:solidFill>
                          <a:cs typeface="+mj-cs"/>
                        </a:rPr>
                        <a:t>Example </a:t>
                      </a:r>
                      <a:endParaRPr lang="ar-SA" sz="2000" dirty="0">
                        <a:solidFill>
                          <a:sysClr val="windowText" lastClr="000000"/>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a:r>
                        <a:rPr lang="en-US" sz="2000" dirty="0" smtClean="0">
                          <a:solidFill>
                            <a:sysClr val="windowText" lastClr="000000"/>
                          </a:solidFill>
                          <a:cs typeface="+mj-cs"/>
                        </a:rPr>
                        <a:t>Relative Pronoun</a:t>
                      </a:r>
                      <a:endParaRPr lang="ar-SA" sz="2000" dirty="0">
                        <a:solidFill>
                          <a:sysClr val="windowText" lastClr="000000"/>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a:r>
                        <a:rPr lang="en-US" sz="2000" dirty="0" smtClean="0">
                          <a:solidFill>
                            <a:sysClr val="windowText" lastClr="000000"/>
                          </a:solidFill>
                          <a:cs typeface="+mj-cs"/>
                        </a:rPr>
                        <a:t>Types</a:t>
                      </a:r>
                      <a:r>
                        <a:rPr lang="en-US" sz="2000" baseline="0" dirty="0" smtClean="0">
                          <a:solidFill>
                            <a:sysClr val="windowText" lastClr="000000"/>
                          </a:solidFill>
                          <a:cs typeface="+mj-cs"/>
                        </a:rPr>
                        <a:t> of Clauses</a:t>
                      </a:r>
                      <a:endParaRPr lang="ar-SA" sz="2000" dirty="0">
                        <a:solidFill>
                          <a:sysClr val="windowText" lastClr="000000"/>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93711">
                <a:tc>
                  <a:txBody>
                    <a:bodyPr/>
                    <a:lstStyle/>
                    <a:p>
                      <a:pPr algn="ctr" rtl="0"/>
                      <a:r>
                        <a:rPr lang="en-US" sz="2000" dirty="0" smtClean="0">
                          <a:solidFill>
                            <a:sysClr val="windowText" lastClr="000000"/>
                          </a:solidFill>
                          <a:cs typeface="+mj-cs"/>
                        </a:rPr>
                        <a:t>Biology is a subject </a:t>
                      </a:r>
                      <a:r>
                        <a:rPr lang="en-US" sz="2000" u="sng" dirty="0" smtClean="0">
                          <a:solidFill>
                            <a:sysClr val="windowText" lastClr="000000"/>
                          </a:solidFill>
                          <a:cs typeface="+mj-cs"/>
                        </a:rPr>
                        <a:t>that is very interesting.</a:t>
                      </a:r>
                      <a:endParaRPr lang="ar-SA" sz="2000" u="sng" dirty="0">
                        <a:solidFill>
                          <a:sysClr val="windowText" lastClr="000000"/>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a:r>
                        <a:rPr lang="en-US" sz="2000" dirty="0" smtClean="0">
                          <a:solidFill>
                            <a:sysClr val="windowText" lastClr="000000"/>
                          </a:solidFill>
                          <a:cs typeface="+mj-cs"/>
                        </a:rPr>
                        <a:t>That, which, who</a:t>
                      </a:r>
                      <a:endParaRPr lang="ar-SA" sz="2000" dirty="0">
                        <a:solidFill>
                          <a:sysClr val="windowText" lastClr="000000"/>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a:r>
                        <a:rPr lang="en-US" sz="2000" dirty="0" smtClean="0">
                          <a:solidFill>
                            <a:sysClr val="windowText" lastClr="000000"/>
                          </a:solidFill>
                          <a:cs typeface="+mj-cs"/>
                        </a:rPr>
                        <a:t>Subject</a:t>
                      </a:r>
                      <a:endParaRPr lang="ar-SA" sz="2000" dirty="0">
                        <a:solidFill>
                          <a:sysClr val="windowText" lastClr="000000"/>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937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ysClr val="windowText" lastClr="000000"/>
                          </a:solidFill>
                          <a:cs typeface="+mj-cs"/>
                        </a:rPr>
                        <a:t>It is a subject </a:t>
                      </a:r>
                      <a:r>
                        <a:rPr lang="en-US" sz="2000" u="sng" dirty="0" smtClean="0">
                          <a:solidFill>
                            <a:sysClr val="windowText" lastClr="000000"/>
                          </a:solidFill>
                          <a:cs typeface="+mj-cs"/>
                        </a:rPr>
                        <a:t>which</a:t>
                      </a:r>
                      <a:r>
                        <a:rPr lang="en-US" sz="2000" u="sng" baseline="0" dirty="0" smtClean="0">
                          <a:solidFill>
                            <a:sysClr val="windowText" lastClr="000000"/>
                          </a:solidFill>
                          <a:cs typeface="+mj-cs"/>
                        </a:rPr>
                        <a:t> I would like to stud</a:t>
                      </a:r>
                      <a:r>
                        <a:rPr lang="en-US" sz="2000" baseline="0" dirty="0" smtClean="0">
                          <a:solidFill>
                            <a:sysClr val="windowText" lastClr="000000"/>
                          </a:solidFill>
                          <a:cs typeface="+mj-cs"/>
                        </a:rPr>
                        <a:t>y.</a:t>
                      </a:r>
                      <a:endParaRPr lang="ar-SA" sz="2000" dirty="0" smtClean="0">
                        <a:solidFill>
                          <a:sysClr val="windowText" lastClr="000000"/>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ysClr val="windowText" lastClr="000000"/>
                          </a:solidFill>
                          <a:cs typeface="+mj-cs"/>
                        </a:rPr>
                        <a:t>That, which, who</a:t>
                      </a:r>
                      <a:r>
                        <a:rPr lang="en-US" sz="2000" baseline="0" dirty="0" smtClean="0">
                          <a:solidFill>
                            <a:sysClr val="windowText" lastClr="000000"/>
                          </a:solidFill>
                          <a:cs typeface="+mj-cs"/>
                        </a:rPr>
                        <a:t> (m)</a:t>
                      </a:r>
                      <a:endParaRPr lang="ar-SA" sz="2000" dirty="0" smtClean="0">
                        <a:solidFill>
                          <a:sysClr val="windowText" lastClr="000000"/>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a:r>
                        <a:rPr lang="en-US" sz="2000" dirty="0" smtClean="0">
                          <a:solidFill>
                            <a:sysClr val="windowText" lastClr="000000"/>
                          </a:solidFill>
                          <a:cs typeface="+mj-cs"/>
                        </a:rPr>
                        <a:t>Object</a:t>
                      </a:r>
                      <a:endParaRPr lang="ar-SA" sz="2000" dirty="0">
                        <a:solidFill>
                          <a:sysClr val="windowText" lastClr="000000"/>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937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kern="1200" dirty="0" smtClean="0">
                          <a:solidFill>
                            <a:sysClr val="windowText" lastClr="000000"/>
                          </a:solidFill>
                          <a:latin typeface="+mn-lt"/>
                          <a:ea typeface="+mn-ea"/>
                          <a:cs typeface="+mn-cs"/>
                        </a:rPr>
                        <a:t>Dr. Smith, </a:t>
                      </a:r>
                      <a:r>
                        <a:rPr kumimoji="0" lang="en-US" sz="2000" u="sng" kern="1200" dirty="0" smtClean="0">
                          <a:solidFill>
                            <a:sysClr val="windowText" lastClr="000000"/>
                          </a:solidFill>
                          <a:latin typeface="+mn-lt"/>
                          <a:ea typeface="+mn-ea"/>
                          <a:cs typeface="+mn-cs"/>
                        </a:rPr>
                        <a:t>whose</a:t>
                      </a:r>
                      <a:r>
                        <a:rPr kumimoji="0" lang="en-US" sz="2000" u="sng" kern="1200" baseline="0" dirty="0" smtClean="0">
                          <a:solidFill>
                            <a:sysClr val="windowText" lastClr="000000"/>
                          </a:solidFill>
                          <a:latin typeface="+mn-lt"/>
                          <a:ea typeface="+mn-ea"/>
                          <a:cs typeface="+mn-cs"/>
                        </a:rPr>
                        <a:t> class meets today,</a:t>
                      </a:r>
                      <a:r>
                        <a:rPr kumimoji="0" lang="en-US" sz="2000" kern="1200" baseline="0" dirty="0" smtClean="0">
                          <a:solidFill>
                            <a:sysClr val="windowText" lastClr="000000"/>
                          </a:solidFill>
                          <a:latin typeface="+mn-lt"/>
                          <a:ea typeface="+mn-ea"/>
                          <a:cs typeface="+mn-cs"/>
                        </a:rPr>
                        <a:t> is an expert.</a:t>
                      </a:r>
                      <a:endParaRPr kumimoji="0" lang="ar-SA" sz="2000" kern="1200" dirty="0" smtClean="0">
                        <a:solidFill>
                          <a:sysClr val="windowText" lastClr="000000"/>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ar-SA" sz="2000" dirty="0" smtClean="0">
                        <a:solidFill>
                          <a:sysClr val="windowText" lastClr="000000"/>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ysClr val="windowText" lastClr="000000"/>
                          </a:solidFill>
                          <a:cs typeface="+mj-cs"/>
                        </a:rPr>
                        <a:t>whose</a:t>
                      </a:r>
                      <a:endParaRPr lang="ar-SA" sz="2000" dirty="0" smtClean="0">
                        <a:solidFill>
                          <a:sysClr val="windowText" lastClr="000000"/>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000" kern="1200" dirty="0" smtClean="0">
                          <a:solidFill>
                            <a:sysClr val="windowText" lastClr="000000"/>
                          </a:solidFill>
                          <a:latin typeface="+mn-lt"/>
                          <a:ea typeface="+mn-ea"/>
                          <a:cs typeface="+mn-cs"/>
                        </a:rPr>
                        <a:t>possessive</a:t>
                      </a:r>
                      <a:endParaRPr kumimoji="0" lang="ar-SA" sz="20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Footer Placeholder 4"/>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363238112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010376"/>
          </a:xfrm>
        </p:spPr>
        <p:txBody>
          <a:bodyPr/>
          <a:lstStyle/>
          <a:p>
            <a:pPr algn="ctr" rtl="0"/>
            <a:r>
              <a:rPr lang="en-US" b="1" dirty="0" smtClean="0"/>
              <a:t>Clauses with </a:t>
            </a:r>
            <a:r>
              <a:rPr lang="en-US" b="1" i="1" dirty="0" smtClean="0"/>
              <a:t>when</a:t>
            </a:r>
            <a:r>
              <a:rPr lang="en-US" b="1" dirty="0" smtClean="0"/>
              <a:t> and </a:t>
            </a:r>
            <a:r>
              <a:rPr lang="en-US" b="1" i="1" dirty="0" smtClean="0"/>
              <a:t>where</a:t>
            </a:r>
            <a:endParaRPr lang="ar-SA" b="1" i="1" dirty="0"/>
          </a:p>
        </p:txBody>
      </p:sp>
      <p:sp>
        <p:nvSpPr>
          <p:cNvPr id="3" name="Content Placeholder 2"/>
          <p:cNvSpPr>
            <a:spLocks noGrp="1"/>
          </p:cNvSpPr>
          <p:nvPr>
            <p:ph idx="1"/>
          </p:nvPr>
        </p:nvSpPr>
        <p:spPr>
          <a:xfrm>
            <a:off x="251520" y="1935480"/>
            <a:ext cx="8640960" cy="4589864"/>
          </a:xfrm>
        </p:spPr>
        <p:txBody>
          <a:bodyPr>
            <a:noAutofit/>
          </a:bodyPr>
          <a:lstStyle/>
          <a:p>
            <a:pPr marL="0" indent="0" algn="l" rtl="0">
              <a:lnSpc>
                <a:spcPct val="150000"/>
              </a:lnSpc>
              <a:buNone/>
            </a:pPr>
            <a:r>
              <a:rPr lang="en-US" dirty="0" smtClean="0"/>
              <a:t>	</a:t>
            </a:r>
            <a:r>
              <a:rPr lang="en-US" b="1" dirty="0" smtClean="0"/>
              <a:t>When</a:t>
            </a:r>
            <a:r>
              <a:rPr lang="en-US" dirty="0" smtClean="0"/>
              <a:t> and </a:t>
            </a:r>
            <a:r>
              <a:rPr lang="en-US" b="1" dirty="0" smtClean="0"/>
              <a:t>where</a:t>
            </a:r>
            <a:r>
              <a:rPr lang="en-US" dirty="0" smtClean="0"/>
              <a:t> may be used to form adjective clauses. In nonrestrictive clauses, only </a:t>
            </a:r>
            <a:r>
              <a:rPr lang="en-US" b="1" dirty="0" smtClean="0"/>
              <a:t>when</a:t>
            </a:r>
            <a:r>
              <a:rPr lang="en-US" dirty="0" smtClean="0"/>
              <a:t>, </a:t>
            </a:r>
            <a:r>
              <a:rPr lang="en-US" b="1" dirty="0" smtClean="0"/>
              <a:t>where</a:t>
            </a:r>
            <a:r>
              <a:rPr lang="en-US" dirty="0" smtClean="0"/>
              <a:t>, or </a:t>
            </a:r>
            <a:r>
              <a:rPr lang="en-US" b="1" dirty="0" smtClean="0"/>
              <a:t>which + preposition </a:t>
            </a:r>
            <a:r>
              <a:rPr lang="en-US" dirty="0" smtClean="0"/>
              <a:t>are used.</a:t>
            </a:r>
          </a:p>
          <a:p>
            <a:pPr marL="0" indent="0" algn="l" rtl="0">
              <a:lnSpc>
                <a:spcPct val="150000"/>
              </a:lnSpc>
              <a:buNone/>
            </a:pPr>
            <a:endParaRPr lang="en-US" sz="1800" dirty="0" smtClean="0"/>
          </a:p>
          <a:p>
            <a:pPr marL="0" indent="0" algn="l" rtl="0">
              <a:lnSpc>
                <a:spcPct val="150000"/>
              </a:lnSpc>
              <a:buNone/>
            </a:pPr>
            <a:r>
              <a:rPr lang="en-US" dirty="0"/>
              <a:t>	</a:t>
            </a:r>
            <a:r>
              <a:rPr lang="en-US" dirty="0" smtClean="0"/>
              <a:t>In restrictive clauses, </a:t>
            </a:r>
            <a:r>
              <a:rPr lang="en-US" b="1" dirty="0" smtClean="0"/>
              <a:t>that</a:t>
            </a:r>
            <a:r>
              <a:rPr lang="en-US" dirty="0" smtClean="0"/>
              <a:t> or </a:t>
            </a:r>
            <a:r>
              <a:rPr lang="en-US" b="1" dirty="0" smtClean="0"/>
              <a:t>that + preposition</a:t>
            </a:r>
            <a:r>
              <a:rPr lang="en-US" dirty="0" smtClean="0"/>
              <a:t> can also be used, or the relative pronoun can be </a:t>
            </a:r>
            <a:r>
              <a:rPr lang="en-US" b="1" dirty="0" smtClean="0"/>
              <a:t>omitted</a:t>
            </a:r>
            <a:r>
              <a:rPr lang="en-US" dirty="0" smtClean="0"/>
              <a:t>.</a:t>
            </a:r>
          </a:p>
          <a:p>
            <a:pPr marL="0" indent="0" algn="l" rtl="0">
              <a:lnSpc>
                <a:spcPct val="150000"/>
              </a:lnSpc>
              <a:buNone/>
            </a:pPr>
            <a:r>
              <a:rPr lang="en-US" b="1" dirty="0" smtClean="0"/>
              <a:t>(table 4.11 , p. 179)</a:t>
            </a:r>
            <a:endParaRPr lang="ar-SA" b="1"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321441876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lstStyle/>
          <a:p>
            <a:pPr algn="ctr" rtl="0"/>
            <a:r>
              <a:rPr lang="en-US" b="1" dirty="0"/>
              <a:t>Clauses with </a:t>
            </a:r>
            <a:r>
              <a:rPr lang="en-US" b="1" i="1" dirty="0" smtClean="0"/>
              <a:t>when</a:t>
            </a:r>
            <a:endParaRPr lang="ar-SA" dirty="0"/>
          </a:p>
        </p:txBody>
      </p:sp>
      <p:sp>
        <p:nvSpPr>
          <p:cNvPr id="3" name="Content Placeholder 2"/>
          <p:cNvSpPr>
            <a:spLocks noGrp="1"/>
          </p:cNvSpPr>
          <p:nvPr>
            <p:ph idx="1"/>
          </p:nvPr>
        </p:nvSpPr>
        <p:spPr>
          <a:xfrm>
            <a:off x="323528" y="1628800"/>
            <a:ext cx="8568952" cy="4968552"/>
          </a:xfrm>
        </p:spPr>
        <p:txBody>
          <a:bodyPr>
            <a:normAutofit lnSpcReduction="10000"/>
          </a:bodyPr>
          <a:lstStyle/>
          <a:p>
            <a:pPr marL="0" indent="0" algn="l" rtl="0">
              <a:buNone/>
            </a:pPr>
            <a:r>
              <a:rPr lang="en-US" sz="3000" u="sng" dirty="0" smtClean="0"/>
              <a:t>Restrictive clauses with when, that or Ø:</a:t>
            </a:r>
          </a:p>
          <a:p>
            <a:pPr marL="0" indent="0" algn="l" rtl="0">
              <a:buNone/>
            </a:pPr>
            <a:endParaRPr lang="en-US" sz="1200" dirty="0" smtClean="0"/>
          </a:p>
          <a:p>
            <a:pPr algn="l" rtl="0"/>
            <a:r>
              <a:rPr lang="en-US" sz="3000" b="1" dirty="0" smtClean="0"/>
              <a:t>At the time</a:t>
            </a:r>
            <a:r>
              <a:rPr lang="en-US" sz="3000" dirty="0" smtClean="0"/>
              <a:t>, the statues were still standing.</a:t>
            </a:r>
          </a:p>
          <a:p>
            <a:pPr algn="l" rtl="0"/>
            <a:r>
              <a:rPr lang="en-US" sz="3000" dirty="0" smtClean="0"/>
              <a:t>The Dutch arrived </a:t>
            </a:r>
            <a:r>
              <a:rPr lang="en-US" sz="3000" b="1" dirty="0" smtClean="0"/>
              <a:t>then</a:t>
            </a:r>
            <a:r>
              <a:rPr lang="en-US" sz="3000" dirty="0" smtClean="0"/>
              <a:t>.</a:t>
            </a:r>
          </a:p>
          <a:p>
            <a:pPr marL="0" indent="0" algn="l" rtl="0">
              <a:buNone/>
            </a:pPr>
            <a:endParaRPr lang="en-US" sz="1200" dirty="0" smtClean="0"/>
          </a:p>
          <a:p>
            <a:pPr marL="0" indent="0" algn="l" rtl="0">
              <a:buNone/>
            </a:pPr>
            <a:r>
              <a:rPr lang="en-US" sz="3000" dirty="0"/>
              <a:t>At the </a:t>
            </a:r>
            <a:r>
              <a:rPr lang="en-US" sz="3000" dirty="0" smtClean="0"/>
              <a:t>time </a:t>
            </a:r>
            <a:r>
              <a:rPr lang="en-US" sz="3000" u="sng" dirty="0" smtClean="0"/>
              <a:t>when the </a:t>
            </a:r>
            <a:r>
              <a:rPr lang="en-US" sz="3000" u="sng" dirty="0"/>
              <a:t>Dutch </a:t>
            </a:r>
            <a:r>
              <a:rPr lang="en-US" sz="3000" u="sng" dirty="0" smtClean="0"/>
              <a:t>arrived</a:t>
            </a:r>
            <a:r>
              <a:rPr lang="en-US" sz="3000" dirty="0" smtClean="0"/>
              <a:t>, the </a:t>
            </a:r>
            <a:r>
              <a:rPr lang="en-US" sz="3000" dirty="0"/>
              <a:t>statues were still </a:t>
            </a:r>
            <a:r>
              <a:rPr lang="en-US" sz="3000" dirty="0" smtClean="0"/>
              <a:t>standing.</a:t>
            </a:r>
            <a:endParaRPr lang="en-US" sz="3000" dirty="0"/>
          </a:p>
          <a:p>
            <a:pPr marL="0" indent="0" algn="l" rtl="0">
              <a:buNone/>
            </a:pPr>
            <a:r>
              <a:rPr lang="en-US" sz="3000" dirty="0"/>
              <a:t>At the time </a:t>
            </a:r>
            <a:r>
              <a:rPr lang="en-US" sz="3000" u="sng" dirty="0" smtClean="0"/>
              <a:t>that the </a:t>
            </a:r>
            <a:r>
              <a:rPr lang="en-US" sz="3000" u="sng" dirty="0"/>
              <a:t>Dutch arrived</a:t>
            </a:r>
            <a:r>
              <a:rPr lang="en-US" sz="3000" dirty="0"/>
              <a:t>, the statues were still standing.</a:t>
            </a:r>
          </a:p>
          <a:p>
            <a:pPr marL="0" indent="0" algn="l" rtl="0">
              <a:buNone/>
            </a:pPr>
            <a:r>
              <a:rPr lang="en-US" sz="3000" dirty="0" smtClean="0"/>
              <a:t>At </a:t>
            </a:r>
            <a:r>
              <a:rPr lang="en-US" sz="3000" dirty="0"/>
              <a:t>the </a:t>
            </a:r>
            <a:r>
              <a:rPr lang="en-US" sz="3000" dirty="0" smtClean="0"/>
              <a:t>time </a:t>
            </a:r>
            <a:r>
              <a:rPr lang="en-US" sz="3000" u="sng" dirty="0"/>
              <a:t>the Dutch arrived</a:t>
            </a:r>
            <a:r>
              <a:rPr lang="en-US" sz="3000" dirty="0"/>
              <a:t>, the statues were still standing</a:t>
            </a:r>
            <a:r>
              <a:rPr lang="en-US" sz="3000" dirty="0" smtClean="0"/>
              <a:t>.</a:t>
            </a:r>
            <a:endParaRPr lang="en-US" sz="3000"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56129415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722344"/>
          </a:xfrm>
        </p:spPr>
        <p:txBody>
          <a:bodyPr>
            <a:normAutofit fontScale="90000"/>
          </a:bodyPr>
          <a:lstStyle/>
          <a:p>
            <a:pPr algn="ctr" rtl="0"/>
            <a:r>
              <a:rPr lang="en-US" b="1" dirty="0"/>
              <a:t>Clauses with </a:t>
            </a:r>
            <a:r>
              <a:rPr lang="en-US" b="1" i="1" dirty="0"/>
              <a:t>when</a:t>
            </a:r>
            <a:endParaRPr lang="ar-SA" dirty="0"/>
          </a:p>
        </p:txBody>
      </p:sp>
      <p:sp>
        <p:nvSpPr>
          <p:cNvPr id="3" name="Content Placeholder 2"/>
          <p:cNvSpPr>
            <a:spLocks noGrp="1"/>
          </p:cNvSpPr>
          <p:nvPr>
            <p:ph idx="1"/>
          </p:nvPr>
        </p:nvSpPr>
        <p:spPr>
          <a:xfrm>
            <a:off x="179512" y="1340768"/>
            <a:ext cx="8784976" cy="4983832"/>
          </a:xfrm>
        </p:spPr>
        <p:txBody>
          <a:bodyPr>
            <a:normAutofit/>
          </a:bodyPr>
          <a:lstStyle/>
          <a:p>
            <a:pPr algn="l" rtl="0"/>
            <a:r>
              <a:rPr lang="en-US" dirty="0" smtClean="0"/>
              <a:t>The lives of Germans suddenly changed </a:t>
            </a:r>
            <a:r>
              <a:rPr lang="en-US" b="1" dirty="0" smtClean="0"/>
              <a:t>on the night</a:t>
            </a:r>
            <a:r>
              <a:rPr lang="en-US" dirty="0" smtClean="0"/>
              <a:t>.</a:t>
            </a:r>
          </a:p>
          <a:p>
            <a:pPr algn="l" rtl="0"/>
            <a:r>
              <a:rPr lang="en-US" dirty="0" smtClean="0"/>
              <a:t>East German soldiers began building the Berlin Wall </a:t>
            </a:r>
            <a:r>
              <a:rPr lang="en-US" b="1" dirty="0" smtClean="0"/>
              <a:t>during that night</a:t>
            </a:r>
            <a:r>
              <a:rPr lang="en-US" dirty="0" smtClean="0"/>
              <a:t>.</a:t>
            </a:r>
          </a:p>
          <a:p>
            <a:pPr marL="0" indent="0" algn="l" rtl="0">
              <a:buNone/>
            </a:pPr>
            <a:endParaRPr lang="en-US" sz="1500" dirty="0"/>
          </a:p>
          <a:p>
            <a:pPr marL="0" indent="0" algn="l" rtl="0">
              <a:buNone/>
            </a:pPr>
            <a:r>
              <a:rPr lang="en-US" dirty="0"/>
              <a:t>The lives of Germans suddenly changed on the </a:t>
            </a:r>
            <a:r>
              <a:rPr lang="en-US" dirty="0" smtClean="0"/>
              <a:t>night </a:t>
            </a:r>
            <a:r>
              <a:rPr lang="en-US" b="1" u="sng" dirty="0" smtClean="0"/>
              <a:t>when</a:t>
            </a:r>
            <a:r>
              <a:rPr lang="en-US" u="sng" dirty="0" smtClean="0"/>
              <a:t> East </a:t>
            </a:r>
            <a:r>
              <a:rPr lang="en-US" u="sng" dirty="0"/>
              <a:t>German soldiers began building the Berlin </a:t>
            </a:r>
            <a:r>
              <a:rPr lang="en-US" u="sng" dirty="0" smtClean="0"/>
              <a:t>Wall.</a:t>
            </a:r>
          </a:p>
          <a:p>
            <a:pPr marL="0" indent="0" algn="l" rtl="0">
              <a:buNone/>
            </a:pPr>
            <a:endParaRPr lang="en-US" sz="1500" dirty="0" smtClean="0"/>
          </a:p>
          <a:p>
            <a:pPr marL="0" indent="0" algn="l" rtl="0">
              <a:buNone/>
            </a:pPr>
            <a:r>
              <a:rPr lang="en-US" dirty="0"/>
              <a:t>The lives of Germans suddenly changed on the night </a:t>
            </a:r>
            <a:r>
              <a:rPr lang="en-US" b="1" u="sng" dirty="0" smtClean="0"/>
              <a:t>that </a:t>
            </a:r>
            <a:r>
              <a:rPr lang="en-US" u="sng" dirty="0" smtClean="0"/>
              <a:t>East </a:t>
            </a:r>
            <a:r>
              <a:rPr lang="en-US" u="sng" dirty="0"/>
              <a:t>German soldiers began building the Berlin Wall.</a:t>
            </a:r>
          </a:p>
          <a:p>
            <a:pPr marL="0" indent="0" algn="l" rtl="0">
              <a:buNone/>
            </a:pPr>
            <a:endParaRPr lang="en-US" sz="1500" dirty="0" smtClean="0"/>
          </a:p>
          <a:p>
            <a:pPr marL="0" indent="0" algn="l" rtl="0">
              <a:buNone/>
            </a:pPr>
            <a:r>
              <a:rPr lang="en-US" dirty="0" smtClean="0"/>
              <a:t>The </a:t>
            </a:r>
            <a:r>
              <a:rPr lang="en-US" dirty="0"/>
              <a:t>lives of Germans suddenly changed on the night </a:t>
            </a:r>
            <a:r>
              <a:rPr lang="en-US" u="sng" dirty="0" smtClean="0"/>
              <a:t>East </a:t>
            </a:r>
            <a:r>
              <a:rPr lang="en-US" u="sng" dirty="0"/>
              <a:t>German soldiers began building the Berlin Wall.</a:t>
            </a:r>
          </a:p>
          <a:p>
            <a:pPr marL="0" indent="0" algn="l" rtl="0">
              <a:buNone/>
            </a:pPr>
            <a:endParaRPr lang="ar-SA"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182378037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b="1" dirty="0"/>
              <a:t>Clauses with </a:t>
            </a:r>
            <a:r>
              <a:rPr lang="en-US" b="1" i="1" dirty="0" smtClean="0"/>
              <a:t>when</a:t>
            </a:r>
            <a:endParaRPr lang="ar-SA" dirty="0"/>
          </a:p>
        </p:txBody>
      </p:sp>
      <p:sp>
        <p:nvSpPr>
          <p:cNvPr id="3" name="Content Placeholder 2"/>
          <p:cNvSpPr>
            <a:spLocks noGrp="1"/>
          </p:cNvSpPr>
          <p:nvPr>
            <p:ph idx="1"/>
          </p:nvPr>
        </p:nvSpPr>
        <p:spPr/>
        <p:txBody>
          <a:bodyPr>
            <a:normAutofit/>
          </a:bodyPr>
          <a:lstStyle/>
          <a:p>
            <a:pPr algn="l" rtl="0"/>
            <a:r>
              <a:rPr lang="en-US" sz="3000" u="sng" dirty="0" smtClean="0"/>
              <a:t>Nonrestrictive clauses with when:</a:t>
            </a:r>
          </a:p>
          <a:p>
            <a:pPr marL="0" indent="0" algn="l" rtl="0">
              <a:buNone/>
            </a:pPr>
            <a:endParaRPr lang="en-US" sz="3000" dirty="0"/>
          </a:p>
          <a:p>
            <a:pPr marL="0" indent="0" algn="l" rtl="0">
              <a:buNone/>
            </a:pPr>
            <a:r>
              <a:rPr lang="en-US" sz="3000" b="1" dirty="0" smtClean="0"/>
              <a:t>In 1722</a:t>
            </a:r>
            <a:r>
              <a:rPr lang="en-US" sz="3000" dirty="0" smtClean="0"/>
              <a:t>, the statues were still standing.</a:t>
            </a:r>
          </a:p>
          <a:p>
            <a:pPr marL="0" indent="0" algn="l" rtl="0">
              <a:buNone/>
            </a:pPr>
            <a:r>
              <a:rPr lang="en-US" sz="3000" dirty="0" smtClean="0"/>
              <a:t>the Dutch arrived </a:t>
            </a:r>
            <a:r>
              <a:rPr lang="en-US" sz="3000" b="1" dirty="0" smtClean="0"/>
              <a:t>then</a:t>
            </a:r>
            <a:r>
              <a:rPr lang="en-US" sz="3000" dirty="0" smtClean="0"/>
              <a:t>.</a:t>
            </a:r>
          </a:p>
          <a:p>
            <a:pPr marL="0" indent="0" algn="l" rtl="0">
              <a:buNone/>
            </a:pPr>
            <a:endParaRPr lang="en-US" sz="3000" dirty="0"/>
          </a:p>
          <a:p>
            <a:pPr marL="0" indent="0" algn="l" rtl="0">
              <a:buNone/>
            </a:pPr>
            <a:r>
              <a:rPr lang="en-US" sz="3000" dirty="0"/>
              <a:t>In </a:t>
            </a:r>
            <a:r>
              <a:rPr lang="en-US" sz="3000" dirty="0" smtClean="0"/>
              <a:t>1722,</a:t>
            </a:r>
            <a:r>
              <a:rPr lang="en-US" sz="3000" u="sng" dirty="0" smtClean="0"/>
              <a:t>when </a:t>
            </a:r>
            <a:r>
              <a:rPr lang="en-US" sz="3000" u="sng" dirty="0"/>
              <a:t>the Dutch </a:t>
            </a:r>
            <a:r>
              <a:rPr lang="en-US" sz="3000" u="sng" dirty="0" smtClean="0"/>
              <a:t>arrived</a:t>
            </a:r>
            <a:r>
              <a:rPr lang="en-US" sz="3000" dirty="0" smtClean="0"/>
              <a:t>, </a:t>
            </a:r>
            <a:r>
              <a:rPr lang="en-US" sz="3000" dirty="0"/>
              <a:t>the statues were still standing.</a:t>
            </a:r>
          </a:p>
          <a:p>
            <a:pPr marL="0" indent="0" algn="l" rtl="0">
              <a:buNone/>
            </a:pPr>
            <a:endParaRPr lang="ar-SA" sz="3000"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327355895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866360"/>
          </a:xfrm>
        </p:spPr>
        <p:txBody>
          <a:bodyPr/>
          <a:lstStyle/>
          <a:p>
            <a:pPr algn="ctr" rtl="0"/>
            <a:r>
              <a:rPr lang="en-US" b="1" dirty="0"/>
              <a:t>Clauses with </a:t>
            </a:r>
            <a:r>
              <a:rPr lang="en-US" b="1" i="1" dirty="0"/>
              <a:t>when</a:t>
            </a:r>
            <a:endParaRPr lang="ar-SA" dirty="0"/>
          </a:p>
        </p:txBody>
      </p:sp>
      <p:sp>
        <p:nvSpPr>
          <p:cNvPr id="3" name="Content Placeholder 2"/>
          <p:cNvSpPr>
            <a:spLocks noGrp="1"/>
          </p:cNvSpPr>
          <p:nvPr>
            <p:ph idx="1"/>
          </p:nvPr>
        </p:nvSpPr>
        <p:spPr>
          <a:xfrm>
            <a:off x="457200" y="2276872"/>
            <a:ext cx="8229600" cy="4047728"/>
          </a:xfrm>
        </p:spPr>
        <p:txBody>
          <a:bodyPr>
            <a:normAutofit/>
          </a:bodyPr>
          <a:lstStyle/>
          <a:p>
            <a:pPr algn="l" rtl="0"/>
            <a:r>
              <a:rPr lang="en-US" sz="3000" dirty="0" smtClean="0"/>
              <a:t>On November 9, 1989, their lives changed again.</a:t>
            </a:r>
          </a:p>
          <a:p>
            <a:pPr algn="l" rtl="0"/>
            <a:r>
              <a:rPr lang="en-US" sz="3000" dirty="0" smtClean="0"/>
              <a:t>The wall was torn down on November 9, 1989.</a:t>
            </a:r>
          </a:p>
          <a:p>
            <a:pPr marL="0" indent="0" algn="l" rtl="0">
              <a:buNone/>
            </a:pPr>
            <a:endParaRPr lang="en-US" sz="3000" dirty="0"/>
          </a:p>
          <a:p>
            <a:pPr marL="0" indent="0" algn="l" rtl="0">
              <a:buNone/>
            </a:pPr>
            <a:r>
              <a:rPr lang="en-US" sz="3000" dirty="0"/>
              <a:t>On November 9, 1989</a:t>
            </a:r>
            <a:r>
              <a:rPr lang="en-US" sz="3000" dirty="0" smtClean="0"/>
              <a:t>, </a:t>
            </a:r>
            <a:r>
              <a:rPr lang="en-US" sz="3000" u="sng" dirty="0" smtClean="0"/>
              <a:t>when the </a:t>
            </a:r>
            <a:r>
              <a:rPr lang="en-US" sz="3000" u="sng" dirty="0"/>
              <a:t>wall was torn </a:t>
            </a:r>
            <a:r>
              <a:rPr lang="en-US" sz="3000" u="sng" dirty="0" smtClean="0"/>
              <a:t>down,</a:t>
            </a:r>
            <a:r>
              <a:rPr lang="en-US" sz="3000" dirty="0" smtClean="0"/>
              <a:t> their </a:t>
            </a:r>
            <a:r>
              <a:rPr lang="en-US" sz="3000" dirty="0"/>
              <a:t>lives changed again.</a:t>
            </a:r>
          </a:p>
          <a:p>
            <a:pPr marL="0" indent="0" algn="l" rtl="0">
              <a:buNone/>
            </a:pPr>
            <a:endParaRPr lang="en-US" sz="3000" dirty="0"/>
          </a:p>
          <a:p>
            <a:pPr marL="0" indent="0" algn="l" rtl="0">
              <a:buNone/>
            </a:pPr>
            <a:endParaRPr lang="ar-SA" sz="3000"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208809793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866360"/>
          </a:xfrm>
        </p:spPr>
        <p:txBody>
          <a:bodyPr/>
          <a:lstStyle/>
          <a:p>
            <a:pPr algn="ctr" rtl="0"/>
            <a:r>
              <a:rPr lang="en-US" b="1" dirty="0"/>
              <a:t>Clauses with </a:t>
            </a:r>
            <a:r>
              <a:rPr lang="en-US" b="1" i="1" dirty="0" smtClean="0"/>
              <a:t>where</a:t>
            </a:r>
            <a:endParaRPr lang="ar-SA" dirty="0"/>
          </a:p>
        </p:txBody>
      </p:sp>
      <p:sp>
        <p:nvSpPr>
          <p:cNvPr id="3" name="Content Placeholder 2"/>
          <p:cNvSpPr>
            <a:spLocks noGrp="1"/>
          </p:cNvSpPr>
          <p:nvPr>
            <p:ph idx="1"/>
          </p:nvPr>
        </p:nvSpPr>
        <p:spPr>
          <a:xfrm>
            <a:off x="107504" y="1556792"/>
            <a:ext cx="8964488" cy="4896544"/>
          </a:xfrm>
        </p:spPr>
        <p:txBody>
          <a:bodyPr>
            <a:normAutofit/>
          </a:bodyPr>
          <a:lstStyle/>
          <a:p>
            <a:pPr algn="l" rtl="0"/>
            <a:r>
              <a:rPr lang="en-US" sz="3000" u="sng" dirty="0"/>
              <a:t>Restrictive clauses with </a:t>
            </a:r>
            <a:r>
              <a:rPr lang="en-US" sz="3000" u="sng" dirty="0" smtClean="0"/>
              <a:t>where, which, that </a:t>
            </a:r>
            <a:r>
              <a:rPr lang="en-US" sz="3000" u="sng" dirty="0"/>
              <a:t>or Ø :</a:t>
            </a:r>
          </a:p>
          <a:p>
            <a:pPr marL="0" indent="0" algn="l" rtl="0">
              <a:buNone/>
            </a:pPr>
            <a:r>
              <a:rPr lang="en-US" sz="3000" dirty="0" smtClean="0"/>
              <a:t>This is an island.</a:t>
            </a:r>
          </a:p>
          <a:p>
            <a:pPr marL="0" indent="0" algn="l" rtl="0">
              <a:buNone/>
            </a:pPr>
            <a:r>
              <a:rPr lang="en-US" sz="3000" dirty="0" smtClean="0"/>
              <a:t>An advanced society had flourished here.</a:t>
            </a:r>
          </a:p>
          <a:p>
            <a:pPr marL="0" indent="0" algn="l" rtl="0">
              <a:buNone/>
            </a:pPr>
            <a:endParaRPr lang="en-US" sz="3000" dirty="0"/>
          </a:p>
          <a:p>
            <a:pPr marL="0" indent="0" algn="l" rtl="0">
              <a:buNone/>
            </a:pPr>
            <a:r>
              <a:rPr lang="en-US" sz="3000" dirty="0"/>
              <a:t>This is an </a:t>
            </a:r>
            <a:r>
              <a:rPr lang="en-US" sz="3000" dirty="0" smtClean="0"/>
              <a:t>island </a:t>
            </a:r>
            <a:r>
              <a:rPr lang="en-US" sz="3000" u="sng" dirty="0" smtClean="0"/>
              <a:t>where an </a:t>
            </a:r>
            <a:r>
              <a:rPr lang="en-US" sz="3000" u="sng" dirty="0"/>
              <a:t>advanced society had </a:t>
            </a:r>
            <a:r>
              <a:rPr lang="en-US" sz="3000" u="sng" dirty="0" smtClean="0"/>
              <a:t>flourished</a:t>
            </a:r>
            <a:r>
              <a:rPr lang="en-US" sz="3000" dirty="0" smtClean="0"/>
              <a:t>.</a:t>
            </a:r>
          </a:p>
          <a:p>
            <a:pPr marL="0" indent="0" algn="l" rtl="0">
              <a:buNone/>
            </a:pPr>
            <a:r>
              <a:rPr lang="en-US" sz="3000" dirty="0"/>
              <a:t>This is an island </a:t>
            </a:r>
            <a:r>
              <a:rPr lang="en-US" sz="3000" b="1" u="sng" dirty="0" smtClean="0"/>
              <a:t>on</a:t>
            </a:r>
            <a:r>
              <a:rPr lang="en-US" sz="3000" u="sng" dirty="0" smtClean="0"/>
              <a:t> which an </a:t>
            </a:r>
            <a:r>
              <a:rPr lang="en-US" sz="3000" u="sng" dirty="0"/>
              <a:t>advanced society had flourished</a:t>
            </a:r>
            <a:r>
              <a:rPr lang="en-US" sz="3000" u="sng" dirty="0" smtClean="0"/>
              <a:t>.</a:t>
            </a:r>
            <a:endParaRPr lang="en-US" sz="3000" u="sng"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172957627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b="1" dirty="0"/>
              <a:t>Clauses with </a:t>
            </a:r>
            <a:r>
              <a:rPr lang="en-US" b="1" i="1" dirty="0" smtClean="0"/>
              <a:t>where</a:t>
            </a:r>
            <a:endParaRPr lang="ar-SA" dirty="0"/>
          </a:p>
        </p:txBody>
      </p:sp>
      <p:sp>
        <p:nvSpPr>
          <p:cNvPr id="3" name="Content Placeholder 2"/>
          <p:cNvSpPr>
            <a:spLocks noGrp="1"/>
          </p:cNvSpPr>
          <p:nvPr>
            <p:ph idx="1"/>
          </p:nvPr>
        </p:nvSpPr>
        <p:spPr/>
        <p:txBody>
          <a:bodyPr>
            <a:normAutofit/>
          </a:bodyPr>
          <a:lstStyle/>
          <a:p>
            <a:pPr marL="0" indent="0" algn="l" rtl="0">
              <a:buNone/>
            </a:pPr>
            <a:r>
              <a:rPr lang="en-US" sz="3000" dirty="0"/>
              <a:t>This is an island </a:t>
            </a:r>
            <a:r>
              <a:rPr lang="en-US" sz="3000" u="sng" dirty="0"/>
              <a:t>which an advanced society had </a:t>
            </a:r>
            <a:r>
              <a:rPr lang="en-US" sz="3000" u="sng" dirty="0" smtClean="0"/>
              <a:t>flourished </a:t>
            </a:r>
            <a:r>
              <a:rPr lang="en-US" sz="3000" b="1" u="sng" dirty="0" smtClean="0"/>
              <a:t>on</a:t>
            </a:r>
            <a:r>
              <a:rPr lang="en-US" sz="3000" u="sng" dirty="0" smtClean="0"/>
              <a:t>.</a:t>
            </a:r>
          </a:p>
          <a:p>
            <a:pPr marL="0" indent="0" algn="l" rtl="0">
              <a:buNone/>
            </a:pPr>
            <a:endParaRPr lang="en-US" sz="3000" u="sng" dirty="0"/>
          </a:p>
          <a:p>
            <a:pPr marL="0" indent="0" algn="l" rtl="0">
              <a:buNone/>
            </a:pPr>
            <a:r>
              <a:rPr lang="en-US" sz="3000" dirty="0"/>
              <a:t>This is an island </a:t>
            </a:r>
            <a:r>
              <a:rPr lang="en-US" sz="3000" u="sng" dirty="0"/>
              <a:t>that an advanced society had </a:t>
            </a:r>
            <a:r>
              <a:rPr lang="en-US" sz="3000" u="sng" dirty="0" smtClean="0"/>
              <a:t>flourished </a:t>
            </a:r>
            <a:r>
              <a:rPr lang="en-US" sz="3000" b="1" u="sng" dirty="0" smtClean="0"/>
              <a:t>on</a:t>
            </a:r>
            <a:r>
              <a:rPr lang="en-US" sz="3000" u="sng" dirty="0" smtClean="0"/>
              <a:t>.</a:t>
            </a:r>
            <a:endParaRPr lang="en-US" sz="3000" u="sng" dirty="0"/>
          </a:p>
          <a:p>
            <a:pPr marL="0" indent="0" algn="l" rtl="0">
              <a:buNone/>
            </a:pPr>
            <a:endParaRPr lang="en-US" sz="3000" dirty="0" smtClean="0"/>
          </a:p>
          <a:p>
            <a:pPr marL="0" indent="0" algn="l" rtl="0">
              <a:buNone/>
            </a:pPr>
            <a:r>
              <a:rPr lang="en-US" sz="3000" dirty="0" smtClean="0"/>
              <a:t>This </a:t>
            </a:r>
            <a:r>
              <a:rPr lang="en-US" sz="3000" dirty="0"/>
              <a:t>is an island </a:t>
            </a:r>
            <a:r>
              <a:rPr lang="en-US" sz="3000" u="sng" dirty="0"/>
              <a:t>an advanced society had </a:t>
            </a:r>
            <a:r>
              <a:rPr lang="en-US" sz="3000" u="sng" dirty="0" smtClean="0"/>
              <a:t>flourished </a:t>
            </a:r>
            <a:r>
              <a:rPr lang="en-US" sz="3000" b="1" u="sng" dirty="0" smtClean="0"/>
              <a:t>on</a:t>
            </a:r>
            <a:r>
              <a:rPr lang="en-US" sz="3000" dirty="0" smtClean="0"/>
              <a:t>.</a:t>
            </a:r>
            <a:endParaRPr lang="en-US" sz="3000" dirty="0"/>
          </a:p>
          <a:p>
            <a:pPr marL="0" indent="0">
              <a:buNone/>
            </a:pPr>
            <a:endParaRPr lang="ar-SA" sz="3000"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192397188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938368"/>
          </a:xfrm>
        </p:spPr>
        <p:txBody>
          <a:bodyPr/>
          <a:lstStyle/>
          <a:p>
            <a:pPr algn="ctr" rtl="0"/>
            <a:r>
              <a:rPr lang="en-US" b="1" dirty="0"/>
              <a:t>Clauses with </a:t>
            </a:r>
            <a:r>
              <a:rPr lang="en-US" b="1" i="1" dirty="0" smtClean="0"/>
              <a:t>where</a:t>
            </a:r>
            <a:endParaRPr lang="ar-SA" dirty="0"/>
          </a:p>
        </p:txBody>
      </p:sp>
      <p:sp>
        <p:nvSpPr>
          <p:cNvPr id="3" name="Content Placeholder 2"/>
          <p:cNvSpPr>
            <a:spLocks noGrp="1"/>
          </p:cNvSpPr>
          <p:nvPr>
            <p:ph idx="1"/>
          </p:nvPr>
        </p:nvSpPr>
        <p:spPr>
          <a:xfrm>
            <a:off x="251520" y="1556792"/>
            <a:ext cx="8640960" cy="5040560"/>
          </a:xfrm>
        </p:spPr>
        <p:txBody>
          <a:bodyPr>
            <a:noAutofit/>
          </a:bodyPr>
          <a:lstStyle/>
          <a:p>
            <a:pPr algn="l" rtl="0"/>
            <a:r>
              <a:rPr lang="en-US" sz="2700" u="sng" dirty="0"/>
              <a:t>N</a:t>
            </a:r>
            <a:r>
              <a:rPr lang="en-US" sz="2700" u="sng" dirty="0" smtClean="0"/>
              <a:t>onrestrictive </a:t>
            </a:r>
            <a:r>
              <a:rPr lang="en-US" sz="2700" u="sng" dirty="0"/>
              <a:t>clauses with where, </a:t>
            </a:r>
            <a:r>
              <a:rPr lang="en-US" sz="2700" u="sng" dirty="0" smtClean="0"/>
              <a:t>or which:</a:t>
            </a:r>
          </a:p>
          <a:p>
            <a:pPr marL="0" indent="0" algn="l" rtl="0">
              <a:buNone/>
            </a:pPr>
            <a:r>
              <a:rPr lang="en-US" sz="2700" dirty="0" smtClean="0"/>
              <a:t>This is Easter island.</a:t>
            </a:r>
          </a:p>
          <a:p>
            <a:pPr marL="0" indent="0" algn="l" rtl="0">
              <a:buNone/>
            </a:pPr>
            <a:r>
              <a:rPr lang="en-US" sz="2700" dirty="0" smtClean="0"/>
              <a:t>An advanced society had flourished here.</a:t>
            </a:r>
          </a:p>
          <a:p>
            <a:pPr marL="0" indent="0" algn="l" rtl="0">
              <a:buNone/>
            </a:pPr>
            <a:endParaRPr lang="en-US" sz="1000" dirty="0"/>
          </a:p>
          <a:p>
            <a:pPr marL="0" indent="0" algn="l" rtl="0">
              <a:buNone/>
            </a:pPr>
            <a:r>
              <a:rPr lang="en-US" sz="2700" dirty="0"/>
              <a:t>This is Easter </a:t>
            </a:r>
            <a:r>
              <a:rPr lang="en-US" sz="2700" dirty="0" smtClean="0"/>
              <a:t>island, </a:t>
            </a:r>
            <a:r>
              <a:rPr lang="en-US" sz="2700" u="sng" dirty="0" smtClean="0"/>
              <a:t>where an </a:t>
            </a:r>
            <a:r>
              <a:rPr lang="en-US" sz="2700" u="sng" dirty="0"/>
              <a:t>advanced society had </a:t>
            </a:r>
            <a:r>
              <a:rPr lang="en-US" sz="2700" u="sng" dirty="0" smtClean="0"/>
              <a:t>flourished.</a:t>
            </a:r>
            <a:endParaRPr lang="en-US" sz="2700" u="sng" dirty="0"/>
          </a:p>
          <a:p>
            <a:pPr marL="0" indent="0" algn="l" rtl="0">
              <a:buNone/>
            </a:pPr>
            <a:r>
              <a:rPr lang="en-US" sz="2700" dirty="0"/>
              <a:t>This is Easter </a:t>
            </a:r>
            <a:r>
              <a:rPr lang="en-US" sz="2700" dirty="0" smtClean="0"/>
              <a:t>island, </a:t>
            </a:r>
            <a:r>
              <a:rPr lang="en-US" sz="2700" b="1" u="sng" dirty="0" smtClean="0"/>
              <a:t>on</a:t>
            </a:r>
            <a:r>
              <a:rPr lang="en-US" sz="2700" u="sng" dirty="0" smtClean="0"/>
              <a:t> which an </a:t>
            </a:r>
            <a:r>
              <a:rPr lang="en-US" sz="2700" u="sng" dirty="0"/>
              <a:t>advanced society had </a:t>
            </a:r>
            <a:r>
              <a:rPr lang="en-US" sz="2700" u="sng" dirty="0" smtClean="0"/>
              <a:t>flourished.</a:t>
            </a:r>
          </a:p>
          <a:p>
            <a:pPr marL="0" indent="0" algn="l" rtl="0">
              <a:buNone/>
            </a:pPr>
            <a:r>
              <a:rPr lang="en-US" sz="2700" dirty="0"/>
              <a:t>This is Easter </a:t>
            </a:r>
            <a:r>
              <a:rPr lang="en-US" sz="2700" dirty="0" smtClean="0"/>
              <a:t>island, </a:t>
            </a:r>
            <a:r>
              <a:rPr lang="en-US" sz="2700" u="sng" dirty="0" smtClean="0"/>
              <a:t>which an </a:t>
            </a:r>
            <a:r>
              <a:rPr lang="en-US" sz="2700" u="sng" dirty="0"/>
              <a:t>advanced society had </a:t>
            </a:r>
            <a:r>
              <a:rPr lang="en-US" sz="2700" u="sng" dirty="0" smtClean="0"/>
              <a:t>flourished </a:t>
            </a:r>
            <a:r>
              <a:rPr lang="en-US" sz="2700" b="1" u="sng" dirty="0" smtClean="0"/>
              <a:t>on</a:t>
            </a:r>
            <a:r>
              <a:rPr lang="en-US" sz="2700" u="sng" dirty="0" smtClean="0"/>
              <a:t>.</a:t>
            </a:r>
          </a:p>
          <a:p>
            <a:pPr marL="0" indent="0" algn="l" rtl="0">
              <a:buNone/>
            </a:pPr>
            <a:r>
              <a:rPr lang="en-US" sz="2700" b="1" dirty="0" smtClean="0"/>
              <a:t>Practice 1, p. 179</a:t>
            </a:r>
            <a:endParaRPr lang="en-US" sz="2700" b="1"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249925897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7092" y="620688"/>
            <a:ext cx="8229600" cy="6237312"/>
          </a:xfrm>
        </p:spPr>
        <p:txBody>
          <a:bodyPr>
            <a:normAutofit/>
          </a:bodyPr>
          <a:lstStyle/>
          <a:p>
            <a:pPr marL="0" indent="0" algn="ctr" rtl="0">
              <a:buNone/>
            </a:pPr>
            <a:r>
              <a:rPr lang="en-US" b="1" dirty="0" smtClean="0"/>
              <a:t>Restrictive clauses modifying people</a:t>
            </a:r>
          </a:p>
          <a:p>
            <a:pPr marL="0" indent="0">
              <a:buNone/>
            </a:pPr>
            <a:endParaRPr lang="en-US" dirty="0" smtClean="0"/>
          </a:p>
          <a:p>
            <a:pPr marL="0" indent="0">
              <a:buNone/>
            </a:pPr>
            <a:endParaRPr lang="en-US" dirty="0" smtClean="0"/>
          </a:p>
          <a:p>
            <a:pPr marL="0" indent="0" algn="l" rtl="0">
              <a:buNone/>
            </a:pPr>
            <a:r>
              <a:rPr lang="en-US" dirty="0" smtClean="0"/>
              <a:t>Subject						</a:t>
            </a:r>
            <a:r>
              <a:rPr lang="en-US" dirty="0"/>
              <a:t> </a:t>
            </a:r>
            <a:r>
              <a:rPr lang="en-US" dirty="0" smtClean="0"/>
              <a:t>      object</a:t>
            </a:r>
          </a:p>
          <a:p>
            <a:pPr marL="0" indent="0" algn="l" rtl="0">
              <a:buNone/>
            </a:pPr>
            <a:r>
              <a:rPr lang="en-US" dirty="0" smtClean="0"/>
              <a:t>			     object of preposition</a:t>
            </a:r>
          </a:p>
          <a:p>
            <a:pPr marL="0" indent="0" algn="l" rtl="0">
              <a:buNone/>
            </a:pPr>
            <a:endParaRPr lang="en-US" dirty="0" smtClean="0"/>
          </a:p>
          <a:p>
            <a:pPr marL="0" indent="0" algn="l" rtl="0">
              <a:buNone/>
            </a:pPr>
            <a:r>
              <a:rPr lang="en-US" dirty="0" smtClean="0"/>
              <a:t>Who 						</a:t>
            </a:r>
          </a:p>
          <a:p>
            <a:pPr marL="0" indent="0" algn="l" rtl="0">
              <a:buNone/>
            </a:pPr>
            <a:r>
              <a:rPr lang="en-US" dirty="0" smtClean="0"/>
              <a:t>That               		prep + whom	</a:t>
            </a:r>
            <a:r>
              <a:rPr lang="en-US" dirty="0"/>
              <a:t> </a:t>
            </a:r>
            <a:r>
              <a:rPr lang="en-US" dirty="0" smtClean="0"/>
              <a:t>    whom</a:t>
            </a:r>
          </a:p>
          <a:p>
            <a:pPr marL="0" indent="0" algn="l" rtl="0">
              <a:buNone/>
            </a:pPr>
            <a:r>
              <a:rPr lang="en-US" dirty="0"/>
              <a:t>	</a:t>
            </a:r>
            <a:r>
              <a:rPr lang="en-US" dirty="0" smtClean="0"/>
              <a:t>	  		whom + prep                 who</a:t>
            </a:r>
          </a:p>
          <a:p>
            <a:pPr marL="0" indent="0" algn="l" rtl="0">
              <a:buNone/>
            </a:pPr>
            <a:r>
              <a:rPr lang="en-US" dirty="0"/>
              <a:t>	</a:t>
            </a:r>
            <a:r>
              <a:rPr lang="en-US" dirty="0" smtClean="0"/>
              <a:t>	 		who + prep                      that</a:t>
            </a:r>
          </a:p>
          <a:p>
            <a:pPr marL="0" indent="0" algn="l" rtl="0">
              <a:buNone/>
            </a:pPr>
            <a:r>
              <a:rPr lang="en-US" dirty="0"/>
              <a:t>	</a:t>
            </a:r>
            <a:r>
              <a:rPr lang="en-US" dirty="0" smtClean="0"/>
              <a:t>			that + prep                       </a:t>
            </a:r>
            <a:r>
              <a:rPr lang="en-US" dirty="0"/>
              <a:t>Ø</a:t>
            </a:r>
            <a:endParaRPr lang="en-US" dirty="0" smtClean="0"/>
          </a:p>
          <a:p>
            <a:pPr marL="0" indent="0" algn="l" rtl="0">
              <a:buNone/>
            </a:pPr>
            <a:r>
              <a:rPr lang="en-US" dirty="0"/>
              <a:t>	</a:t>
            </a:r>
            <a:r>
              <a:rPr lang="en-US" dirty="0" smtClean="0"/>
              <a:t>			</a:t>
            </a:r>
            <a:r>
              <a:rPr lang="en-US" dirty="0"/>
              <a:t> </a:t>
            </a:r>
            <a:r>
              <a:rPr lang="en-US" dirty="0" smtClean="0"/>
              <a:t>Ø + prep</a:t>
            </a:r>
            <a:endParaRPr lang="ar-SA" dirty="0"/>
          </a:p>
        </p:txBody>
      </p:sp>
      <p:cxnSp>
        <p:nvCxnSpPr>
          <p:cNvPr id="5" name="Straight Arrow Connector 4"/>
          <p:cNvCxnSpPr/>
          <p:nvPr/>
        </p:nvCxnSpPr>
        <p:spPr>
          <a:xfrm flipH="1">
            <a:off x="811474" y="1124744"/>
            <a:ext cx="2232248" cy="8528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427984" y="1198259"/>
            <a:ext cx="0" cy="12226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6228184" y="1124744"/>
            <a:ext cx="1265820" cy="8813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4427984" y="3068960"/>
            <a:ext cx="0" cy="7905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7884368" y="2708919"/>
            <a:ext cx="0" cy="12226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827584" y="2492896"/>
            <a:ext cx="0"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Footer Placeholder 8"/>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159977360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559896"/>
          </a:xfrm>
        </p:spPr>
        <p:txBody>
          <a:bodyPr>
            <a:normAutofit/>
          </a:bodyPr>
          <a:lstStyle/>
          <a:p>
            <a:pPr marL="0" indent="0" algn="ctr" rtl="0">
              <a:buNone/>
            </a:pPr>
            <a:r>
              <a:rPr lang="en-US" b="1" dirty="0" smtClean="0"/>
              <a:t>Nonrestrictive </a:t>
            </a:r>
            <a:r>
              <a:rPr lang="en-US" b="1" dirty="0"/>
              <a:t>clauses modifying </a:t>
            </a:r>
            <a:r>
              <a:rPr lang="en-US" b="1" dirty="0" smtClean="0"/>
              <a:t>people</a:t>
            </a:r>
            <a:endParaRPr lang="en-US" b="1" dirty="0"/>
          </a:p>
          <a:p>
            <a:pPr marL="0" indent="0">
              <a:buNone/>
            </a:pPr>
            <a:endParaRPr lang="en-US" dirty="0"/>
          </a:p>
          <a:p>
            <a:pPr marL="0" indent="0">
              <a:buNone/>
            </a:pPr>
            <a:endParaRPr lang="en-US" dirty="0"/>
          </a:p>
          <a:p>
            <a:pPr marL="0" indent="0" algn="l" rtl="0">
              <a:buNone/>
            </a:pPr>
            <a:endParaRPr lang="en-US" dirty="0" smtClean="0"/>
          </a:p>
          <a:p>
            <a:pPr marL="0" indent="0" algn="l" rtl="0">
              <a:buNone/>
            </a:pPr>
            <a:r>
              <a:rPr lang="en-US" dirty="0" smtClean="0"/>
              <a:t>Subject</a:t>
            </a:r>
            <a:r>
              <a:rPr lang="en-US" dirty="0"/>
              <a:t>						     </a:t>
            </a:r>
            <a:r>
              <a:rPr lang="en-US" dirty="0" smtClean="0"/>
              <a:t>object</a:t>
            </a:r>
            <a:endParaRPr lang="en-US" dirty="0"/>
          </a:p>
          <a:p>
            <a:pPr marL="0" indent="0" algn="l" rtl="0">
              <a:buNone/>
            </a:pPr>
            <a:r>
              <a:rPr lang="en-US" dirty="0"/>
              <a:t>			object of preposition</a:t>
            </a:r>
          </a:p>
          <a:p>
            <a:pPr marL="0" indent="0" algn="l" rtl="0">
              <a:buNone/>
            </a:pPr>
            <a:endParaRPr lang="en-US" dirty="0"/>
          </a:p>
          <a:p>
            <a:pPr marL="0" indent="0" algn="l" rtl="0">
              <a:buNone/>
            </a:pPr>
            <a:r>
              <a:rPr lang="en-US" dirty="0"/>
              <a:t>Who 						</a:t>
            </a:r>
          </a:p>
          <a:p>
            <a:pPr marL="0" indent="0" algn="l" rtl="0">
              <a:buNone/>
            </a:pPr>
            <a:r>
              <a:rPr lang="en-US" dirty="0" smtClean="0"/>
              <a:t>               </a:t>
            </a:r>
            <a:r>
              <a:rPr lang="en-US" dirty="0"/>
              <a:t>		</a:t>
            </a:r>
            <a:r>
              <a:rPr lang="en-US" dirty="0" smtClean="0"/>
              <a:t>          prep </a:t>
            </a:r>
            <a:r>
              <a:rPr lang="en-US" dirty="0"/>
              <a:t>+ whom	     </a:t>
            </a:r>
            <a:r>
              <a:rPr lang="en-US" dirty="0" smtClean="0"/>
              <a:t>	    whom</a:t>
            </a:r>
            <a:endParaRPr lang="en-US" dirty="0"/>
          </a:p>
          <a:p>
            <a:pPr marL="0" indent="0" algn="l" rtl="0">
              <a:buNone/>
            </a:pPr>
            <a:r>
              <a:rPr lang="en-US" dirty="0"/>
              <a:t>		  		whom + prep                 who</a:t>
            </a:r>
          </a:p>
          <a:p>
            <a:pPr marL="0" indent="0" algn="l" rtl="0">
              <a:buNone/>
            </a:pPr>
            <a:r>
              <a:rPr lang="en-US" dirty="0"/>
              <a:t>		 		</a:t>
            </a:r>
            <a:endParaRPr lang="ar-SA" dirty="0"/>
          </a:p>
        </p:txBody>
      </p:sp>
      <p:cxnSp>
        <p:nvCxnSpPr>
          <p:cNvPr id="4" name="Straight Arrow Connector 3"/>
          <p:cNvCxnSpPr/>
          <p:nvPr/>
        </p:nvCxnSpPr>
        <p:spPr>
          <a:xfrm flipH="1">
            <a:off x="1331640" y="1496033"/>
            <a:ext cx="2232248" cy="8528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4790178" y="1641063"/>
            <a:ext cx="0" cy="12226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7668344" y="3191480"/>
            <a:ext cx="0" cy="12226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992121" y="3191480"/>
            <a:ext cx="0" cy="957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788024" y="3573016"/>
            <a:ext cx="0" cy="10066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012160" y="1574096"/>
            <a:ext cx="1656184" cy="8813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Footer Placeholder 8"/>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1393403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938368"/>
          </a:xfrm>
        </p:spPr>
        <p:txBody>
          <a:bodyPr/>
          <a:lstStyle/>
          <a:p>
            <a:r>
              <a:rPr lang="en-US" b="1" dirty="0"/>
              <a:t>Adjective Clauses</a:t>
            </a:r>
            <a:endParaRPr lang="ar-SA"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255631538"/>
              </p:ext>
            </p:extLst>
          </p:nvPr>
        </p:nvGraphicFramePr>
        <p:xfrm>
          <a:off x="251520" y="1772817"/>
          <a:ext cx="8697145" cy="4392488"/>
        </p:xfrm>
        <a:graphic>
          <a:graphicData uri="http://schemas.openxmlformats.org/drawingml/2006/table">
            <a:tbl>
              <a:tblPr rtl="1" firstRow="1" bandRow="1">
                <a:tableStyleId>{5C22544A-7EE6-4342-B048-85BDC9FD1C3A}</a:tableStyleId>
              </a:tblPr>
              <a:tblGrid>
                <a:gridCol w="4500279"/>
                <a:gridCol w="2166432"/>
                <a:gridCol w="2030434"/>
              </a:tblGrid>
              <a:tr h="781451">
                <a:tc>
                  <a:txBody>
                    <a:bodyPr/>
                    <a:lstStyle/>
                    <a:p>
                      <a:pPr algn="l" rtl="0"/>
                      <a:r>
                        <a:rPr lang="en-US" sz="2200" dirty="0" smtClean="0">
                          <a:solidFill>
                            <a:schemeClr val="tx1"/>
                          </a:solidFill>
                        </a:rPr>
                        <a:t>example</a:t>
                      </a:r>
                      <a:endParaRPr lang="ar-SA" sz="2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a:r>
                        <a:rPr lang="en-US" sz="2200" dirty="0" smtClean="0">
                          <a:solidFill>
                            <a:schemeClr val="tx1"/>
                          </a:solidFill>
                        </a:rPr>
                        <a:t>Relative Pronouns</a:t>
                      </a:r>
                      <a:endParaRPr lang="ar-SA" sz="2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a:r>
                        <a:rPr lang="en-US" sz="2200" dirty="0" smtClean="0">
                          <a:solidFill>
                            <a:schemeClr val="tx1"/>
                          </a:solidFill>
                        </a:rPr>
                        <a:t>Types of Clauses</a:t>
                      </a:r>
                      <a:endParaRPr lang="ar-SA" sz="2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03679">
                <a:tc>
                  <a:txBody>
                    <a:bodyPr/>
                    <a:lstStyle/>
                    <a:p>
                      <a:pPr algn="l" rtl="0"/>
                      <a:r>
                        <a:rPr lang="en-US" sz="2200" dirty="0" smtClean="0">
                          <a:solidFill>
                            <a:sysClr val="windowText" lastClr="000000"/>
                          </a:solidFill>
                          <a:cs typeface="+mj-cs"/>
                        </a:rPr>
                        <a:t>I remember the café </a:t>
                      </a:r>
                      <a:r>
                        <a:rPr lang="en-US" sz="2200" u="sng" dirty="0" smtClean="0">
                          <a:solidFill>
                            <a:sysClr val="windowText" lastClr="000000"/>
                          </a:solidFill>
                          <a:cs typeface="+mj-cs"/>
                        </a:rPr>
                        <a:t>where we met</a:t>
                      </a:r>
                      <a:r>
                        <a:rPr lang="en-US" sz="2200" dirty="0" smtClean="0">
                          <a:solidFill>
                            <a:sysClr val="windowText" lastClr="000000"/>
                          </a:solidFill>
                          <a:cs typeface="+mj-cs"/>
                        </a:rPr>
                        <a:t>.</a:t>
                      </a:r>
                      <a:endParaRPr lang="ar-SA" sz="2200" dirty="0">
                        <a:solidFill>
                          <a:sysClr val="windowText" lastClr="000000"/>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a:r>
                        <a:rPr lang="en-US" sz="2200" dirty="0" smtClean="0">
                          <a:solidFill>
                            <a:sysClr val="windowText" lastClr="000000"/>
                          </a:solidFill>
                          <a:cs typeface="+mj-cs"/>
                        </a:rPr>
                        <a:t>Where </a:t>
                      </a:r>
                      <a:endParaRPr lang="ar-SA" sz="2200" dirty="0">
                        <a:solidFill>
                          <a:sysClr val="windowText" lastClr="000000"/>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a:r>
                        <a:rPr lang="en-US" sz="2200" dirty="0" smtClean="0">
                          <a:solidFill>
                            <a:sysClr val="windowText" lastClr="000000"/>
                          </a:solidFill>
                          <a:cs typeface="+mj-cs"/>
                        </a:rPr>
                        <a:t>place</a:t>
                      </a:r>
                      <a:endParaRPr lang="ar-SA" sz="2200" dirty="0">
                        <a:solidFill>
                          <a:sysClr val="windowText" lastClr="000000"/>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03679">
                <a:tc>
                  <a:txBody>
                    <a:bodyPr/>
                    <a:lstStyle/>
                    <a:p>
                      <a:pPr algn="l" rtl="0"/>
                      <a:r>
                        <a:rPr lang="en-US" sz="2200" dirty="0" smtClean="0">
                          <a:solidFill>
                            <a:sysClr val="windowText" lastClr="000000"/>
                          </a:solidFill>
                          <a:cs typeface="+mj-cs"/>
                        </a:rPr>
                        <a:t>Does the class meet at a time </a:t>
                      </a:r>
                      <a:r>
                        <a:rPr lang="en-US" sz="2200" u="sng" dirty="0" smtClean="0">
                          <a:solidFill>
                            <a:sysClr val="windowText" lastClr="000000"/>
                          </a:solidFill>
                          <a:cs typeface="+mj-cs"/>
                        </a:rPr>
                        <a:t>when you can attend?</a:t>
                      </a:r>
                      <a:endParaRPr lang="ar-SA" sz="2200" u="sng" dirty="0">
                        <a:solidFill>
                          <a:sysClr val="windowText" lastClr="000000"/>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a:r>
                        <a:rPr lang="en-US" sz="2200" dirty="0" smtClean="0">
                          <a:solidFill>
                            <a:sysClr val="windowText" lastClr="000000"/>
                          </a:solidFill>
                          <a:cs typeface="+mj-cs"/>
                        </a:rPr>
                        <a:t>When</a:t>
                      </a:r>
                      <a:endParaRPr lang="ar-SA" sz="2200" dirty="0">
                        <a:solidFill>
                          <a:sysClr val="windowText" lastClr="000000"/>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a:r>
                        <a:rPr lang="en-US" sz="2200" dirty="0" smtClean="0">
                          <a:solidFill>
                            <a:sysClr val="windowText" lastClr="000000"/>
                          </a:solidFill>
                          <a:cs typeface="+mj-cs"/>
                        </a:rPr>
                        <a:t>Time</a:t>
                      </a:r>
                      <a:endParaRPr lang="ar-SA" sz="2200" dirty="0">
                        <a:solidFill>
                          <a:sysClr val="windowText" lastClr="000000"/>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03679">
                <a:tc>
                  <a:txBody>
                    <a:bodyPr/>
                    <a:lstStyle/>
                    <a:p>
                      <a:pPr algn="l" rtl="0"/>
                      <a:r>
                        <a:rPr lang="en-US" sz="2200" dirty="0" smtClean="0">
                          <a:solidFill>
                            <a:sysClr val="windowText" lastClr="000000"/>
                          </a:solidFill>
                          <a:cs typeface="+mj-cs"/>
                        </a:rPr>
                        <a:t>I saw three movies,</a:t>
                      </a:r>
                      <a:r>
                        <a:rPr lang="en-US" sz="2200" baseline="0" dirty="0" smtClean="0">
                          <a:solidFill>
                            <a:sysClr val="windowText" lastClr="000000"/>
                          </a:solidFill>
                          <a:cs typeface="+mj-cs"/>
                        </a:rPr>
                        <a:t> </a:t>
                      </a:r>
                      <a:r>
                        <a:rPr lang="en-US" sz="2200" u="sng" baseline="0" dirty="0" smtClean="0">
                          <a:solidFill>
                            <a:sysClr val="windowText" lastClr="000000"/>
                          </a:solidFill>
                          <a:cs typeface="+mj-cs"/>
                        </a:rPr>
                        <a:t>one of which was boring.</a:t>
                      </a:r>
                      <a:endParaRPr lang="ar-SA" sz="2200" u="sng" dirty="0">
                        <a:solidFill>
                          <a:sysClr val="windowText" lastClr="000000"/>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a:r>
                        <a:rPr lang="en-US" sz="2200" dirty="0" smtClean="0">
                          <a:solidFill>
                            <a:sysClr val="windowText" lastClr="000000"/>
                          </a:solidFill>
                          <a:cs typeface="+mj-cs"/>
                        </a:rPr>
                        <a:t>Quantity + of + which or whom</a:t>
                      </a:r>
                      <a:endParaRPr lang="ar-SA" sz="2200" dirty="0">
                        <a:solidFill>
                          <a:sysClr val="windowText" lastClr="000000"/>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a:r>
                        <a:rPr lang="en-US" sz="2200" dirty="0" smtClean="0">
                          <a:solidFill>
                            <a:sysClr val="windowText" lastClr="000000"/>
                          </a:solidFill>
                          <a:cs typeface="+mj-cs"/>
                        </a:rPr>
                        <a:t>quantity</a:t>
                      </a:r>
                      <a:endParaRPr lang="ar-SA" sz="2200" dirty="0">
                        <a:solidFill>
                          <a:sysClr val="windowText" lastClr="000000"/>
                        </a:solidFill>
                        <a:cs typeface="+mj-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Footer Placeholder 4"/>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423973096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31904"/>
          </a:xfrm>
        </p:spPr>
        <p:txBody>
          <a:bodyPr>
            <a:normAutofit fontScale="92500" lnSpcReduction="10000"/>
          </a:bodyPr>
          <a:lstStyle/>
          <a:p>
            <a:pPr marL="0" indent="0" algn="ctr" rtl="0">
              <a:buNone/>
            </a:pPr>
            <a:r>
              <a:rPr lang="en-US" b="1" dirty="0"/>
              <a:t>Restrictive clauses modifying things </a:t>
            </a:r>
            <a:r>
              <a:rPr lang="en-US" b="1" dirty="0" smtClean="0"/>
              <a:t>and animals</a:t>
            </a:r>
            <a:endParaRPr lang="en-US" b="1" dirty="0"/>
          </a:p>
          <a:p>
            <a:pPr marL="0" indent="0">
              <a:buNone/>
            </a:pPr>
            <a:endParaRPr lang="en-US" dirty="0"/>
          </a:p>
          <a:p>
            <a:pPr marL="0" indent="0">
              <a:buNone/>
            </a:pPr>
            <a:endParaRPr lang="en-US" dirty="0"/>
          </a:p>
          <a:p>
            <a:pPr marL="0" indent="0" algn="l" rtl="0">
              <a:buNone/>
            </a:pPr>
            <a:r>
              <a:rPr lang="en-US" dirty="0" smtClean="0"/>
              <a:t>Subject						object</a:t>
            </a:r>
            <a:endParaRPr lang="en-US" dirty="0"/>
          </a:p>
          <a:p>
            <a:pPr marL="0" indent="0" algn="l" rtl="0">
              <a:buNone/>
            </a:pPr>
            <a:r>
              <a:rPr lang="en-US" dirty="0" smtClean="0"/>
              <a:t>			object </a:t>
            </a:r>
            <a:r>
              <a:rPr lang="en-US" dirty="0"/>
              <a:t>of preposition</a:t>
            </a:r>
          </a:p>
          <a:p>
            <a:pPr marL="0" indent="0" algn="l" rtl="0">
              <a:buNone/>
            </a:pPr>
            <a:endParaRPr lang="en-US" dirty="0"/>
          </a:p>
          <a:p>
            <a:pPr marL="0" indent="0" algn="l" rtl="0">
              <a:buNone/>
            </a:pPr>
            <a:endParaRPr lang="en-US" dirty="0"/>
          </a:p>
          <a:p>
            <a:pPr marL="0" indent="0" algn="l" rtl="0">
              <a:buNone/>
            </a:pPr>
            <a:r>
              <a:rPr lang="en-US" dirty="0" smtClean="0"/>
              <a:t>which</a:t>
            </a:r>
            <a:r>
              <a:rPr lang="en-US" dirty="0"/>
              <a:t>						</a:t>
            </a:r>
          </a:p>
          <a:p>
            <a:pPr marL="0" indent="0" algn="l" rtl="0">
              <a:buNone/>
            </a:pPr>
            <a:r>
              <a:rPr lang="en-US" dirty="0"/>
              <a:t>That           	</a:t>
            </a:r>
            <a:r>
              <a:rPr lang="en-US" dirty="0" smtClean="0"/>
              <a:t>	prep </a:t>
            </a:r>
            <a:r>
              <a:rPr lang="en-US" dirty="0"/>
              <a:t>+ </a:t>
            </a:r>
            <a:r>
              <a:rPr lang="en-US" dirty="0" smtClean="0"/>
              <a:t>which      	   	which</a:t>
            </a:r>
            <a:endParaRPr lang="en-US" dirty="0"/>
          </a:p>
          <a:p>
            <a:pPr marL="0" indent="0" algn="l" rtl="0">
              <a:buNone/>
            </a:pPr>
            <a:r>
              <a:rPr lang="en-US" dirty="0"/>
              <a:t>	</a:t>
            </a:r>
            <a:r>
              <a:rPr lang="en-US" dirty="0" smtClean="0"/>
              <a:t>        </a:t>
            </a:r>
            <a:r>
              <a:rPr lang="en-US" dirty="0"/>
              <a:t>	</a:t>
            </a:r>
            <a:r>
              <a:rPr lang="en-US" dirty="0" smtClean="0"/>
              <a:t>	which+ prep       	 	that</a:t>
            </a:r>
            <a:endParaRPr lang="en-US" dirty="0"/>
          </a:p>
          <a:p>
            <a:pPr marL="0" indent="0" algn="l" rtl="0">
              <a:buNone/>
            </a:pPr>
            <a:r>
              <a:rPr lang="en-US" dirty="0"/>
              <a:t>	</a:t>
            </a:r>
            <a:r>
              <a:rPr lang="en-US" dirty="0" smtClean="0"/>
              <a:t>		that + prep                          	</a:t>
            </a:r>
            <a:r>
              <a:rPr lang="en-US" sz="2800" dirty="0" smtClean="0"/>
              <a:t>Ø</a:t>
            </a:r>
            <a:endParaRPr lang="en-US" dirty="0" smtClean="0"/>
          </a:p>
          <a:p>
            <a:pPr marL="0" indent="0" algn="l" rtl="0">
              <a:buNone/>
            </a:pPr>
            <a:r>
              <a:rPr lang="en-US" dirty="0" smtClean="0"/>
              <a:t>			Ø + prep</a:t>
            </a:r>
          </a:p>
          <a:p>
            <a:pPr marL="0" indent="0" algn="l" rtl="0">
              <a:buNone/>
            </a:pPr>
            <a:r>
              <a:rPr lang="en-US" dirty="0"/>
              <a:t>				</a:t>
            </a:r>
            <a:endParaRPr lang="ar-SA" dirty="0"/>
          </a:p>
        </p:txBody>
      </p:sp>
      <p:cxnSp>
        <p:nvCxnSpPr>
          <p:cNvPr id="4" name="Straight Arrow Connector 3"/>
          <p:cNvCxnSpPr/>
          <p:nvPr/>
        </p:nvCxnSpPr>
        <p:spPr>
          <a:xfrm flipH="1">
            <a:off x="1403648" y="1124744"/>
            <a:ext cx="1640074" cy="6012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283968" y="1241434"/>
            <a:ext cx="0" cy="8914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940152" y="1124744"/>
            <a:ext cx="1008112" cy="6012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971600" y="2564904"/>
            <a:ext cx="0" cy="7710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283968" y="2996952"/>
            <a:ext cx="0" cy="7710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7308304" y="2492896"/>
            <a:ext cx="0" cy="11521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Footer Placeholder 8"/>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114886443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415880"/>
          </a:xfrm>
        </p:spPr>
        <p:txBody>
          <a:bodyPr>
            <a:normAutofit fontScale="92500"/>
          </a:bodyPr>
          <a:lstStyle/>
          <a:p>
            <a:pPr marL="0" indent="0" algn="ctr" rtl="0">
              <a:buNone/>
            </a:pPr>
            <a:r>
              <a:rPr lang="en-US" b="1" dirty="0" smtClean="0"/>
              <a:t>nonrestrictive </a:t>
            </a:r>
            <a:r>
              <a:rPr lang="en-US" b="1" dirty="0"/>
              <a:t>clauses describing things and animals</a:t>
            </a:r>
          </a:p>
          <a:p>
            <a:pPr marL="0" indent="0">
              <a:buNone/>
            </a:pPr>
            <a:endParaRPr lang="en-US" dirty="0"/>
          </a:p>
          <a:p>
            <a:pPr marL="0" indent="0">
              <a:buNone/>
            </a:pPr>
            <a:endParaRPr lang="en-US" dirty="0"/>
          </a:p>
          <a:p>
            <a:pPr marL="0" indent="0" algn="l" rtl="0">
              <a:buNone/>
            </a:pPr>
            <a:r>
              <a:rPr lang="en-US" dirty="0"/>
              <a:t>Subject                                                         </a:t>
            </a:r>
            <a:r>
              <a:rPr lang="en-US" dirty="0" smtClean="0"/>
              <a:t>		   object</a:t>
            </a:r>
            <a:endParaRPr lang="en-US" dirty="0"/>
          </a:p>
          <a:p>
            <a:pPr marL="0" indent="0" algn="l" rtl="0">
              <a:buNone/>
            </a:pPr>
            <a:r>
              <a:rPr lang="en-US" dirty="0"/>
              <a:t>                 	 </a:t>
            </a:r>
            <a:r>
              <a:rPr lang="en-US" dirty="0" smtClean="0"/>
              <a:t>          object </a:t>
            </a:r>
            <a:r>
              <a:rPr lang="en-US" dirty="0"/>
              <a:t>of preposition</a:t>
            </a:r>
          </a:p>
          <a:p>
            <a:pPr marL="0" indent="0" algn="l" rtl="0">
              <a:buNone/>
            </a:pPr>
            <a:endParaRPr lang="en-US" dirty="0"/>
          </a:p>
          <a:p>
            <a:pPr marL="0" indent="0" algn="l" rtl="0">
              <a:buNone/>
            </a:pPr>
            <a:endParaRPr lang="en-US" dirty="0"/>
          </a:p>
          <a:p>
            <a:pPr marL="0" indent="0" algn="l" rtl="0">
              <a:buNone/>
            </a:pPr>
            <a:r>
              <a:rPr lang="en-US" dirty="0"/>
              <a:t>which							</a:t>
            </a:r>
            <a:r>
              <a:rPr lang="en-US" dirty="0" smtClean="0"/>
              <a:t>    which</a:t>
            </a:r>
            <a:endParaRPr lang="en-US" dirty="0"/>
          </a:p>
          <a:p>
            <a:pPr marL="0" indent="0" algn="ctr" rtl="0">
              <a:buNone/>
            </a:pPr>
            <a:r>
              <a:rPr lang="en-US" dirty="0" smtClean="0"/>
              <a:t>prep </a:t>
            </a:r>
            <a:r>
              <a:rPr lang="en-US" dirty="0"/>
              <a:t>+ </a:t>
            </a:r>
            <a:r>
              <a:rPr lang="en-US" dirty="0" smtClean="0"/>
              <a:t>which</a:t>
            </a:r>
            <a:endParaRPr lang="en-US" dirty="0"/>
          </a:p>
          <a:p>
            <a:pPr marL="0" indent="0" algn="ctr" rtl="0">
              <a:buNone/>
            </a:pPr>
            <a:r>
              <a:rPr lang="en-US" dirty="0" smtClean="0"/>
              <a:t>which</a:t>
            </a:r>
            <a:r>
              <a:rPr lang="en-US" dirty="0"/>
              <a:t>+ </a:t>
            </a:r>
            <a:r>
              <a:rPr lang="en-US" dirty="0" smtClean="0"/>
              <a:t>prep</a:t>
            </a:r>
            <a:endParaRPr lang="en-US" dirty="0"/>
          </a:p>
          <a:p>
            <a:pPr marL="0" indent="0" algn="l" rtl="0">
              <a:buNone/>
            </a:pPr>
            <a:r>
              <a:rPr lang="en-US" dirty="0"/>
              <a:t>		</a:t>
            </a:r>
            <a:r>
              <a:rPr lang="en-US" dirty="0" smtClean="0"/>
              <a:t> </a:t>
            </a:r>
            <a:r>
              <a:rPr lang="en-US" dirty="0"/>
              <a:t>						</a:t>
            </a:r>
            <a:endParaRPr lang="ar-SA" dirty="0"/>
          </a:p>
          <a:p>
            <a:endParaRPr lang="ar-SA" dirty="0"/>
          </a:p>
        </p:txBody>
      </p:sp>
      <p:cxnSp>
        <p:nvCxnSpPr>
          <p:cNvPr id="4" name="Straight Arrow Connector 3"/>
          <p:cNvCxnSpPr/>
          <p:nvPr/>
        </p:nvCxnSpPr>
        <p:spPr>
          <a:xfrm flipH="1">
            <a:off x="1274283" y="1441848"/>
            <a:ext cx="992953" cy="6842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6315354" y="1517402"/>
            <a:ext cx="1064958" cy="6154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971600" y="2729994"/>
            <a:ext cx="0" cy="11968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7668344" y="2770358"/>
            <a:ext cx="0" cy="11565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283968" y="1593596"/>
            <a:ext cx="0" cy="7710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283968" y="3328436"/>
            <a:ext cx="0" cy="11185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Footer Placeholder 9"/>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325720126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1010376"/>
          </a:xfrm>
        </p:spPr>
        <p:txBody>
          <a:bodyPr>
            <a:noAutofit/>
          </a:bodyPr>
          <a:lstStyle/>
          <a:p>
            <a:pPr algn="ctr" rtl="0"/>
            <a:r>
              <a:rPr lang="en-US" sz="3500" b="1" dirty="0" smtClean="0"/>
              <a:t>Nonrestrictive Adjective Clauses</a:t>
            </a:r>
            <a:br>
              <a:rPr lang="en-US" sz="3500" b="1" dirty="0" smtClean="0"/>
            </a:br>
            <a:r>
              <a:rPr lang="en-US" sz="3500" b="1" dirty="0" smtClean="0"/>
              <a:t>and Expressions of Quantity</a:t>
            </a:r>
            <a:endParaRPr lang="ar-SA" sz="3500" b="1" dirty="0"/>
          </a:p>
        </p:txBody>
      </p:sp>
      <p:sp>
        <p:nvSpPr>
          <p:cNvPr id="3" name="Content Placeholder 2"/>
          <p:cNvSpPr>
            <a:spLocks noGrp="1"/>
          </p:cNvSpPr>
          <p:nvPr>
            <p:ph idx="1"/>
          </p:nvPr>
        </p:nvSpPr>
        <p:spPr>
          <a:xfrm>
            <a:off x="251520" y="1935480"/>
            <a:ext cx="8640960" cy="4389120"/>
          </a:xfrm>
        </p:spPr>
        <p:txBody>
          <a:bodyPr>
            <a:normAutofit/>
          </a:bodyPr>
          <a:lstStyle/>
          <a:p>
            <a:pPr marL="0" indent="0" algn="l" rtl="0">
              <a:buNone/>
            </a:pPr>
            <a:r>
              <a:rPr lang="en-US" sz="2800" dirty="0" smtClean="0"/>
              <a:t>	Expressions such as</a:t>
            </a:r>
            <a:r>
              <a:rPr lang="en-US" sz="2800" b="1" dirty="0" smtClean="0"/>
              <a:t> one of, some of, all of, none of , each of, both of, the rest of</a:t>
            </a:r>
            <a:r>
              <a:rPr lang="en-US" sz="2800" dirty="0" smtClean="0"/>
              <a:t>, </a:t>
            </a:r>
            <a:r>
              <a:rPr lang="en-US" sz="2800" b="1" dirty="0" smtClean="0"/>
              <a:t>either of </a:t>
            </a:r>
            <a:r>
              <a:rPr lang="en-US" sz="2800" dirty="0" smtClean="0"/>
              <a:t>and </a:t>
            </a:r>
            <a:r>
              <a:rPr lang="en-US" sz="2800" b="1" dirty="0" smtClean="0"/>
              <a:t>neither of</a:t>
            </a:r>
            <a:r>
              <a:rPr lang="en-US" sz="2800" dirty="0" smtClean="0"/>
              <a:t> may be used to begin nonrestrictive adjective clauses.</a:t>
            </a:r>
          </a:p>
          <a:p>
            <a:pPr marL="0" indent="0" algn="l" rtl="0">
              <a:buNone/>
            </a:pPr>
            <a:endParaRPr lang="en-US" sz="1500" dirty="0" smtClean="0"/>
          </a:p>
          <a:p>
            <a:pPr marL="0" indent="0" algn="l" rtl="0">
              <a:buNone/>
            </a:pPr>
            <a:r>
              <a:rPr lang="en-US" sz="2800" dirty="0"/>
              <a:t>	</a:t>
            </a:r>
            <a:r>
              <a:rPr lang="en-US" sz="2800" dirty="0" smtClean="0"/>
              <a:t>These clauses must include </a:t>
            </a:r>
            <a:r>
              <a:rPr lang="en-US" sz="2800" u="sng" dirty="0" smtClean="0"/>
              <a:t>whom</a:t>
            </a:r>
            <a:r>
              <a:rPr lang="en-US" sz="2800" dirty="0" smtClean="0"/>
              <a:t> and </a:t>
            </a:r>
            <a:r>
              <a:rPr lang="en-US" sz="2800" u="sng" dirty="0" smtClean="0"/>
              <a:t>which</a:t>
            </a:r>
            <a:r>
              <a:rPr lang="en-US" sz="2800" dirty="0" smtClean="0"/>
              <a:t>, depending on whether an object or person is being described. These clauses must be preceded and/or followed by commas.</a:t>
            </a:r>
          </a:p>
          <a:p>
            <a:pPr marL="0" indent="0" algn="l" rtl="0">
              <a:buNone/>
            </a:pPr>
            <a:r>
              <a:rPr lang="en-US" sz="2800" b="1" dirty="0" smtClean="0"/>
              <a:t>(table 4.12, p. 180)</a:t>
            </a:r>
            <a:endParaRPr lang="ar-SA" sz="2800" b="1"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165023484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0"/>
            <a:r>
              <a:rPr lang="en-US" sz="3500" b="1" dirty="0"/>
              <a:t>Nonrestrictive Adjective Clauses</a:t>
            </a:r>
            <a:br>
              <a:rPr lang="en-US" sz="3500" b="1" dirty="0"/>
            </a:br>
            <a:r>
              <a:rPr lang="en-US" sz="3500" b="1" dirty="0"/>
              <a:t>and Expressions of Quantity</a:t>
            </a:r>
            <a:endParaRPr lang="ar-SA" sz="3500" dirty="0"/>
          </a:p>
        </p:txBody>
      </p:sp>
      <p:sp>
        <p:nvSpPr>
          <p:cNvPr id="3" name="Content Placeholder 2"/>
          <p:cNvSpPr>
            <a:spLocks noGrp="1"/>
          </p:cNvSpPr>
          <p:nvPr>
            <p:ph idx="1"/>
          </p:nvPr>
        </p:nvSpPr>
        <p:spPr>
          <a:xfrm>
            <a:off x="251520" y="2208232"/>
            <a:ext cx="8640960" cy="4389120"/>
          </a:xfrm>
        </p:spPr>
        <p:txBody>
          <a:bodyPr>
            <a:noAutofit/>
          </a:bodyPr>
          <a:lstStyle/>
          <a:p>
            <a:pPr marL="0" indent="0" algn="l" rtl="0">
              <a:buNone/>
            </a:pPr>
            <a:r>
              <a:rPr lang="en-US" sz="2800" dirty="0" smtClean="0">
                <a:latin typeface="Times New Roman" pitchFamily="18" charset="0"/>
                <a:cs typeface="Times New Roman" pitchFamily="18" charset="0"/>
              </a:rPr>
              <a:t>Sailors attacked the islanders.</a:t>
            </a:r>
          </a:p>
          <a:p>
            <a:pPr marL="0" indent="0" algn="l" rtl="0">
              <a:buNone/>
            </a:pPr>
            <a:r>
              <a:rPr lang="en-US" sz="2800" dirty="0" smtClean="0">
                <a:latin typeface="Times New Roman" pitchFamily="18" charset="0"/>
                <a:cs typeface="Times New Roman" pitchFamily="18" charset="0"/>
              </a:rPr>
              <a:t>Three of the islanders were killed.</a:t>
            </a:r>
          </a:p>
          <a:p>
            <a:pPr marL="0" indent="0" algn="l" rtl="0">
              <a:buNone/>
            </a:pPr>
            <a:r>
              <a:rPr lang="en-US" sz="2800" dirty="0" smtClean="0">
                <a:latin typeface="Times New Roman" pitchFamily="18" charset="0"/>
                <a:cs typeface="Times New Roman" pitchFamily="18" charset="0"/>
              </a:rPr>
              <a:t>Sailors attacked the islanders, </a:t>
            </a:r>
            <a:r>
              <a:rPr lang="en-US" sz="2800" b="1" u="sng" dirty="0" smtClean="0">
                <a:latin typeface="Times New Roman" pitchFamily="18" charset="0"/>
                <a:cs typeface="Times New Roman" pitchFamily="18" charset="0"/>
              </a:rPr>
              <a:t>three of whom </a:t>
            </a:r>
            <a:r>
              <a:rPr lang="en-US" sz="2800" u="sng" dirty="0" smtClean="0">
                <a:latin typeface="Times New Roman" pitchFamily="18" charset="0"/>
                <a:cs typeface="Times New Roman" pitchFamily="18" charset="0"/>
              </a:rPr>
              <a:t>were killed.</a:t>
            </a:r>
          </a:p>
          <a:p>
            <a:pPr marL="0" indent="0" algn="l" rtl="0">
              <a:buNone/>
            </a:pPr>
            <a:endParaRPr lang="en-US" sz="2800" dirty="0">
              <a:latin typeface="Times New Roman" pitchFamily="18" charset="0"/>
              <a:cs typeface="Times New Roman" pitchFamily="18" charset="0"/>
            </a:endParaRPr>
          </a:p>
          <a:p>
            <a:pPr marL="0" indent="0" algn="l" rtl="0">
              <a:buNone/>
            </a:pPr>
            <a:r>
              <a:rPr lang="en-US" sz="2800" dirty="0" smtClean="0">
                <a:latin typeface="Times New Roman" pitchFamily="18" charset="0"/>
                <a:cs typeface="Times New Roman" pitchFamily="18" charset="0"/>
              </a:rPr>
              <a:t>These statues are world famous.</a:t>
            </a:r>
          </a:p>
          <a:p>
            <a:pPr marL="0" indent="0" algn="l" rtl="0">
              <a:buNone/>
            </a:pPr>
            <a:r>
              <a:rPr lang="en-US" sz="2800" dirty="0" smtClean="0">
                <a:latin typeface="Times New Roman" pitchFamily="18" charset="0"/>
                <a:cs typeface="Times New Roman" pitchFamily="18" charset="0"/>
              </a:rPr>
              <a:t>Many of them weigh over 20 tons.</a:t>
            </a:r>
          </a:p>
          <a:p>
            <a:pPr marL="0" indent="0" algn="l" rtl="0">
              <a:buNone/>
            </a:pPr>
            <a:r>
              <a:rPr lang="en-US" sz="2800" dirty="0">
                <a:latin typeface="Times New Roman" pitchFamily="18" charset="0"/>
                <a:cs typeface="Times New Roman" pitchFamily="18" charset="0"/>
              </a:rPr>
              <a:t>These </a:t>
            </a:r>
            <a:r>
              <a:rPr lang="en-US" sz="2800" dirty="0" smtClean="0">
                <a:latin typeface="Times New Roman" pitchFamily="18" charset="0"/>
                <a:cs typeface="Times New Roman" pitchFamily="18" charset="0"/>
              </a:rPr>
              <a:t>statues, </a:t>
            </a:r>
            <a:r>
              <a:rPr lang="en-US" sz="2800" b="1" u="sng" dirty="0" smtClean="0">
                <a:latin typeface="Times New Roman" pitchFamily="18" charset="0"/>
                <a:cs typeface="Times New Roman" pitchFamily="18" charset="0"/>
              </a:rPr>
              <a:t>many </a:t>
            </a:r>
            <a:r>
              <a:rPr lang="en-US" sz="2800" b="1" u="sng" dirty="0">
                <a:latin typeface="Times New Roman" pitchFamily="18" charset="0"/>
                <a:cs typeface="Times New Roman" pitchFamily="18" charset="0"/>
              </a:rPr>
              <a:t>of </a:t>
            </a:r>
            <a:r>
              <a:rPr lang="en-US" sz="2800" b="1" u="sng" dirty="0" smtClean="0">
                <a:latin typeface="Times New Roman" pitchFamily="18" charset="0"/>
                <a:cs typeface="Times New Roman" pitchFamily="18" charset="0"/>
              </a:rPr>
              <a:t>which</a:t>
            </a:r>
            <a:r>
              <a:rPr lang="en-US" sz="2800" u="sng" dirty="0" smtClean="0">
                <a:latin typeface="Times New Roman" pitchFamily="18" charset="0"/>
                <a:cs typeface="Times New Roman" pitchFamily="18" charset="0"/>
              </a:rPr>
              <a:t> weigh </a:t>
            </a:r>
            <a:r>
              <a:rPr lang="en-US" sz="2800" u="sng" dirty="0">
                <a:latin typeface="Times New Roman" pitchFamily="18" charset="0"/>
                <a:cs typeface="Times New Roman" pitchFamily="18" charset="0"/>
              </a:rPr>
              <a:t>over 20 </a:t>
            </a:r>
            <a:r>
              <a:rPr lang="en-US" sz="2800" u="sng" dirty="0" smtClean="0">
                <a:latin typeface="Times New Roman" pitchFamily="18" charset="0"/>
                <a:cs typeface="Times New Roman" pitchFamily="18" charset="0"/>
              </a:rPr>
              <a:t>tons</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are world famous</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349546774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794352"/>
          </a:xfrm>
        </p:spPr>
        <p:txBody>
          <a:bodyPr>
            <a:normAutofit fontScale="90000"/>
          </a:bodyPr>
          <a:lstStyle/>
          <a:p>
            <a:pPr algn="ctr" rtl="0"/>
            <a:r>
              <a:rPr lang="en-US" sz="3200" b="1" dirty="0"/>
              <a:t>Nonrestrictive Adjective Clauses</a:t>
            </a:r>
            <a:br>
              <a:rPr lang="en-US" sz="3200" b="1" dirty="0"/>
            </a:br>
            <a:r>
              <a:rPr lang="en-US" sz="3200" b="1" dirty="0"/>
              <a:t>and Expressions of Quantity</a:t>
            </a:r>
            <a:endParaRPr lang="ar-SA" sz="3200" dirty="0"/>
          </a:p>
        </p:txBody>
      </p:sp>
      <p:sp>
        <p:nvSpPr>
          <p:cNvPr id="3" name="Content Placeholder 2"/>
          <p:cNvSpPr>
            <a:spLocks noGrp="1"/>
          </p:cNvSpPr>
          <p:nvPr>
            <p:ph idx="1"/>
          </p:nvPr>
        </p:nvSpPr>
        <p:spPr>
          <a:xfrm>
            <a:off x="251520" y="1844824"/>
            <a:ext cx="8640960" cy="4752528"/>
          </a:xfrm>
        </p:spPr>
        <p:txBody>
          <a:bodyPr>
            <a:normAutofit/>
          </a:bodyPr>
          <a:lstStyle/>
          <a:p>
            <a:pPr marL="0" indent="0" algn="l" rtl="0">
              <a:buNone/>
            </a:pPr>
            <a:r>
              <a:rPr lang="en-US" sz="2800" dirty="0" smtClean="0">
                <a:latin typeface="Times New Roman" pitchFamily="18" charset="0"/>
                <a:cs typeface="Times New Roman" pitchFamily="18" charset="0"/>
              </a:rPr>
              <a:t>They sailed two ships.</a:t>
            </a:r>
          </a:p>
          <a:p>
            <a:pPr marL="0" indent="0" algn="l" rtl="0">
              <a:buNone/>
            </a:pPr>
            <a:r>
              <a:rPr lang="en-US" sz="2800" dirty="0" smtClean="0">
                <a:latin typeface="Times New Roman" pitchFamily="18" charset="0"/>
                <a:cs typeface="Times New Roman" pitchFamily="18" charset="0"/>
              </a:rPr>
              <a:t>Neither of the ships was safe.</a:t>
            </a:r>
          </a:p>
          <a:p>
            <a:pPr marL="0" indent="0" algn="l" rtl="0">
              <a:buNone/>
            </a:pPr>
            <a:r>
              <a:rPr lang="en-US" sz="2800" dirty="0" smtClean="0">
                <a:latin typeface="Times New Roman" pitchFamily="18" charset="0"/>
                <a:cs typeface="Times New Roman" pitchFamily="18" charset="0"/>
              </a:rPr>
              <a:t>Neither ship was safe.</a:t>
            </a:r>
            <a:endParaRPr lang="en-US" sz="2800" dirty="0">
              <a:latin typeface="Times New Roman" pitchFamily="18" charset="0"/>
              <a:cs typeface="Times New Roman" pitchFamily="18" charset="0"/>
            </a:endParaRPr>
          </a:p>
          <a:p>
            <a:pPr marL="0" indent="0" algn="l" rtl="0">
              <a:buNone/>
            </a:pPr>
            <a:r>
              <a:rPr lang="en-US" sz="2800" dirty="0" smtClean="0">
                <a:latin typeface="Times New Roman" pitchFamily="18" charset="0"/>
                <a:cs typeface="Times New Roman" pitchFamily="18" charset="0"/>
              </a:rPr>
              <a:t>They sailed two ships, </a:t>
            </a:r>
            <a:r>
              <a:rPr lang="en-US" sz="2800" b="1" u="sng" dirty="0" smtClean="0">
                <a:latin typeface="Times New Roman" pitchFamily="18" charset="0"/>
                <a:cs typeface="Times New Roman" pitchFamily="18" charset="0"/>
              </a:rPr>
              <a:t>neither of which </a:t>
            </a:r>
            <a:r>
              <a:rPr lang="en-US" sz="2800" u="sng" dirty="0" smtClean="0">
                <a:latin typeface="Times New Roman" pitchFamily="18" charset="0"/>
                <a:cs typeface="Times New Roman" pitchFamily="18" charset="0"/>
              </a:rPr>
              <a:t>was safe</a:t>
            </a:r>
            <a:r>
              <a:rPr lang="en-US" sz="2800" dirty="0" smtClean="0">
                <a:latin typeface="Times New Roman" pitchFamily="18" charset="0"/>
                <a:cs typeface="Times New Roman" pitchFamily="18" charset="0"/>
              </a:rPr>
              <a:t>.</a:t>
            </a:r>
          </a:p>
          <a:p>
            <a:pPr marL="0" indent="0" algn="l" rtl="0">
              <a:buNone/>
            </a:pPr>
            <a:endParaRPr lang="en-US" sz="2800" b="1" dirty="0" smtClean="0">
              <a:latin typeface="Times New Roman" pitchFamily="18" charset="0"/>
              <a:cs typeface="Times New Roman" pitchFamily="18" charset="0"/>
            </a:endParaRPr>
          </a:p>
          <a:p>
            <a:pPr marL="0" indent="0" algn="l" rtl="0">
              <a:buNone/>
            </a:pP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citizens of Puerto Rico are well educated</a:t>
            </a:r>
            <a:r>
              <a:rPr lang="en-US" sz="2800" dirty="0" smtClean="0">
                <a:latin typeface="Times New Roman" pitchFamily="18" charset="0"/>
                <a:cs typeface="Times New Roman" pitchFamily="18" charset="0"/>
              </a:rPr>
              <a:t>.</a:t>
            </a:r>
          </a:p>
          <a:p>
            <a:pPr marL="0" indent="0" algn="l" rtl="0">
              <a:buNone/>
            </a:pPr>
            <a:r>
              <a:rPr lang="en-US" sz="2800" dirty="0">
                <a:latin typeface="Times New Roman" pitchFamily="18" charset="0"/>
                <a:cs typeface="Times New Roman" pitchFamily="18" charset="0"/>
              </a:rPr>
              <a:t>Ninety percent of them are literate</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marL="0" indent="0" algn="l" rtl="0">
              <a:buNone/>
            </a:pPr>
            <a:r>
              <a:rPr lang="en-US" sz="2800" dirty="0">
                <a:latin typeface="Times New Roman" pitchFamily="18" charset="0"/>
                <a:cs typeface="Times New Roman" pitchFamily="18" charset="0"/>
              </a:rPr>
              <a:t>The citizens of Puerto Rico, </a:t>
            </a:r>
            <a:r>
              <a:rPr lang="en-US" sz="2800" b="1" u="sng" dirty="0">
                <a:latin typeface="Times New Roman" pitchFamily="18" charset="0"/>
                <a:cs typeface="Times New Roman" pitchFamily="18" charset="0"/>
              </a:rPr>
              <a:t>ninety percent of whom </a:t>
            </a:r>
            <a:r>
              <a:rPr lang="en-US" sz="2800" u="sng" dirty="0">
                <a:latin typeface="Times New Roman" pitchFamily="18" charset="0"/>
                <a:cs typeface="Times New Roman" pitchFamily="18" charset="0"/>
              </a:rPr>
              <a:t>are </a:t>
            </a:r>
            <a:r>
              <a:rPr lang="en-US" sz="2800" u="sng" dirty="0" smtClean="0">
                <a:latin typeface="Times New Roman" pitchFamily="18" charset="0"/>
                <a:cs typeface="Times New Roman" pitchFamily="18" charset="0"/>
              </a:rPr>
              <a:t>literate</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are well </a:t>
            </a:r>
            <a:r>
              <a:rPr lang="en-US" sz="2800" dirty="0" smtClean="0">
                <a:latin typeface="Times New Roman" pitchFamily="18" charset="0"/>
                <a:cs typeface="Times New Roman" pitchFamily="18" charset="0"/>
              </a:rPr>
              <a:t>educated.</a:t>
            </a:r>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353304708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0"/>
            <a:r>
              <a:rPr lang="en-US" sz="3800" b="1" dirty="0"/>
              <a:t>Nonrestrictive Adjective Clauses</a:t>
            </a:r>
            <a:br>
              <a:rPr lang="en-US" sz="3800" b="1" dirty="0"/>
            </a:br>
            <a:r>
              <a:rPr lang="en-US" sz="3800" b="1" dirty="0"/>
              <a:t>and Expressions of Quantity</a:t>
            </a:r>
            <a:endParaRPr lang="ar-SA" sz="3800" dirty="0"/>
          </a:p>
        </p:txBody>
      </p:sp>
      <p:sp>
        <p:nvSpPr>
          <p:cNvPr id="3" name="Content Placeholder 2"/>
          <p:cNvSpPr>
            <a:spLocks noGrp="1"/>
          </p:cNvSpPr>
          <p:nvPr>
            <p:ph idx="1"/>
          </p:nvPr>
        </p:nvSpPr>
        <p:spPr>
          <a:xfrm>
            <a:off x="457200" y="2223512"/>
            <a:ext cx="8229600" cy="4373840"/>
          </a:xfrm>
        </p:spPr>
        <p:txBody>
          <a:bodyPr>
            <a:normAutofit/>
          </a:bodyPr>
          <a:lstStyle/>
          <a:p>
            <a:pPr algn="l" rtl="0"/>
            <a:r>
              <a:rPr lang="en-US" dirty="0" smtClean="0"/>
              <a:t>She gave two answers.</a:t>
            </a:r>
          </a:p>
          <a:p>
            <a:pPr algn="l" rtl="0"/>
            <a:r>
              <a:rPr lang="en-US" dirty="0" smtClean="0"/>
              <a:t>Both answers were incorrect.</a:t>
            </a:r>
          </a:p>
          <a:p>
            <a:pPr marL="0" indent="0" algn="l" rtl="0">
              <a:buNone/>
            </a:pPr>
            <a:r>
              <a:rPr lang="en-US" dirty="0" smtClean="0"/>
              <a:t>She gave two answers, </a:t>
            </a:r>
            <a:r>
              <a:rPr lang="en-US" b="1" u="sng" dirty="0" smtClean="0"/>
              <a:t>both of which</a:t>
            </a:r>
            <a:r>
              <a:rPr lang="en-US" u="sng" dirty="0" smtClean="0"/>
              <a:t> were incorrect</a:t>
            </a:r>
            <a:r>
              <a:rPr lang="en-US" dirty="0" smtClean="0"/>
              <a:t>.</a:t>
            </a:r>
            <a:endParaRPr lang="en-US" dirty="0"/>
          </a:p>
          <a:p>
            <a:pPr algn="l" rtl="0"/>
            <a:endParaRPr lang="en-US" sz="1200" dirty="0" smtClean="0"/>
          </a:p>
          <a:p>
            <a:pPr algn="l" rtl="0"/>
            <a:r>
              <a:rPr lang="en-US" dirty="0" smtClean="0"/>
              <a:t>The top students received scholarships.</a:t>
            </a:r>
          </a:p>
          <a:p>
            <a:pPr algn="l" rtl="0"/>
            <a:r>
              <a:rPr lang="en-US" dirty="0" smtClean="0"/>
              <a:t>All of the students graduated with honors.</a:t>
            </a:r>
          </a:p>
          <a:p>
            <a:pPr marL="0" indent="0" algn="l" rtl="0">
              <a:buNone/>
            </a:pPr>
            <a:r>
              <a:rPr lang="en-US" dirty="0"/>
              <a:t>The top </a:t>
            </a:r>
            <a:r>
              <a:rPr lang="en-US" dirty="0" smtClean="0"/>
              <a:t>students, </a:t>
            </a:r>
            <a:r>
              <a:rPr lang="en-US" b="1" u="sng" dirty="0" smtClean="0"/>
              <a:t>all of whom</a:t>
            </a:r>
            <a:r>
              <a:rPr lang="en-US" u="sng" dirty="0" smtClean="0"/>
              <a:t> graduated with honors</a:t>
            </a:r>
            <a:r>
              <a:rPr lang="en-US" dirty="0" smtClean="0"/>
              <a:t>, received scholarships.</a:t>
            </a:r>
          </a:p>
          <a:p>
            <a:pPr marL="0" indent="0" algn="l" rtl="0">
              <a:buNone/>
            </a:pPr>
            <a:endParaRPr lang="en-US" sz="1200" dirty="0" smtClean="0"/>
          </a:p>
          <a:p>
            <a:pPr marL="0" indent="0" algn="l" rtl="0">
              <a:buNone/>
            </a:pPr>
            <a:r>
              <a:rPr lang="en-US" sz="2400" b="1" dirty="0">
                <a:latin typeface="Times New Roman" pitchFamily="18" charset="0"/>
                <a:cs typeface="Times New Roman" pitchFamily="18" charset="0"/>
              </a:rPr>
              <a:t>Practice 2, p. </a:t>
            </a:r>
            <a:r>
              <a:rPr lang="en-US" sz="2400" b="1" dirty="0" smtClean="0">
                <a:latin typeface="Times New Roman" pitchFamily="18" charset="0"/>
                <a:cs typeface="Times New Roman" pitchFamily="18" charset="0"/>
              </a:rPr>
              <a:t>180</a:t>
            </a:r>
            <a:endParaRPr lang="en-US" dirty="0"/>
          </a:p>
          <a:p>
            <a:pPr marL="0" indent="0" algn="l" rtl="0">
              <a:buNone/>
            </a:pPr>
            <a:endParaRPr lang="ar-SA"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168142458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500" b="1" dirty="0" smtClean="0"/>
              <a:t>Nonrestrictive Adjective Clauses</a:t>
            </a:r>
            <a:br>
              <a:rPr lang="en-US" sz="3500" b="1" dirty="0" smtClean="0"/>
            </a:br>
            <a:r>
              <a:rPr lang="en-US" sz="3500" b="1" dirty="0" smtClean="0"/>
              <a:t>and Expressions of Quantity</a:t>
            </a:r>
            <a:endParaRPr lang="ar-SA" sz="3500" dirty="0"/>
          </a:p>
        </p:txBody>
      </p:sp>
      <p:sp>
        <p:nvSpPr>
          <p:cNvPr id="3" name="Content Placeholder 2"/>
          <p:cNvSpPr>
            <a:spLocks noGrp="1"/>
          </p:cNvSpPr>
          <p:nvPr>
            <p:ph idx="1"/>
          </p:nvPr>
        </p:nvSpPr>
        <p:spPr/>
        <p:txBody>
          <a:bodyPr/>
          <a:lstStyle/>
          <a:p>
            <a:pPr algn="l" rtl="0"/>
            <a:r>
              <a:rPr lang="en-US" dirty="0" smtClean="0"/>
              <a:t>The top students received scholarships.</a:t>
            </a:r>
          </a:p>
          <a:p>
            <a:pPr algn="l" rtl="0"/>
            <a:r>
              <a:rPr lang="en-US" dirty="0" smtClean="0"/>
              <a:t>The school awarded half of the top students.</a:t>
            </a:r>
          </a:p>
          <a:p>
            <a:pPr algn="l" rtl="0"/>
            <a:endParaRPr lang="en-US" dirty="0" smtClean="0"/>
          </a:p>
          <a:p>
            <a:pPr algn="l" rtl="0"/>
            <a:r>
              <a:rPr lang="en-US" dirty="0" smtClean="0"/>
              <a:t>The top students, half of whom the school awarded, received scholarships.</a:t>
            </a:r>
          </a:p>
          <a:p>
            <a:pPr algn="l" rtl="0"/>
            <a:endParaRPr lang="ar-SA"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296144"/>
          </a:xfrm>
        </p:spPr>
        <p:txBody>
          <a:bodyPr>
            <a:noAutofit/>
          </a:bodyPr>
          <a:lstStyle/>
          <a:p>
            <a:pPr algn="ctr" rtl="0"/>
            <a:r>
              <a:rPr lang="en-US" sz="4000" b="1" dirty="0" smtClean="0"/>
              <a:t>Adjective Clauses and</a:t>
            </a:r>
            <a:br>
              <a:rPr lang="en-US" sz="4000" b="1" dirty="0" smtClean="0"/>
            </a:br>
            <a:r>
              <a:rPr lang="en-US" sz="4000" b="1" dirty="0" smtClean="0"/>
              <a:t>Subject/Verb Agreement</a:t>
            </a:r>
            <a:endParaRPr lang="ar-SA" sz="4000" b="1" dirty="0"/>
          </a:p>
        </p:txBody>
      </p:sp>
      <p:sp>
        <p:nvSpPr>
          <p:cNvPr id="3" name="Content Placeholder 2"/>
          <p:cNvSpPr>
            <a:spLocks noGrp="1"/>
          </p:cNvSpPr>
          <p:nvPr>
            <p:ph idx="1"/>
          </p:nvPr>
        </p:nvSpPr>
        <p:spPr>
          <a:xfrm>
            <a:off x="179512" y="1988840"/>
            <a:ext cx="8784976" cy="4680520"/>
          </a:xfrm>
        </p:spPr>
        <p:txBody>
          <a:bodyPr>
            <a:normAutofit fontScale="85000" lnSpcReduction="20000"/>
          </a:bodyPr>
          <a:lstStyle/>
          <a:p>
            <a:pPr marL="0" indent="0" algn="l" rtl="0">
              <a:lnSpc>
                <a:spcPct val="150000"/>
              </a:lnSpc>
              <a:buNone/>
            </a:pPr>
            <a:r>
              <a:rPr lang="en-US" sz="3200" dirty="0" smtClean="0"/>
              <a:t>The form of the verb in the adjective clause depends on the noun being modified.</a:t>
            </a:r>
          </a:p>
          <a:p>
            <a:pPr marL="0" indent="0" algn="l" rtl="0">
              <a:lnSpc>
                <a:spcPct val="150000"/>
              </a:lnSpc>
              <a:buNone/>
            </a:pPr>
            <a:endParaRPr lang="en-US" sz="1400" dirty="0" smtClean="0"/>
          </a:p>
          <a:p>
            <a:pPr lvl="1" algn="l" rtl="0">
              <a:lnSpc>
                <a:spcPct val="150000"/>
              </a:lnSpc>
            </a:pPr>
            <a:r>
              <a:rPr lang="en-US" sz="3000" dirty="0" smtClean="0"/>
              <a:t>Use a singular verb in an adjective clause that modifies a singular noun.</a:t>
            </a:r>
          </a:p>
          <a:p>
            <a:pPr lvl="1" algn="l" rtl="0">
              <a:lnSpc>
                <a:spcPct val="150000"/>
              </a:lnSpc>
            </a:pPr>
            <a:r>
              <a:rPr lang="en-US" sz="3000" dirty="0"/>
              <a:t>U</a:t>
            </a:r>
            <a:r>
              <a:rPr lang="en-US" sz="3000" dirty="0" smtClean="0"/>
              <a:t>se </a:t>
            </a:r>
            <a:r>
              <a:rPr lang="en-US" sz="3000" dirty="0"/>
              <a:t>a </a:t>
            </a:r>
            <a:r>
              <a:rPr lang="en-US" sz="3000" dirty="0" smtClean="0"/>
              <a:t>plural verb </a:t>
            </a:r>
            <a:r>
              <a:rPr lang="en-US" sz="3000" dirty="0"/>
              <a:t>in an adjective clause that modifies a </a:t>
            </a:r>
            <a:r>
              <a:rPr lang="en-US" sz="3000" dirty="0" smtClean="0"/>
              <a:t>plural noun.</a:t>
            </a:r>
          </a:p>
          <a:p>
            <a:pPr lvl="1" algn="l" rtl="0">
              <a:lnSpc>
                <a:spcPct val="150000"/>
              </a:lnSpc>
            </a:pPr>
            <a:endParaRPr lang="en-US" sz="1500" dirty="0" smtClean="0"/>
          </a:p>
          <a:p>
            <a:pPr marL="0" indent="0" algn="l" rtl="0">
              <a:lnSpc>
                <a:spcPct val="150000"/>
              </a:lnSpc>
              <a:buNone/>
            </a:pPr>
            <a:r>
              <a:rPr lang="en-US" sz="3200" b="1" dirty="0" smtClean="0"/>
              <a:t>(table 4.13, p. 181).</a:t>
            </a:r>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353304708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0"/>
            <a:r>
              <a:rPr lang="en-US" b="1" dirty="0"/>
              <a:t>Adjective Clauses and Subject/Verb Agreement</a:t>
            </a:r>
            <a:endParaRPr lang="ar-SA" dirty="0"/>
          </a:p>
        </p:txBody>
      </p:sp>
      <p:sp>
        <p:nvSpPr>
          <p:cNvPr id="3" name="Content Placeholder 2"/>
          <p:cNvSpPr>
            <a:spLocks noGrp="1"/>
          </p:cNvSpPr>
          <p:nvPr>
            <p:ph idx="1"/>
          </p:nvPr>
        </p:nvSpPr>
        <p:spPr>
          <a:xfrm>
            <a:off x="251520" y="2132856"/>
            <a:ext cx="8640960" cy="4389120"/>
          </a:xfrm>
        </p:spPr>
        <p:txBody>
          <a:bodyPr>
            <a:normAutofit/>
          </a:bodyPr>
          <a:lstStyle/>
          <a:p>
            <a:pPr marL="0" indent="0" algn="l" rtl="0">
              <a:buNone/>
            </a:pPr>
            <a:r>
              <a:rPr lang="en-US" sz="3000" dirty="0" smtClean="0"/>
              <a:t>The </a:t>
            </a:r>
            <a:r>
              <a:rPr lang="en-US" sz="3000" dirty="0"/>
              <a:t>islander </a:t>
            </a:r>
            <a:r>
              <a:rPr lang="en-US" sz="3000" u="sng" dirty="0"/>
              <a:t>who </a:t>
            </a:r>
            <a:r>
              <a:rPr lang="en-US" sz="3000" b="1" u="sng" dirty="0"/>
              <a:t>was</a:t>
            </a:r>
            <a:r>
              <a:rPr lang="en-US" sz="3000" u="sng" dirty="0"/>
              <a:t> kidnapped </a:t>
            </a:r>
            <a:r>
              <a:rPr lang="en-US" sz="3000" dirty="0"/>
              <a:t>later died.</a:t>
            </a:r>
            <a:endParaRPr lang="en-US" sz="3000" b="1" dirty="0"/>
          </a:p>
          <a:p>
            <a:pPr marL="0" indent="0" algn="l" rtl="0">
              <a:buNone/>
            </a:pPr>
            <a:r>
              <a:rPr lang="en-US" sz="3000" dirty="0"/>
              <a:t>The islanders </a:t>
            </a:r>
            <a:r>
              <a:rPr lang="en-US" sz="3000" u="sng" dirty="0"/>
              <a:t>who </a:t>
            </a:r>
            <a:r>
              <a:rPr lang="en-US" sz="3000" b="1" u="sng" dirty="0"/>
              <a:t>were</a:t>
            </a:r>
            <a:r>
              <a:rPr lang="en-US" sz="3000" u="sng" dirty="0"/>
              <a:t> kidnapped </a:t>
            </a:r>
            <a:r>
              <a:rPr lang="en-US" sz="3000" dirty="0"/>
              <a:t>later died</a:t>
            </a:r>
            <a:r>
              <a:rPr lang="en-US" sz="3000" dirty="0" smtClean="0"/>
              <a:t>.</a:t>
            </a:r>
          </a:p>
          <a:p>
            <a:pPr marL="0" indent="0" algn="l" rtl="0">
              <a:buNone/>
            </a:pPr>
            <a:endParaRPr lang="en-US" sz="3000" dirty="0"/>
          </a:p>
          <a:p>
            <a:pPr marL="0" indent="0" algn="l" rtl="0">
              <a:buNone/>
            </a:pPr>
            <a:r>
              <a:rPr lang="en-US" sz="3000" dirty="0" smtClean="0"/>
              <a:t>The student </a:t>
            </a:r>
            <a:r>
              <a:rPr lang="en-US" sz="3000" u="sng" dirty="0" smtClean="0"/>
              <a:t>who </a:t>
            </a:r>
            <a:r>
              <a:rPr lang="en-US" sz="3000" b="1" u="sng" dirty="0" smtClean="0"/>
              <a:t>is</a:t>
            </a:r>
            <a:r>
              <a:rPr lang="en-US" sz="3000" u="sng" dirty="0" smtClean="0"/>
              <a:t> working alone</a:t>
            </a:r>
            <a:r>
              <a:rPr lang="en-US" sz="3000" dirty="0" smtClean="0"/>
              <a:t> is a friend of mine.</a:t>
            </a:r>
          </a:p>
          <a:p>
            <a:pPr marL="0" indent="0" algn="l" rtl="0">
              <a:buNone/>
            </a:pPr>
            <a:r>
              <a:rPr lang="en-US" sz="3000" dirty="0" smtClean="0"/>
              <a:t>The students </a:t>
            </a:r>
            <a:r>
              <a:rPr lang="en-US" sz="3000" u="sng" dirty="0" smtClean="0"/>
              <a:t>who </a:t>
            </a:r>
            <a:r>
              <a:rPr lang="en-US" sz="3000" b="1" u="sng" dirty="0" smtClean="0"/>
              <a:t>are</a:t>
            </a:r>
            <a:r>
              <a:rPr lang="en-US" sz="3000" u="sng" dirty="0" smtClean="0"/>
              <a:t> working together </a:t>
            </a:r>
            <a:r>
              <a:rPr lang="en-US" sz="3000" dirty="0" smtClean="0"/>
              <a:t>are friends of mine.</a:t>
            </a:r>
            <a:endParaRPr lang="en-US" sz="3000"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171104008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722344"/>
          </a:xfrm>
        </p:spPr>
        <p:txBody>
          <a:bodyPr>
            <a:normAutofit/>
          </a:bodyPr>
          <a:lstStyle/>
          <a:p>
            <a:pPr algn="ctr" rtl="0"/>
            <a:r>
              <a:rPr lang="en-US" sz="3200" b="1" dirty="0"/>
              <a:t>Adjective Clauses and Subject/Verb Agreement</a:t>
            </a:r>
            <a:endParaRPr lang="ar-SA" sz="3200" dirty="0"/>
          </a:p>
        </p:txBody>
      </p:sp>
      <p:sp>
        <p:nvSpPr>
          <p:cNvPr id="3" name="Content Placeholder 2"/>
          <p:cNvSpPr>
            <a:spLocks noGrp="1"/>
          </p:cNvSpPr>
          <p:nvPr>
            <p:ph idx="1"/>
          </p:nvPr>
        </p:nvSpPr>
        <p:spPr>
          <a:xfrm>
            <a:off x="323528" y="1700808"/>
            <a:ext cx="8424936" cy="4824536"/>
          </a:xfrm>
        </p:spPr>
        <p:txBody>
          <a:bodyPr>
            <a:noAutofit/>
          </a:bodyPr>
          <a:lstStyle/>
          <a:p>
            <a:pPr marL="0" indent="0" algn="l" rtl="0">
              <a:lnSpc>
                <a:spcPct val="150000"/>
              </a:lnSpc>
              <a:buNone/>
            </a:pPr>
            <a:r>
              <a:rPr lang="en-US" sz="2700" dirty="0" smtClean="0"/>
              <a:t>	Use plural verbs with adjective clauses that follow </a:t>
            </a:r>
            <a:r>
              <a:rPr lang="en-US" sz="2700" b="1" u="sng" dirty="0" smtClean="0"/>
              <a:t>one of the + plural noun</a:t>
            </a:r>
            <a:r>
              <a:rPr lang="en-US" sz="2700" dirty="0" smtClean="0"/>
              <a:t>. The clause modifies the plural noun in the prepositional phrase. In conversational English, a singular verb may sometimes be used.</a:t>
            </a:r>
            <a:r>
              <a:rPr lang="en-US" sz="2700" b="1" dirty="0"/>
              <a:t> </a:t>
            </a:r>
            <a:r>
              <a:rPr lang="en-US" sz="2700" b="1" dirty="0" smtClean="0"/>
              <a:t>(</a:t>
            </a:r>
            <a:r>
              <a:rPr lang="en-US" sz="2700" b="1" dirty="0"/>
              <a:t>table 4.13, p. 181</a:t>
            </a:r>
            <a:r>
              <a:rPr lang="en-US" sz="2700" b="1" dirty="0" smtClean="0"/>
              <a:t>).</a:t>
            </a:r>
            <a:endParaRPr lang="en-US" sz="2700" dirty="0" smtClean="0"/>
          </a:p>
          <a:p>
            <a:pPr marL="0" indent="0" algn="l" rtl="0">
              <a:buNone/>
            </a:pPr>
            <a:endParaRPr lang="en-US" sz="1200" b="1" dirty="0" smtClean="0"/>
          </a:p>
          <a:p>
            <a:pPr marL="0" indent="0" algn="l" rtl="0">
              <a:buNone/>
            </a:pPr>
            <a:r>
              <a:rPr lang="en-US" sz="2700" b="1" dirty="0" smtClean="0"/>
              <a:t>Example:</a:t>
            </a:r>
          </a:p>
          <a:p>
            <a:pPr marL="0" indent="0" algn="l" rtl="0">
              <a:buNone/>
            </a:pPr>
            <a:r>
              <a:rPr lang="en-US" sz="2700" i="1" dirty="0" smtClean="0"/>
              <a:t>It is </a:t>
            </a:r>
            <a:r>
              <a:rPr lang="en-US" sz="2700" b="1" i="1" dirty="0" smtClean="0"/>
              <a:t>one of the islands </a:t>
            </a:r>
            <a:r>
              <a:rPr lang="en-US" sz="2700" i="1" u="sng" dirty="0" smtClean="0"/>
              <a:t>that were formed by volcanoes.</a:t>
            </a:r>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26405279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866360"/>
          </a:xfrm>
        </p:spPr>
        <p:txBody>
          <a:bodyPr/>
          <a:lstStyle/>
          <a:p>
            <a:r>
              <a:rPr lang="en-US" b="1" dirty="0"/>
              <a:t>Adjective Clauses</a:t>
            </a:r>
            <a:endParaRPr lang="ar-SA" dirty="0"/>
          </a:p>
        </p:txBody>
      </p:sp>
      <p:sp>
        <p:nvSpPr>
          <p:cNvPr id="3" name="Content Placeholder 2"/>
          <p:cNvSpPr>
            <a:spLocks noGrp="1"/>
          </p:cNvSpPr>
          <p:nvPr>
            <p:ph idx="1"/>
          </p:nvPr>
        </p:nvSpPr>
        <p:spPr>
          <a:xfrm>
            <a:off x="107504" y="1556792"/>
            <a:ext cx="8928992" cy="4767808"/>
          </a:xfrm>
        </p:spPr>
        <p:txBody>
          <a:bodyPr>
            <a:noAutofit/>
          </a:bodyPr>
          <a:lstStyle/>
          <a:p>
            <a:pPr algn="l" rtl="0" fontAlgn="ctr"/>
            <a:r>
              <a:rPr lang="en-US" sz="2900" dirty="0"/>
              <a:t>Biology is a subject </a:t>
            </a:r>
            <a:r>
              <a:rPr lang="en-US" sz="2900" u="sng" dirty="0"/>
              <a:t>that is very interesting</a:t>
            </a:r>
            <a:r>
              <a:rPr lang="en-US" sz="2900" dirty="0" smtClean="0"/>
              <a:t>.</a:t>
            </a:r>
          </a:p>
          <a:p>
            <a:pPr marL="0" indent="0" algn="l" rtl="0" fontAlgn="ctr">
              <a:buNone/>
            </a:pPr>
            <a:r>
              <a:rPr lang="en-US" sz="2900" b="1" dirty="0" smtClean="0"/>
              <a:t>Biology</a:t>
            </a:r>
            <a:r>
              <a:rPr lang="en-US" sz="2900" dirty="0" smtClean="0"/>
              <a:t> is a subject.     +      </a:t>
            </a:r>
            <a:r>
              <a:rPr lang="en-US" sz="2900" b="1" dirty="0" smtClean="0"/>
              <a:t>Biology</a:t>
            </a:r>
            <a:r>
              <a:rPr lang="en-US" sz="2900" dirty="0" smtClean="0"/>
              <a:t> is very interesting</a:t>
            </a:r>
            <a:endParaRPr lang="en-US" sz="2900" dirty="0"/>
          </a:p>
          <a:p>
            <a:pPr algn="l" rtl="0" fontAlgn="ctr"/>
            <a:endParaRPr lang="ar-SA" sz="2900" dirty="0"/>
          </a:p>
          <a:p>
            <a:pPr algn="l" rtl="0"/>
            <a:r>
              <a:rPr lang="en-US" sz="2900" dirty="0"/>
              <a:t>It is a subject </a:t>
            </a:r>
            <a:r>
              <a:rPr lang="en-US" sz="2900" u="sng" dirty="0"/>
              <a:t>which I would like to study</a:t>
            </a:r>
            <a:r>
              <a:rPr lang="en-US" sz="2900" dirty="0" smtClean="0"/>
              <a:t>.</a:t>
            </a:r>
          </a:p>
          <a:p>
            <a:pPr marL="0" indent="0" algn="l" rtl="0">
              <a:buNone/>
            </a:pPr>
            <a:r>
              <a:rPr lang="en-US" sz="2900" dirty="0" smtClean="0"/>
              <a:t>It is a </a:t>
            </a:r>
            <a:r>
              <a:rPr lang="en-US" sz="2900" b="1" dirty="0" smtClean="0"/>
              <a:t>subject</a:t>
            </a:r>
            <a:r>
              <a:rPr lang="en-US" sz="2900" dirty="0" smtClean="0"/>
              <a:t>.      +     I would like to study the </a:t>
            </a:r>
            <a:r>
              <a:rPr lang="en-US" sz="2900" b="1" dirty="0" smtClean="0"/>
              <a:t>subject</a:t>
            </a:r>
            <a:r>
              <a:rPr lang="en-US" sz="2900" dirty="0" smtClean="0"/>
              <a:t>.</a:t>
            </a:r>
            <a:endParaRPr lang="en-US" sz="2900" dirty="0"/>
          </a:p>
          <a:p>
            <a:pPr algn="l" rtl="0"/>
            <a:endParaRPr lang="ar-SA" sz="2900" dirty="0"/>
          </a:p>
          <a:p>
            <a:pPr algn="l" rtl="0"/>
            <a:r>
              <a:rPr lang="en-US" sz="2900" dirty="0"/>
              <a:t>Dr. Smith, </a:t>
            </a:r>
            <a:r>
              <a:rPr lang="en-US" sz="2900" u="sng" dirty="0"/>
              <a:t>whose class meets today</a:t>
            </a:r>
            <a:r>
              <a:rPr lang="en-US" sz="2900" dirty="0"/>
              <a:t>, is an expert</a:t>
            </a:r>
            <a:r>
              <a:rPr lang="en-US" sz="2900" dirty="0" smtClean="0"/>
              <a:t>.</a:t>
            </a:r>
          </a:p>
          <a:p>
            <a:pPr marL="0" indent="0" algn="l" rtl="0">
              <a:buNone/>
            </a:pPr>
            <a:r>
              <a:rPr lang="en-US" sz="2900" dirty="0" smtClean="0"/>
              <a:t>Dr. Smith is an expert.     +       His class meets today.</a:t>
            </a:r>
            <a:endParaRPr lang="ar-SA" sz="2900"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48647898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722344"/>
          </a:xfrm>
        </p:spPr>
        <p:txBody>
          <a:bodyPr>
            <a:normAutofit/>
          </a:bodyPr>
          <a:lstStyle/>
          <a:p>
            <a:pPr algn="ctr"/>
            <a:r>
              <a:rPr lang="en-US" sz="3200" b="1" dirty="0"/>
              <a:t>Adjective Clauses and Subject/Verb Agreement</a:t>
            </a:r>
            <a:endParaRPr lang="ar-SA" sz="3200" dirty="0"/>
          </a:p>
        </p:txBody>
      </p:sp>
      <p:sp>
        <p:nvSpPr>
          <p:cNvPr id="3" name="Content Placeholder 2"/>
          <p:cNvSpPr>
            <a:spLocks noGrp="1"/>
          </p:cNvSpPr>
          <p:nvPr>
            <p:ph idx="1"/>
          </p:nvPr>
        </p:nvSpPr>
        <p:spPr>
          <a:xfrm>
            <a:off x="457200" y="1935480"/>
            <a:ext cx="8229600" cy="4589864"/>
          </a:xfrm>
        </p:spPr>
        <p:txBody>
          <a:bodyPr>
            <a:noAutofit/>
          </a:bodyPr>
          <a:lstStyle/>
          <a:p>
            <a:pPr marL="0" indent="0" algn="l" rtl="0">
              <a:buNone/>
            </a:pPr>
            <a:r>
              <a:rPr lang="en-US" sz="2700" dirty="0" smtClean="0"/>
              <a:t>	Use </a:t>
            </a:r>
            <a:r>
              <a:rPr lang="en-US" sz="2700" dirty="0"/>
              <a:t>a singular verb with </a:t>
            </a:r>
            <a:r>
              <a:rPr lang="en-US" sz="2700" b="1" dirty="0"/>
              <a:t>the only </a:t>
            </a:r>
            <a:r>
              <a:rPr lang="en-US" sz="2700" b="1" dirty="0" smtClean="0"/>
              <a:t>one</a:t>
            </a:r>
            <a:r>
              <a:rPr lang="en-US" sz="2700" dirty="0" smtClean="0"/>
              <a:t>, even </a:t>
            </a:r>
            <a:r>
              <a:rPr lang="en-US" sz="2700" dirty="0"/>
              <a:t>though a plural noun follows in the prepositional </a:t>
            </a:r>
            <a:r>
              <a:rPr lang="en-US" sz="2700" dirty="0" smtClean="0"/>
              <a:t>phrase. </a:t>
            </a:r>
            <a:r>
              <a:rPr lang="en-US" sz="2700" b="1" dirty="0" smtClean="0"/>
              <a:t>(table </a:t>
            </a:r>
            <a:r>
              <a:rPr lang="en-US" sz="2700" b="1" dirty="0"/>
              <a:t>4.13, p. 181</a:t>
            </a:r>
            <a:r>
              <a:rPr lang="en-US" sz="2700" b="1" dirty="0" smtClean="0"/>
              <a:t>).</a:t>
            </a:r>
          </a:p>
          <a:p>
            <a:pPr marL="0" indent="0" algn="l" rtl="0">
              <a:buNone/>
            </a:pPr>
            <a:endParaRPr lang="en-US" sz="1100" b="1" dirty="0" smtClean="0"/>
          </a:p>
          <a:p>
            <a:pPr marL="0" indent="0" algn="l" rtl="0">
              <a:buNone/>
            </a:pPr>
            <a:endParaRPr lang="en-US" sz="1100" b="1" dirty="0" smtClean="0"/>
          </a:p>
          <a:p>
            <a:pPr marL="0" indent="0" algn="l" rtl="0">
              <a:buNone/>
            </a:pPr>
            <a:r>
              <a:rPr lang="en-US" sz="2700" b="1" dirty="0" smtClean="0"/>
              <a:t>Example:</a:t>
            </a:r>
            <a:endParaRPr lang="en-US" sz="2700" b="1" dirty="0"/>
          </a:p>
          <a:p>
            <a:pPr marL="0" indent="0" algn="l" rtl="0">
              <a:buNone/>
            </a:pPr>
            <a:r>
              <a:rPr lang="en-US" sz="2700" i="1" dirty="0"/>
              <a:t>It was </a:t>
            </a:r>
            <a:r>
              <a:rPr lang="en-US" sz="2700" b="1" i="1" dirty="0"/>
              <a:t>the only one of the </a:t>
            </a:r>
            <a:r>
              <a:rPr lang="en-US" sz="2700" b="1" i="1" dirty="0" smtClean="0"/>
              <a:t>islands </a:t>
            </a:r>
            <a:r>
              <a:rPr lang="en-US" sz="2700" i="1" u="sng" dirty="0"/>
              <a:t>that was formed by volcanoes</a:t>
            </a:r>
            <a:r>
              <a:rPr lang="en-US" sz="2700" i="1" u="sng" dirty="0" smtClean="0"/>
              <a:t>.</a:t>
            </a:r>
          </a:p>
          <a:p>
            <a:pPr marL="0" indent="0" algn="l" rtl="0">
              <a:buNone/>
            </a:pPr>
            <a:endParaRPr lang="en-US" sz="1100" b="1" dirty="0"/>
          </a:p>
          <a:p>
            <a:pPr marL="0" indent="0" algn="l" rtl="0">
              <a:buNone/>
            </a:pPr>
            <a:r>
              <a:rPr lang="en-US" sz="2700" b="1" dirty="0" smtClean="0"/>
              <a:t>Practice 3, p. 181</a:t>
            </a:r>
          </a:p>
          <a:p>
            <a:pPr marL="0" indent="0" algn="l" rtl="0">
              <a:buNone/>
            </a:pPr>
            <a:r>
              <a:rPr lang="en-US" sz="2700" b="1" dirty="0"/>
              <a:t>Practice </a:t>
            </a:r>
            <a:r>
              <a:rPr lang="en-US" sz="2700" b="1" dirty="0" smtClean="0"/>
              <a:t>4, </a:t>
            </a:r>
            <a:r>
              <a:rPr lang="en-US" sz="2700" b="1" dirty="0"/>
              <a:t>p. </a:t>
            </a:r>
            <a:r>
              <a:rPr lang="en-US" sz="2700" b="1" dirty="0" smtClean="0"/>
              <a:t>182</a:t>
            </a:r>
            <a:endParaRPr lang="en-US" sz="2700" b="1" dirty="0"/>
          </a:p>
          <a:p>
            <a:endParaRPr lang="ar-SA" sz="2700"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30909157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0"/>
            <a:r>
              <a:rPr lang="en-US" sz="3600" b="1" dirty="0"/>
              <a:t>Adjective Clauses </a:t>
            </a:r>
            <a:r>
              <a:rPr lang="en-US" sz="3600" b="1" dirty="0" smtClean="0"/>
              <a:t>and</a:t>
            </a:r>
            <a:br>
              <a:rPr lang="en-US" sz="3600" b="1" dirty="0" smtClean="0"/>
            </a:br>
            <a:r>
              <a:rPr lang="en-US" sz="3600" b="1" dirty="0" smtClean="0"/>
              <a:t>Subject/Verb </a:t>
            </a:r>
            <a:r>
              <a:rPr lang="en-US" sz="3600" b="1" dirty="0"/>
              <a:t>Agreement</a:t>
            </a:r>
            <a:endParaRPr lang="ar-SA" sz="3600" dirty="0"/>
          </a:p>
        </p:txBody>
      </p:sp>
      <p:sp>
        <p:nvSpPr>
          <p:cNvPr id="3" name="Content Placeholder 2"/>
          <p:cNvSpPr>
            <a:spLocks noGrp="1"/>
          </p:cNvSpPr>
          <p:nvPr>
            <p:ph idx="1"/>
          </p:nvPr>
        </p:nvSpPr>
        <p:spPr/>
        <p:txBody>
          <a:bodyPr>
            <a:normAutofit/>
          </a:bodyPr>
          <a:lstStyle/>
          <a:p>
            <a:pPr marL="0" indent="0" algn="l" rtl="0">
              <a:buNone/>
            </a:pPr>
            <a:r>
              <a:rPr lang="en-US" sz="3300" b="1" dirty="0" smtClean="0"/>
              <a:t>Compare:</a:t>
            </a:r>
          </a:p>
          <a:p>
            <a:pPr marL="0" indent="0" algn="l" rtl="0">
              <a:buNone/>
            </a:pPr>
            <a:endParaRPr lang="en-US" sz="1300" i="1" dirty="0" smtClean="0"/>
          </a:p>
          <a:p>
            <a:pPr marL="0" indent="0" algn="l" rtl="0">
              <a:buNone/>
            </a:pPr>
            <a:r>
              <a:rPr lang="en-US" sz="3300" i="1" dirty="0" smtClean="0"/>
              <a:t>It </a:t>
            </a:r>
            <a:r>
              <a:rPr lang="en-US" sz="3300" i="1" dirty="0"/>
              <a:t>was </a:t>
            </a:r>
            <a:r>
              <a:rPr lang="en-US" sz="3300" b="1" i="1" dirty="0"/>
              <a:t>the only one </a:t>
            </a:r>
            <a:r>
              <a:rPr lang="en-US" sz="3300" i="1" dirty="0"/>
              <a:t>of the </a:t>
            </a:r>
            <a:r>
              <a:rPr lang="en-US" sz="3300" i="1" dirty="0" smtClean="0"/>
              <a:t>islands </a:t>
            </a:r>
            <a:r>
              <a:rPr lang="en-US" sz="3300" i="1" u="sng" dirty="0"/>
              <a:t>that </a:t>
            </a:r>
            <a:r>
              <a:rPr lang="en-US" sz="3300" b="1" i="1" u="sng" dirty="0"/>
              <a:t>was</a:t>
            </a:r>
            <a:r>
              <a:rPr lang="en-US" sz="3300" i="1" u="sng" dirty="0"/>
              <a:t> formed by volcanoes</a:t>
            </a:r>
            <a:r>
              <a:rPr lang="en-US" sz="3300" i="1" u="sng" dirty="0" smtClean="0"/>
              <a:t>.</a:t>
            </a:r>
          </a:p>
          <a:p>
            <a:pPr marL="0" indent="0" algn="l" rtl="0">
              <a:buNone/>
            </a:pPr>
            <a:endParaRPr lang="en-US" sz="1300" i="1" dirty="0" smtClean="0"/>
          </a:p>
          <a:p>
            <a:pPr marL="0" indent="0" algn="l" rtl="0">
              <a:buNone/>
            </a:pPr>
            <a:endParaRPr lang="en-US" sz="1300" i="1" dirty="0" smtClean="0"/>
          </a:p>
          <a:p>
            <a:pPr marL="0" indent="0" algn="l" rtl="0">
              <a:buNone/>
            </a:pPr>
            <a:r>
              <a:rPr lang="en-US" sz="3300" i="1" dirty="0" smtClean="0"/>
              <a:t>It </a:t>
            </a:r>
            <a:r>
              <a:rPr lang="en-US" sz="3300" i="1" dirty="0"/>
              <a:t>is </a:t>
            </a:r>
            <a:r>
              <a:rPr lang="en-US" sz="3300" b="1" i="1" dirty="0"/>
              <a:t>one of </a:t>
            </a:r>
            <a:r>
              <a:rPr lang="en-US" sz="3300" i="1" dirty="0" smtClean="0"/>
              <a:t>the islands </a:t>
            </a:r>
            <a:r>
              <a:rPr lang="en-US" sz="3300" i="1" u="sng" dirty="0"/>
              <a:t>that </a:t>
            </a:r>
            <a:r>
              <a:rPr lang="en-US" sz="3300" b="1" i="1" u="sng" dirty="0"/>
              <a:t>were</a:t>
            </a:r>
            <a:r>
              <a:rPr lang="en-US" sz="3300" i="1" u="sng" dirty="0"/>
              <a:t> formed by volcanoes.</a:t>
            </a:r>
          </a:p>
          <a:p>
            <a:pPr algn="l" rtl="0"/>
            <a:endParaRPr lang="en-US" sz="3300" i="1" dirty="0"/>
          </a:p>
          <a:p>
            <a:endParaRPr lang="ar-SA" sz="3300"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403873767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96176"/>
            <a:ext cx="8229600" cy="3300976"/>
          </a:xfrm>
        </p:spPr>
        <p:txBody>
          <a:bodyPr>
            <a:normAutofit/>
          </a:bodyPr>
          <a:lstStyle/>
          <a:p>
            <a:pPr algn="ctr" rtl="0"/>
            <a:r>
              <a:rPr lang="en-US" b="1" dirty="0" smtClean="0"/>
              <a:t>Part Five:</a:t>
            </a:r>
            <a:r>
              <a:rPr lang="en-US" sz="1200" b="1" dirty="0" smtClean="0"/>
              <a:t/>
            </a:r>
            <a:br>
              <a:rPr lang="en-US" sz="1200" b="1" dirty="0" smtClean="0"/>
            </a:br>
            <a:r>
              <a:rPr lang="en-US" sz="1200" b="1" dirty="0" smtClean="0"/>
              <a:t/>
            </a:r>
            <a:br>
              <a:rPr lang="en-US" sz="1200" b="1" dirty="0" smtClean="0"/>
            </a:br>
            <a:r>
              <a:rPr lang="en-US" b="1" dirty="0" smtClean="0"/>
              <a:t>Adjective Clauses</a:t>
            </a:r>
            <a:br>
              <a:rPr lang="en-US" b="1" dirty="0" smtClean="0"/>
            </a:br>
            <a:r>
              <a:rPr lang="en-US" b="1" dirty="0" smtClean="0"/>
              <a:t>to Phrase Reduction</a:t>
            </a:r>
            <a:endParaRPr lang="ar-SA" b="1" dirty="0"/>
          </a:p>
        </p:txBody>
      </p:sp>
      <p:sp>
        <p:nvSpPr>
          <p:cNvPr id="3" name="Footer Placeholder 2"/>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314149063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4448"/>
            <a:ext cx="8229600" cy="794352"/>
          </a:xfrm>
        </p:spPr>
        <p:txBody>
          <a:bodyPr>
            <a:normAutofit/>
          </a:bodyPr>
          <a:lstStyle/>
          <a:p>
            <a:pPr algn="ctr" rtl="0"/>
            <a:r>
              <a:rPr lang="en-US" sz="4000" b="1" dirty="0"/>
              <a:t>Adjective </a:t>
            </a:r>
            <a:r>
              <a:rPr lang="en-US" sz="4000" b="1" dirty="0" smtClean="0"/>
              <a:t>Clauses to </a:t>
            </a:r>
            <a:r>
              <a:rPr lang="en-US" sz="4000" b="1" dirty="0"/>
              <a:t>Phrase Reduction</a:t>
            </a:r>
            <a:endParaRPr lang="ar-SA" sz="4000" dirty="0"/>
          </a:p>
        </p:txBody>
      </p:sp>
      <p:sp>
        <p:nvSpPr>
          <p:cNvPr id="3" name="Content Placeholder 2"/>
          <p:cNvSpPr>
            <a:spLocks noGrp="1"/>
          </p:cNvSpPr>
          <p:nvPr>
            <p:ph idx="1"/>
          </p:nvPr>
        </p:nvSpPr>
        <p:spPr>
          <a:xfrm>
            <a:off x="179512" y="1844824"/>
            <a:ext cx="8712968" cy="4536504"/>
          </a:xfrm>
        </p:spPr>
        <p:txBody>
          <a:bodyPr>
            <a:noAutofit/>
          </a:bodyPr>
          <a:lstStyle/>
          <a:p>
            <a:pPr algn="l" rtl="0"/>
            <a:r>
              <a:rPr lang="en-US" sz="2800" dirty="0" smtClean="0"/>
              <a:t>Adjective clauses can be reduced to participial phrases.</a:t>
            </a:r>
          </a:p>
          <a:p>
            <a:pPr algn="l" rtl="0"/>
            <a:r>
              <a:rPr lang="en-US" sz="2800" dirty="0" smtClean="0"/>
              <a:t>A participial phrase is a phrase that contains a past participle (eaten) or present participle(eating).</a:t>
            </a:r>
          </a:p>
          <a:p>
            <a:pPr algn="l" rtl="0"/>
            <a:r>
              <a:rPr lang="en-US" sz="2800" dirty="0" smtClean="0"/>
              <a:t>Participial phrases can be formed from adjective clauses if the relative pronoun is the subject of the relative clause. </a:t>
            </a:r>
          </a:p>
          <a:p>
            <a:pPr algn="l" rtl="0"/>
            <a:r>
              <a:rPr lang="en-US" sz="2800" dirty="0" smtClean="0"/>
              <a:t>The time of the phrase is determined by the verb of the main clause or the general context.</a:t>
            </a:r>
            <a:endParaRPr lang="ar-SA" sz="2800"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120550381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070992"/>
          </a:xfrm>
        </p:spPr>
        <p:txBody>
          <a:bodyPr>
            <a:normAutofit fontScale="90000"/>
          </a:bodyPr>
          <a:lstStyle/>
          <a:p>
            <a:pPr algn="ctr" rtl="0"/>
            <a:r>
              <a:rPr lang="en-US" sz="3500" b="1" dirty="0" smtClean="0"/>
              <a:t>Reduction of Adjective Clauses</a:t>
            </a:r>
            <a:br>
              <a:rPr lang="en-US" sz="3500" b="1" dirty="0" smtClean="0"/>
            </a:br>
            <a:r>
              <a:rPr lang="en-US" sz="3500" b="1" dirty="0" smtClean="0"/>
              <a:t>with Verbs in the Active </a:t>
            </a:r>
            <a:r>
              <a:rPr lang="en-US" sz="3500" b="1" dirty="0"/>
              <a:t>V</a:t>
            </a:r>
            <a:r>
              <a:rPr lang="en-US" sz="3500" b="1" dirty="0" smtClean="0"/>
              <a:t>oice</a:t>
            </a:r>
            <a:endParaRPr lang="ar-SA" sz="3500" b="1" dirty="0"/>
          </a:p>
        </p:txBody>
      </p:sp>
      <p:sp>
        <p:nvSpPr>
          <p:cNvPr id="3" name="Content Placeholder 2"/>
          <p:cNvSpPr>
            <a:spLocks noGrp="1"/>
          </p:cNvSpPr>
          <p:nvPr>
            <p:ph idx="1"/>
          </p:nvPr>
        </p:nvSpPr>
        <p:spPr>
          <a:xfrm>
            <a:off x="251520" y="1772816"/>
            <a:ext cx="8712968" cy="4896544"/>
          </a:xfrm>
        </p:spPr>
        <p:txBody>
          <a:bodyPr>
            <a:normAutofit/>
          </a:bodyPr>
          <a:lstStyle/>
          <a:p>
            <a:pPr algn="l" rtl="0"/>
            <a:r>
              <a:rPr lang="en-US" sz="2800" dirty="0" smtClean="0"/>
              <a:t>In adjective clauses with verbs in the </a:t>
            </a:r>
            <a:r>
              <a:rPr lang="en-US" sz="2800" b="1" dirty="0" smtClean="0"/>
              <a:t>active</a:t>
            </a:r>
            <a:r>
              <a:rPr lang="en-US" sz="2800" dirty="0" smtClean="0"/>
              <a:t> voice, eliminate the connecting word (relative pronoun), and use the </a:t>
            </a:r>
            <a:r>
              <a:rPr lang="en-US" sz="2800" u="sng" dirty="0" smtClean="0"/>
              <a:t>present participle</a:t>
            </a:r>
            <a:r>
              <a:rPr lang="en-US" sz="2800" dirty="0" smtClean="0"/>
              <a:t> of the main verb.</a:t>
            </a:r>
          </a:p>
          <a:p>
            <a:pPr algn="l" rtl="0"/>
            <a:r>
              <a:rPr lang="en-US" sz="2800" dirty="0" smtClean="0"/>
              <a:t>The present participle is used to replace the verbs in variety of tenses. </a:t>
            </a:r>
          </a:p>
          <a:p>
            <a:pPr algn="l" rtl="0"/>
            <a:r>
              <a:rPr lang="en-US" sz="2800" dirty="0" smtClean="0"/>
              <a:t>To form the negative, use (not) before the present participle.</a:t>
            </a:r>
          </a:p>
          <a:p>
            <a:pPr algn="l" rtl="0"/>
            <a:r>
              <a:rPr lang="en-US" sz="2800" dirty="0" smtClean="0"/>
              <a:t>If the adjective clause has commas, the participial phrase has commas, too. </a:t>
            </a:r>
            <a:r>
              <a:rPr lang="en-US" sz="2800" b="1" dirty="0" smtClean="0"/>
              <a:t>(Table 4.14, p. 186)</a:t>
            </a:r>
            <a:endParaRPr lang="ar-SA" sz="2800" b="1"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256582742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0"/>
            <a:r>
              <a:rPr lang="en-US" sz="3500" b="1" dirty="0"/>
              <a:t>Reduction of Adjective </a:t>
            </a:r>
            <a:r>
              <a:rPr lang="en-US" sz="3500" b="1" dirty="0" smtClean="0"/>
              <a:t>Clauses</a:t>
            </a:r>
            <a:br>
              <a:rPr lang="en-US" sz="3500" b="1" dirty="0" smtClean="0"/>
            </a:br>
            <a:r>
              <a:rPr lang="en-US" sz="3500" b="1" dirty="0" smtClean="0"/>
              <a:t>with </a:t>
            </a:r>
            <a:r>
              <a:rPr lang="en-US" sz="3500" b="1" dirty="0"/>
              <a:t>Verbs in the Active Voice</a:t>
            </a:r>
            <a:endParaRPr lang="ar-SA" sz="3500" dirty="0"/>
          </a:p>
        </p:txBody>
      </p:sp>
      <p:sp>
        <p:nvSpPr>
          <p:cNvPr id="3" name="Content Placeholder 2"/>
          <p:cNvSpPr>
            <a:spLocks noGrp="1"/>
          </p:cNvSpPr>
          <p:nvPr>
            <p:ph idx="1"/>
          </p:nvPr>
        </p:nvSpPr>
        <p:spPr/>
        <p:txBody>
          <a:bodyPr>
            <a:normAutofit/>
          </a:bodyPr>
          <a:lstStyle/>
          <a:p>
            <a:pPr algn="l" rtl="0"/>
            <a:r>
              <a:rPr lang="en-US" dirty="0" smtClean="0"/>
              <a:t>The </a:t>
            </a:r>
            <a:r>
              <a:rPr lang="en-US" dirty="0" err="1" smtClean="0"/>
              <a:t>Taj</a:t>
            </a:r>
            <a:r>
              <a:rPr lang="en-US" dirty="0" smtClean="0"/>
              <a:t> </a:t>
            </a:r>
            <a:r>
              <a:rPr lang="en-US" dirty="0" err="1" smtClean="0"/>
              <a:t>Mahal</a:t>
            </a:r>
            <a:r>
              <a:rPr lang="en-US" dirty="0" smtClean="0"/>
              <a:t>, </a:t>
            </a:r>
            <a:r>
              <a:rPr lang="en-US" b="1" dirty="0" smtClean="0"/>
              <a:t>which sits on the Yamuna River</a:t>
            </a:r>
            <a:r>
              <a:rPr lang="en-US" dirty="0" smtClean="0"/>
              <a:t>, is one of the architectural wonders of the world.</a:t>
            </a:r>
          </a:p>
          <a:p>
            <a:pPr algn="l" rtl="0"/>
            <a:r>
              <a:rPr lang="en-US" dirty="0"/>
              <a:t>The </a:t>
            </a:r>
            <a:r>
              <a:rPr lang="en-US" dirty="0" err="1"/>
              <a:t>Taj</a:t>
            </a:r>
            <a:r>
              <a:rPr lang="en-US" dirty="0"/>
              <a:t> </a:t>
            </a:r>
            <a:r>
              <a:rPr lang="en-US" dirty="0" err="1"/>
              <a:t>Mahal</a:t>
            </a:r>
            <a:r>
              <a:rPr lang="en-US" dirty="0"/>
              <a:t>, </a:t>
            </a:r>
            <a:r>
              <a:rPr lang="en-US" b="1" dirty="0" smtClean="0"/>
              <a:t>sitting </a:t>
            </a:r>
            <a:r>
              <a:rPr lang="en-US" b="1" dirty="0"/>
              <a:t>on the Yamuna River</a:t>
            </a:r>
            <a:r>
              <a:rPr lang="en-US" dirty="0"/>
              <a:t>, is one of the architectural wonders of the world</a:t>
            </a:r>
            <a:r>
              <a:rPr lang="en-US" dirty="0" smtClean="0"/>
              <a:t>.</a:t>
            </a:r>
          </a:p>
          <a:p>
            <a:pPr algn="l" rtl="0"/>
            <a:endParaRPr lang="en-US" dirty="0"/>
          </a:p>
          <a:p>
            <a:pPr algn="l" rtl="0"/>
            <a:r>
              <a:rPr lang="en-US" dirty="0" smtClean="0"/>
              <a:t>Shah </a:t>
            </a:r>
            <a:r>
              <a:rPr lang="en-US" dirty="0" err="1" smtClean="0"/>
              <a:t>Jahan’s</a:t>
            </a:r>
            <a:r>
              <a:rPr lang="en-US" dirty="0" smtClean="0"/>
              <a:t> son, </a:t>
            </a:r>
            <a:r>
              <a:rPr lang="en-US" b="1" dirty="0" smtClean="0"/>
              <a:t>who didn’t respect </a:t>
            </a:r>
            <a:r>
              <a:rPr lang="en-US" b="1" dirty="0" err="1" smtClean="0"/>
              <a:t>Jahan</a:t>
            </a:r>
            <a:r>
              <a:rPr lang="en-US" dirty="0" smtClean="0"/>
              <a:t>, overthrew his father and placed him in prison.</a:t>
            </a:r>
          </a:p>
          <a:p>
            <a:pPr algn="l" rtl="0"/>
            <a:r>
              <a:rPr lang="en-US" dirty="0"/>
              <a:t>Shah </a:t>
            </a:r>
            <a:r>
              <a:rPr lang="en-US" dirty="0" err="1"/>
              <a:t>Jahan’s</a:t>
            </a:r>
            <a:r>
              <a:rPr lang="en-US" dirty="0"/>
              <a:t> son, </a:t>
            </a:r>
            <a:r>
              <a:rPr lang="en-US" b="1" dirty="0" smtClean="0"/>
              <a:t>not respecting </a:t>
            </a:r>
            <a:r>
              <a:rPr lang="en-US" b="1" dirty="0" err="1"/>
              <a:t>Jahan</a:t>
            </a:r>
            <a:r>
              <a:rPr lang="en-US" dirty="0"/>
              <a:t>, overthrew his father and placed him in prison</a:t>
            </a:r>
            <a:r>
              <a:rPr lang="en-US" dirty="0" smtClean="0"/>
              <a:t>.</a:t>
            </a:r>
            <a:endParaRPr lang="ar-SA" dirty="0"/>
          </a:p>
          <a:p>
            <a:pPr algn="l" rtl="0"/>
            <a:endParaRPr lang="ar-SA"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387507222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872" y="620688"/>
            <a:ext cx="8229600" cy="1143000"/>
          </a:xfrm>
        </p:spPr>
        <p:txBody>
          <a:bodyPr>
            <a:normAutofit/>
          </a:bodyPr>
          <a:lstStyle/>
          <a:p>
            <a:pPr algn="ctr" rtl="0"/>
            <a:r>
              <a:rPr lang="en-US" sz="3500" b="1" dirty="0"/>
              <a:t>Reduction of Adjective </a:t>
            </a:r>
            <a:r>
              <a:rPr lang="en-US" sz="3500" b="1" dirty="0" smtClean="0"/>
              <a:t>Clauses</a:t>
            </a:r>
            <a:br>
              <a:rPr lang="en-US" sz="3500" b="1" dirty="0" smtClean="0"/>
            </a:br>
            <a:r>
              <a:rPr lang="en-US" sz="3500" b="1" dirty="0" smtClean="0"/>
              <a:t>with </a:t>
            </a:r>
            <a:r>
              <a:rPr lang="en-US" sz="3500" b="1" dirty="0"/>
              <a:t>Verbs in the Active Voice</a:t>
            </a:r>
            <a:endParaRPr lang="ar-SA" sz="3500" dirty="0"/>
          </a:p>
        </p:txBody>
      </p:sp>
      <p:sp>
        <p:nvSpPr>
          <p:cNvPr id="3" name="Content Placeholder 2"/>
          <p:cNvSpPr>
            <a:spLocks noGrp="1"/>
          </p:cNvSpPr>
          <p:nvPr>
            <p:ph idx="1"/>
          </p:nvPr>
        </p:nvSpPr>
        <p:spPr>
          <a:xfrm>
            <a:off x="251520" y="1700808"/>
            <a:ext cx="8640960" cy="4623792"/>
          </a:xfrm>
        </p:spPr>
        <p:txBody>
          <a:bodyPr>
            <a:noAutofit/>
          </a:bodyPr>
          <a:lstStyle/>
          <a:p>
            <a:pPr algn="l" rtl="0"/>
            <a:r>
              <a:rPr lang="en-US" sz="2700" dirty="0" smtClean="0"/>
              <a:t>The emperor  </a:t>
            </a:r>
            <a:r>
              <a:rPr lang="en-US" sz="2700" b="1" dirty="0" smtClean="0"/>
              <a:t>who ruled the Agra region of India at that time </a:t>
            </a:r>
            <a:r>
              <a:rPr lang="en-US" sz="2700" dirty="0" smtClean="0"/>
              <a:t>was named Shah </a:t>
            </a:r>
            <a:r>
              <a:rPr lang="en-US" sz="2700" dirty="0" err="1" smtClean="0"/>
              <a:t>Jahan</a:t>
            </a:r>
            <a:r>
              <a:rPr lang="en-US" sz="2700" dirty="0" smtClean="0"/>
              <a:t>.</a:t>
            </a:r>
          </a:p>
          <a:p>
            <a:pPr algn="l" rtl="0"/>
            <a:r>
              <a:rPr lang="en-US" sz="2700" dirty="0"/>
              <a:t>The emperor  </a:t>
            </a:r>
            <a:r>
              <a:rPr lang="en-US" sz="2700" b="1" dirty="0" smtClean="0"/>
              <a:t>ruling </a:t>
            </a:r>
            <a:r>
              <a:rPr lang="en-US" sz="2700" b="1" dirty="0"/>
              <a:t>the Agra region of India at that time </a:t>
            </a:r>
            <a:r>
              <a:rPr lang="en-US" sz="2700" dirty="0"/>
              <a:t>was named Shah </a:t>
            </a:r>
            <a:r>
              <a:rPr lang="en-US" sz="2700" dirty="0" err="1"/>
              <a:t>Jahan</a:t>
            </a:r>
            <a:r>
              <a:rPr lang="en-US" sz="2700" dirty="0"/>
              <a:t>.</a:t>
            </a:r>
            <a:endParaRPr lang="ar-SA" sz="2700" dirty="0"/>
          </a:p>
          <a:p>
            <a:pPr algn="l" rtl="0"/>
            <a:endParaRPr lang="en-US" sz="1500" dirty="0" smtClean="0"/>
          </a:p>
          <a:p>
            <a:pPr algn="l" rtl="0"/>
            <a:r>
              <a:rPr lang="en-US" sz="2700" dirty="0" smtClean="0"/>
              <a:t>The </a:t>
            </a:r>
            <a:r>
              <a:rPr lang="en-US" sz="2700" dirty="0" err="1" smtClean="0"/>
              <a:t>Taj</a:t>
            </a:r>
            <a:r>
              <a:rPr lang="en-US" sz="2700" dirty="0" smtClean="0"/>
              <a:t> </a:t>
            </a:r>
            <a:r>
              <a:rPr lang="en-US" sz="2700" dirty="0" err="1" smtClean="0"/>
              <a:t>Mahal</a:t>
            </a:r>
            <a:r>
              <a:rPr lang="en-US" sz="2700" dirty="0" smtClean="0"/>
              <a:t> was built by thousands of craftsmen </a:t>
            </a:r>
            <a:r>
              <a:rPr lang="en-US" sz="2700" b="1" dirty="0" smtClean="0"/>
              <a:t>who worked day and night for 22 years.</a:t>
            </a:r>
          </a:p>
          <a:p>
            <a:pPr algn="l" rtl="0"/>
            <a:r>
              <a:rPr lang="en-US" sz="2700" dirty="0"/>
              <a:t>The </a:t>
            </a:r>
            <a:r>
              <a:rPr lang="en-US" sz="2700" dirty="0" err="1"/>
              <a:t>Taj</a:t>
            </a:r>
            <a:r>
              <a:rPr lang="en-US" sz="2700" dirty="0"/>
              <a:t> </a:t>
            </a:r>
            <a:r>
              <a:rPr lang="en-US" sz="2700" dirty="0" err="1"/>
              <a:t>Mahal</a:t>
            </a:r>
            <a:r>
              <a:rPr lang="en-US" sz="2700" dirty="0"/>
              <a:t> was built by thousands of </a:t>
            </a:r>
            <a:r>
              <a:rPr lang="en-US" sz="2700" dirty="0" smtClean="0"/>
              <a:t>craftsmen </a:t>
            </a:r>
            <a:r>
              <a:rPr lang="en-US" sz="2700" b="1" dirty="0" smtClean="0"/>
              <a:t>working </a:t>
            </a:r>
            <a:r>
              <a:rPr lang="en-US" sz="2700" b="1" dirty="0"/>
              <a:t>day and night for 22 years.</a:t>
            </a:r>
          </a:p>
          <a:p>
            <a:pPr algn="l" rtl="0"/>
            <a:endParaRPr lang="en-US" sz="1500" dirty="0" smtClean="0"/>
          </a:p>
          <a:p>
            <a:pPr marL="0" indent="0" algn="l" rtl="0">
              <a:buNone/>
            </a:pPr>
            <a:r>
              <a:rPr lang="en-US" sz="2700" b="1" dirty="0" smtClean="0"/>
              <a:t>Practice 1, p. 186</a:t>
            </a:r>
            <a:endParaRPr lang="ar-SA" sz="2700" b="1"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428072771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0"/>
            <a:r>
              <a:rPr lang="en-US" sz="3600" b="1" dirty="0"/>
              <a:t>Reduction of Adjective Clauses</a:t>
            </a:r>
            <a:br>
              <a:rPr lang="en-US" sz="3600" b="1" dirty="0"/>
            </a:br>
            <a:r>
              <a:rPr lang="en-US" sz="3600" b="1" dirty="0"/>
              <a:t>with Verbs in the Active Voice</a:t>
            </a:r>
            <a:endParaRPr lang="ar-SA" sz="3600" dirty="0"/>
          </a:p>
        </p:txBody>
      </p:sp>
      <p:sp>
        <p:nvSpPr>
          <p:cNvPr id="3" name="Content Placeholder 2"/>
          <p:cNvSpPr>
            <a:spLocks noGrp="1"/>
          </p:cNvSpPr>
          <p:nvPr>
            <p:ph idx="1"/>
          </p:nvPr>
        </p:nvSpPr>
        <p:spPr/>
        <p:txBody>
          <a:bodyPr/>
          <a:lstStyle/>
          <a:p>
            <a:pPr algn="l" rtl="0"/>
            <a:r>
              <a:rPr lang="en-US" dirty="0" smtClean="0"/>
              <a:t>A woman </a:t>
            </a:r>
            <a:r>
              <a:rPr lang="en-US" b="1" u="sng" dirty="0" smtClean="0"/>
              <a:t>who was hurrying </a:t>
            </a:r>
            <a:r>
              <a:rPr lang="en-US" u="sng" dirty="0" smtClean="0"/>
              <a:t> to catch the bus</a:t>
            </a:r>
            <a:r>
              <a:rPr lang="en-US" dirty="0" smtClean="0"/>
              <a:t> tripped and fell.</a:t>
            </a:r>
          </a:p>
          <a:p>
            <a:pPr algn="l" rtl="0"/>
            <a:r>
              <a:rPr lang="en-US" dirty="0"/>
              <a:t>A woman </a:t>
            </a:r>
            <a:r>
              <a:rPr lang="en-US" b="1" u="sng" dirty="0" smtClean="0"/>
              <a:t>hurrying </a:t>
            </a:r>
            <a:r>
              <a:rPr lang="en-US" u="sng" dirty="0" smtClean="0"/>
              <a:t> </a:t>
            </a:r>
            <a:r>
              <a:rPr lang="en-US" u="sng" dirty="0"/>
              <a:t>to catch the bus</a:t>
            </a:r>
            <a:r>
              <a:rPr lang="en-US" dirty="0"/>
              <a:t> tripped and fell.</a:t>
            </a:r>
            <a:endParaRPr lang="ar-SA" dirty="0"/>
          </a:p>
          <a:p>
            <a:pPr marL="0" indent="0" algn="l" rtl="0">
              <a:buNone/>
            </a:pPr>
            <a:endParaRPr lang="en-US" dirty="0" smtClean="0"/>
          </a:p>
          <a:p>
            <a:pPr algn="l" rtl="0"/>
            <a:r>
              <a:rPr lang="en-US" dirty="0" smtClean="0"/>
              <a:t>Many students </a:t>
            </a:r>
            <a:r>
              <a:rPr lang="en-US" b="1" u="sng" dirty="0" smtClean="0"/>
              <a:t>who study</a:t>
            </a:r>
            <a:r>
              <a:rPr lang="en-US" u="sng" dirty="0" smtClean="0"/>
              <a:t> at this university</a:t>
            </a:r>
            <a:r>
              <a:rPr lang="en-US" dirty="0" smtClean="0"/>
              <a:t> are from foreign countries.</a:t>
            </a:r>
          </a:p>
          <a:p>
            <a:pPr algn="l" rtl="0"/>
            <a:r>
              <a:rPr lang="en-US" dirty="0"/>
              <a:t>Many students </a:t>
            </a:r>
            <a:r>
              <a:rPr lang="en-US" b="1" u="sng" dirty="0" smtClean="0"/>
              <a:t>studying</a:t>
            </a:r>
            <a:r>
              <a:rPr lang="en-US" u="sng" dirty="0" smtClean="0"/>
              <a:t> </a:t>
            </a:r>
            <a:r>
              <a:rPr lang="en-US" u="sng" dirty="0"/>
              <a:t>at this university </a:t>
            </a:r>
            <a:r>
              <a:rPr lang="en-US" dirty="0"/>
              <a:t>are from foreign countries.</a:t>
            </a:r>
            <a:endParaRPr lang="ar-SA" dirty="0"/>
          </a:p>
          <a:p>
            <a:pPr marL="0" indent="0" algn="l" rtl="0">
              <a:buNone/>
            </a:pPr>
            <a:endParaRPr lang="ar-SA"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275133093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0"/>
            <a:r>
              <a:rPr lang="en-US" sz="3500" b="1" dirty="0"/>
              <a:t>Reduction of Adjective </a:t>
            </a:r>
            <a:r>
              <a:rPr lang="en-US" sz="3500" b="1" dirty="0" smtClean="0"/>
              <a:t>Clauses</a:t>
            </a:r>
            <a:br>
              <a:rPr lang="en-US" sz="3500" b="1" dirty="0" smtClean="0"/>
            </a:br>
            <a:r>
              <a:rPr lang="en-US" sz="3500" b="1" dirty="0" smtClean="0"/>
              <a:t>with </a:t>
            </a:r>
            <a:r>
              <a:rPr lang="en-US" sz="3500" b="1" dirty="0"/>
              <a:t>Verbs in the </a:t>
            </a:r>
            <a:r>
              <a:rPr lang="en-US" sz="3500" b="1" dirty="0" smtClean="0"/>
              <a:t>Passive Voice</a:t>
            </a:r>
            <a:endParaRPr lang="ar-SA" sz="3500" dirty="0"/>
          </a:p>
        </p:txBody>
      </p:sp>
      <p:sp>
        <p:nvSpPr>
          <p:cNvPr id="3" name="Content Placeholder 2"/>
          <p:cNvSpPr>
            <a:spLocks noGrp="1"/>
          </p:cNvSpPr>
          <p:nvPr>
            <p:ph idx="1"/>
          </p:nvPr>
        </p:nvSpPr>
        <p:spPr>
          <a:xfrm>
            <a:off x="179512" y="1772816"/>
            <a:ext cx="8784976" cy="4896544"/>
          </a:xfrm>
        </p:spPr>
        <p:txBody>
          <a:bodyPr>
            <a:noAutofit/>
          </a:bodyPr>
          <a:lstStyle/>
          <a:p>
            <a:pPr algn="l" rtl="0"/>
            <a:r>
              <a:rPr lang="en-US" sz="2700" dirty="0"/>
              <a:t>In adjective clauses with verbs in the </a:t>
            </a:r>
            <a:r>
              <a:rPr lang="en-US" sz="2700" dirty="0" smtClean="0"/>
              <a:t>passive voice</a:t>
            </a:r>
            <a:r>
              <a:rPr lang="en-US" sz="2700" dirty="0"/>
              <a:t>, eliminate the connecting word (relative </a:t>
            </a:r>
            <a:r>
              <a:rPr lang="en-US" sz="2700" dirty="0" smtClean="0"/>
              <a:t>pronoun) and (is, was, were, are).</a:t>
            </a:r>
          </a:p>
          <a:p>
            <a:pPr algn="l" rtl="0"/>
            <a:r>
              <a:rPr lang="en-US" sz="2700" dirty="0"/>
              <a:t>U</a:t>
            </a:r>
            <a:r>
              <a:rPr lang="en-US" sz="2700" dirty="0" smtClean="0"/>
              <a:t>se </a:t>
            </a:r>
            <a:r>
              <a:rPr lang="en-US" sz="2700" dirty="0"/>
              <a:t>the </a:t>
            </a:r>
            <a:r>
              <a:rPr lang="en-US" sz="2700" dirty="0" smtClean="0"/>
              <a:t>past participle </a:t>
            </a:r>
            <a:r>
              <a:rPr lang="en-US" sz="2700" dirty="0"/>
              <a:t>of the main verb.</a:t>
            </a:r>
          </a:p>
          <a:p>
            <a:pPr algn="l" rtl="0"/>
            <a:r>
              <a:rPr lang="en-US" sz="2700" dirty="0" smtClean="0"/>
              <a:t>To </a:t>
            </a:r>
            <a:r>
              <a:rPr lang="en-US" sz="2700" dirty="0"/>
              <a:t>form the negative, use (not) </a:t>
            </a:r>
            <a:r>
              <a:rPr lang="en-US" sz="2700" dirty="0" smtClean="0"/>
              <a:t>at the beginning of the adjective clause.</a:t>
            </a:r>
          </a:p>
          <a:p>
            <a:pPr algn="l" rtl="0"/>
            <a:r>
              <a:rPr lang="en-US" sz="2700" dirty="0" smtClean="0"/>
              <a:t>If the passive verb is a </a:t>
            </a:r>
            <a:r>
              <a:rPr lang="en-US" sz="2700" b="1" dirty="0" smtClean="0"/>
              <a:t>continuous</a:t>
            </a:r>
            <a:r>
              <a:rPr lang="en-US" sz="2700" dirty="0" smtClean="0"/>
              <a:t> tense, being +past participle.</a:t>
            </a:r>
            <a:endParaRPr lang="en-US" sz="2700" dirty="0"/>
          </a:p>
          <a:p>
            <a:pPr algn="l" rtl="0"/>
            <a:r>
              <a:rPr lang="en-US" sz="2700" dirty="0"/>
              <a:t>If the adjective clause has commas, the participial phrase has commas, too. </a:t>
            </a:r>
            <a:r>
              <a:rPr lang="en-US" sz="2700" dirty="0" smtClean="0"/>
              <a:t> (</a:t>
            </a:r>
            <a:r>
              <a:rPr lang="en-US" sz="2700" b="1" dirty="0" smtClean="0"/>
              <a:t>Table 4.15, </a:t>
            </a:r>
            <a:r>
              <a:rPr lang="en-US" sz="2700" b="1" dirty="0"/>
              <a:t>p. </a:t>
            </a:r>
            <a:r>
              <a:rPr lang="en-US" sz="2700" b="1" dirty="0" smtClean="0"/>
              <a:t>188)</a:t>
            </a:r>
            <a:endParaRPr lang="ar-SA" sz="2700" b="1" dirty="0"/>
          </a:p>
          <a:p>
            <a:endParaRPr lang="ar-SA" sz="2700"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226757906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0"/>
            <a:r>
              <a:rPr lang="en-US" sz="3600" b="1" dirty="0"/>
              <a:t>Reduction of Adjective </a:t>
            </a:r>
            <a:r>
              <a:rPr lang="en-US" sz="3600" b="1" dirty="0" smtClean="0"/>
              <a:t>Clauses</a:t>
            </a:r>
            <a:br>
              <a:rPr lang="en-US" sz="3600" b="1" dirty="0" smtClean="0"/>
            </a:br>
            <a:r>
              <a:rPr lang="en-US" sz="3600" b="1" dirty="0" smtClean="0"/>
              <a:t>with </a:t>
            </a:r>
            <a:r>
              <a:rPr lang="en-US" sz="3600" b="1" dirty="0"/>
              <a:t>Verbs in the Passive Voice</a:t>
            </a:r>
            <a:endParaRPr lang="ar-SA" sz="3600" dirty="0"/>
          </a:p>
        </p:txBody>
      </p:sp>
      <p:sp>
        <p:nvSpPr>
          <p:cNvPr id="3" name="Content Placeholder 2"/>
          <p:cNvSpPr>
            <a:spLocks noGrp="1"/>
          </p:cNvSpPr>
          <p:nvPr>
            <p:ph idx="1"/>
          </p:nvPr>
        </p:nvSpPr>
        <p:spPr/>
        <p:txBody>
          <a:bodyPr/>
          <a:lstStyle/>
          <a:p>
            <a:pPr algn="l" rtl="0"/>
            <a:r>
              <a:rPr lang="en-US" dirty="0" smtClean="0"/>
              <a:t>The </a:t>
            </a:r>
            <a:r>
              <a:rPr lang="en-US" dirty="0" err="1" smtClean="0"/>
              <a:t>Taj</a:t>
            </a:r>
            <a:r>
              <a:rPr lang="en-US" dirty="0" smtClean="0"/>
              <a:t> </a:t>
            </a:r>
            <a:r>
              <a:rPr lang="en-US" dirty="0" err="1" smtClean="0"/>
              <a:t>Mahal</a:t>
            </a:r>
            <a:r>
              <a:rPr lang="en-US" dirty="0" smtClean="0"/>
              <a:t>, </a:t>
            </a:r>
            <a:r>
              <a:rPr lang="en-US" b="1" u="sng" dirty="0" smtClean="0"/>
              <a:t>which was built </a:t>
            </a:r>
            <a:r>
              <a:rPr lang="en-US" u="sng" dirty="0" smtClean="0"/>
              <a:t>by Shah </a:t>
            </a:r>
            <a:r>
              <a:rPr lang="en-US" u="sng" dirty="0" err="1" smtClean="0"/>
              <a:t>Jahan</a:t>
            </a:r>
            <a:r>
              <a:rPr lang="en-US" dirty="0" smtClean="0"/>
              <a:t>, is made of white marble.</a:t>
            </a:r>
          </a:p>
          <a:p>
            <a:pPr algn="l" rtl="0"/>
            <a:r>
              <a:rPr lang="en-US" dirty="0"/>
              <a:t>The </a:t>
            </a:r>
            <a:r>
              <a:rPr lang="en-US" dirty="0" err="1"/>
              <a:t>Taj</a:t>
            </a:r>
            <a:r>
              <a:rPr lang="en-US" dirty="0"/>
              <a:t> </a:t>
            </a:r>
            <a:r>
              <a:rPr lang="en-US" dirty="0" err="1"/>
              <a:t>Mahal</a:t>
            </a:r>
            <a:r>
              <a:rPr lang="en-US" dirty="0"/>
              <a:t>, </a:t>
            </a:r>
            <a:r>
              <a:rPr lang="en-US" b="1" u="sng" dirty="0" smtClean="0"/>
              <a:t>built</a:t>
            </a:r>
            <a:r>
              <a:rPr lang="en-US" u="sng" dirty="0" smtClean="0"/>
              <a:t> </a:t>
            </a:r>
            <a:r>
              <a:rPr lang="en-US" u="sng" dirty="0"/>
              <a:t>by Shah </a:t>
            </a:r>
            <a:r>
              <a:rPr lang="en-US" u="sng" dirty="0" err="1"/>
              <a:t>Jahan</a:t>
            </a:r>
            <a:r>
              <a:rPr lang="en-US" u="sng" dirty="0"/>
              <a:t>, </a:t>
            </a:r>
            <a:r>
              <a:rPr lang="en-US" dirty="0"/>
              <a:t>is made of white marble.</a:t>
            </a:r>
          </a:p>
          <a:p>
            <a:pPr marL="0" indent="0" algn="l" rtl="0">
              <a:buNone/>
            </a:pPr>
            <a:endParaRPr lang="en-US" dirty="0" smtClean="0"/>
          </a:p>
          <a:p>
            <a:pPr algn="l" rtl="0"/>
            <a:r>
              <a:rPr lang="en-US" dirty="0" smtClean="0"/>
              <a:t>The temples </a:t>
            </a:r>
            <a:r>
              <a:rPr lang="en-US" b="1" u="sng" dirty="0" smtClean="0"/>
              <a:t>that were being built </a:t>
            </a:r>
            <a:r>
              <a:rPr lang="en-US" u="sng" dirty="0" smtClean="0"/>
              <a:t>during this time </a:t>
            </a:r>
            <a:r>
              <a:rPr lang="en-US" dirty="0" smtClean="0"/>
              <a:t>had a variety of designs.</a:t>
            </a:r>
            <a:endParaRPr lang="en-US" dirty="0"/>
          </a:p>
          <a:p>
            <a:pPr algn="l" rtl="0"/>
            <a:r>
              <a:rPr lang="en-US" dirty="0"/>
              <a:t>The temples </a:t>
            </a:r>
            <a:r>
              <a:rPr lang="en-US" b="1" u="sng" dirty="0" smtClean="0"/>
              <a:t>being </a:t>
            </a:r>
            <a:r>
              <a:rPr lang="en-US" b="1" u="sng" dirty="0"/>
              <a:t>built </a:t>
            </a:r>
            <a:r>
              <a:rPr lang="en-US" u="sng" dirty="0"/>
              <a:t>during this time </a:t>
            </a:r>
            <a:r>
              <a:rPr lang="en-US" dirty="0"/>
              <a:t>had a variety of designs.</a:t>
            </a:r>
          </a:p>
          <a:p>
            <a:pPr marL="0" indent="0" algn="l" rtl="0">
              <a:buNone/>
            </a:pPr>
            <a:endParaRPr lang="en-US" dirty="0" smtClean="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31638912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1010376"/>
          </a:xfrm>
        </p:spPr>
        <p:txBody>
          <a:bodyPr/>
          <a:lstStyle/>
          <a:p>
            <a:r>
              <a:rPr lang="en-US" b="1" dirty="0" smtClean="0"/>
              <a:t>Adjective Clauses</a:t>
            </a:r>
            <a:endParaRPr lang="ar-SA" b="1" dirty="0"/>
          </a:p>
        </p:txBody>
      </p:sp>
      <p:sp>
        <p:nvSpPr>
          <p:cNvPr id="3" name="Content Placeholder 2"/>
          <p:cNvSpPr>
            <a:spLocks noGrp="1"/>
          </p:cNvSpPr>
          <p:nvPr>
            <p:ph idx="1"/>
          </p:nvPr>
        </p:nvSpPr>
        <p:spPr/>
        <p:txBody>
          <a:bodyPr>
            <a:normAutofit/>
          </a:bodyPr>
          <a:lstStyle/>
          <a:p>
            <a:pPr marL="0" indent="0" algn="l" rtl="0">
              <a:buNone/>
            </a:pPr>
            <a:r>
              <a:rPr lang="en-US" sz="3000" dirty="0" smtClean="0"/>
              <a:t>Adjective clauses are divided into two types:</a:t>
            </a:r>
          </a:p>
          <a:p>
            <a:pPr marL="514350" indent="-514350" algn="l" rtl="0">
              <a:buFont typeface="+mj-lt"/>
              <a:buAutoNum type="arabicPeriod"/>
            </a:pPr>
            <a:r>
              <a:rPr lang="en-US" sz="3000" dirty="0" smtClean="0"/>
              <a:t>Restrictive clauses</a:t>
            </a:r>
          </a:p>
          <a:p>
            <a:pPr marL="514350" indent="-514350" algn="l" rtl="0">
              <a:buFont typeface="+mj-lt"/>
              <a:buAutoNum type="arabicPeriod"/>
            </a:pPr>
            <a:r>
              <a:rPr lang="en-US" sz="3000" dirty="0" smtClean="0"/>
              <a:t>Nonrestrictive clauses</a:t>
            </a:r>
          </a:p>
          <a:p>
            <a:pPr marL="0" indent="0" algn="l" rtl="0">
              <a:buNone/>
            </a:pPr>
            <a:endParaRPr lang="en-US" sz="3000" dirty="0"/>
          </a:p>
          <a:p>
            <a:pPr marL="0" indent="0" algn="l" rtl="0">
              <a:buNone/>
            </a:pPr>
            <a:r>
              <a:rPr lang="en-US" sz="3000" dirty="0" smtClean="0"/>
              <a:t>The type of the adjective clause determines the use of commas. Commas are only used with nonrestrictive clauses.</a:t>
            </a:r>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207860157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0"/>
            <a:r>
              <a:rPr lang="en-US" sz="3600" b="1" dirty="0"/>
              <a:t>Reduction of Adjective Clauses</a:t>
            </a:r>
            <a:br>
              <a:rPr lang="en-US" sz="3600" b="1" dirty="0"/>
            </a:br>
            <a:r>
              <a:rPr lang="en-US" sz="3600" b="1" dirty="0"/>
              <a:t>with Verbs in the Passive Voice</a:t>
            </a:r>
            <a:endParaRPr lang="ar-SA" sz="3600" dirty="0"/>
          </a:p>
        </p:txBody>
      </p:sp>
      <p:sp>
        <p:nvSpPr>
          <p:cNvPr id="3" name="Content Placeholder 2"/>
          <p:cNvSpPr>
            <a:spLocks noGrp="1"/>
          </p:cNvSpPr>
          <p:nvPr>
            <p:ph idx="1"/>
          </p:nvPr>
        </p:nvSpPr>
        <p:spPr>
          <a:xfrm>
            <a:off x="323528" y="1935480"/>
            <a:ext cx="8496944" cy="4389120"/>
          </a:xfrm>
        </p:spPr>
        <p:txBody>
          <a:bodyPr>
            <a:normAutofit/>
          </a:bodyPr>
          <a:lstStyle/>
          <a:p>
            <a:pPr algn="l" rtl="0"/>
            <a:r>
              <a:rPr lang="en-US" sz="2800" dirty="0" smtClean="0"/>
              <a:t>Today tourists flock to Machu Picchu, </a:t>
            </a:r>
            <a:r>
              <a:rPr lang="en-US" sz="2800" b="1" u="sng" dirty="0" smtClean="0"/>
              <a:t>which was discovered </a:t>
            </a:r>
            <a:r>
              <a:rPr lang="en-US" sz="2800" u="sng" dirty="0" smtClean="0"/>
              <a:t>by archeologists in 1911.</a:t>
            </a:r>
          </a:p>
          <a:p>
            <a:pPr algn="l" rtl="0"/>
            <a:r>
              <a:rPr lang="en-US" sz="2800" dirty="0"/>
              <a:t>Today tourists flock to Machu Picchu, </a:t>
            </a:r>
            <a:r>
              <a:rPr lang="en-US" sz="2800" b="1" u="sng" dirty="0" smtClean="0"/>
              <a:t>discovered</a:t>
            </a:r>
            <a:r>
              <a:rPr lang="en-US" sz="2800" u="sng" dirty="0" smtClean="0"/>
              <a:t> </a:t>
            </a:r>
            <a:r>
              <a:rPr lang="en-US" sz="2800" u="sng" dirty="0"/>
              <a:t>by archeologists in 1911.</a:t>
            </a:r>
          </a:p>
          <a:p>
            <a:pPr marL="0" indent="0" algn="l" rtl="0">
              <a:buNone/>
            </a:pPr>
            <a:endParaRPr lang="en-US" sz="2800" dirty="0" smtClean="0"/>
          </a:p>
          <a:p>
            <a:pPr algn="l" rtl="0"/>
            <a:r>
              <a:rPr lang="en-US" sz="2800" dirty="0" smtClean="0"/>
              <a:t>Some cities </a:t>
            </a:r>
            <a:r>
              <a:rPr lang="en-US" sz="2800" b="1" u="sng" dirty="0" smtClean="0"/>
              <a:t>that were not protected </a:t>
            </a:r>
            <a:r>
              <a:rPr lang="en-US" sz="2800" u="sng" dirty="0" smtClean="0"/>
              <a:t>by walls </a:t>
            </a:r>
            <a:r>
              <a:rPr lang="en-US" sz="2800" dirty="0" smtClean="0"/>
              <a:t>fell into invaders.</a:t>
            </a:r>
          </a:p>
          <a:p>
            <a:pPr algn="l" rtl="0"/>
            <a:r>
              <a:rPr lang="en-US" sz="2800" dirty="0"/>
              <a:t>Some cities </a:t>
            </a:r>
            <a:r>
              <a:rPr lang="en-US" sz="2800" b="1" u="sng" dirty="0" smtClean="0"/>
              <a:t>not </a:t>
            </a:r>
            <a:r>
              <a:rPr lang="en-US" sz="2800" b="1" u="sng" dirty="0"/>
              <a:t>protected</a:t>
            </a:r>
            <a:r>
              <a:rPr lang="en-US" sz="2800" u="sng" dirty="0"/>
              <a:t> by walls </a:t>
            </a:r>
            <a:r>
              <a:rPr lang="en-US" sz="2800" dirty="0"/>
              <a:t>fell into invaders</a:t>
            </a:r>
            <a:r>
              <a:rPr lang="en-US" sz="2800" dirty="0" smtClean="0"/>
              <a:t>.</a:t>
            </a:r>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140117318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0"/>
            <a:r>
              <a:rPr lang="en-US" sz="3600" b="1" dirty="0"/>
              <a:t>Reduction of Adjective Clauses</a:t>
            </a:r>
            <a:br>
              <a:rPr lang="en-US" sz="3600" b="1" dirty="0"/>
            </a:br>
            <a:r>
              <a:rPr lang="en-US" sz="3600" b="1" dirty="0"/>
              <a:t>with Verbs in the Passive Voice</a:t>
            </a:r>
            <a:endParaRPr lang="ar-SA" sz="3600" dirty="0"/>
          </a:p>
        </p:txBody>
      </p:sp>
      <p:sp>
        <p:nvSpPr>
          <p:cNvPr id="3" name="Content Placeholder 2"/>
          <p:cNvSpPr>
            <a:spLocks noGrp="1"/>
          </p:cNvSpPr>
          <p:nvPr>
            <p:ph idx="1"/>
          </p:nvPr>
        </p:nvSpPr>
        <p:spPr>
          <a:xfrm>
            <a:off x="251520" y="1935480"/>
            <a:ext cx="8640960" cy="4589864"/>
          </a:xfrm>
        </p:spPr>
        <p:txBody>
          <a:bodyPr>
            <a:normAutofit/>
          </a:bodyPr>
          <a:lstStyle/>
          <a:p>
            <a:pPr marL="0" indent="0" algn="l" rtl="0">
              <a:buNone/>
            </a:pPr>
            <a:r>
              <a:rPr lang="en-US" dirty="0" smtClean="0"/>
              <a:t>Research papers </a:t>
            </a:r>
            <a:r>
              <a:rPr lang="en-US" b="1" u="sng" dirty="0" smtClean="0"/>
              <a:t>that are not handed</a:t>
            </a:r>
            <a:r>
              <a:rPr lang="en-US" u="sng" dirty="0" smtClean="0"/>
              <a:t> in by Wednesday </a:t>
            </a:r>
            <a:r>
              <a:rPr lang="en-US" dirty="0" smtClean="0"/>
              <a:t>will not be accepted.</a:t>
            </a:r>
          </a:p>
          <a:p>
            <a:pPr marL="0" indent="0" algn="l" rtl="0">
              <a:buNone/>
            </a:pPr>
            <a:r>
              <a:rPr lang="en-US" dirty="0"/>
              <a:t>Research papers </a:t>
            </a:r>
            <a:r>
              <a:rPr lang="en-US" b="1" u="sng" dirty="0" smtClean="0"/>
              <a:t>not</a:t>
            </a:r>
            <a:r>
              <a:rPr lang="en-US" u="sng" dirty="0" smtClean="0"/>
              <a:t> </a:t>
            </a:r>
            <a:r>
              <a:rPr lang="en-US" b="1" u="sng" dirty="0"/>
              <a:t>handed</a:t>
            </a:r>
            <a:r>
              <a:rPr lang="en-US" u="sng" dirty="0"/>
              <a:t> in by Wednesday</a:t>
            </a:r>
            <a:r>
              <a:rPr lang="en-US" dirty="0"/>
              <a:t> will not be </a:t>
            </a:r>
            <a:r>
              <a:rPr lang="en-US" dirty="0" smtClean="0"/>
              <a:t>accepted.</a:t>
            </a:r>
          </a:p>
          <a:p>
            <a:pPr marL="0" indent="0" algn="l" rtl="0">
              <a:buNone/>
            </a:pPr>
            <a:endParaRPr lang="en-US" sz="1200" dirty="0"/>
          </a:p>
          <a:p>
            <a:pPr marL="0" indent="0" algn="l" rtl="0">
              <a:buNone/>
            </a:pPr>
            <a:r>
              <a:rPr lang="en-US" dirty="0" smtClean="0"/>
              <a:t>The languages </a:t>
            </a:r>
            <a:r>
              <a:rPr lang="en-US" b="1" u="sng" dirty="0" smtClean="0"/>
              <a:t>that</a:t>
            </a:r>
            <a:r>
              <a:rPr lang="en-US" u="sng" dirty="0" smtClean="0"/>
              <a:t> </a:t>
            </a:r>
            <a:r>
              <a:rPr lang="en-US" b="1" u="sng" dirty="0" smtClean="0"/>
              <a:t>are spoken</a:t>
            </a:r>
            <a:r>
              <a:rPr lang="en-US" u="sng" dirty="0" smtClean="0"/>
              <a:t> in Switzerland </a:t>
            </a:r>
            <a:r>
              <a:rPr lang="en-US" dirty="0" smtClean="0"/>
              <a:t>are German, French, and Italian.</a:t>
            </a:r>
          </a:p>
          <a:p>
            <a:pPr marL="0" indent="0" algn="l" rtl="0">
              <a:buNone/>
            </a:pPr>
            <a:r>
              <a:rPr lang="en-US" dirty="0"/>
              <a:t>The languages </a:t>
            </a:r>
            <a:r>
              <a:rPr lang="en-US" b="1" u="sng" dirty="0" smtClean="0"/>
              <a:t>spoken</a:t>
            </a:r>
            <a:r>
              <a:rPr lang="en-US" u="sng" dirty="0" smtClean="0"/>
              <a:t> </a:t>
            </a:r>
            <a:r>
              <a:rPr lang="en-US" u="sng" dirty="0"/>
              <a:t>in Switzerland </a:t>
            </a:r>
            <a:r>
              <a:rPr lang="en-US" dirty="0"/>
              <a:t>are German, French, and Italian</a:t>
            </a:r>
            <a:r>
              <a:rPr lang="en-US" dirty="0" smtClean="0"/>
              <a:t>.</a:t>
            </a:r>
          </a:p>
          <a:p>
            <a:pPr marL="0" indent="0" algn="l" rtl="0">
              <a:buNone/>
            </a:pPr>
            <a:r>
              <a:rPr lang="en-US" b="1" dirty="0"/>
              <a:t>Practice 2, p. </a:t>
            </a:r>
            <a:r>
              <a:rPr lang="en-US" b="1" dirty="0" smtClean="0"/>
              <a:t>188</a:t>
            </a:r>
            <a:endParaRPr lang="en-US" b="1"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359579343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0"/>
            <a:r>
              <a:rPr lang="en-US" sz="3600" b="1" dirty="0"/>
              <a:t>Reduction of Adjective Clauses</a:t>
            </a:r>
            <a:br>
              <a:rPr lang="en-US" sz="3600" b="1" dirty="0"/>
            </a:br>
            <a:r>
              <a:rPr lang="en-US" sz="3600" b="1" dirty="0"/>
              <a:t>with Verbs in the Perfect Tense</a:t>
            </a:r>
            <a:endParaRPr lang="ar-SA" sz="3600" dirty="0"/>
          </a:p>
        </p:txBody>
      </p:sp>
      <p:sp>
        <p:nvSpPr>
          <p:cNvPr id="3" name="Content Placeholder 2"/>
          <p:cNvSpPr>
            <a:spLocks noGrp="1"/>
          </p:cNvSpPr>
          <p:nvPr>
            <p:ph idx="1"/>
          </p:nvPr>
        </p:nvSpPr>
        <p:spPr>
          <a:xfrm>
            <a:off x="323528" y="1935480"/>
            <a:ext cx="8568952" cy="4389120"/>
          </a:xfrm>
        </p:spPr>
        <p:txBody>
          <a:bodyPr>
            <a:normAutofit/>
          </a:bodyPr>
          <a:lstStyle/>
          <a:p>
            <a:pPr algn="l" rtl="0"/>
            <a:r>
              <a:rPr lang="en-US" sz="2800" dirty="0" smtClean="0"/>
              <a:t>Adjective clauses with verbs in the present perfect or the past perfect may be reduced into in two ways.</a:t>
            </a:r>
          </a:p>
          <a:p>
            <a:pPr marL="0" indent="0" algn="l" rtl="0">
              <a:buNone/>
            </a:pPr>
            <a:endParaRPr lang="en-US" sz="1200" dirty="0" smtClean="0"/>
          </a:p>
          <a:p>
            <a:pPr marL="514350" indent="-514350" algn="l" rtl="0">
              <a:buFont typeface="+mj-lt"/>
              <a:buAutoNum type="arabicPeriod"/>
            </a:pPr>
            <a:r>
              <a:rPr lang="en-US" sz="2800" dirty="0" smtClean="0"/>
              <a:t>The verbs (have, has, had) can be changed to ( having) plus the past participle of the main verb. </a:t>
            </a:r>
          </a:p>
          <a:p>
            <a:pPr marL="514350" indent="-514350" algn="l" rtl="0">
              <a:buFont typeface="+mj-lt"/>
              <a:buAutoNum type="arabicPeriod"/>
            </a:pPr>
            <a:r>
              <a:rPr lang="en-US" sz="2800" dirty="0" smtClean="0"/>
              <a:t>The verbs ( have, has, had) are eliminated, and  the main verb is changed to the present participle. However, this way does not stress the completion of the action.</a:t>
            </a:r>
            <a:endParaRPr lang="ar-SA" sz="2800"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40421854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0"/>
            <a:r>
              <a:rPr lang="en-US" sz="3600" b="1" dirty="0"/>
              <a:t>Reduction of Adjective Clauses</a:t>
            </a:r>
            <a:br>
              <a:rPr lang="en-US" sz="3600" b="1" dirty="0"/>
            </a:br>
            <a:r>
              <a:rPr lang="en-US" sz="3600" b="1" dirty="0"/>
              <a:t>with Verbs in the Perfect Tense</a:t>
            </a:r>
            <a:endParaRPr lang="ar-SA" sz="3600" dirty="0"/>
          </a:p>
        </p:txBody>
      </p:sp>
      <p:sp>
        <p:nvSpPr>
          <p:cNvPr id="3" name="Content Placeholder 2"/>
          <p:cNvSpPr>
            <a:spLocks noGrp="1"/>
          </p:cNvSpPr>
          <p:nvPr>
            <p:ph idx="1"/>
          </p:nvPr>
        </p:nvSpPr>
        <p:spPr/>
        <p:txBody>
          <a:bodyPr/>
          <a:lstStyle/>
          <a:p>
            <a:pPr algn="l" rtl="0"/>
            <a:r>
              <a:rPr lang="en-US" dirty="0" smtClean="0"/>
              <a:t>With clauses in the passive voice, (having + been + past participle) ) are used.</a:t>
            </a:r>
          </a:p>
          <a:p>
            <a:pPr algn="l" rtl="0"/>
            <a:r>
              <a:rPr lang="en-US" dirty="0" smtClean="0"/>
              <a:t>( Not) for the negative and adverbs are place at the beginning of the participial phrase.</a:t>
            </a:r>
          </a:p>
          <a:p>
            <a:pPr algn="l" rtl="0"/>
            <a:r>
              <a:rPr lang="en-US" dirty="0" smtClean="0"/>
              <a:t>Punctuation of participial phrases depends on the adjective clauses being reduced.</a:t>
            </a:r>
          </a:p>
          <a:p>
            <a:pPr algn="l" rtl="0"/>
            <a:r>
              <a:rPr lang="en-US" dirty="0" smtClean="0"/>
              <a:t>If the adjective clause is nonrestrictive, then the participial phrase is punctuated. Otherwise, it does not. </a:t>
            </a:r>
            <a:r>
              <a:rPr lang="en-US" b="1" dirty="0" smtClean="0"/>
              <a:t>( Table 4.16, p. 190)</a:t>
            </a:r>
            <a:endParaRPr lang="ar-SA"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235774058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0"/>
            <a:r>
              <a:rPr lang="en-US" sz="3600" b="1" dirty="0"/>
              <a:t>Reduction of Adjective Clauses</a:t>
            </a:r>
            <a:br>
              <a:rPr lang="en-US" sz="3600" b="1" dirty="0"/>
            </a:br>
            <a:r>
              <a:rPr lang="en-US" sz="3600" b="1" dirty="0"/>
              <a:t>with Verbs in the </a:t>
            </a:r>
            <a:r>
              <a:rPr lang="en-US" sz="3600" b="1" dirty="0" smtClean="0"/>
              <a:t>Perfect Tense</a:t>
            </a:r>
            <a:endParaRPr lang="ar-SA" sz="3600" dirty="0"/>
          </a:p>
        </p:txBody>
      </p:sp>
      <p:sp>
        <p:nvSpPr>
          <p:cNvPr id="3" name="Content Placeholder 2"/>
          <p:cNvSpPr>
            <a:spLocks noGrp="1"/>
          </p:cNvSpPr>
          <p:nvPr>
            <p:ph idx="1"/>
          </p:nvPr>
        </p:nvSpPr>
        <p:spPr>
          <a:xfrm>
            <a:off x="251520" y="1844824"/>
            <a:ext cx="8640960" cy="4680520"/>
          </a:xfrm>
        </p:spPr>
        <p:txBody>
          <a:bodyPr>
            <a:normAutofit/>
          </a:bodyPr>
          <a:lstStyle/>
          <a:p>
            <a:pPr marL="0" indent="0" algn="l" rtl="0">
              <a:buNone/>
            </a:pPr>
            <a:r>
              <a:rPr lang="en-US" b="1" u="sng" dirty="0" smtClean="0"/>
              <a:t>Active voice:</a:t>
            </a:r>
          </a:p>
          <a:p>
            <a:pPr marL="0" indent="0" algn="l" rtl="0">
              <a:buNone/>
            </a:pPr>
            <a:r>
              <a:rPr lang="en-US" dirty="0" smtClean="0"/>
              <a:t>The secrets of the universe, </a:t>
            </a:r>
            <a:r>
              <a:rPr lang="en-US" b="1" u="sng" dirty="0" smtClean="0"/>
              <a:t>which have fascinated </a:t>
            </a:r>
            <a:r>
              <a:rPr lang="en-US" u="sng" dirty="0" smtClean="0"/>
              <a:t>people for centuries, </a:t>
            </a:r>
            <a:r>
              <a:rPr lang="en-US" dirty="0" smtClean="0"/>
              <a:t>are slowly being discovered.</a:t>
            </a:r>
          </a:p>
          <a:p>
            <a:pPr marL="0" indent="0" algn="l" rtl="0">
              <a:buNone/>
            </a:pPr>
            <a:r>
              <a:rPr lang="en-US" dirty="0"/>
              <a:t>The secrets of the universe, </a:t>
            </a:r>
            <a:r>
              <a:rPr lang="en-US" b="1" u="sng" dirty="0" smtClean="0"/>
              <a:t>having </a:t>
            </a:r>
            <a:r>
              <a:rPr lang="en-US" b="1" u="sng" dirty="0"/>
              <a:t>fascinated </a:t>
            </a:r>
            <a:r>
              <a:rPr lang="en-US" u="sng" dirty="0"/>
              <a:t>people for centuries, </a:t>
            </a:r>
            <a:r>
              <a:rPr lang="en-US" dirty="0"/>
              <a:t>are slowly being discovered.</a:t>
            </a:r>
          </a:p>
          <a:p>
            <a:pPr marL="0" indent="0" algn="l" rtl="0">
              <a:buNone/>
            </a:pPr>
            <a:endParaRPr lang="en-US" dirty="0"/>
          </a:p>
          <a:p>
            <a:pPr marL="0" indent="0" algn="l" rtl="0">
              <a:buNone/>
            </a:pPr>
            <a:r>
              <a:rPr lang="en-US" dirty="0" smtClean="0"/>
              <a:t>The workers, </a:t>
            </a:r>
            <a:r>
              <a:rPr lang="en-US" b="1" u="sng" dirty="0" smtClean="0"/>
              <a:t>who had </a:t>
            </a:r>
            <a:r>
              <a:rPr lang="en-US" u="sng" dirty="0" smtClean="0"/>
              <a:t>finally</a:t>
            </a:r>
            <a:r>
              <a:rPr lang="en-US" b="1" u="sng" dirty="0" smtClean="0"/>
              <a:t> finished</a:t>
            </a:r>
            <a:r>
              <a:rPr lang="en-US" u="sng" dirty="0" smtClean="0"/>
              <a:t> the temple</a:t>
            </a:r>
            <a:r>
              <a:rPr lang="en-US" dirty="0" smtClean="0"/>
              <a:t>, returned to their villages.</a:t>
            </a:r>
          </a:p>
          <a:p>
            <a:pPr marL="0" indent="0" algn="l" rtl="0">
              <a:buNone/>
            </a:pPr>
            <a:r>
              <a:rPr lang="en-US" dirty="0"/>
              <a:t>The workers, </a:t>
            </a:r>
            <a:r>
              <a:rPr lang="en-US" u="sng" dirty="0" smtClean="0"/>
              <a:t>finally </a:t>
            </a:r>
            <a:r>
              <a:rPr lang="en-US" b="1" u="sng" dirty="0" smtClean="0"/>
              <a:t>having finished </a:t>
            </a:r>
            <a:r>
              <a:rPr lang="en-US" u="sng" dirty="0"/>
              <a:t>the temple</a:t>
            </a:r>
            <a:r>
              <a:rPr lang="en-US" dirty="0"/>
              <a:t>, returned to their villages</a:t>
            </a:r>
            <a:r>
              <a:rPr lang="en-US" dirty="0" smtClean="0"/>
              <a:t>.</a:t>
            </a:r>
          </a:p>
          <a:p>
            <a:pPr marL="0" indent="0" algn="l" rtl="0">
              <a:buNone/>
            </a:pPr>
            <a:endParaRPr lang="en-US" sz="1200" dirty="0" smtClean="0"/>
          </a:p>
          <a:p>
            <a:pPr marL="0" indent="0" algn="l" rtl="0">
              <a:buNone/>
            </a:pPr>
            <a:endParaRPr lang="ar-SA"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290092657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0"/>
            <a:r>
              <a:rPr lang="en-US" sz="3600" b="1" dirty="0"/>
              <a:t>Reduction of Adjective Clauses</a:t>
            </a:r>
            <a:br>
              <a:rPr lang="en-US" sz="3600" b="1" dirty="0"/>
            </a:br>
            <a:r>
              <a:rPr lang="en-US" sz="3600" b="1" dirty="0"/>
              <a:t>with Verbs in the Perfect Tense</a:t>
            </a:r>
            <a:endParaRPr lang="ar-SA" sz="3600" dirty="0"/>
          </a:p>
        </p:txBody>
      </p:sp>
      <p:sp>
        <p:nvSpPr>
          <p:cNvPr id="3" name="Content Placeholder 2"/>
          <p:cNvSpPr>
            <a:spLocks noGrp="1"/>
          </p:cNvSpPr>
          <p:nvPr>
            <p:ph idx="1"/>
          </p:nvPr>
        </p:nvSpPr>
        <p:spPr/>
        <p:txBody>
          <a:bodyPr>
            <a:normAutofit lnSpcReduction="10000"/>
          </a:bodyPr>
          <a:lstStyle/>
          <a:p>
            <a:pPr marL="0" indent="0" algn="l" rtl="0">
              <a:buNone/>
            </a:pPr>
            <a:r>
              <a:rPr lang="en-US" b="1" u="sng" dirty="0"/>
              <a:t>Passive voice:</a:t>
            </a:r>
            <a:endParaRPr lang="en-US" dirty="0"/>
          </a:p>
          <a:p>
            <a:pPr marL="0" indent="0" algn="l" rtl="0">
              <a:buNone/>
            </a:pPr>
            <a:r>
              <a:rPr lang="en-US" dirty="0"/>
              <a:t>There are new sections of the Great Wall </a:t>
            </a:r>
            <a:r>
              <a:rPr lang="en-US" b="1" u="sng" dirty="0"/>
              <a:t>that have been discovered</a:t>
            </a:r>
            <a:r>
              <a:rPr lang="en-US" u="sng" dirty="0"/>
              <a:t> recently.</a:t>
            </a:r>
          </a:p>
          <a:p>
            <a:pPr marL="0" indent="0" algn="l" rtl="0">
              <a:buNone/>
            </a:pPr>
            <a:r>
              <a:rPr lang="en-US" dirty="0"/>
              <a:t>There are new sections of the Great Wall </a:t>
            </a:r>
            <a:r>
              <a:rPr lang="en-US" b="1" u="sng" dirty="0"/>
              <a:t>having been discovered</a:t>
            </a:r>
            <a:r>
              <a:rPr lang="en-US" u="sng" dirty="0"/>
              <a:t> recently</a:t>
            </a:r>
            <a:r>
              <a:rPr lang="en-US" u="sng" dirty="0" smtClean="0"/>
              <a:t>.</a:t>
            </a:r>
            <a:endParaRPr lang="en-US" dirty="0"/>
          </a:p>
          <a:p>
            <a:pPr marL="0" indent="0" algn="l" rtl="0">
              <a:buNone/>
            </a:pPr>
            <a:endParaRPr lang="en-US" dirty="0"/>
          </a:p>
          <a:p>
            <a:pPr marL="0" indent="0" algn="l" rtl="0">
              <a:buNone/>
            </a:pPr>
            <a:r>
              <a:rPr lang="en-US" dirty="0" smtClean="0"/>
              <a:t>The president , </a:t>
            </a:r>
            <a:r>
              <a:rPr lang="en-US" b="1" u="sng" dirty="0" smtClean="0"/>
              <a:t>who has  been elected </a:t>
            </a:r>
            <a:r>
              <a:rPr lang="en-US" u="sng" dirty="0" smtClean="0"/>
              <a:t>by the majority</a:t>
            </a:r>
            <a:r>
              <a:rPr lang="en-US" dirty="0" smtClean="0"/>
              <a:t>, promised to make radical changes.</a:t>
            </a:r>
          </a:p>
          <a:p>
            <a:pPr marL="0" indent="0" algn="l" rtl="0">
              <a:buNone/>
            </a:pPr>
            <a:r>
              <a:rPr lang="en-US" dirty="0"/>
              <a:t>The president , </a:t>
            </a:r>
            <a:r>
              <a:rPr lang="en-US" b="1" u="sng" dirty="0" smtClean="0"/>
              <a:t>having </a:t>
            </a:r>
            <a:r>
              <a:rPr lang="en-US" b="1" u="sng" dirty="0"/>
              <a:t>been elected </a:t>
            </a:r>
            <a:r>
              <a:rPr lang="en-US" u="sng" dirty="0"/>
              <a:t>by the majority</a:t>
            </a:r>
            <a:r>
              <a:rPr lang="en-US" dirty="0"/>
              <a:t>, promised to make radical changes</a:t>
            </a:r>
            <a:r>
              <a:rPr lang="en-US" dirty="0" smtClean="0"/>
              <a:t>.</a:t>
            </a:r>
            <a:endParaRPr lang="ar-SA"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119010862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0"/>
            <a:r>
              <a:rPr lang="en-US" sz="3600" b="1" dirty="0"/>
              <a:t>Reduction of Adjective Clauses</a:t>
            </a:r>
            <a:br>
              <a:rPr lang="en-US" sz="3600" b="1" dirty="0"/>
            </a:br>
            <a:r>
              <a:rPr lang="en-US" sz="3600" b="1" dirty="0"/>
              <a:t>with Verbs in the Perfect Tense</a:t>
            </a:r>
            <a:endParaRPr lang="ar-SA" sz="3600" dirty="0"/>
          </a:p>
        </p:txBody>
      </p:sp>
      <p:sp>
        <p:nvSpPr>
          <p:cNvPr id="3" name="Content Placeholder 2"/>
          <p:cNvSpPr>
            <a:spLocks noGrp="1"/>
          </p:cNvSpPr>
          <p:nvPr>
            <p:ph idx="1"/>
          </p:nvPr>
        </p:nvSpPr>
        <p:spPr/>
        <p:txBody>
          <a:bodyPr>
            <a:normAutofit lnSpcReduction="10000"/>
          </a:bodyPr>
          <a:lstStyle/>
          <a:p>
            <a:pPr algn="l" rtl="0"/>
            <a:r>
              <a:rPr lang="en-US" dirty="0" smtClean="0"/>
              <a:t>Five workers,</a:t>
            </a:r>
            <a:r>
              <a:rPr lang="en-US" u="sng" dirty="0" smtClean="0"/>
              <a:t> </a:t>
            </a:r>
            <a:r>
              <a:rPr lang="en-US" b="1" u="sng" dirty="0" smtClean="0"/>
              <a:t>who had </a:t>
            </a:r>
            <a:r>
              <a:rPr lang="en-US" u="sng" dirty="0" smtClean="0"/>
              <a:t>already</a:t>
            </a:r>
            <a:r>
              <a:rPr lang="en-US" b="1" u="sng" dirty="0" smtClean="0"/>
              <a:t> been paid </a:t>
            </a:r>
            <a:r>
              <a:rPr lang="en-US" dirty="0" smtClean="0"/>
              <a:t>, left for their villages.</a:t>
            </a:r>
          </a:p>
          <a:p>
            <a:pPr algn="l" rtl="0"/>
            <a:r>
              <a:rPr lang="en-US" dirty="0"/>
              <a:t>Five workers,</a:t>
            </a:r>
            <a:r>
              <a:rPr lang="en-US" u="sng" dirty="0"/>
              <a:t> </a:t>
            </a:r>
            <a:r>
              <a:rPr lang="en-US" u="sng" dirty="0" smtClean="0"/>
              <a:t>already </a:t>
            </a:r>
            <a:r>
              <a:rPr lang="en-US" b="1" u="sng" dirty="0" smtClean="0"/>
              <a:t>having been </a:t>
            </a:r>
            <a:r>
              <a:rPr lang="en-US" b="1" u="sng" dirty="0"/>
              <a:t>paid </a:t>
            </a:r>
            <a:r>
              <a:rPr lang="en-US" dirty="0"/>
              <a:t>, left for their </a:t>
            </a:r>
            <a:r>
              <a:rPr lang="en-US" dirty="0" smtClean="0"/>
              <a:t>villages</a:t>
            </a:r>
            <a:r>
              <a:rPr lang="en-US" dirty="0"/>
              <a:t>.</a:t>
            </a:r>
            <a:endParaRPr lang="ar-SA" dirty="0"/>
          </a:p>
          <a:p>
            <a:pPr algn="l" rtl="0"/>
            <a:endParaRPr lang="en-US" dirty="0" smtClean="0"/>
          </a:p>
          <a:p>
            <a:pPr algn="l" rtl="0"/>
            <a:r>
              <a:rPr lang="en-US" dirty="0" smtClean="0"/>
              <a:t>The workers </a:t>
            </a:r>
            <a:r>
              <a:rPr lang="en-US" b="1" u="sng" dirty="0" smtClean="0"/>
              <a:t>who had not been paid </a:t>
            </a:r>
            <a:r>
              <a:rPr lang="en-US" dirty="0" smtClean="0"/>
              <a:t>refused to continue on the project.</a:t>
            </a:r>
          </a:p>
          <a:p>
            <a:pPr algn="l" rtl="0"/>
            <a:r>
              <a:rPr lang="en-US" dirty="0" smtClean="0"/>
              <a:t>The </a:t>
            </a:r>
            <a:r>
              <a:rPr lang="en-US" dirty="0"/>
              <a:t>workers </a:t>
            </a:r>
            <a:r>
              <a:rPr lang="en-US" b="1" u="sng" dirty="0" smtClean="0"/>
              <a:t>not having been </a:t>
            </a:r>
            <a:r>
              <a:rPr lang="en-US" b="1" u="sng" dirty="0"/>
              <a:t>paid </a:t>
            </a:r>
            <a:r>
              <a:rPr lang="en-US" dirty="0"/>
              <a:t>refused to continue on the project</a:t>
            </a:r>
            <a:r>
              <a:rPr lang="en-US" dirty="0" smtClean="0"/>
              <a:t>.</a:t>
            </a:r>
          </a:p>
          <a:p>
            <a:pPr marL="0" indent="0" algn="l" rtl="0">
              <a:buNone/>
            </a:pPr>
            <a:r>
              <a:rPr lang="en-US" b="1" dirty="0" smtClean="0"/>
              <a:t>Practice 3, p. 190</a:t>
            </a:r>
            <a:endParaRPr lang="ar-SA" b="1" dirty="0"/>
          </a:p>
          <a:p>
            <a:pPr algn="l" rtl="0"/>
            <a:endParaRPr lang="ar-SA"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355109205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0"/>
            <a:r>
              <a:rPr lang="en-US" sz="3600" b="1" dirty="0" smtClean="0"/>
              <a:t>Placement of Nonrestrictive</a:t>
            </a:r>
            <a:br>
              <a:rPr lang="en-US" sz="3600" b="1" dirty="0" smtClean="0"/>
            </a:br>
            <a:r>
              <a:rPr lang="en-US" sz="3600" b="1" dirty="0" smtClean="0"/>
              <a:t>Participial Phrases</a:t>
            </a:r>
            <a:endParaRPr lang="ar-SA" sz="3600" b="1" dirty="0"/>
          </a:p>
        </p:txBody>
      </p:sp>
      <p:sp>
        <p:nvSpPr>
          <p:cNvPr id="3" name="Content Placeholder 2"/>
          <p:cNvSpPr>
            <a:spLocks noGrp="1"/>
          </p:cNvSpPr>
          <p:nvPr>
            <p:ph idx="1"/>
          </p:nvPr>
        </p:nvSpPr>
        <p:spPr>
          <a:xfrm>
            <a:off x="251520" y="1935480"/>
            <a:ext cx="8640960" cy="4661872"/>
          </a:xfrm>
        </p:spPr>
        <p:txBody>
          <a:bodyPr>
            <a:normAutofit lnSpcReduction="10000"/>
          </a:bodyPr>
          <a:lstStyle/>
          <a:p>
            <a:pPr algn="l" rtl="0"/>
            <a:r>
              <a:rPr lang="en-US" sz="2800" dirty="0" smtClean="0"/>
              <a:t>Nonrestrictive participial phrases are reduced from nonrestrictive adjective clauses.</a:t>
            </a:r>
          </a:p>
          <a:p>
            <a:pPr marL="0" indent="0" algn="l" rtl="0">
              <a:buNone/>
            </a:pPr>
            <a:endParaRPr lang="en-US" sz="2800" dirty="0" smtClean="0"/>
          </a:p>
          <a:p>
            <a:pPr algn="l" rtl="0"/>
            <a:r>
              <a:rPr lang="en-US" sz="2800" dirty="0" smtClean="0"/>
              <a:t>If the nonrestrictive </a:t>
            </a:r>
            <a:r>
              <a:rPr lang="en-US" sz="2800" dirty="0"/>
              <a:t>participial </a:t>
            </a:r>
            <a:r>
              <a:rPr lang="en-US" sz="2800" dirty="0" smtClean="0"/>
              <a:t>phrase modifies the subject, it can be placed either before or after the subject. </a:t>
            </a:r>
            <a:r>
              <a:rPr lang="en-US" sz="2800" b="1" dirty="0" smtClean="0"/>
              <a:t>(Table 4.17, p. 192)</a:t>
            </a:r>
          </a:p>
          <a:p>
            <a:pPr marL="0" indent="0" algn="l" rtl="0">
              <a:buNone/>
            </a:pPr>
            <a:endParaRPr lang="en-US" sz="2800" dirty="0" smtClean="0"/>
          </a:p>
          <a:p>
            <a:pPr algn="l" rtl="0"/>
            <a:r>
              <a:rPr lang="en-US" sz="2800" dirty="0" smtClean="0"/>
              <a:t>Occasionally, a nonrestrictive </a:t>
            </a:r>
            <a:r>
              <a:rPr lang="en-US" sz="2800" dirty="0"/>
              <a:t>participial </a:t>
            </a:r>
            <a:r>
              <a:rPr lang="en-US" sz="2800" dirty="0" smtClean="0"/>
              <a:t>phrase is placed at the end of the sentence only if there is no confusion about which noun is being described. </a:t>
            </a:r>
            <a:endParaRPr lang="ar-SA" sz="2800"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163589113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0"/>
            <a:r>
              <a:rPr lang="en-US" sz="3600" b="1" dirty="0"/>
              <a:t>Placement of Nonrestrictive</a:t>
            </a:r>
            <a:br>
              <a:rPr lang="en-US" sz="3600" b="1" dirty="0"/>
            </a:br>
            <a:r>
              <a:rPr lang="en-US" sz="3600" b="1" dirty="0"/>
              <a:t>Participial Phrases</a:t>
            </a:r>
            <a:endParaRPr lang="ar-SA" sz="3600" dirty="0"/>
          </a:p>
        </p:txBody>
      </p:sp>
      <p:sp>
        <p:nvSpPr>
          <p:cNvPr id="3" name="Content Placeholder 2"/>
          <p:cNvSpPr>
            <a:spLocks noGrp="1"/>
          </p:cNvSpPr>
          <p:nvPr>
            <p:ph idx="1"/>
          </p:nvPr>
        </p:nvSpPr>
        <p:spPr/>
        <p:txBody>
          <a:bodyPr>
            <a:normAutofit lnSpcReduction="10000"/>
          </a:bodyPr>
          <a:lstStyle/>
          <a:p>
            <a:pPr marL="0" indent="0" algn="l" rtl="0">
              <a:buNone/>
            </a:pPr>
            <a:r>
              <a:rPr lang="en-US" dirty="0" smtClean="0"/>
              <a:t>Sarah, </a:t>
            </a:r>
            <a:r>
              <a:rPr lang="en-US" u="sng" dirty="0" smtClean="0"/>
              <a:t>hurrying to catch the bus</a:t>
            </a:r>
            <a:r>
              <a:rPr lang="en-US" dirty="0" smtClean="0"/>
              <a:t>, tripped and fell.</a:t>
            </a:r>
          </a:p>
          <a:p>
            <a:pPr marL="0" indent="0" algn="l" rtl="0">
              <a:buNone/>
            </a:pPr>
            <a:r>
              <a:rPr lang="en-US" u="sng" dirty="0" smtClean="0"/>
              <a:t>Hurrying </a:t>
            </a:r>
            <a:r>
              <a:rPr lang="en-US" u="sng" dirty="0"/>
              <a:t>to catch the </a:t>
            </a:r>
            <a:r>
              <a:rPr lang="en-US" u="sng" dirty="0" smtClean="0"/>
              <a:t>bus</a:t>
            </a:r>
            <a:r>
              <a:rPr lang="en-US" dirty="0" smtClean="0"/>
              <a:t>, Sarah </a:t>
            </a:r>
            <a:r>
              <a:rPr lang="en-US" dirty="0"/>
              <a:t>tripped and fell.</a:t>
            </a:r>
          </a:p>
          <a:p>
            <a:pPr marL="0" indent="0" algn="l" rtl="0">
              <a:buNone/>
            </a:pPr>
            <a:endParaRPr lang="ar-SA" dirty="0"/>
          </a:p>
          <a:p>
            <a:pPr marL="0" indent="0" algn="l" rtl="0">
              <a:buNone/>
            </a:pPr>
            <a:r>
              <a:rPr lang="en-US" dirty="0" smtClean="0"/>
              <a:t>Machu Picchu, </a:t>
            </a:r>
            <a:r>
              <a:rPr lang="en-US" u="sng" dirty="0" smtClean="0"/>
              <a:t>which is located high in the Andes</a:t>
            </a:r>
            <a:r>
              <a:rPr lang="en-US" dirty="0" smtClean="0"/>
              <a:t>, was constructed by the Incas.</a:t>
            </a:r>
          </a:p>
          <a:p>
            <a:pPr marL="0" indent="0" algn="l" rtl="0">
              <a:buNone/>
            </a:pPr>
            <a:r>
              <a:rPr lang="en-US" dirty="0"/>
              <a:t>Machu Picchu, </a:t>
            </a:r>
            <a:r>
              <a:rPr lang="en-US" u="sng" dirty="0" smtClean="0"/>
              <a:t>located </a:t>
            </a:r>
            <a:r>
              <a:rPr lang="en-US" u="sng" dirty="0"/>
              <a:t>high in the Andes</a:t>
            </a:r>
            <a:r>
              <a:rPr lang="en-US" dirty="0"/>
              <a:t>, was constructed by the Incas.</a:t>
            </a:r>
            <a:endParaRPr lang="ar-SA" dirty="0"/>
          </a:p>
          <a:p>
            <a:pPr marL="0" indent="0" algn="l" rtl="0">
              <a:buNone/>
            </a:pPr>
            <a:r>
              <a:rPr lang="en-US" u="sng" dirty="0" smtClean="0"/>
              <a:t>Located </a:t>
            </a:r>
            <a:r>
              <a:rPr lang="en-US" u="sng" dirty="0"/>
              <a:t>high in the </a:t>
            </a:r>
            <a:r>
              <a:rPr lang="en-US" u="sng" dirty="0" smtClean="0"/>
              <a:t>Andes</a:t>
            </a:r>
            <a:r>
              <a:rPr lang="en-US" dirty="0" smtClean="0"/>
              <a:t>, Machu Picchu was </a:t>
            </a:r>
            <a:r>
              <a:rPr lang="en-US" dirty="0"/>
              <a:t>constructed by the Incas</a:t>
            </a:r>
            <a:r>
              <a:rPr lang="en-US" dirty="0" smtClean="0"/>
              <a:t>.</a:t>
            </a:r>
          </a:p>
          <a:p>
            <a:pPr marL="0" indent="0" algn="l" rtl="0">
              <a:buNone/>
            </a:pPr>
            <a:r>
              <a:rPr lang="en-US" b="1" dirty="0" smtClean="0"/>
              <a:t>Practice 4 , p. 192</a:t>
            </a:r>
            <a:endParaRPr lang="ar-SA" b="1" dirty="0"/>
          </a:p>
          <a:p>
            <a:pPr marL="0" indent="0" algn="l" rtl="0">
              <a:buNone/>
            </a:pPr>
            <a:endParaRPr lang="ar-SA"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4132226407"/>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6456"/>
            <a:ext cx="8229600" cy="938368"/>
          </a:xfrm>
        </p:spPr>
        <p:txBody>
          <a:bodyPr/>
          <a:lstStyle/>
          <a:p>
            <a:pPr algn="ctr" rtl="0"/>
            <a:r>
              <a:rPr lang="en-US" b="1" dirty="0" smtClean="0"/>
              <a:t>Appositives</a:t>
            </a:r>
            <a:endParaRPr lang="ar-SA" b="1" dirty="0"/>
          </a:p>
        </p:txBody>
      </p:sp>
      <p:sp>
        <p:nvSpPr>
          <p:cNvPr id="3" name="Content Placeholder 2"/>
          <p:cNvSpPr>
            <a:spLocks noGrp="1"/>
          </p:cNvSpPr>
          <p:nvPr>
            <p:ph idx="1"/>
          </p:nvPr>
        </p:nvSpPr>
        <p:spPr/>
        <p:txBody>
          <a:bodyPr>
            <a:normAutofit lnSpcReduction="10000"/>
          </a:bodyPr>
          <a:lstStyle/>
          <a:p>
            <a:pPr algn="l" rtl="0">
              <a:lnSpc>
                <a:spcPct val="150000"/>
              </a:lnSpc>
            </a:pPr>
            <a:r>
              <a:rPr lang="en-US" dirty="0" smtClean="0"/>
              <a:t>Adjective clauses with verb ( to be) can be reduced to phrases by eliminating the relative pronoun and the verb. These are called ( appositives).</a:t>
            </a:r>
          </a:p>
          <a:p>
            <a:pPr algn="l" rtl="0">
              <a:lnSpc>
                <a:spcPct val="150000"/>
              </a:lnSpc>
            </a:pPr>
            <a:endParaRPr lang="en-US" dirty="0"/>
          </a:p>
          <a:p>
            <a:pPr algn="l" rtl="0">
              <a:lnSpc>
                <a:spcPct val="150000"/>
              </a:lnSpc>
            </a:pPr>
            <a:r>
              <a:rPr lang="en-US" dirty="0" smtClean="0"/>
              <a:t>Commas are used with appositives. Also, word order can often be changed in appositives.</a:t>
            </a:r>
          </a:p>
          <a:p>
            <a:pPr marL="0" indent="0" algn="l" rtl="0">
              <a:lnSpc>
                <a:spcPct val="150000"/>
              </a:lnSpc>
              <a:buNone/>
            </a:pPr>
            <a:r>
              <a:rPr lang="en-US" b="1" dirty="0" smtClean="0"/>
              <a:t>Table 4.18, p. 193</a:t>
            </a:r>
            <a:endParaRPr lang="ar-SA" b="1"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2267368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Adjective Clauses</a:t>
            </a:r>
            <a:endParaRPr lang="ar-SA" b="1" dirty="0"/>
          </a:p>
        </p:txBody>
      </p:sp>
      <p:sp>
        <p:nvSpPr>
          <p:cNvPr id="3" name="Content Placeholder 2"/>
          <p:cNvSpPr>
            <a:spLocks noGrp="1"/>
          </p:cNvSpPr>
          <p:nvPr>
            <p:ph idx="1"/>
          </p:nvPr>
        </p:nvSpPr>
        <p:spPr/>
        <p:txBody>
          <a:bodyPr>
            <a:normAutofit/>
          </a:bodyPr>
          <a:lstStyle/>
          <a:p>
            <a:pPr algn="l" rtl="0"/>
            <a:r>
              <a:rPr lang="en-US" sz="3400" dirty="0"/>
              <a:t>Restrictive </a:t>
            </a:r>
            <a:r>
              <a:rPr lang="en-US" sz="3400" dirty="0" smtClean="0"/>
              <a:t>clauses </a:t>
            </a:r>
            <a:r>
              <a:rPr lang="en-US" sz="3400" b="1" dirty="0" smtClean="0"/>
              <a:t>(Table 4.2, p. 157)</a:t>
            </a:r>
            <a:endParaRPr lang="en-US" sz="3400" dirty="0"/>
          </a:p>
          <a:p>
            <a:pPr marL="0" indent="0" algn="l" rtl="0">
              <a:buNone/>
            </a:pPr>
            <a:r>
              <a:rPr lang="en-US" sz="3400" dirty="0"/>
              <a:t>It explains which people, places, or things: not everything or everyone. It limits the noun or pronoun that it </a:t>
            </a:r>
            <a:r>
              <a:rPr lang="en-US" sz="3400" dirty="0" smtClean="0"/>
              <a:t>modifies to only what is described in the clause. No commas are used. The relative pronoun (that) is only used with restrictive clauses.</a:t>
            </a:r>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49998248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998984"/>
          </a:xfrm>
        </p:spPr>
        <p:txBody>
          <a:bodyPr/>
          <a:lstStyle/>
          <a:p>
            <a:pPr algn="ctr" rtl="0"/>
            <a:r>
              <a:rPr lang="en-US" b="1" dirty="0"/>
              <a:t>Appositives</a:t>
            </a:r>
            <a:endParaRPr lang="ar-SA" dirty="0"/>
          </a:p>
        </p:txBody>
      </p:sp>
      <p:sp>
        <p:nvSpPr>
          <p:cNvPr id="3" name="Content Placeholder 2"/>
          <p:cNvSpPr>
            <a:spLocks noGrp="1"/>
          </p:cNvSpPr>
          <p:nvPr>
            <p:ph idx="1"/>
          </p:nvPr>
        </p:nvSpPr>
        <p:spPr/>
        <p:txBody>
          <a:bodyPr/>
          <a:lstStyle/>
          <a:p>
            <a:pPr algn="l" rtl="0"/>
            <a:r>
              <a:rPr lang="en-US" dirty="0" smtClean="0"/>
              <a:t>Shah </a:t>
            </a:r>
            <a:r>
              <a:rPr lang="en-US" dirty="0" err="1" smtClean="0"/>
              <a:t>Jahan</a:t>
            </a:r>
            <a:r>
              <a:rPr lang="en-US" dirty="0" smtClean="0"/>
              <a:t>, </a:t>
            </a:r>
            <a:r>
              <a:rPr lang="en-US" u="sng" dirty="0" smtClean="0"/>
              <a:t>who was the fifth emperor of the Mogul Empire</a:t>
            </a:r>
            <a:r>
              <a:rPr lang="en-US" dirty="0" smtClean="0"/>
              <a:t>, built the </a:t>
            </a:r>
            <a:r>
              <a:rPr lang="en-US" dirty="0" err="1" smtClean="0"/>
              <a:t>Taj</a:t>
            </a:r>
            <a:r>
              <a:rPr lang="en-US" dirty="0" smtClean="0"/>
              <a:t> </a:t>
            </a:r>
            <a:r>
              <a:rPr lang="en-US" dirty="0" err="1" smtClean="0"/>
              <a:t>Mahal</a:t>
            </a:r>
            <a:r>
              <a:rPr lang="en-US" dirty="0" smtClean="0"/>
              <a:t>.</a:t>
            </a:r>
          </a:p>
          <a:p>
            <a:pPr algn="l" rtl="0"/>
            <a:endParaRPr lang="en-US" dirty="0" smtClean="0"/>
          </a:p>
          <a:p>
            <a:pPr algn="l" rtl="0"/>
            <a:r>
              <a:rPr lang="en-US" dirty="0"/>
              <a:t>Shah </a:t>
            </a:r>
            <a:r>
              <a:rPr lang="en-US" dirty="0" err="1"/>
              <a:t>Jahan</a:t>
            </a:r>
            <a:r>
              <a:rPr lang="en-US" dirty="0"/>
              <a:t>, </a:t>
            </a:r>
            <a:r>
              <a:rPr lang="en-US" u="sng" dirty="0" smtClean="0"/>
              <a:t>the </a:t>
            </a:r>
            <a:r>
              <a:rPr lang="en-US" u="sng" dirty="0"/>
              <a:t>fifth emperor of the Mogul Empire</a:t>
            </a:r>
            <a:r>
              <a:rPr lang="en-US" dirty="0"/>
              <a:t>, built the </a:t>
            </a:r>
            <a:r>
              <a:rPr lang="en-US" dirty="0" err="1"/>
              <a:t>Taj</a:t>
            </a:r>
            <a:r>
              <a:rPr lang="en-US" dirty="0"/>
              <a:t> </a:t>
            </a:r>
            <a:r>
              <a:rPr lang="en-US" dirty="0" err="1"/>
              <a:t>Mahal</a:t>
            </a:r>
            <a:r>
              <a:rPr lang="en-US" dirty="0" smtClean="0"/>
              <a:t>. (after the subject</a:t>
            </a:r>
          </a:p>
          <a:p>
            <a:pPr algn="l" rtl="0"/>
            <a:endParaRPr lang="ar-SA" dirty="0"/>
          </a:p>
          <a:p>
            <a:pPr algn="l" rtl="0"/>
            <a:r>
              <a:rPr lang="en-US" u="sng" dirty="0"/>
              <a:t>T</a:t>
            </a:r>
            <a:r>
              <a:rPr lang="en-US" u="sng" dirty="0" smtClean="0"/>
              <a:t>he </a:t>
            </a:r>
            <a:r>
              <a:rPr lang="en-US" u="sng" dirty="0"/>
              <a:t>fifth emperor of the Mogul Empire</a:t>
            </a:r>
            <a:r>
              <a:rPr lang="en-US" dirty="0"/>
              <a:t>, Shah </a:t>
            </a:r>
            <a:r>
              <a:rPr lang="en-US" dirty="0" err="1"/>
              <a:t>Jahan</a:t>
            </a:r>
            <a:r>
              <a:rPr lang="en-US" dirty="0"/>
              <a:t>, </a:t>
            </a:r>
            <a:r>
              <a:rPr lang="en-US" dirty="0" smtClean="0"/>
              <a:t>built </a:t>
            </a:r>
            <a:r>
              <a:rPr lang="en-US" dirty="0"/>
              <a:t>the </a:t>
            </a:r>
            <a:r>
              <a:rPr lang="en-US" dirty="0" err="1"/>
              <a:t>Taj</a:t>
            </a:r>
            <a:r>
              <a:rPr lang="en-US" dirty="0"/>
              <a:t> </a:t>
            </a:r>
            <a:r>
              <a:rPr lang="en-US" dirty="0" err="1"/>
              <a:t>Mahal</a:t>
            </a:r>
            <a:r>
              <a:rPr lang="en-US" dirty="0" smtClean="0"/>
              <a:t>.</a:t>
            </a:r>
          </a:p>
          <a:p>
            <a:pPr algn="l" rtl="0"/>
            <a:endParaRPr lang="ar-SA" dirty="0"/>
          </a:p>
          <a:p>
            <a:pPr algn="l" rtl="0"/>
            <a:endParaRPr lang="ar-SA"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43434688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794352"/>
          </a:xfrm>
        </p:spPr>
        <p:txBody>
          <a:bodyPr>
            <a:normAutofit fontScale="90000"/>
          </a:bodyPr>
          <a:lstStyle/>
          <a:p>
            <a:pPr algn="ctr" rtl="0"/>
            <a:r>
              <a:rPr lang="en-US" b="1" dirty="0" smtClean="0"/>
              <a:t>Appositives </a:t>
            </a:r>
            <a:endParaRPr lang="ar-SA" b="1" dirty="0"/>
          </a:p>
        </p:txBody>
      </p:sp>
      <p:sp>
        <p:nvSpPr>
          <p:cNvPr id="3" name="Content Placeholder 2"/>
          <p:cNvSpPr>
            <a:spLocks noGrp="1"/>
          </p:cNvSpPr>
          <p:nvPr>
            <p:ph idx="1"/>
          </p:nvPr>
        </p:nvSpPr>
        <p:spPr>
          <a:xfrm>
            <a:off x="251520" y="1412776"/>
            <a:ext cx="8640960" cy="4911824"/>
          </a:xfrm>
        </p:spPr>
        <p:txBody>
          <a:bodyPr>
            <a:normAutofit/>
          </a:bodyPr>
          <a:lstStyle/>
          <a:p>
            <a:pPr algn="l" rtl="0"/>
            <a:r>
              <a:rPr lang="en-US" dirty="0" smtClean="0"/>
              <a:t>George Washington, </a:t>
            </a:r>
            <a:r>
              <a:rPr lang="en-US" u="sng" dirty="0" smtClean="0"/>
              <a:t>who was the first president of the United States, </a:t>
            </a:r>
            <a:r>
              <a:rPr lang="en-US" dirty="0" smtClean="0"/>
              <a:t>was a General in the army.</a:t>
            </a:r>
          </a:p>
          <a:p>
            <a:pPr algn="l" rtl="0"/>
            <a:r>
              <a:rPr lang="en-US" dirty="0"/>
              <a:t>George Washington, </a:t>
            </a:r>
            <a:r>
              <a:rPr lang="en-US" u="sng" dirty="0" smtClean="0"/>
              <a:t>the </a:t>
            </a:r>
            <a:r>
              <a:rPr lang="en-US" u="sng" dirty="0"/>
              <a:t>first president of the United States, </a:t>
            </a:r>
            <a:r>
              <a:rPr lang="en-US" dirty="0"/>
              <a:t>was a General in the army.</a:t>
            </a:r>
          </a:p>
          <a:p>
            <a:pPr algn="l" rtl="0"/>
            <a:r>
              <a:rPr lang="en-US" dirty="0"/>
              <a:t>The first president of the United States, </a:t>
            </a:r>
            <a:r>
              <a:rPr lang="en-US" u="sng" dirty="0" smtClean="0"/>
              <a:t>George </a:t>
            </a:r>
            <a:r>
              <a:rPr lang="en-US" u="sng" dirty="0"/>
              <a:t>Washington,</a:t>
            </a:r>
            <a:r>
              <a:rPr lang="en-US" dirty="0"/>
              <a:t> </a:t>
            </a:r>
            <a:r>
              <a:rPr lang="en-US" dirty="0" smtClean="0"/>
              <a:t>was </a:t>
            </a:r>
            <a:r>
              <a:rPr lang="en-US" dirty="0"/>
              <a:t>a General in the army</a:t>
            </a:r>
            <a:r>
              <a:rPr lang="en-US" dirty="0" smtClean="0"/>
              <a:t>.</a:t>
            </a:r>
          </a:p>
          <a:p>
            <a:pPr algn="l" rtl="0"/>
            <a:endParaRPr lang="en-US" dirty="0"/>
          </a:p>
          <a:p>
            <a:pPr algn="l" rtl="0"/>
            <a:r>
              <a:rPr lang="en-US" dirty="0" smtClean="0"/>
              <a:t>Paris , </a:t>
            </a:r>
            <a:r>
              <a:rPr lang="en-US" u="sng" dirty="0" smtClean="0"/>
              <a:t>which is the capital of France</a:t>
            </a:r>
            <a:r>
              <a:rPr lang="en-US" dirty="0" smtClean="0"/>
              <a:t>, is an exciting city.</a:t>
            </a:r>
          </a:p>
          <a:p>
            <a:pPr algn="l" rtl="0"/>
            <a:r>
              <a:rPr lang="en-US" dirty="0"/>
              <a:t>Paris </a:t>
            </a:r>
            <a:r>
              <a:rPr lang="en-US" u="sng" dirty="0" smtClean="0"/>
              <a:t>,the </a:t>
            </a:r>
            <a:r>
              <a:rPr lang="en-US" u="sng" dirty="0"/>
              <a:t>capital of France, </a:t>
            </a:r>
            <a:r>
              <a:rPr lang="en-US" dirty="0"/>
              <a:t>is an exciting </a:t>
            </a:r>
            <a:r>
              <a:rPr lang="en-US" dirty="0" smtClean="0"/>
              <a:t>city.</a:t>
            </a:r>
            <a:endParaRPr lang="en-US" dirty="0"/>
          </a:p>
          <a:p>
            <a:pPr algn="l" rtl="0"/>
            <a:r>
              <a:rPr lang="en-US" dirty="0"/>
              <a:t>The capital of France, </a:t>
            </a:r>
            <a:r>
              <a:rPr lang="en-US" u="sng" dirty="0" smtClean="0"/>
              <a:t>Paris</a:t>
            </a:r>
            <a:r>
              <a:rPr lang="en-US" dirty="0" smtClean="0"/>
              <a:t> , </a:t>
            </a:r>
            <a:r>
              <a:rPr lang="en-US" dirty="0"/>
              <a:t>is an exciting city</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Eman Alkatheery</a:t>
            </a:r>
            <a:endParaRPr lang="ar-SA"/>
          </a:p>
        </p:txBody>
      </p:sp>
    </p:spTree>
    <p:extLst>
      <p:ext uri="{BB962C8B-B14F-4D97-AF65-F5344CB8AC3E}">
        <p14:creationId xmlns="" xmlns:p14="http://schemas.microsoft.com/office/powerpoint/2010/main" val="30411086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8956</TotalTime>
  <Words>4701</Words>
  <Application>Microsoft Office PowerPoint</Application>
  <PresentationFormat>عرض على الشاشة (3:4)‏</PresentationFormat>
  <Paragraphs>705</Paragraphs>
  <Slides>91</Slides>
  <Notes>2</Notes>
  <HiddenSlides>0</HiddenSlides>
  <MMClips>0</MMClips>
  <ScaleCrop>false</ScaleCrop>
  <HeadingPairs>
    <vt:vector size="4" baseType="variant">
      <vt:variant>
        <vt:lpstr>سمة</vt:lpstr>
      </vt:variant>
      <vt:variant>
        <vt:i4>1</vt:i4>
      </vt:variant>
      <vt:variant>
        <vt:lpstr>عناوين الشرائح</vt:lpstr>
      </vt:variant>
      <vt:variant>
        <vt:i4>91</vt:i4>
      </vt:variant>
    </vt:vector>
  </HeadingPairs>
  <TitlesOfParts>
    <vt:vector size="92" baseType="lpstr">
      <vt:lpstr>Flow</vt:lpstr>
      <vt:lpstr>Adjective Clauses</vt:lpstr>
      <vt:lpstr>Part One Adjective Clauses:  Restrictive Clauses versus Nonrestrictive Clauses</vt:lpstr>
      <vt:lpstr>Adjective Clauses</vt:lpstr>
      <vt:lpstr>Adjective Clauses</vt:lpstr>
      <vt:lpstr>Adjective Clauses</vt:lpstr>
      <vt:lpstr>Adjective Clauses</vt:lpstr>
      <vt:lpstr>Adjective Clauses</vt:lpstr>
      <vt:lpstr>Adjective Clauses</vt:lpstr>
      <vt:lpstr>Adjective Clauses</vt:lpstr>
      <vt:lpstr>Adjective Clauses</vt:lpstr>
      <vt:lpstr>Adjective Clauses</vt:lpstr>
      <vt:lpstr>Adjective Clauses</vt:lpstr>
      <vt:lpstr>Adjective Clauses</vt:lpstr>
      <vt:lpstr>Clauses with Multiple meanings</vt:lpstr>
      <vt:lpstr>Clauses with Multiple meanings</vt:lpstr>
      <vt:lpstr>Clauses with Multiple meanings</vt:lpstr>
      <vt:lpstr>Part Two Adjective Clauses:  Replacement of Subjects </vt:lpstr>
      <vt:lpstr>Clauses with who, that , and which</vt:lpstr>
      <vt:lpstr>Clauses with who, that , and which</vt:lpstr>
      <vt:lpstr>Clauses with who, that , and which</vt:lpstr>
      <vt:lpstr>Clauses with who, that , and which</vt:lpstr>
      <vt:lpstr>Clauses with who, that , and which</vt:lpstr>
      <vt:lpstr>Clauses with whose</vt:lpstr>
      <vt:lpstr>Clauses with Whose</vt:lpstr>
      <vt:lpstr>Clauses with Whose</vt:lpstr>
      <vt:lpstr>Anticipatory it with Adjective Clauses</vt:lpstr>
      <vt:lpstr>Anticipatory it with Adjective Clauses</vt:lpstr>
      <vt:lpstr>Anticipatory it with Adjective Clauses</vt:lpstr>
      <vt:lpstr>Part Three Adjective Clauses:  Replacement of Objects </vt:lpstr>
      <vt:lpstr>Clauses with whom, that, and which: Replacement of Objects</vt:lpstr>
      <vt:lpstr>Clauses with whom, that, and which: Replacement of Objects</vt:lpstr>
      <vt:lpstr>Clauses with whom, that, and which: Replacement of Objects</vt:lpstr>
      <vt:lpstr>Clauses with whom, that, and which: Replacement of Objects</vt:lpstr>
      <vt:lpstr>Clauses with whom, that, and which: Replacement of Objects</vt:lpstr>
      <vt:lpstr>Clauses with whom, that, and which: Replacement of Objects</vt:lpstr>
      <vt:lpstr>Clauses with whom, that, and which: Replacement of Objects of prepositions</vt:lpstr>
      <vt:lpstr>Clauses with whom, that, and which: Replacement of Objects of prepositions</vt:lpstr>
      <vt:lpstr>Clauses with whom, that, and which: Replacement of Objects of prepositions</vt:lpstr>
      <vt:lpstr>Clauses with whom, that, and which: Replacement of Objects of prepositions</vt:lpstr>
      <vt:lpstr>Clauses with whom, that, and which: Replacement of Objects of prepositions</vt:lpstr>
      <vt:lpstr>Clauses with whom, that, and which: Replacement of Objects of prepositions</vt:lpstr>
      <vt:lpstr>Clauses with whom, that, and which: Replacement of Objects of prepositions</vt:lpstr>
      <vt:lpstr>Clauses with whom, that, and which: Replacement of Objects of prepositions</vt:lpstr>
      <vt:lpstr>Clauses with whom, that, and which: Replacement of Objects of prepositions</vt:lpstr>
      <vt:lpstr>Clauses with whose: Replacement of Objects</vt:lpstr>
      <vt:lpstr>Clauses with whose: Replacement of Objects</vt:lpstr>
      <vt:lpstr>Superlatives and adjective clauses</vt:lpstr>
      <vt:lpstr>Superlatives and adjective clauses</vt:lpstr>
      <vt:lpstr>Part Four: Other Adjective Clause Constructions</vt:lpstr>
      <vt:lpstr>Clauses with when and where</vt:lpstr>
      <vt:lpstr>Clauses with when</vt:lpstr>
      <vt:lpstr>Clauses with when</vt:lpstr>
      <vt:lpstr>Clauses with when</vt:lpstr>
      <vt:lpstr>Clauses with when</vt:lpstr>
      <vt:lpstr>Clauses with where</vt:lpstr>
      <vt:lpstr>Clauses with where</vt:lpstr>
      <vt:lpstr>Clauses with where</vt:lpstr>
      <vt:lpstr>الشريحة 58</vt:lpstr>
      <vt:lpstr>الشريحة 59</vt:lpstr>
      <vt:lpstr>الشريحة 60</vt:lpstr>
      <vt:lpstr>الشريحة 61</vt:lpstr>
      <vt:lpstr>Nonrestrictive Adjective Clauses and Expressions of Quantity</vt:lpstr>
      <vt:lpstr>Nonrestrictive Adjective Clauses and Expressions of Quantity</vt:lpstr>
      <vt:lpstr>Nonrestrictive Adjective Clauses and Expressions of Quantity</vt:lpstr>
      <vt:lpstr>Nonrestrictive Adjective Clauses and Expressions of Quantity</vt:lpstr>
      <vt:lpstr>Nonrestrictive Adjective Clauses and Expressions of Quantity</vt:lpstr>
      <vt:lpstr>Adjective Clauses and Subject/Verb Agreement</vt:lpstr>
      <vt:lpstr>Adjective Clauses and Subject/Verb Agreement</vt:lpstr>
      <vt:lpstr>Adjective Clauses and Subject/Verb Agreement</vt:lpstr>
      <vt:lpstr>Adjective Clauses and Subject/Verb Agreement</vt:lpstr>
      <vt:lpstr>Adjective Clauses and Subject/Verb Agreement</vt:lpstr>
      <vt:lpstr>Part Five:  Adjective Clauses to Phrase Reduction</vt:lpstr>
      <vt:lpstr>Adjective Clauses to Phrase Reduction</vt:lpstr>
      <vt:lpstr>Reduction of Adjective Clauses with Verbs in the Active Voice</vt:lpstr>
      <vt:lpstr>Reduction of Adjective Clauses with Verbs in the Active Voice</vt:lpstr>
      <vt:lpstr>Reduction of Adjective Clauses with Verbs in the Active Voice</vt:lpstr>
      <vt:lpstr>Reduction of Adjective Clauses with Verbs in the Active Voice</vt:lpstr>
      <vt:lpstr>Reduction of Adjective Clauses with Verbs in the Passive Voice</vt:lpstr>
      <vt:lpstr>Reduction of Adjective Clauses with Verbs in the Passive Voice</vt:lpstr>
      <vt:lpstr>Reduction of Adjective Clauses with Verbs in the Passive Voice</vt:lpstr>
      <vt:lpstr>Reduction of Adjective Clauses with Verbs in the Passive Voice</vt:lpstr>
      <vt:lpstr>Reduction of Adjective Clauses with Verbs in the Perfect Tense</vt:lpstr>
      <vt:lpstr>Reduction of Adjective Clauses with Verbs in the Perfect Tense</vt:lpstr>
      <vt:lpstr>Reduction of Adjective Clauses with Verbs in the Perfect Tense</vt:lpstr>
      <vt:lpstr>Reduction of Adjective Clauses with Verbs in the Perfect Tense</vt:lpstr>
      <vt:lpstr>Reduction of Adjective Clauses with Verbs in the Perfect Tense</vt:lpstr>
      <vt:lpstr>Placement of Nonrestrictive Participial Phrases</vt:lpstr>
      <vt:lpstr>Placement of Nonrestrictive Participial Phrases</vt:lpstr>
      <vt:lpstr>Appositives</vt:lpstr>
      <vt:lpstr>Appositives</vt:lpstr>
      <vt:lpstr>Appositives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Adjective Clauses</dc:title>
  <dc:creator>Emanrk</dc:creator>
  <cp:lastModifiedBy>Administrator</cp:lastModifiedBy>
  <cp:revision>144</cp:revision>
  <dcterms:created xsi:type="dcterms:W3CDTF">2011-10-24T23:24:15Z</dcterms:created>
  <dcterms:modified xsi:type="dcterms:W3CDTF">2014-10-27T06:38:16Z</dcterms:modified>
</cp:coreProperties>
</file>