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2" r:id="rId4"/>
    <p:sldId id="258" r:id="rId5"/>
    <p:sldId id="259" r:id="rId6"/>
    <p:sldId id="262" r:id="rId7"/>
    <p:sldId id="270" r:id="rId8"/>
    <p:sldId id="260" r:id="rId9"/>
    <p:sldId id="261" r:id="rId10"/>
    <p:sldId id="263" r:id="rId11"/>
    <p:sldId id="280" r:id="rId12"/>
    <p:sldId id="265" r:id="rId13"/>
    <p:sldId id="266" r:id="rId14"/>
    <p:sldId id="271" r:id="rId15"/>
    <p:sldId id="267" r:id="rId16"/>
    <p:sldId id="268" r:id="rId17"/>
    <p:sldId id="274" r:id="rId18"/>
    <p:sldId id="273" r:id="rId19"/>
    <p:sldId id="275" r:id="rId20"/>
    <p:sldId id="276" r:id="rId21"/>
    <p:sldId id="277" r:id="rId22"/>
    <p:sldId id="27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74B"/>
    <a:srgbClr val="7DEFFB"/>
    <a:srgbClr val="267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8" d="100"/>
          <a:sy n="68" d="100"/>
        </p:scale>
        <p:origin x="9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'صافي الخسارة والربح'!$E$6</c:f>
              <c:strCache>
                <c:ptCount val="1"/>
                <c:pt idx="0">
                  <c:v>صافي الخسارة / الربح</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ln>
                      <a:noFill/>
                    </a:ln>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'صافي الخسارة والربح'!$F$7:$F$15</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'صافي الخسارة والربح'!$E$7:$E$15</c:f>
              <c:numCache>
                <c:formatCode>#,##0</c:formatCode>
                <c:ptCount val="9"/>
                <c:pt idx="0">
                  <c:v>694</c:v>
                </c:pt>
                <c:pt idx="1">
                  <c:v>1059</c:v>
                </c:pt>
                <c:pt idx="2">
                  <c:v>1070</c:v>
                </c:pt>
                <c:pt idx="3">
                  <c:v>890</c:v>
                </c:pt>
                <c:pt idx="4">
                  <c:v>972</c:v>
                </c:pt>
                <c:pt idx="5">
                  <c:v>-1428</c:v>
                </c:pt>
                <c:pt idx="6">
                  <c:v>735</c:v>
                </c:pt>
                <c:pt idx="7">
                  <c:v>810</c:v>
                </c:pt>
                <c:pt idx="8">
                  <c:v>2124</c:v>
                </c:pt>
              </c:numCache>
            </c:numRef>
          </c:val>
          <c:smooth val="0"/>
        </c:ser>
        <c:ser>
          <c:idx val="1"/>
          <c:order val="1"/>
          <c:tx>
            <c:strRef>
              <c:f>'صافي الخسارة والربح'!$C$6</c:f>
              <c:strCache>
                <c:ptCount val="1"/>
                <c:pt idx="0">
                  <c:v>مجموع الأقساط</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ln>
                      <a:noFill/>
                    </a:ln>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'صافي الخسارة والربح'!$F$7:$F$15</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'صافي الخسارة والربح'!$C$7:$C$15</c:f>
              <c:numCache>
                <c:formatCode>#,##0</c:formatCode>
                <c:ptCount val="9"/>
                <c:pt idx="0">
                  <c:v>10919</c:v>
                </c:pt>
                <c:pt idx="1">
                  <c:v>14610</c:v>
                </c:pt>
                <c:pt idx="2">
                  <c:v>16388</c:v>
                </c:pt>
                <c:pt idx="3">
                  <c:v>18504</c:v>
                </c:pt>
                <c:pt idx="4">
                  <c:v>21174</c:v>
                </c:pt>
                <c:pt idx="5">
                  <c:v>25240</c:v>
                </c:pt>
                <c:pt idx="6">
                  <c:v>30482</c:v>
                </c:pt>
                <c:pt idx="7">
                  <c:v>36497</c:v>
                </c:pt>
                <c:pt idx="8">
                  <c:v>37000</c:v>
                </c:pt>
              </c:numCache>
            </c:numRef>
          </c:val>
          <c:smooth val="0"/>
        </c:ser>
        <c:dLbls>
          <c:dLblPos val="t"/>
          <c:showLegendKey val="0"/>
          <c:showVal val="1"/>
          <c:showCatName val="0"/>
          <c:showSerName val="0"/>
          <c:showPercent val="0"/>
          <c:showBubbleSize val="0"/>
        </c:dLbls>
        <c:smooth val="0"/>
        <c:axId val="697947208"/>
        <c:axId val="697949168"/>
      </c:lineChart>
      <c:catAx>
        <c:axId val="697947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ln>
                  <a:noFill/>
                </a:ln>
                <a:solidFill>
                  <a:schemeClr val="tx1">
                    <a:lumMod val="65000"/>
                    <a:lumOff val="35000"/>
                  </a:schemeClr>
                </a:solidFill>
                <a:latin typeface="+mn-lt"/>
                <a:ea typeface="+mn-ea"/>
                <a:cs typeface="+mn-cs"/>
              </a:defRPr>
            </a:pPr>
            <a:endParaRPr lang="en-US"/>
          </a:p>
        </c:txPr>
        <c:crossAx val="697949168"/>
        <c:crosses val="autoZero"/>
        <c:auto val="1"/>
        <c:lblAlgn val="ctr"/>
        <c:lblOffset val="100"/>
        <c:noMultiLvlLbl val="0"/>
      </c:catAx>
      <c:valAx>
        <c:axId val="697949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600" b="1" i="0" u="none" strike="noStrike" kern="1200" baseline="0">
                <a:ln>
                  <a:noFill/>
                </a:ln>
                <a:solidFill>
                  <a:schemeClr val="tx1">
                    <a:lumMod val="65000"/>
                    <a:lumOff val="35000"/>
                  </a:schemeClr>
                </a:solidFill>
                <a:latin typeface="+mn-lt"/>
                <a:ea typeface="+mn-ea"/>
                <a:cs typeface="+mn-cs"/>
              </a:defRPr>
            </a:pPr>
            <a:endParaRPr lang="en-US"/>
          </a:p>
        </c:txPr>
        <c:crossAx val="697947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w="9525" cap="flat" cmpd="sng" algn="ctr">
      <a:solidFill>
        <a:srgbClr val="26774B"/>
      </a:solidFill>
      <a:round/>
    </a:ln>
    <a:effectLst/>
    <a:scene3d>
      <a:camera prst="orthographicFront"/>
      <a:lightRig rig="threePt" dir="t"/>
    </a:scene3d>
    <a:sp3d>
      <a:bevelT w="152400" h="50800" prst="softRound"/>
    </a:sp3d>
  </c:spPr>
  <c:txPr>
    <a:bodyPr/>
    <a:lstStyle/>
    <a:p>
      <a:pPr>
        <a:defRPr sz="1400" baseline="0">
          <a:ln>
            <a:noFill/>
          </a:l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ar-SA" sz="1800" b="1" dirty="0">
                <a:solidFill>
                  <a:srgbClr val="00B050"/>
                </a:solidFill>
              </a:rPr>
              <a:t>كثافة التأمين</a:t>
            </a:r>
          </a:p>
        </c:rich>
      </c:tx>
      <c:layout>
        <c:manualLayout>
          <c:xMode val="edge"/>
          <c:yMode val="edge"/>
          <c:x val="0.4003801302614951"/>
          <c:y val="1.7062766605728214E-2"/>
        </c:manualLayout>
      </c:layout>
      <c:overlay val="0"/>
      <c:spPr>
        <a:noFill/>
        <a:ln>
          <a:noFill/>
        </a:ln>
        <a:effectLst/>
      </c:spPr>
    </c:title>
    <c:autoTitleDeleted val="0"/>
    <c:plotArea>
      <c:layout>
        <c:manualLayout>
          <c:layoutTarget val="inner"/>
          <c:xMode val="edge"/>
          <c:yMode val="edge"/>
          <c:x val="8.473728404766584E-2"/>
          <c:y val="8.7995122656911978E-2"/>
          <c:w val="0.90472262078351318"/>
          <c:h val="0.85545821397553823"/>
        </c:manualLayout>
      </c:layout>
      <c:lineChart>
        <c:grouping val="standard"/>
        <c:varyColors val="0"/>
        <c:ser>
          <c:idx val="0"/>
          <c:order val="0"/>
          <c:tx>
            <c:strRef>
              <c:f>'كثافة التأمين'!$L$7</c:f>
              <c:strCache>
                <c:ptCount val="1"/>
                <c:pt idx="0">
                  <c:v>كثافة التأمين</c:v>
                </c:pt>
              </c:strCache>
            </c:strRef>
          </c:tx>
          <c:spPr>
            <a:ln w="19050" cap="rnd">
              <a:solidFill>
                <a:srgbClr val="00B050">
                  <a:alpha val="50000"/>
                </a:srgbClr>
              </a:solidFill>
              <a:round/>
            </a:ln>
            <a:effectLst/>
          </c:spPr>
          <c:marker>
            <c:symbol val="none"/>
          </c:marker>
          <c:dPt>
            <c:idx val="0"/>
            <c:bubble3D val="0"/>
            <c:spPr>
              <a:ln w="19050" cap="rnd">
                <a:solidFill>
                  <a:srgbClr val="00B050">
                    <a:alpha val="50000"/>
                  </a:srgbClr>
                </a:solidFill>
                <a:round/>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dispRSqr val="0"/>
            <c:dispEq val="0"/>
          </c:trendline>
          <c:cat>
            <c:numRef>
              <c:f>'عمق التأمين'!$E$9:$E$16</c:f>
              <c:numCache>
                <c:formatCode>General</c:formatCode>
                <c:ptCount val="8"/>
                <c:pt idx="0">
                  <c:v>2007</c:v>
                </c:pt>
                <c:pt idx="1">
                  <c:v>2008</c:v>
                </c:pt>
                <c:pt idx="2">
                  <c:v>2009</c:v>
                </c:pt>
                <c:pt idx="3">
                  <c:v>2010</c:v>
                </c:pt>
                <c:pt idx="4">
                  <c:v>2011</c:v>
                </c:pt>
                <c:pt idx="5">
                  <c:v>2012</c:v>
                </c:pt>
                <c:pt idx="6">
                  <c:v>2013</c:v>
                </c:pt>
                <c:pt idx="7">
                  <c:v>2014</c:v>
                </c:pt>
              </c:numCache>
            </c:numRef>
          </c:cat>
          <c:val>
            <c:numRef>
              <c:f>'كثافة التأمين'!$L$8:$L$15</c:f>
              <c:numCache>
                <c:formatCode>#,##0</c:formatCode>
                <c:ptCount val="8"/>
                <c:pt idx="0">
                  <c:v>358</c:v>
                </c:pt>
                <c:pt idx="1">
                  <c:v>440</c:v>
                </c:pt>
                <c:pt idx="2">
                  <c:v>576</c:v>
                </c:pt>
                <c:pt idx="3">
                  <c:v>604</c:v>
                </c:pt>
                <c:pt idx="4">
                  <c:v>682</c:v>
                </c:pt>
                <c:pt idx="5">
                  <c:v>725</c:v>
                </c:pt>
                <c:pt idx="6">
                  <c:v>864</c:v>
                </c:pt>
                <c:pt idx="7">
                  <c:v>991</c:v>
                </c:pt>
              </c:numCache>
            </c:numRef>
          </c:val>
          <c:smooth val="0"/>
        </c:ser>
        <c:dLbls>
          <c:dLblPos val="t"/>
          <c:showLegendKey val="0"/>
          <c:showVal val="1"/>
          <c:showCatName val="0"/>
          <c:showSerName val="0"/>
          <c:showPercent val="0"/>
          <c:showBubbleSize val="0"/>
        </c:dLbls>
        <c:smooth val="0"/>
        <c:axId val="386371768"/>
        <c:axId val="386372552"/>
      </c:lineChart>
      <c:catAx>
        <c:axId val="386371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6372552"/>
        <c:crosses val="autoZero"/>
        <c:auto val="1"/>
        <c:lblAlgn val="ctr"/>
        <c:lblOffset val="100"/>
        <c:noMultiLvlLbl val="0"/>
      </c:catAx>
      <c:valAx>
        <c:axId val="386372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r-SA"/>
                  <a:t>ريال</a:t>
                </a:r>
                <a:r>
                  <a:rPr lang="ar-SA" baseline="0"/>
                  <a:t> سعودي</a:t>
                </a:r>
                <a:endParaRPr lang="ar-SA"/>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6371768"/>
        <c:crosses val="autoZero"/>
        <c:crossBetween val="between"/>
      </c:valAx>
      <c:spPr>
        <a:noFill/>
        <a:ln w="25400">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Sheet2!$J$3</c:f>
              <c:strCache>
                <c:ptCount val="1"/>
                <c:pt idx="0">
                  <c:v>معدل الخسارة للمركبات</c:v>
                </c:pt>
              </c:strCache>
            </c:strRef>
          </c:tx>
          <c:spPr>
            <a:ln w="28575" cap="rnd">
              <a:solidFill>
                <a:schemeClr val="accent1"/>
              </a:solidFill>
              <a:round/>
            </a:ln>
            <a:effectLst/>
          </c:spPr>
          <c:marker>
            <c:symbol val="none"/>
          </c:marker>
          <c:cat>
            <c:numRef>
              <c:f>Sheet2!$D$2:$J$2</c:f>
              <c:numCache>
                <c:formatCode>General</c:formatCode>
                <c:ptCount val="7"/>
                <c:pt idx="0">
                  <c:v>2014</c:v>
                </c:pt>
                <c:pt idx="1">
                  <c:v>2013</c:v>
                </c:pt>
                <c:pt idx="2">
                  <c:v>2012</c:v>
                </c:pt>
                <c:pt idx="3">
                  <c:v>2011</c:v>
                </c:pt>
                <c:pt idx="4">
                  <c:v>2010</c:v>
                </c:pt>
                <c:pt idx="5">
                  <c:v>2009</c:v>
                </c:pt>
              </c:numCache>
            </c:numRef>
          </c:cat>
          <c:val>
            <c:numRef>
              <c:f>Sheet2!$D$3:$J$3</c:f>
              <c:numCache>
                <c:formatCode>0%</c:formatCode>
                <c:ptCount val="7"/>
                <c:pt idx="0">
                  <c:v>0.91970802919708028</c:v>
                </c:pt>
                <c:pt idx="1">
                  <c:v>0.97064220183486238</c:v>
                </c:pt>
                <c:pt idx="2">
                  <c:v>0.78536585365853673</c:v>
                </c:pt>
                <c:pt idx="3">
                  <c:v>0.74548192771084343</c:v>
                </c:pt>
                <c:pt idx="4">
                  <c:v>0.67021276595744683</c:v>
                </c:pt>
                <c:pt idx="5">
                  <c:v>0.69548872180451127</c:v>
                </c:pt>
                <c:pt idx="6" formatCode="General">
                  <c:v>0</c:v>
                </c:pt>
              </c:numCache>
            </c:numRef>
          </c:val>
          <c:smooth val="0"/>
        </c:ser>
        <c:ser>
          <c:idx val="1"/>
          <c:order val="1"/>
          <c:tx>
            <c:strRef>
              <c:f>Sheet2!$J$4</c:f>
              <c:strCache>
                <c:ptCount val="1"/>
                <c:pt idx="0">
                  <c:v>معدل الخسارة للطبي</c:v>
                </c:pt>
              </c:strCache>
            </c:strRef>
          </c:tx>
          <c:spPr>
            <a:ln w="28575" cap="rnd">
              <a:solidFill>
                <a:schemeClr val="accent2"/>
              </a:solidFill>
              <a:round/>
            </a:ln>
            <a:effectLst/>
          </c:spPr>
          <c:marker>
            <c:symbol val="none"/>
          </c:marker>
          <c:cat>
            <c:numRef>
              <c:f>Sheet2!$D$2:$J$2</c:f>
              <c:numCache>
                <c:formatCode>General</c:formatCode>
                <c:ptCount val="7"/>
                <c:pt idx="0">
                  <c:v>2014</c:v>
                </c:pt>
                <c:pt idx="1">
                  <c:v>2013</c:v>
                </c:pt>
                <c:pt idx="2">
                  <c:v>2012</c:v>
                </c:pt>
                <c:pt idx="3">
                  <c:v>2011</c:v>
                </c:pt>
                <c:pt idx="4">
                  <c:v>2010</c:v>
                </c:pt>
                <c:pt idx="5">
                  <c:v>2009</c:v>
                </c:pt>
              </c:numCache>
            </c:numRef>
          </c:cat>
          <c:val>
            <c:numRef>
              <c:f>Sheet2!$D$4:$J$4</c:f>
              <c:numCache>
                <c:formatCode>0%</c:formatCode>
                <c:ptCount val="7"/>
                <c:pt idx="0">
                  <c:v>0.78808446455505277</c:v>
                </c:pt>
                <c:pt idx="1">
                  <c:v>0.94117647058823528</c:v>
                </c:pt>
                <c:pt idx="2">
                  <c:v>0.8138766519823788</c:v>
                </c:pt>
                <c:pt idx="3">
                  <c:v>0.73368146214099217</c:v>
                </c:pt>
                <c:pt idx="4">
                  <c:v>0.71529790660225445</c:v>
                </c:pt>
                <c:pt idx="5">
                  <c:v>0.74579831932773111</c:v>
                </c:pt>
                <c:pt idx="6" formatCode="General">
                  <c:v>0</c:v>
                </c:pt>
              </c:numCache>
            </c:numRef>
          </c:val>
          <c:smooth val="0"/>
        </c:ser>
        <c:ser>
          <c:idx val="2"/>
          <c:order val="2"/>
          <c:tx>
            <c:strRef>
              <c:f>Sheet2!$J$5</c:f>
              <c:strCache>
                <c:ptCount val="1"/>
                <c:pt idx="0">
                  <c:v>معدل الخسارة للممتلكات</c:v>
                </c:pt>
              </c:strCache>
            </c:strRef>
          </c:tx>
          <c:spPr>
            <a:ln w="28575" cap="rnd">
              <a:solidFill>
                <a:schemeClr val="accent3"/>
              </a:solidFill>
              <a:round/>
            </a:ln>
            <a:effectLst/>
          </c:spPr>
          <c:marker>
            <c:symbol val="none"/>
          </c:marker>
          <c:cat>
            <c:numRef>
              <c:f>Sheet2!$D$2:$J$2</c:f>
              <c:numCache>
                <c:formatCode>General</c:formatCode>
                <c:ptCount val="7"/>
                <c:pt idx="0">
                  <c:v>2014</c:v>
                </c:pt>
                <c:pt idx="1">
                  <c:v>2013</c:v>
                </c:pt>
                <c:pt idx="2">
                  <c:v>2012</c:v>
                </c:pt>
                <c:pt idx="3">
                  <c:v>2011</c:v>
                </c:pt>
                <c:pt idx="4">
                  <c:v>2010</c:v>
                </c:pt>
                <c:pt idx="5">
                  <c:v>2009</c:v>
                </c:pt>
              </c:numCache>
            </c:numRef>
          </c:cat>
          <c:val>
            <c:numRef>
              <c:f>Sheet2!$D$5:$J$5</c:f>
              <c:numCache>
                <c:formatCode>0%</c:formatCode>
                <c:ptCount val="7"/>
                <c:pt idx="0">
                  <c:v>0.82269503546099298</c:v>
                </c:pt>
                <c:pt idx="1">
                  <c:v>1.1359999999999999</c:v>
                </c:pt>
                <c:pt idx="2">
                  <c:v>0.50552486187845302</c:v>
                </c:pt>
                <c:pt idx="3">
                  <c:v>1.0314960629921259</c:v>
                </c:pt>
                <c:pt idx="4">
                  <c:v>0.52631578947368418</c:v>
                </c:pt>
                <c:pt idx="5">
                  <c:v>0.78640776699029136</c:v>
                </c:pt>
                <c:pt idx="6" formatCode="General">
                  <c:v>0</c:v>
                </c:pt>
              </c:numCache>
            </c:numRef>
          </c:val>
          <c:smooth val="0"/>
        </c:ser>
        <c:ser>
          <c:idx val="3"/>
          <c:order val="3"/>
          <c:tx>
            <c:strRef>
              <c:f>Sheet2!$J$6</c:f>
              <c:strCache>
                <c:ptCount val="1"/>
                <c:pt idx="0">
                  <c:v>معدل الخسارة للهندسي</c:v>
                </c:pt>
              </c:strCache>
            </c:strRef>
          </c:tx>
          <c:spPr>
            <a:ln w="28575" cap="rnd">
              <a:solidFill>
                <a:schemeClr val="accent4"/>
              </a:solidFill>
              <a:round/>
            </a:ln>
            <a:effectLst/>
          </c:spPr>
          <c:marker>
            <c:symbol val="none"/>
          </c:marker>
          <c:cat>
            <c:numRef>
              <c:f>Sheet2!$D$2:$J$2</c:f>
              <c:numCache>
                <c:formatCode>General</c:formatCode>
                <c:ptCount val="7"/>
                <c:pt idx="0">
                  <c:v>2014</c:v>
                </c:pt>
                <c:pt idx="1">
                  <c:v>2013</c:v>
                </c:pt>
                <c:pt idx="2">
                  <c:v>2012</c:v>
                </c:pt>
                <c:pt idx="3">
                  <c:v>2011</c:v>
                </c:pt>
                <c:pt idx="4">
                  <c:v>2010</c:v>
                </c:pt>
                <c:pt idx="5">
                  <c:v>2009</c:v>
                </c:pt>
              </c:numCache>
            </c:numRef>
          </c:cat>
          <c:val>
            <c:numRef>
              <c:f>Sheet2!$D$6:$J$6</c:f>
              <c:numCache>
                <c:formatCode>0%</c:formatCode>
                <c:ptCount val="7"/>
                <c:pt idx="0">
                  <c:v>0.521505376344086</c:v>
                </c:pt>
                <c:pt idx="1">
                  <c:v>0.55725190839694649</c:v>
                </c:pt>
                <c:pt idx="2">
                  <c:v>0.31168831168831168</c:v>
                </c:pt>
                <c:pt idx="3">
                  <c:v>0.21774193548387097</c:v>
                </c:pt>
                <c:pt idx="4">
                  <c:v>0.39047619047619053</c:v>
                </c:pt>
                <c:pt idx="5">
                  <c:v>0.40952380952380951</c:v>
                </c:pt>
                <c:pt idx="6" formatCode="General">
                  <c:v>0</c:v>
                </c:pt>
              </c:numCache>
            </c:numRef>
          </c:val>
          <c:smooth val="0"/>
        </c:ser>
        <c:ser>
          <c:idx val="4"/>
          <c:order val="4"/>
          <c:tx>
            <c:strRef>
              <c:f>Sheet2!$J$7</c:f>
              <c:strCache>
                <c:ptCount val="1"/>
                <c:pt idx="0">
                  <c:v>معدل الخسارة للبحري</c:v>
                </c:pt>
              </c:strCache>
            </c:strRef>
          </c:tx>
          <c:spPr>
            <a:ln w="28575" cap="rnd">
              <a:solidFill>
                <a:schemeClr val="accent5"/>
              </a:solidFill>
              <a:round/>
            </a:ln>
            <a:effectLst/>
          </c:spPr>
          <c:marker>
            <c:symbol val="none"/>
          </c:marker>
          <c:cat>
            <c:numRef>
              <c:f>Sheet2!$D$2:$J$2</c:f>
              <c:numCache>
                <c:formatCode>General</c:formatCode>
                <c:ptCount val="7"/>
                <c:pt idx="0">
                  <c:v>2014</c:v>
                </c:pt>
                <c:pt idx="1">
                  <c:v>2013</c:v>
                </c:pt>
                <c:pt idx="2">
                  <c:v>2012</c:v>
                </c:pt>
                <c:pt idx="3">
                  <c:v>2011</c:v>
                </c:pt>
                <c:pt idx="4">
                  <c:v>2010</c:v>
                </c:pt>
                <c:pt idx="5">
                  <c:v>2009</c:v>
                </c:pt>
              </c:numCache>
            </c:numRef>
          </c:cat>
          <c:val>
            <c:numRef>
              <c:f>Sheet2!$D$7:$J$7</c:f>
              <c:numCache>
                <c:formatCode>0%</c:formatCode>
                <c:ptCount val="7"/>
                <c:pt idx="0">
                  <c:v>0.46747967479674801</c:v>
                </c:pt>
                <c:pt idx="1">
                  <c:v>0.44725738396624476</c:v>
                </c:pt>
                <c:pt idx="2">
                  <c:v>0.41592920353982299</c:v>
                </c:pt>
                <c:pt idx="3">
                  <c:v>0.39393939393939392</c:v>
                </c:pt>
                <c:pt idx="4">
                  <c:v>0.53664596273291931</c:v>
                </c:pt>
                <c:pt idx="5">
                  <c:v>0.60946745562130167</c:v>
                </c:pt>
                <c:pt idx="6" formatCode="General">
                  <c:v>0</c:v>
                </c:pt>
              </c:numCache>
            </c:numRef>
          </c:val>
          <c:smooth val="0"/>
        </c:ser>
        <c:ser>
          <c:idx val="5"/>
          <c:order val="5"/>
          <c:tx>
            <c:strRef>
              <c:f>Sheet2!$J$8</c:f>
              <c:strCache>
                <c:ptCount val="1"/>
                <c:pt idx="0">
                  <c:v>معدل الخسارة للحوادث والمسؤولية</c:v>
                </c:pt>
              </c:strCache>
            </c:strRef>
          </c:tx>
          <c:spPr>
            <a:ln w="28575" cap="rnd">
              <a:solidFill>
                <a:schemeClr val="accent6"/>
              </a:solidFill>
              <a:round/>
            </a:ln>
            <a:effectLst/>
          </c:spPr>
          <c:marker>
            <c:symbol val="none"/>
          </c:marker>
          <c:cat>
            <c:numRef>
              <c:f>Sheet2!$D$2:$J$2</c:f>
              <c:numCache>
                <c:formatCode>General</c:formatCode>
                <c:ptCount val="7"/>
                <c:pt idx="0">
                  <c:v>2014</c:v>
                </c:pt>
                <c:pt idx="1">
                  <c:v>2013</c:v>
                </c:pt>
                <c:pt idx="2">
                  <c:v>2012</c:v>
                </c:pt>
                <c:pt idx="3">
                  <c:v>2011</c:v>
                </c:pt>
                <c:pt idx="4">
                  <c:v>2010</c:v>
                </c:pt>
                <c:pt idx="5">
                  <c:v>2009</c:v>
                </c:pt>
              </c:numCache>
            </c:numRef>
          </c:cat>
          <c:val>
            <c:numRef>
              <c:f>Sheet2!$D$8:$J$8</c:f>
              <c:numCache>
                <c:formatCode>0%</c:formatCode>
                <c:ptCount val="7"/>
                <c:pt idx="0">
                  <c:v>0.40748031496062992</c:v>
                </c:pt>
                <c:pt idx="1">
                  <c:v>0.29261363636363635</c:v>
                </c:pt>
                <c:pt idx="2">
                  <c:v>0.25308641975308643</c:v>
                </c:pt>
                <c:pt idx="3">
                  <c:v>0.20588235294117649</c:v>
                </c:pt>
                <c:pt idx="4">
                  <c:v>0.1855072463768116</c:v>
                </c:pt>
                <c:pt idx="5">
                  <c:v>0.17788461538461539</c:v>
                </c:pt>
                <c:pt idx="6" formatCode="General">
                  <c:v>0</c:v>
                </c:pt>
              </c:numCache>
            </c:numRef>
          </c:val>
          <c:smooth val="0"/>
        </c:ser>
        <c:dLbls>
          <c:showLegendKey val="0"/>
          <c:showVal val="0"/>
          <c:showCatName val="0"/>
          <c:showSerName val="0"/>
          <c:showPercent val="0"/>
          <c:showBubbleSize val="0"/>
        </c:dLbls>
        <c:smooth val="0"/>
        <c:axId val="386374904"/>
        <c:axId val="386376864"/>
      </c:lineChart>
      <c:catAx>
        <c:axId val="38637490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376864"/>
        <c:crosses val="autoZero"/>
        <c:auto val="1"/>
        <c:lblAlgn val="ctr"/>
        <c:lblOffset val="100"/>
        <c:noMultiLvlLbl val="0"/>
      </c:catAx>
      <c:valAx>
        <c:axId val="386376864"/>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374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ar-SA"/>
              <a:t>صافي الخسارة / الربح</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Sheet3!$D$6</c:f>
              <c:strCache>
                <c:ptCount val="1"/>
                <c:pt idx="0">
                  <c:v>صافي الخسارة / الربح</c:v>
                </c:pt>
              </c:strCache>
            </c:strRef>
          </c:tx>
          <c:spPr>
            <a:ln w="28575" cap="rnd">
              <a:solidFill>
                <a:schemeClr val="accent1"/>
              </a:solidFill>
              <a:round/>
            </a:ln>
            <a:effectLst/>
          </c:spPr>
          <c:marker>
            <c:symbol val="none"/>
          </c:marker>
          <c:cat>
            <c:numRef>
              <c:f>Sheet3!$E$7:$E$13</c:f>
              <c:numCache>
                <c:formatCode>General</c:formatCode>
                <c:ptCount val="7"/>
                <c:pt idx="0">
                  <c:v>2008</c:v>
                </c:pt>
                <c:pt idx="1">
                  <c:v>2009</c:v>
                </c:pt>
                <c:pt idx="2">
                  <c:v>2010</c:v>
                </c:pt>
                <c:pt idx="3">
                  <c:v>2011</c:v>
                </c:pt>
                <c:pt idx="4">
                  <c:v>2012</c:v>
                </c:pt>
                <c:pt idx="5">
                  <c:v>2013</c:v>
                </c:pt>
                <c:pt idx="6">
                  <c:v>2014</c:v>
                </c:pt>
              </c:numCache>
            </c:numRef>
          </c:cat>
          <c:val>
            <c:numRef>
              <c:f>Sheet3!$D$7:$D$13</c:f>
              <c:numCache>
                <c:formatCode>#,##0</c:formatCode>
                <c:ptCount val="7"/>
                <c:pt idx="0">
                  <c:v>694</c:v>
                </c:pt>
                <c:pt idx="1">
                  <c:v>1059</c:v>
                </c:pt>
                <c:pt idx="2">
                  <c:v>1070</c:v>
                </c:pt>
                <c:pt idx="3">
                  <c:v>890</c:v>
                </c:pt>
                <c:pt idx="4">
                  <c:v>972</c:v>
                </c:pt>
                <c:pt idx="5">
                  <c:v>-1428</c:v>
                </c:pt>
                <c:pt idx="6">
                  <c:v>735</c:v>
                </c:pt>
              </c:numCache>
            </c:numRef>
          </c:val>
          <c:smooth val="0"/>
        </c:ser>
        <c:dLbls>
          <c:showLegendKey val="0"/>
          <c:showVal val="0"/>
          <c:showCatName val="0"/>
          <c:showSerName val="0"/>
          <c:showPercent val="0"/>
          <c:showBubbleSize val="0"/>
        </c:dLbls>
        <c:smooth val="0"/>
        <c:axId val="386374512"/>
        <c:axId val="387075576"/>
      </c:lineChart>
      <c:catAx>
        <c:axId val="38637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7075576"/>
        <c:crosses val="autoZero"/>
        <c:auto val="1"/>
        <c:lblAlgn val="ctr"/>
        <c:lblOffset val="100"/>
        <c:noMultiLvlLbl val="0"/>
      </c:catAx>
      <c:valAx>
        <c:axId val="38707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6374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9D647-D494-40CD-A172-6A6BD1AD962F}"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AE37B768-8516-4B1B-AAFC-FBFD97BD6FC9}">
      <dgm:prSet phldrT="[Text]"/>
      <dgm:spPr>
        <a:solidFill>
          <a:srgbClr val="FFC000"/>
        </a:solidFill>
      </dgm:spPr>
      <dgm:t>
        <a:bodyPr/>
        <a:lstStyle/>
        <a:p>
          <a:r>
            <a:rPr lang="ar-SA" dirty="0" smtClean="0"/>
            <a:t>35 شركة تأمين</a:t>
          </a:r>
          <a:endParaRPr lang="en-US" dirty="0"/>
        </a:p>
      </dgm:t>
    </dgm:pt>
    <dgm:pt modelId="{82BB799E-7EE5-49F0-9022-4BDFE01C6986}" type="parTrans" cxnId="{03FBF1D3-197A-4A9A-82EC-92C60DED2A31}">
      <dgm:prSet/>
      <dgm:spPr/>
      <dgm:t>
        <a:bodyPr/>
        <a:lstStyle/>
        <a:p>
          <a:endParaRPr lang="en-US"/>
        </a:p>
      </dgm:t>
    </dgm:pt>
    <dgm:pt modelId="{69ED4C3D-593D-4B82-A774-7B07E208D3B4}" type="sibTrans" cxnId="{03FBF1D3-197A-4A9A-82EC-92C60DED2A31}">
      <dgm:prSet/>
      <dgm:spPr/>
      <dgm:t>
        <a:bodyPr/>
        <a:lstStyle/>
        <a:p>
          <a:endParaRPr lang="en-US"/>
        </a:p>
      </dgm:t>
    </dgm:pt>
    <dgm:pt modelId="{7470D34F-12E0-4445-A4E9-D6D2EDCFB809}">
      <dgm:prSet phldrT="[Text]"/>
      <dgm:spPr>
        <a:solidFill>
          <a:srgbClr val="92D050"/>
        </a:solidFill>
      </dgm:spPr>
      <dgm:t>
        <a:bodyPr/>
        <a:lstStyle/>
        <a:p>
          <a:r>
            <a:rPr lang="ar-SA" dirty="0" smtClean="0"/>
            <a:t>80 وسيط</a:t>
          </a:r>
          <a:endParaRPr lang="en-US" dirty="0"/>
        </a:p>
      </dgm:t>
    </dgm:pt>
    <dgm:pt modelId="{13BFD558-70C7-4AED-A349-4EECBC92CC0F}" type="parTrans" cxnId="{0654ED88-7C45-49AA-9484-2BC9001C8636}">
      <dgm:prSet/>
      <dgm:spPr/>
      <dgm:t>
        <a:bodyPr/>
        <a:lstStyle/>
        <a:p>
          <a:endParaRPr lang="en-US"/>
        </a:p>
      </dgm:t>
    </dgm:pt>
    <dgm:pt modelId="{172AEB93-7BE4-4DCF-B912-4F2B62E02474}" type="sibTrans" cxnId="{0654ED88-7C45-49AA-9484-2BC9001C8636}">
      <dgm:prSet/>
      <dgm:spPr/>
      <dgm:t>
        <a:bodyPr/>
        <a:lstStyle/>
        <a:p>
          <a:endParaRPr lang="en-US"/>
        </a:p>
      </dgm:t>
    </dgm:pt>
    <dgm:pt modelId="{2584FADF-1C51-4C00-B74F-07BF97EC3595}">
      <dgm:prSet phldrT="[Text]"/>
      <dgm:spPr>
        <a:solidFill>
          <a:schemeClr val="bg1">
            <a:lumMod val="65000"/>
          </a:schemeClr>
        </a:solidFill>
      </dgm:spPr>
      <dgm:t>
        <a:bodyPr/>
        <a:lstStyle/>
        <a:p>
          <a:r>
            <a:rPr lang="ar-SA" dirty="0" smtClean="0"/>
            <a:t>84 وكيل</a:t>
          </a:r>
          <a:endParaRPr lang="en-US" dirty="0"/>
        </a:p>
      </dgm:t>
    </dgm:pt>
    <dgm:pt modelId="{90175922-1EFE-433F-80A7-64BC8CD7EF29}" type="parTrans" cxnId="{FAB5B2A1-CFAF-4D99-B6B0-F45AC15E9686}">
      <dgm:prSet/>
      <dgm:spPr/>
      <dgm:t>
        <a:bodyPr/>
        <a:lstStyle/>
        <a:p>
          <a:endParaRPr lang="en-US"/>
        </a:p>
      </dgm:t>
    </dgm:pt>
    <dgm:pt modelId="{7910B15F-474B-4A5E-B9D6-3B50AEB92347}" type="sibTrans" cxnId="{FAB5B2A1-CFAF-4D99-B6B0-F45AC15E9686}">
      <dgm:prSet/>
      <dgm:spPr/>
      <dgm:t>
        <a:bodyPr/>
        <a:lstStyle/>
        <a:p>
          <a:endParaRPr lang="en-US"/>
        </a:p>
      </dgm:t>
    </dgm:pt>
    <dgm:pt modelId="{5EE09542-B25A-47AB-9E88-4771C95464E9}">
      <dgm:prSet phldrT="[Text]"/>
      <dgm:spPr>
        <a:solidFill>
          <a:srgbClr val="00B0F0"/>
        </a:solidFill>
      </dgm:spPr>
      <dgm:t>
        <a:bodyPr/>
        <a:lstStyle/>
        <a:p>
          <a:r>
            <a:rPr lang="en-US" dirty="0" smtClean="0"/>
            <a:t>3 </a:t>
          </a:r>
          <a:r>
            <a:rPr lang="ar-SA" dirty="0" smtClean="0"/>
            <a:t>خبراء إكتواريين</a:t>
          </a:r>
          <a:endParaRPr lang="en-US" dirty="0"/>
        </a:p>
      </dgm:t>
    </dgm:pt>
    <dgm:pt modelId="{FAB0972B-5C3F-447F-819D-BF70F17AB429}" type="parTrans" cxnId="{0F8D26D1-353F-4449-A280-CA672BA31194}">
      <dgm:prSet/>
      <dgm:spPr/>
      <dgm:t>
        <a:bodyPr/>
        <a:lstStyle/>
        <a:p>
          <a:endParaRPr lang="en-US"/>
        </a:p>
      </dgm:t>
    </dgm:pt>
    <dgm:pt modelId="{99A35BF0-7592-4F93-A0B8-B8C5DD298D9F}" type="sibTrans" cxnId="{0F8D26D1-353F-4449-A280-CA672BA31194}">
      <dgm:prSet/>
      <dgm:spPr/>
      <dgm:t>
        <a:bodyPr/>
        <a:lstStyle/>
        <a:p>
          <a:endParaRPr lang="en-US"/>
        </a:p>
      </dgm:t>
    </dgm:pt>
    <dgm:pt modelId="{157DE72D-7F6C-436D-8239-294042A0D107}">
      <dgm:prSet phldrT="[Text]"/>
      <dgm:spPr>
        <a:solidFill>
          <a:srgbClr val="00B050"/>
        </a:solidFill>
      </dgm:spPr>
      <dgm:t>
        <a:bodyPr/>
        <a:lstStyle/>
        <a:p>
          <a:r>
            <a:rPr lang="ar-SA" dirty="0" smtClean="0"/>
            <a:t>15 خبراء معاينة ومقدرو الخسائر</a:t>
          </a:r>
          <a:endParaRPr lang="en-US" dirty="0"/>
        </a:p>
      </dgm:t>
    </dgm:pt>
    <dgm:pt modelId="{68064545-51D5-42E2-B015-0CD6D67D0F0B}" type="parTrans" cxnId="{F5EA0AA8-7BD5-47D8-BE70-FD18CD138464}">
      <dgm:prSet/>
      <dgm:spPr/>
      <dgm:t>
        <a:bodyPr/>
        <a:lstStyle/>
        <a:p>
          <a:endParaRPr lang="en-US"/>
        </a:p>
      </dgm:t>
    </dgm:pt>
    <dgm:pt modelId="{9A755B18-B6F6-4A94-8E20-311EEE305F75}" type="sibTrans" cxnId="{F5EA0AA8-7BD5-47D8-BE70-FD18CD138464}">
      <dgm:prSet/>
      <dgm:spPr/>
      <dgm:t>
        <a:bodyPr/>
        <a:lstStyle/>
        <a:p>
          <a:endParaRPr lang="en-US"/>
        </a:p>
      </dgm:t>
    </dgm:pt>
    <dgm:pt modelId="{84E874D4-F152-412A-84F7-9A1043BFD696}">
      <dgm:prSet phldrT="[Text]"/>
      <dgm:spPr>
        <a:solidFill>
          <a:srgbClr val="FF0000"/>
        </a:solidFill>
      </dgm:spPr>
      <dgm:t>
        <a:bodyPr/>
        <a:lstStyle/>
        <a:p>
          <a:r>
            <a:rPr lang="ar-SA" dirty="0" smtClean="0"/>
            <a:t>10 </a:t>
          </a:r>
          <a:r>
            <a:rPr lang="ar-SA" dirty="0" smtClean="0"/>
            <a:t>أخصائيو </a:t>
          </a:r>
          <a:r>
            <a:rPr lang="ar-SA" dirty="0" smtClean="0"/>
            <a:t>تسوية المطالبات</a:t>
          </a:r>
          <a:endParaRPr lang="en-US" dirty="0"/>
        </a:p>
      </dgm:t>
    </dgm:pt>
    <dgm:pt modelId="{E5788C5C-43F8-46A9-8E4E-8D9E58D5555B}" type="parTrans" cxnId="{53F01513-A0A7-46E5-915E-79AB08D471A0}">
      <dgm:prSet/>
      <dgm:spPr/>
      <dgm:t>
        <a:bodyPr/>
        <a:lstStyle/>
        <a:p>
          <a:endParaRPr lang="en-US"/>
        </a:p>
      </dgm:t>
    </dgm:pt>
    <dgm:pt modelId="{53DC54AE-8A42-461E-A49F-5E8AE502533D}" type="sibTrans" cxnId="{53F01513-A0A7-46E5-915E-79AB08D471A0}">
      <dgm:prSet/>
      <dgm:spPr/>
      <dgm:t>
        <a:bodyPr/>
        <a:lstStyle/>
        <a:p>
          <a:endParaRPr lang="en-US"/>
        </a:p>
      </dgm:t>
    </dgm:pt>
    <dgm:pt modelId="{C4646BEC-B061-4063-A444-581958728662}">
      <dgm:prSet phldrT="[Text]"/>
      <dgm:spPr>
        <a:solidFill>
          <a:srgbClr val="7030A0"/>
        </a:solidFill>
      </dgm:spPr>
      <dgm:t>
        <a:bodyPr/>
        <a:lstStyle/>
        <a:p>
          <a:r>
            <a:rPr lang="ar-SA" dirty="0" smtClean="0"/>
            <a:t>8 أستشاريو تأمين</a:t>
          </a:r>
          <a:endParaRPr lang="en-US" dirty="0"/>
        </a:p>
      </dgm:t>
    </dgm:pt>
    <dgm:pt modelId="{718AB8F2-C11C-4DC0-A53E-94419331F3FE}" type="parTrans" cxnId="{ED5F439C-BD04-4D10-8F80-F106E62B8FFB}">
      <dgm:prSet/>
      <dgm:spPr/>
      <dgm:t>
        <a:bodyPr/>
        <a:lstStyle/>
        <a:p>
          <a:endParaRPr lang="en-US"/>
        </a:p>
      </dgm:t>
    </dgm:pt>
    <dgm:pt modelId="{C2F5BB4D-EC2A-4BF6-92C2-5728926902B1}" type="sibTrans" cxnId="{ED5F439C-BD04-4D10-8F80-F106E62B8FFB}">
      <dgm:prSet/>
      <dgm:spPr/>
      <dgm:t>
        <a:bodyPr/>
        <a:lstStyle/>
        <a:p>
          <a:endParaRPr lang="en-US"/>
        </a:p>
      </dgm:t>
    </dgm:pt>
    <dgm:pt modelId="{34832033-BFE3-4E7A-911E-6BEAAD18CEF9}" type="pres">
      <dgm:prSet presAssocID="{4679D647-D494-40CD-A172-6A6BD1AD962F}" presName="Name0" presStyleCnt="0">
        <dgm:presLayoutVars>
          <dgm:chMax val="1"/>
          <dgm:chPref val="1"/>
          <dgm:dir/>
          <dgm:animOne val="branch"/>
          <dgm:animLvl val="lvl"/>
        </dgm:presLayoutVars>
      </dgm:prSet>
      <dgm:spPr/>
      <dgm:t>
        <a:bodyPr/>
        <a:lstStyle/>
        <a:p>
          <a:endParaRPr lang="en-US"/>
        </a:p>
      </dgm:t>
    </dgm:pt>
    <dgm:pt modelId="{1720C0DD-6FD3-4DAE-8B00-719EFDC7725A}" type="pres">
      <dgm:prSet presAssocID="{AE37B768-8516-4B1B-AAFC-FBFD97BD6FC9}" presName="Parent" presStyleLbl="node0" presStyleIdx="0" presStyleCnt="1">
        <dgm:presLayoutVars>
          <dgm:chMax val="6"/>
          <dgm:chPref val="6"/>
        </dgm:presLayoutVars>
      </dgm:prSet>
      <dgm:spPr/>
      <dgm:t>
        <a:bodyPr/>
        <a:lstStyle/>
        <a:p>
          <a:endParaRPr lang="en-US"/>
        </a:p>
      </dgm:t>
    </dgm:pt>
    <dgm:pt modelId="{DAFBE360-BE1B-416B-BF68-5C9FB47FC58B}" type="pres">
      <dgm:prSet presAssocID="{7470D34F-12E0-4445-A4E9-D6D2EDCFB809}" presName="Accent1" presStyleCnt="0"/>
      <dgm:spPr/>
    </dgm:pt>
    <dgm:pt modelId="{134E43ED-C459-427E-B8F0-E4340859D712}" type="pres">
      <dgm:prSet presAssocID="{7470D34F-12E0-4445-A4E9-D6D2EDCFB809}" presName="Accent" presStyleLbl="bgShp" presStyleIdx="0" presStyleCnt="6"/>
      <dgm:spPr/>
    </dgm:pt>
    <dgm:pt modelId="{FD1C45EB-69B4-4BD3-9A73-7E70EA524D06}" type="pres">
      <dgm:prSet presAssocID="{7470D34F-12E0-4445-A4E9-D6D2EDCFB809}" presName="Child1" presStyleLbl="node1" presStyleIdx="0" presStyleCnt="6">
        <dgm:presLayoutVars>
          <dgm:chMax val="0"/>
          <dgm:chPref val="0"/>
          <dgm:bulletEnabled val="1"/>
        </dgm:presLayoutVars>
      </dgm:prSet>
      <dgm:spPr/>
      <dgm:t>
        <a:bodyPr/>
        <a:lstStyle/>
        <a:p>
          <a:endParaRPr lang="en-US"/>
        </a:p>
      </dgm:t>
    </dgm:pt>
    <dgm:pt modelId="{73538AC1-A68F-4A92-BDE8-CF665572DF5C}" type="pres">
      <dgm:prSet presAssocID="{2584FADF-1C51-4C00-B74F-07BF97EC3595}" presName="Accent2" presStyleCnt="0"/>
      <dgm:spPr/>
    </dgm:pt>
    <dgm:pt modelId="{1BD93B9D-89CA-4AE4-A7A2-70C783FDA514}" type="pres">
      <dgm:prSet presAssocID="{2584FADF-1C51-4C00-B74F-07BF97EC3595}" presName="Accent" presStyleLbl="bgShp" presStyleIdx="1" presStyleCnt="6"/>
      <dgm:spPr/>
    </dgm:pt>
    <dgm:pt modelId="{989D5EFE-84AB-40E3-9803-0C5CEBCE5DD1}" type="pres">
      <dgm:prSet presAssocID="{2584FADF-1C51-4C00-B74F-07BF97EC3595}" presName="Child2" presStyleLbl="node1" presStyleIdx="1" presStyleCnt="6">
        <dgm:presLayoutVars>
          <dgm:chMax val="0"/>
          <dgm:chPref val="0"/>
          <dgm:bulletEnabled val="1"/>
        </dgm:presLayoutVars>
      </dgm:prSet>
      <dgm:spPr/>
      <dgm:t>
        <a:bodyPr/>
        <a:lstStyle/>
        <a:p>
          <a:endParaRPr lang="en-US"/>
        </a:p>
      </dgm:t>
    </dgm:pt>
    <dgm:pt modelId="{F0D030D8-002E-4244-85E4-69F5512F73A7}" type="pres">
      <dgm:prSet presAssocID="{5EE09542-B25A-47AB-9E88-4771C95464E9}" presName="Accent3" presStyleCnt="0"/>
      <dgm:spPr/>
    </dgm:pt>
    <dgm:pt modelId="{0C78DEA0-30B8-4F2E-BC61-B53D1252B75A}" type="pres">
      <dgm:prSet presAssocID="{5EE09542-B25A-47AB-9E88-4771C95464E9}" presName="Accent" presStyleLbl="bgShp" presStyleIdx="2" presStyleCnt="6"/>
      <dgm:spPr/>
    </dgm:pt>
    <dgm:pt modelId="{94B027D4-57DA-4ED4-8144-ABB00F4BA642}" type="pres">
      <dgm:prSet presAssocID="{5EE09542-B25A-47AB-9E88-4771C95464E9}" presName="Child3" presStyleLbl="node1" presStyleIdx="2" presStyleCnt="6">
        <dgm:presLayoutVars>
          <dgm:chMax val="0"/>
          <dgm:chPref val="0"/>
          <dgm:bulletEnabled val="1"/>
        </dgm:presLayoutVars>
      </dgm:prSet>
      <dgm:spPr/>
      <dgm:t>
        <a:bodyPr/>
        <a:lstStyle/>
        <a:p>
          <a:endParaRPr lang="en-US"/>
        </a:p>
      </dgm:t>
    </dgm:pt>
    <dgm:pt modelId="{D1702BF9-5431-4A60-9F13-D301A2607122}" type="pres">
      <dgm:prSet presAssocID="{157DE72D-7F6C-436D-8239-294042A0D107}" presName="Accent4" presStyleCnt="0"/>
      <dgm:spPr/>
    </dgm:pt>
    <dgm:pt modelId="{6167C599-BB07-4719-A4E9-A3329B706C7C}" type="pres">
      <dgm:prSet presAssocID="{157DE72D-7F6C-436D-8239-294042A0D107}" presName="Accent" presStyleLbl="bgShp" presStyleIdx="3" presStyleCnt="6"/>
      <dgm:spPr/>
    </dgm:pt>
    <dgm:pt modelId="{90BE28B6-A976-40D0-B68B-A840DB289EF6}" type="pres">
      <dgm:prSet presAssocID="{157DE72D-7F6C-436D-8239-294042A0D107}" presName="Child4" presStyleLbl="node1" presStyleIdx="3" presStyleCnt="6">
        <dgm:presLayoutVars>
          <dgm:chMax val="0"/>
          <dgm:chPref val="0"/>
          <dgm:bulletEnabled val="1"/>
        </dgm:presLayoutVars>
      </dgm:prSet>
      <dgm:spPr/>
      <dgm:t>
        <a:bodyPr/>
        <a:lstStyle/>
        <a:p>
          <a:endParaRPr lang="en-US"/>
        </a:p>
      </dgm:t>
    </dgm:pt>
    <dgm:pt modelId="{49B260CF-0DFD-421A-B8F4-80665CE6F981}" type="pres">
      <dgm:prSet presAssocID="{84E874D4-F152-412A-84F7-9A1043BFD696}" presName="Accent5" presStyleCnt="0"/>
      <dgm:spPr/>
    </dgm:pt>
    <dgm:pt modelId="{FC5C4F72-04E8-4C00-A015-1CC4B638AD5E}" type="pres">
      <dgm:prSet presAssocID="{84E874D4-F152-412A-84F7-9A1043BFD696}" presName="Accent" presStyleLbl="bgShp" presStyleIdx="4" presStyleCnt="6"/>
      <dgm:spPr/>
    </dgm:pt>
    <dgm:pt modelId="{EFDF8101-C727-46DE-B65F-3EE69C1E62A4}" type="pres">
      <dgm:prSet presAssocID="{84E874D4-F152-412A-84F7-9A1043BFD696}" presName="Child5" presStyleLbl="node1" presStyleIdx="4" presStyleCnt="6">
        <dgm:presLayoutVars>
          <dgm:chMax val="0"/>
          <dgm:chPref val="0"/>
          <dgm:bulletEnabled val="1"/>
        </dgm:presLayoutVars>
      </dgm:prSet>
      <dgm:spPr/>
      <dgm:t>
        <a:bodyPr/>
        <a:lstStyle/>
        <a:p>
          <a:endParaRPr lang="en-US"/>
        </a:p>
      </dgm:t>
    </dgm:pt>
    <dgm:pt modelId="{DD74E79F-E743-4DA1-82B2-EBAE038F56EC}" type="pres">
      <dgm:prSet presAssocID="{C4646BEC-B061-4063-A444-581958728662}" presName="Accent6" presStyleCnt="0"/>
      <dgm:spPr/>
    </dgm:pt>
    <dgm:pt modelId="{5913A0E3-07C2-436F-843E-F3EC411707F5}" type="pres">
      <dgm:prSet presAssocID="{C4646BEC-B061-4063-A444-581958728662}" presName="Accent" presStyleLbl="bgShp" presStyleIdx="5" presStyleCnt="6"/>
      <dgm:spPr/>
    </dgm:pt>
    <dgm:pt modelId="{58C07D76-7497-45AF-88BB-D00604F28618}" type="pres">
      <dgm:prSet presAssocID="{C4646BEC-B061-4063-A444-581958728662}" presName="Child6" presStyleLbl="node1" presStyleIdx="5" presStyleCnt="6">
        <dgm:presLayoutVars>
          <dgm:chMax val="0"/>
          <dgm:chPref val="0"/>
          <dgm:bulletEnabled val="1"/>
        </dgm:presLayoutVars>
      </dgm:prSet>
      <dgm:spPr/>
      <dgm:t>
        <a:bodyPr/>
        <a:lstStyle/>
        <a:p>
          <a:endParaRPr lang="en-US"/>
        </a:p>
      </dgm:t>
    </dgm:pt>
  </dgm:ptLst>
  <dgm:cxnLst>
    <dgm:cxn modelId="{1695E857-53AF-499D-A0EF-C6CB721E8C6C}" type="presOf" srcId="{2584FADF-1C51-4C00-B74F-07BF97EC3595}" destId="{989D5EFE-84AB-40E3-9803-0C5CEBCE5DD1}" srcOrd="0" destOrd="0" presId="urn:microsoft.com/office/officeart/2011/layout/HexagonRadial"/>
    <dgm:cxn modelId="{063EA98C-59F3-47AD-9D92-64F2726F420A}" type="presOf" srcId="{7470D34F-12E0-4445-A4E9-D6D2EDCFB809}" destId="{FD1C45EB-69B4-4BD3-9A73-7E70EA524D06}" srcOrd="0" destOrd="0" presId="urn:microsoft.com/office/officeart/2011/layout/HexagonRadial"/>
    <dgm:cxn modelId="{9EAED93D-4AF5-4537-A7D8-A2C153961268}" type="presOf" srcId="{4679D647-D494-40CD-A172-6A6BD1AD962F}" destId="{34832033-BFE3-4E7A-911E-6BEAAD18CEF9}" srcOrd="0" destOrd="0" presId="urn:microsoft.com/office/officeart/2011/layout/HexagonRadial"/>
    <dgm:cxn modelId="{3FD81C87-89E6-42BF-ADDA-20BCEC6792A7}" type="presOf" srcId="{84E874D4-F152-412A-84F7-9A1043BFD696}" destId="{EFDF8101-C727-46DE-B65F-3EE69C1E62A4}" srcOrd="0" destOrd="0" presId="urn:microsoft.com/office/officeart/2011/layout/HexagonRadial"/>
    <dgm:cxn modelId="{ED5F439C-BD04-4D10-8F80-F106E62B8FFB}" srcId="{AE37B768-8516-4B1B-AAFC-FBFD97BD6FC9}" destId="{C4646BEC-B061-4063-A444-581958728662}" srcOrd="5" destOrd="0" parTransId="{718AB8F2-C11C-4DC0-A53E-94419331F3FE}" sibTransId="{C2F5BB4D-EC2A-4BF6-92C2-5728926902B1}"/>
    <dgm:cxn modelId="{53F01513-A0A7-46E5-915E-79AB08D471A0}" srcId="{AE37B768-8516-4B1B-AAFC-FBFD97BD6FC9}" destId="{84E874D4-F152-412A-84F7-9A1043BFD696}" srcOrd="4" destOrd="0" parTransId="{E5788C5C-43F8-46A9-8E4E-8D9E58D5555B}" sibTransId="{53DC54AE-8A42-461E-A49F-5E8AE502533D}"/>
    <dgm:cxn modelId="{0F8D26D1-353F-4449-A280-CA672BA31194}" srcId="{AE37B768-8516-4B1B-AAFC-FBFD97BD6FC9}" destId="{5EE09542-B25A-47AB-9E88-4771C95464E9}" srcOrd="2" destOrd="0" parTransId="{FAB0972B-5C3F-447F-819D-BF70F17AB429}" sibTransId="{99A35BF0-7592-4F93-A0B8-B8C5DD298D9F}"/>
    <dgm:cxn modelId="{03FBF1D3-197A-4A9A-82EC-92C60DED2A31}" srcId="{4679D647-D494-40CD-A172-6A6BD1AD962F}" destId="{AE37B768-8516-4B1B-AAFC-FBFD97BD6FC9}" srcOrd="0" destOrd="0" parTransId="{82BB799E-7EE5-49F0-9022-4BDFE01C6986}" sibTransId="{69ED4C3D-593D-4B82-A774-7B07E208D3B4}"/>
    <dgm:cxn modelId="{F5EA0AA8-7BD5-47D8-BE70-FD18CD138464}" srcId="{AE37B768-8516-4B1B-AAFC-FBFD97BD6FC9}" destId="{157DE72D-7F6C-436D-8239-294042A0D107}" srcOrd="3" destOrd="0" parTransId="{68064545-51D5-42E2-B015-0CD6D67D0F0B}" sibTransId="{9A755B18-B6F6-4A94-8E20-311EEE305F75}"/>
    <dgm:cxn modelId="{FAB5B2A1-CFAF-4D99-B6B0-F45AC15E9686}" srcId="{AE37B768-8516-4B1B-AAFC-FBFD97BD6FC9}" destId="{2584FADF-1C51-4C00-B74F-07BF97EC3595}" srcOrd="1" destOrd="0" parTransId="{90175922-1EFE-433F-80A7-64BC8CD7EF29}" sibTransId="{7910B15F-474B-4A5E-B9D6-3B50AEB92347}"/>
    <dgm:cxn modelId="{4F5C7944-6174-45A5-93E9-8B35E51FD0FD}" type="presOf" srcId="{AE37B768-8516-4B1B-AAFC-FBFD97BD6FC9}" destId="{1720C0DD-6FD3-4DAE-8B00-719EFDC7725A}" srcOrd="0" destOrd="0" presId="urn:microsoft.com/office/officeart/2011/layout/HexagonRadial"/>
    <dgm:cxn modelId="{0654ED88-7C45-49AA-9484-2BC9001C8636}" srcId="{AE37B768-8516-4B1B-AAFC-FBFD97BD6FC9}" destId="{7470D34F-12E0-4445-A4E9-D6D2EDCFB809}" srcOrd="0" destOrd="0" parTransId="{13BFD558-70C7-4AED-A349-4EECBC92CC0F}" sibTransId="{172AEB93-7BE4-4DCF-B912-4F2B62E02474}"/>
    <dgm:cxn modelId="{8ADBB08F-982A-4FD6-93D9-E03416D0F3A7}" type="presOf" srcId="{5EE09542-B25A-47AB-9E88-4771C95464E9}" destId="{94B027D4-57DA-4ED4-8144-ABB00F4BA642}" srcOrd="0" destOrd="0" presId="urn:microsoft.com/office/officeart/2011/layout/HexagonRadial"/>
    <dgm:cxn modelId="{8862B18D-F8F6-4D83-9C98-8D672DDBC05A}" type="presOf" srcId="{C4646BEC-B061-4063-A444-581958728662}" destId="{58C07D76-7497-45AF-88BB-D00604F28618}" srcOrd="0" destOrd="0" presId="urn:microsoft.com/office/officeart/2011/layout/HexagonRadial"/>
    <dgm:cxn modelId="{6A3AB2EB-7AEC-4B9A-B90B-169B43B0DB2B}" type="presOf" srcId="{157DE72D-7F6C-436D-8239-294042A0D107}" destId="{90BE28B6-A976-40D0-B68B-A840DB289EF6}" srcOrd="0" destOrd="0" presId="urn:microsoft.com/office/officeart/2011/layout/HexagonRadial"/>
    <dgm:cxn modelId="{BB8C8A90-901D-4332-BC78-EAD7CE7258D9}" type="presParOf" srcId="{34832033-BFE3-4E7A-911E-6BEAAD18CEF9}" destId="{1720C0DD-6FD3-4DAE-8B00-719EFDC7725A}" srcOrd="0" destOrd="0" presId="urn:microsoft.com/office/officeart/2011/layout/HexagonRadial"/>
    <dgm:cxn modelId="{E39AE1D3-138A-4A54-9DBD-A8545D70621B}" type="presParOf" srcId="{34832033-BFE3-4E7A-911E-6BEAAD18CEF9}" destId="{DAFBE360-BE1B-416B-BF68-5C9FB47FC58B}" srcOrd="1" destOrd="0" presId="urn:microsoft.com/office/officeart/2011/layout/HexagonRadial"/>
    <dgm:cxn modelId="{7B3C8551-449F-454F-A5A9-46261A160917}" type="presParOf" srcId="{DAFBE360-BE1B-416B-BF68-5C9FB47FC58B}" destId="{134E43ED-C459-427E-B8F0-E4340859D712}" srcOrd="0" destOrd="0" presId="urn:microsoft.com/office/officeart/2011/layout/HexagonRadial"/>
    <dgm:cxn modelId="{E370FB6D-7581-4488-89AD-AE97477F708B}" type="presParOf" srcId="{34832033-BFE3-4E7A-911E-6BEAAD18CEF9}" destId="{FD1C45EB-69B4-4BD3-9A73-7E70EA524D06}" srcOrd="2" destOrd="0" presId="urn:microsoft.com/office/officeart/2011/layout/HexagonRadial"/>
    <dgm:cxn modelId="{3476F771-A24A-4373-9B5C-E43ACBB3DB34}" type="presParOf" srcId="{34832033-BFE3-4E7A-911E-6BEAAD18CEF9}" destId="{73538AC1-A68F-4A92-BDE8-CF665572DF5C}" srcOrd="3" destOrd="0" presId="urn:microsoft.com/office/officeart/2011/layout/HexagonRadial"/>
    <dgm:cxn modelId="{47564672-70A3-4B6D-857C-B4FE99A2A4D4}" type="presParOf" srcId="{73538AC1-A68F-4A92-BDE8-CF665572DF5C}" destId="{1BD93B9D-89CA-4AE4-A7A2-70C783FDA514}" srcOrd="0" destOrd="0" presId="urn:microsoft.com/office/officeart/2011/layout/HexagonRadial"/>
    <dgm:cxn modelId="{9EE48AE1-7FB7-4E2D-9F00-4D63C2444A0C}" type="presParOf" srcId="{34832033-BFE3-4E7A-911E-6BEAAD18CEF9}" destId="{989D5EFE-84AB-40E3-9803-0C5CEBCE5DD1}" srcOrd="4" destOrd="0" presId="urn:microsoft.com/office/officeart/2011/layout/HexagonRadial"/>
    <dgm:cxn modelId="{E15E8DF6-0D42-4E3B-B24B-F75AFCB25C66}" type="presParOf" srcId="{34832033-BFE3-4E7A-911E-6BEAAD18CEF9}" destId="{F0D030D8-002E-4244-85E4-69F5512F73A7}" srcOrd="5" destOrd="0" presId="urn:microsoft.com/office/officeart/2011/layout/HexagonRadial"/>
    <dgm:cxn modelId="{31129CCF-5C47-421D-8628-76E9621AA2FA}" type="presParOf" srcId="{F0D030D8-002E-4244-85E4-69F5512F73A7}" destId="{0C78DEA0-30B8-4F2E-BC61-B53D1252B75A}" srcOrd="0" destOrd="0" presId="urn:microsoft.com/office/officeart/2011/layout/HexagonRadial"/>
    <dgm:cxn modelId="{EF5626E9-5B8F-40D4-A1DB-EB57F7ECE079}" type="presParOf" srcId="{34832033-BFE3-4E7A-911E-6BEAAD18CEF9}" destId="{94B027D4-57DA-4ED4-8144-ABB00F4BA642}" srcOrd="6" destOrd="0" presId="urn:microsoft.com/office/officeart/2011/layout/HexagonRadial"/>
    <dgm:cxn modelId="{F2BB18A5-D02F-4BDE-A3F5-8E145E288C55}" type="presParOf" srcId="{34832033-BFE3-4E7A-911E-6BEAAD18CEF9}" destId="{D1702BF9-5431-4A60-9F13-D301A2607122}" srcOrd="7" destOrd="0" presId="urn:microsoft.com/office/officeart/2011/layout/HexagonRadial"/>
    <dgm:cxn modelId="{8EDE6916-F60D-4A17-A6B4-0D41EDF65F3F}" type="presParOf" srcId="{D1702BF9-5431-4A60-9F13-D301A2607122}" destId="{6167C599-BB07-4719-A4E9-A3329B706C7C}" srcOrd="0" destOrd="0" presId="urn:microsoft.com/office/officeart/2011/layout/HexagonRadial"/>
    <dgm:cxn modelId="{4C7DE92F-4688-44D5-B52D-7BECFFCB9F08}" type="presParOf" srcId="{34832033-BFE3-4E7A-911E-6BEAAD18CEF9}" destId="{90BE28B6-A976-40D0-B68B-A840DB289EF6}" srcOrd="8" destOrd="0" presId="urn:microsoft.com/office/officeart/2011/layout/HexagonRadial"/>
    <dgm:cxn modelId="{692DA27B-77DA-4309-A35D-D842DD111239}" type="presParOf" srcId="{34832033-BFE3-4E7A-911E-6BEAAD18CEF9}" destId="{49B260CF-0DFD-421A-B8F4-80665CE6F981}" srcOrd="9" destOrd="0" presId="urn:microsoft.com/office/officeart/2011/layout/HexagonRadial"/>
    <dgm:cxn modelId="{7938EA58-9300-472D-9544-632C734E7C72}" type="presParOf" srcId="{49B260CF-0DFD-421A-B8F4-80665CE6F981}" destId="{FC5C4F72-04E8-4C00-A015-1CC4B638AD5E}" srcOrd="0" destOrd="0" presId="urn:microsoft.com/office/officeart/2011/layout/HexagonRadial"/>
    <dgm:cxn modelId="{0CF6FE98-420A-4C65-A54D-AF63D9E55DB2}" type="presParOf" srcId="{34832033-BFE3-4E7A-911E-6BEAAD18CEF9}" destId="{EFDF8101-C727-46DE-B65F-3EE69C1E62A4}" srcOrd="10" destOrd="0" presId="urn:microsoft.com/office/officeart/2011/layout/HexagonRadial"/>
    <dgm:cxn modelId="{7D706FD6-661A-4A84-9313-E908833A8C32}" type="presParOf" srcId="{34832033-BFE3-4E7A-911E-6BEAAD18CEF9}" destId="{DD74E79F-E743-4DA1-82B2-EBAE038F56EC}" srcOrd="11" destOrd="0" presId="urn:microsoft.com/office/officeart/2011/layout/HexagonRadial"/>
    <dgm:cxn modelId="{9A803189-4292-4EC5-B75E-F669DDBCACEF}" type="presParOf" srcId="{DD74E79F-E743-4DA1-82B2-EBAE038F56EC}" destId="{5913A0E3-07C2-436F-843E-F3EC411707F5}" srcOrd="0" destOrd="0" presId="urn:microsoft.com/office/officeart/2011/layout/HexagonRadial"/>
    <dgm:cxn modelId="{43D841A4-D859-4680-AAC9-B95535C3286B}" type="presParOf" srcId="{34832033-BFE3-4E7A-911E-6BEAAD18CEF9}" destId="{58C07D76-7497-45AF-88BB-D00604F2861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5340A-D261-4200-91D3-0B80E6C7978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2F86584-5FD1-454C-BB01-B9150539E23A}">
      <dgm:prSet phldrT="[Text]"/>
      <dgm:spPr>
        <a:solidFill>
          <a:schemeClr val="accent4">
            <a:lumMod val="50000"/>
            <a:alpha val="50000"/>
          </a:schemeClr>
        </a:solidFill>
      </dgm:spPr>
      <dgm:t>
        <a:bodyPr/>
        <a:lstStyle/>
        <a:p>
          <a:r>
            <a:rPr lang="ar-SA" dirty="0" smtClean="0"/>
            <a:t>الشركات العاملة في التأمين</a:t>
          </a:r>
        </a:p>
      </dgm:t>
    </dgm:pt>
    <dgm:pt modelId="{A81C2C64-CB80-4D6A-AE72-574683DF5C9E}" type="parTrans" cxnId="{9C4774A4-0969-4352-8044-8816C73D7E1D}">
      <dgm:prSet/>
      <dgm:spPr/>
      <dgm:t>
        <a:bodyPr/>
        <a:lstStyle/>
        <a:p>
          <a:endParaRPr lang="en-US"/>
        </a:p>
      </dgm:t>
    </dgm:pt>
    <dgm:pt modelId="{5735D1C1-ECEF-497F-9B5B-5BF633B4DAAD}" type="sibTrans" cxnId="{9C4774A4-0969-4352-8044-8816C73D7E1D}">
      <dgm:prSet/>
      <dgm:spPr/>
      <dgm:t>
        <a:bodyPr/>
        <a:lstStyle/>
        <a:p>
          <a:endParaRPr lang="en-US"/>
        </a:p>
      </dgm:t>
    </dgm:pt>
    <dgm:pt modelId="{7D2E91CC-EA05-432B-848A-BEC77E8389B2}">
      <dgm:prSet phldrT="[Text]"/>
      <dgm:spPr>
        <a:solidFill>
          <a:srgbClr val="FFC000">
            <a:alpha val="50000"/>
          </a:srgbClr>
        </a:solidFill>
      </dgm:spPr>
      <dgm:t>
        <a:bodyPr/>
        <a:lstStyle/>
        <a:p>
          <a:r>
            <a:rPr lang="ar-SA" dirty="0" smtClean="0"/>
            <a:t>وزارة التجارة</a:t>
          </a:r>
          <a:endParaRPr lang="en-US" dirty="0"/>
        </a:p>
      </dgm:t>
    </dgm:pt>
    <dgm:pt modelId="{E61DF55C-6974-4A6E-A4E4-A3EA4D8118E5}" type="parTrans" cxnId="{AED8A182-1A6D-41CB-83CC-7A7F84F1FB80}">
      <dgm:prSet/>
      <dgm:spPr/>
      <dgm:t>
        <a:bodyPr/>
        <a:lstStyle/>
        <a:p>
          <a:endParaRPr lang="en-US"/>
        </a:p>
      </dgm:t>
    </dgm:pt>
    <dgm:pt modelId="{AB0FBF21-8314-412A-8B5D-9C556C8E5C29}" type="sibTrans" cxnId="{AED8A182-1A6D-41CB-83CC-7A7F84F1FB80}">
      <dgm:prSet/>
      <dgm:spPr/>
      <dgm:t>
        <a:bodyPr/>
        <a:lstStyle/>
        <a:p>
          <a:endParaRPr lang="en-US"/>
        </a:p>
      </dgm:t>
    </dgm:pt>
    <dgm:pt modelId="{38EDB775-6741-428A-9E0F-831AADFED8E1}">
      <dgm:prSet phldrT="[Text]"/>
      <dgm:spPr>
        <a:solidFill>
          <a:srgbClr val="92D050">
            <a:alpha val="50000"/>
          </a:srgbClr>
        </a:solidFill>
      </dgm:spPr>
      <dgm:t>
        <a:bodyPr/>
        <a:lstStyle/>
        <a:p>
          <a:r>
            <a:rPr lang="ar-SA" dirty="0" smtClean="0"/>
            <a:t>ساما</a:t>
          </a:r>
          <a:endParaRPr lang="en-US" dirty="0"/>
        </a:p>
      </dgm:t>
    </dgm:pt>
    <dgm:pt modelId="{C5E7086D-A465-497D-B8D9-EC07909E61DD}" type="parTrans" cxnId="{BADB6115-6A4F-40BC-A2FB-081A3C852474}">
      <dgm:prSet/>
      <dgm:spPr/>
      <dgm:t>
        <a:bodyPr/>
        <a:lstStyle/>
        <a:p>
          <a:endParaRPr lang="en-US"/>
        </a:p>
      </dgm:t>
    </dgm:pt>
    <dgm:pt modelId="{0493D483-8FC9-460D-9B19-B6C000D43943}" type="sibTrans" cxnId="{BADB6115-6A4F-40BC-A2FB-081A3C852474}">
      <dgm:prSet/>
      <dgm:spPr/>
      <dgm:t>
        <a:bodyPr/>
        <a:lstStyle/>
        <a:p>
          <a:endParaRPr lang="en-US"/>
        </a:p>
      </dgm:t>
    </dgm:pt>
    <dgm:pt modelId="{06EE2AEA-25A6-4CE9-B7F3-62BE0227A4D1}">
      <dgm:prSet phldrT="[Text]"/>
      <dgm:spPr>
        <a:solidFill>
          <a:srgbClr val="C00000">
            <a:alpha val="50000"/>
          </a:srgbClr>
        </a:solidFill>
      </dgm:spPr>
      <dgm:t>
        <a:bodyPr/>
        <a:lstStyle/>
        <a:p>
          <a:r>
            <a:rPr lang="ar-SA" dirty="0" smtClean="0"/>
            <a:t>مكتب العمل</a:t>
          </a:r>
          <a:endParaRPr lang="en-US" dirty="0"/>
        </a:p>
      </dgm:t>
    </dgm:pt>
    <dgm:pt modelId="{C1B59272-EF74-49F2-B06F-C76ED6C637E4}" type="parTrans" cxnId="{342E4361-F967-4A33-9991-DC6A6276CDDD}">
      <dgm:prSet/>
      <dgm:spPr/>
      <dgm:t>
        <a:bodyPr/>
        <a:lstStyle/>
        <a:p>
          <a:endParaRPr lang="en-US"/>
        </a:p>
      </dgm:t>
    </dgm:pt>
    <dgm:pt modelId="{7F22BE50-056C-4C43-97B6-0817EFF669B1}" type="sibTrans" cxnId="{342E4361-F967-4A33-9991-DC6A6276CDDD}">
      <dgm:prSet/>
      <dgm:spPr/>
      <dgm:t>
        <a:bodyPr/>
        <a:lstStyle/>
        <a:p>
          <a:endParaRPr lang="en-US"/>
        </a:p>
      </dgm:t>
    </dgm:pt>
    <dgm:pt modelId="{520F5DFC-7C31-414C-808F-52C65CE54146}">
      <dgm:prSet phldrT="[Text]"/>
      <dgm:spPr>
        <a:solidFill>
          <a:schemeClr val="accent3">
            <a:lumMod val="75000"/>
            <a:alpha val="50000"/>
          </a:schemeClr>
        </a:solidFill>
      </dgm:spPr>
      <dgm:t>
        <a:bodyPr/>
        <a:lstStyle/>
        <a:p>
          <a:r>
            <a:rPr lang="ar-SA" dirty="0" smtClean="0"/>
            <a:t>أمانات وبلديات المناطق</a:t>
          </a:r>
          <a:endParaRPr lang="en-US" dirty="0"/>
        </a:p>
      </dgm:t>
    </dgm:pt>
    <dgm:pt modelId="{68FA562A-B12B-4203-A689-A544D0C4FD8B}" type="parTrans" cxnId="{A823964D-4FFF-4CCE-B047-5D3C1BCE0973}">
      <dgm:prSet/>
      <dgm:spPr/>
      <dgm:t>
        <a:bodyPr/>
        <a:lstStyle/>
        <a:p>
          <a:endParaRPr lang="en-US"/>
        </a:p>
      </dgm:t>
    </dgm:pt>
    <dgm:pt modelId="{379AEEC2-039E-4414-81E2-8D5675EAD454}" type="sibTrans" cxnId="{A823964D-4FFF-4CCE-B047-5D3C1BCE0973}">
      <dgm:prSet/>
      <dgm:spPr/>
      <dgm:t>
        <a:bodyPr/>
        <a:lstStyle/>
        <a:p>
          <a:endParaRPr lang="en-US"/>
        </a:p>
      </dgm:t>
    </dgm:pt>
    <dgm:pt modelId="{3DAACCE9-3C1C-4BA0-A2C5-7BA98D62D687}">
      <dgm:prSet/>
      <dgm:spPr>
        <a:solidFill>
          <a:srgbClr val="002060">
            <a:alpha val="50000"/>
          </a:srgbClr>
        </a:solidFill>
      </dgm:spPr>
      <dgm:t>
        <a:bodyPr/>
        <a:lstStyle/>
        <a:p>
          <a:r>
            <a:rPr lang="ar-SA" dirty="0" smtClean="0"/>
            <a:t>هيئة سوق المال</a:t>
          </a:r>
          <a:endParaRPr lang="en-US" dirty="0"/>
        </a:p>
      </dgm:t>
    </dgm:pt>
    <dgm:pt modelId="{88F17CAB-B508-47D3-9CA7-C76E151D5556}" type="parTrans" cxnId="{AFEBCEA0-E981-4777-A0D7-896342A3C130}">
      <dgm:prSet/>
      <dgm:spPr/>
      <dgm:t>
        <a:bodyPr/>
        <a:lstStyle/>
        <a:p>
          <a:endParaRPr lang="en-US"/>
        </a:p>
      </dgm:t>
    </dgm:pt>
    <dgm:pt modelId="{D1754016-6D35-4102-84FC-5F17F3F7F282}" type="sibTrans" cxnId="{AFEBCEA0-E981-4777-A0D7-896342A3C130}">
      <dgm:prSet/>
      <dgm:spPr/>
      <dgm:t>
        <a:bodyPr/>
        <a:lstStyle/>
        <a:p>
          <a:endParaRPr lang="en-US"/>
        </a:p>
      </dgm:t>
    </dgm:pt>
    <dgm:pt modelId="{7422B458-8F8D-41F1-8958-DFCF044600D7}">
      <dgm:prSet/>
      <dgm:spPr>
        <a:solidFill>
          <a:srgbClr val="00B050">
            <a:alpha val="50000"/>
          </a:srgbClr>
        </a:solidFill>
      </dgm:spPr>
      <dgm:t>
        <a:bodyPr/>
        <a:lstStyle/>
        <a:p>
          <a:r>
            <a:rPr lang="ar-SA" dirty="0" smtClean="0"/>
            <a:t>مجلس الضمان الصحي</a:t>
          </a:r>
          <a:endParaRPr lang="en-US" dirty="0"/>
        </a:p>
      </dgm:t>
    </dgm:pt>
    <dgm:pt modelId="{51A57021-F8DD-4E3C-A604-4924BBEC4843}" type="parTrans" cxnId="{D4A4E43E-81F1-4E41-9900-7C3B1BAC5BDC}">
      <dgm:prSet/>
      <dgm:spPr/>
      <dgm:t>
        <a:bodyPr/>
        <a:lstStyle/>
        <a:p>
          <a:endParaRPr lang="en-US"/>
        </a:p>
      </dgm:t>
    </dgm:pt>
    <dgm:pt modelId="{54F6B746-4FF7-4803-A4AB-16E03021D3E9}" type="sibTrans" cxnId="{D4A4E43E-81F1-4E41-9900-7C3B1BAC5BDC}">
      <dgm:prSet/>
      <dgm:spPr/>
      <dgm:t>
        <a:bodyPr/>
        <a:lstStyle/>
        <a:p>
          <a:endParaRPr lang="en-US"/>
        </a:p>
      </dgm:t>
    </dgm:pt>
    <dgm:pt modelId="{2E696D07-D7DE-4C40-A4BD-2F80E888929D}">
      <dgm:prSet/>
      <dgm:spPr>
        <a:solidFill>
          <a:srgbClr val="7030A0">
            <a:alpha val="50000"/>
          </a:srgbClr>
        </a:solidFill>
      </dgm:spPr>
      <dgm:t>
        <a:bodyPr/>
        <a:lstStyle/>
        <a:p>
          <a:r>
            <a:rPr lang="ar-SA" dirty="0" smtClean="0"/>
            <a:t>الدفاع المدني</a:t>
          </a:r>
          <a:endParaRPr lang="en-US" dirty="0"/>
        </a:p>
      </dgm:t>
    </dgm:pt>
    <dgm:pt modelId="{740F68A1-B715-46C0-B02E-7C029634333A}" type="parTrans" cxnId="{FAAC1451-2D1F-4B64-8328-62A47FC52F55}">
      <dgm:prSet/>
      <dgm:spPr/>
      <dgm:t>
        <a:bodyPr/>
        <a:lstStyle/>
        <a:p>
          <a:endParaRPr lang="en-US"/>
        </a:p>
      </dgm:t>
    </dgm:pt>
    <dgm:pt modelId="{FAC10B43-C142-4BD3-A010-8FB93433129A}" type="sibTrans" cxnId="{FAAC1451-2D1F-4B64-8328-62A47FC52F55}">
      <dgm:prSet/>
      <dgm:spPr/>
      <dgm:t>
        <a:bodyPr/>
        <a:lstStyle/>
        <a:p>
          <a:endParaRPr lang="en-US"/>
        </a:p>
      </dgm:t>
    </dgm:pt>
    <dgm:pt modelId="{8F6343C9-4EBD-484D-9DA8-58B3A23E5C75}">
      <dgm:prSet/>
      <dgm:spPr>
        <a:solidFill>
          <a:srgbClr val="FF0000">
            <a:alpha val="50000"/>
          </a:srgbClr>
        </a:solidFill>
      </dgm:spPr>
      <dgm:t>
        <a:bodyPr/>
        <a:lstStyle/>
        <a:p>
          <a:r>
            <a:rPr lang="ar-SA" dirty="0" smtClean="0"/>
            <a:t>الإدارة العامة للمرور</a:t>
          </a:r>
          <a:endParaRPr lang="en-US" dirty="0"/>
        </a:p>
      </dgm:t>
    </dgm:pt>
    <dgm:pt modelId="{F1B9F22C-5511-40D0-AAA7-0F1E2443433E}" type="parTrans" cxnId="{35710351-A9E3-4F23-A9CE-C1B0B5F98A2B}">
      <dgm:prSet/>
      <dgm:spPr/>
      <dgm:t>
        <a:bodyPr/>
        <a:lstStyle/>
        <a:p>
          <a:endParaRPr lang="en-US"/>
        </a:p>
      </dgm:t>
    </dgm:pt>
    <dgm:pt modelId="{6B684646-04A0-46E4-9DF9-005E905630FB}" type="sibTrans" cxnId="{35710351-A9E3-4F23-A9CE-C1B0B5F98A2B}">
      <dgm:prSet/>
      <dgm:spPr/>
      <dgm:t>
        <a:bodyPr/>
        <a:lstStyle/>
        <a:p>
          <a:endParaRPr lang="en-US"/>
        </a:p>
      </dgm:t>
    </dgm:pt>
    <dgm:pt modelId="{CA7E95B9-DC77-4D0D-9144-610232C92CB8}" type="pres">
      <dgm:prSet presAssocID="{B0A5340A-D261-4200-91D3-0B80E6C7978D}" presName="composite" presStyleCnt="0">
        <dgm:presLayoutVars>
          <dgm:chMax val="1"/>
          <dgm:dir/>
          <dgm:resizeHandles val="exact"/>
        </dgm:presLayoutVars>
      </dgm:prSet>
      <dgm:spPr/>
      <dgm:t>
        <a:bodyPr/>
        <a:lstStyle/>
        <a:p>
          <a:endParaRPr lang="en-US"/>
        </a:p>
      </dgm:t>
    </dgm:pt>
    <dgm:pt modelId="{1830AD77-6A20-49D1-876C-DD3E4C67D675}" type="pres">
      <dgm:prSet presAssocID="{B0A5340A-D261-4200-91D3-0B80E6C7978D}" presName="radial" presStyleCnt="0">
        <dgm:presLayoutVars>
          <dgm:animLvl val="ctr"/>
        </dgm:presLayoutVars>
      </dgm:prSet>
      <dgm:spPr/>
    </dgm:pt>
    <dgm:pt modelId="{5DBF05FE-A271-49B0-80C9-686D9477BE57}" type="pres">
      <dgm:prSet presAssocID="{12F86584-5FD1-454C-BB01-B9150539E23A}" presName="centerShape" presStyleLbl="vennNode1" presStyleIdx="0" presStyleCnt="9"/>
      <dgm:spPr/>
      <dgm:t>
        <a:bodyPr/>
        <a:lstStyle/>
        <a:p>
          <a:endParaRPr lang="en-US"/>
        </a:p>
      </dgm:t>
    </dgm:pt>
    <dgm:pt modelId="{2BCCCF86-E40D-473F-B8DA-A46112806A65}" type="pres">
      <dgm:prSet presAssocID="{7D2E91CC-EA05-432B-848A-BEC77E8389B2}" presName="node" presStyleLbl="vennNode1" presStyleIdx="1" presStyleCnt="9">
        <dgm:presLayoutVars>
          <dgm:bulletEnabled val="1"/>
        </dgm:presLayoutVars>
      </dgm:prSet>
      <dgm:spPr/>
      <dgm:t>
        <a:bodyPr/>
        <a:lstStyle/>
        <a:p>
          <a:endParaRPr lang="en-US"/>
        </a:p>
      </dgm:t>
    </dgm:pt>
    <dgm:pt modelId="{83BD22A3-0742-418B-A3EF-E8CB06EDCF12}" type="pres">
      <dgm:prSet presAssocID="{38EDB775-6741-428A-9E0F-831AADFED8E1}" presName="node" presStyleLbl="vennNode1" presStyleIdx="2" presStyleCnt="9">
        <dgm:presLayoutVars>
          <dgm:bulletEnabled val="1"/>
        </dgm:presLayoutVars>
      </dgm:prSet>
      <dgm:spPr/>
      <dgm:t>
        <a:bodyPr/>
        <a:lstStyle/>
        <a:p>
          <a:endParaRPr lang="en-US"/>
        </a:p>
      </dgm:t>
    </dgm:pt>
    <dgm:pt modelId="{F7D0B654-DEF4-4837-93FA-E10775728B27}" type="pres">
      <dgm:prSet presAssocID="{3DAACCE9-3C1C-4BA0-A2C5-7BA98D62D687}" presName="node" presStyleLbl="vennNode1" presStyleIdx="3" presStyleCnt="9">
        <dgm:presLayoutVars>
          <dgm:bulletEnabled val="1"/>
        </dgm:presLayoutVars>
      </dgm:prSet>
      <dgm:spPr/>
      <dgm:t>
        <a:bodyPr/>
        <a:lstStyle/>
        <a:p>
          <a:endParaRPr lang="en-US"/>
        </a:p>
      </dgm:t>
    </dgm:pt>
    <dgm:pt modelId="{DCCBC783-7AAA-4CCD-B2AD-4B77603B0139}" type="pres">
      <dgm:prSet presAssocID="{7422B458-8F8D-41F1-8958-DFCF044600D7}" presName="node" presStyleLbl="vennNode1" presStyleIdx="4" presStyleCnt="9">
        <dgm:presLayoutVars>
          <dgm:bulletEnabled val="1"/>
        </dgm:presLayoutVars>
      </dgm:prSet>
      <dgm:spPr/>
      <dgm:t>
        <a:bodyPr/>
        <a:lstStyle/>
        <a:p>
          <a:endParaRPr lang="en-US"/>
        </a:p>
      </dgm:t>
    </dgm:pt>
    <dgm:pt modelId="{CC20A362-F607-45F7-AC7E-B8CB6720CD84}" type="pres">
      <dgm:prSet presAssocID="{8F6343C9-4EBD-484D-9DA8-58B3A23E5C75}" presName="node" presStyleLbl="vennNode1" presStyleIdx="5" presStyleCnt="9">
        <dgm:presLayoutVars>
          <dgm:bulletEnabled val="1"/>
        </dgm:presLayoutVars>
      </dgm:prSet>
      <dgm:spPr/>
      <dgm:t>
        <a:bodyPr/>
        <a:lstStyle/>
        <a:p>
          <a:endParaRPr lang="en-US"/>
        </a:p>
      </dgm:t>
    </dgm:pt>
    <dgm:pt modelId="{9EAAB0A2-44C1-4D9D-8EA8-DA138EA296A7}" type="pres">
      <dgm:prSet presAssocID="{2E696D07-D7DE-4C40-A4BD-2F80E888929D}" presName="node" presStyleLbl="vennNode1" presStyleIdx="6" presStyleCnt="9">
        <dgm:presLayoutVars>
          <dgm:bulletEnabled val="1"/>
        </dgm:presLayoutVars>
      </dgm:prSet>
      <dgm:spPr/>
      <dgm:t>
        <a:bodyPr/>
        <a:lstStyle/>
        <a:p>
          <a:endParaRPr lang="en-US"/>
        </a:p>
      </dgm:t>
    </dgm:pt>
    <dgm:pt modelId="{F6433499-7F5F-4DB5-B518-BED538095AA4}" type="pres">
      <dgm:prSet presAssocID="{06EE2AEA-25A6-4CE9-B7F3-62BE0227A4D1}" presName="node" presStyleLbl="vennNode1" presStyleIdx="7" presStyleCnt="9">
        <dgm:presLayoutVars>
          <dgm:bulletEnabled val="1"/>
        </dgm:presLayoutVars>
      </dgm:prSet>
      <dgm:spPr/>
      <dgm:t>
        <a:bodyPr/>
        <a:lstStyle/>
        <a:p>
          <a:endParaRPr lang="en-US"/>
        </a:p>
      </dgm:t>
    </dgm:pt>
    <dgm:pt modelId="{011592D7-3FCB-488B-BC0E-7EADE0CE7095}" type="pres">
      <dgm:prSet presAssocID="{520F5DFC-7C31-414C-808F-52C65CE54146}" presName="node" presStyleLbl="vennNode1" presStyleIdx="8" presStyleCnt="9">
        <dgm:presLayoutVars>
          <dgm:bulletEnabled val="1"/>
        </dgm:presLayoutVars>
      </dgm:prSet>
      <dgm:spPr/>
      <dgm:t>
        <a:bodyPr/>
        <a:lstStyle/>
        <a:p>
          <a:endParaRPr lang="en-US"/>
        </a:p>
      </dgm:t>
    </dgm:pt>
  </dgm:ptLst>
  <dgm:cxnLst>
    <dgm:cxn modelId="{9C4774A4-0969-4352-8044-8816C73D7E1D}" srcId="{B0A5340A-D261-4200-91D3-0B80E6C7978D}" destId="{12F86584-5FD1-454C-BB01-B9150539E23A}" srcOrd="0" destOrd="0" parTransId="{A81C2C64-CB80-4D6A-AE72-574683DF5C9E}" sibTransId="{5735D1C1-ECEF-497F-9B5B-5BF633B4DAAD}"/>
    <dgm:cxn modelId="{C75E3EB3-52FD-4F37-9198-4EC69A061D8C}" type="presOf" srcId="{7D2E91CC-EA05-432B-848A-BEC77E8389B2}" destId="{2BCCCF86-E40D-473F-B8DA-A46112806A65}" srcOrd="0" destOrd="0" presId="urn:microsoft.com/office/officeart/2005/8/layout/radial3"/>
    <dgm:cxn modelId="{C87582E9-75C5-42A1-A0A7-C0EE7253EBD7}" type="presOf" srcId="{3DAACCE9-3C1C-4BA0-A2C5-7BA98D62D687}" destId="{F7D0B654-DEF4-4837-93FA-E10775728B27}" srcOrd="0" destOrd="0" presId="urn:microsoft.com/office/officeart/2005/8/layout/radial3"/>
    <dgm:cxn modelId="{9788EF21-AC1F-46E5-9CF7-BB6B55D86741}" type="presOf" srcId="{520F5DFC-7C31-414C-808F-52C65CE54146}" destId="{011592D7-3FCB-488B-BC0E-7EADE0CE7095}" srcOrd="0" destOrd="0" presId="urn:microsoft.com/office/officeart/2005/8/layout/radial3"/>
    <dgm:cxn modelId="{AED8A182-1A6D-41CB-83CC-7A7F84F1FB80}" srcId="{12F86584-5FD1-454C-BB01-B9150539E23A}" destId="{7D2E91CC-EA05-432B-848A-BEC77E8389B2}" srcOrd="0" destOrd="0" parTransId="{E61DF55C-6974-4A6E-A4E4-A3EA4D8118E5}" sibTransId="{AB0FBF21-8314-412A-8B5D-9C556C8E5C29}"/>
    <dgm:cxn modelId="{C9457218-C8F8-48A3-89B7-C40402D90E6B}" type="presOf" srcId="{8F6343C9-4EBD-484D-9DA8-58B3A23E5C75}" destId="{CC20A362-F607-45F7-AC7E-B8CB6720CD84}" srcOrd="0" destOrd="0" presId="urn:microsoft.com/office/officeart/2005/8/layout/radial3"/>
    <dgm:cxn modelId="{35710351-A9E3-4F23-A9CE-C1B0B5F98A2B}" srcId="{12F86584-5FD1-454C-BB01-B9150539E23A}" destId="{8F6343C9-4EBD-484D-9DA8-58B3A23E5C75}" srcOrd="4" destOrd="0" parTransId="{F1B9F22C-5511-40D0-AAA7-0F1E2443433E}" sibTransId="{6B684646-04A0-46E4-9DF9-005E905630FB}"/>
    <dgm:cxn modelId="{FAAC1451-2D1F-4B64-8328-62A47FC52F55}" srcId="{12F86584-5FD1-454C-BB01-B9150539E23A}" destId="{2E696D07-D7DE-4C40-A4BD-2F80E888929D}" srcOrd="5" destOrd="0" parTransId="{740F68A1-B715-46C0-B02E-7C029634333A}" sibTransId="{FAC10B43-C142-4BD3-A010-8FB93433129A}"/>
    <dgm:cxn modelId="{AFEBCEA0-E981-4777-A0D7-896342A3C130}" srcId="{12F86584-5FD1-454C-BB01-B9150539E23A}" destId="{3DAACCE9-3C1C-4BA0-A2C5-7BA98D62D687}" srcOrd="2" destOrd="0" parTransId="{88F17CAB-B508-47D3-9CA7-C76E151D5556}" sibTransId="{D1754016-6D35-4102-84FC-5F17F3F7F282}"/>
    <dgm:cxn modelId="{4E35D1A2-5E1E-409F-AC34-0E08DD0F4ABF}" type="presOf" srcId="{06EE2AEA-25A6-4CE9-B7F3-62BE0227A4D1}" destId="{F6433499-7F5F-4DB5-B518-BED538095AA4}" srcOrd="0" destOrd="0" presId="urn:microsoft.com/office/officeart/2005/8/layout/radial3"/>
    <dgm:cxn modelId="{F2E9A395-68EE-4A8A-BE52-22F1BE016198}" type="presOf" srcId="{7422B458-8F8D-41F1-8958-DFCF044600D7}" destId="{DCCBC783-7AAA-4CCD-B2AD-4B77603B0139}" srcOrd="0" destOrd="0" presId="urn:microsoft.com/office/officeart/2005/8/layout/radial3"/>
    <dgm:cxn modelId="{C4BD6B16-4A69-4A89-9971-03241166899B}" type="presOf" srcId="{38EDB775-6741-428A-9E0F-831AADFED8E1}" destId="{83BD22A3-0742-418B-A3EF-E8CB06EDCF12}" srcOrd="0" destOrd="0" presId="urn:microsoft.com/office/officeart/2005/8/layout/radial3"/>
    <dgm:cxn modelId="{D4A4E43E-81F1-4E41-9900-7C3B1BAC5BDC}" srcId="{12F86584-5FD1-454C-BB01-B9150539E23A}" destId="{7422B458-8F8D-41F1-8958-DFCF044600D7}" srcOrd="3" destOrd="0" parTransId="{51A57021-F8DD-4E3C-A604-4924BBEC4843}" sibTransId="{54F6B746-4FF7-4803-A4AB-16E03021D3E9}"/>
    <dgm:cxn modelId="{BADB6115-6A4F-40BC-A2FB-081A3C852474}" srcId="{12F86584-5FD1-454C-BB01-B9150539E23A}" destId="{38EDB775-6741-428A-9E0F-831AADFED8E1}" srcOrd="1" destOrd="0" parTransId="{C5E7086D-A465-497D-B8D9-EC07909E61DD}" sibTransId="{0493D483-8FC9-460D-9B19-B6C000D43943}"/>
    <dgm:cxn modelId="{342E4361-F967-4A33-9991-DC6A6276CDDD}" srcId="{12F86584-5FD1-454C-BB01-B9150539E23A}" destId="{06EE2AEA-25A6-4CE9-B7F3-62BE0227A4D1}" srcOrd="6" destOrd="0" parTransId="{C1B59272-EF74-49F2-B06F-C76ED6C637E4}" sibTransId="{7F22BE50-056C-4C43-97B6-0817EFF669B1}"/>
    <dgm:cxn modelId="{A823964D-4FFF-4CCE-B047-5D3C1BCE0973}" srcId="{12F86584-5FD1-454C-BB01-B9150539E23A}" destId="{520F5DFC-7C31-414C-808F-52C65CE54146}" srcOrd="7" destOrd="0" parTransId="{68FA562A-B12B-4203-A689-A544D0C4FD8B}" sibTransId="{379AEEC2-039E-4414-81E2-8D5675EAD454}"/>
    <dgm:cxn modelId="{FFB059AF-75B5-40D0-AD79-94D1E126AD27}" type="presOf" srcId="{B0A5340A-D261-4200-91D3-0B80E6C7978D}" destId="{CA7E95B9-DC77-4D0D-9144-610232C92CB8}" srcOrd="0" destOrd="0" presId="urn:microsoft.com/office/officeart/2005/8/layout/radial3"/>
    <dgm:cxn modelId="{2F86932A-7A59-4D06-814C-77B530FF7928}" type="presOf" srcId="{2E696D07-D7DE-4C40-A4BD-2F80E888929D}" destId="{9EAAB0A2-44C1-4D9D-8EA8-DA138EA296A7}" srcOrd="0" destOrd="0" presId="urn:microsoft.com/office/officeart/2005/8/layout/radial3"/>
    <dgm:cxn modelId="{2C2312F5-5990-4138-B983-70F1B547C684}" type="presOf" srcId="{12F86584-5FD1-454C-BB01-B9150539E23A}" destId="{5DBF05FE-A271-49B0-80C9-686D9477BE57}" srcOrd="0" destOrd="0" presId="urn:microsoft.com/office/officeart/2005/8/layout/radial3"/>
    <dgm:cxn modelId="{5303672C-F7D6-4DC9-8325-3793F4E46D0D}" type="presParOf" srcId="{CA7E95B9-DC77-4D0D-9144-610232C92CB8}" destId="{1830AD77-6A20-49D1-876C-DD3E4C67D675}" srcOrd="0" destOrd="0" presId="urn:microsoft.com/office/officeart/2005/8/layout/radial3"/>
    <dgm:cxn modelId="{D32E7168-510F-4ADB-B7C5-7F13C45E8B1A}" type="presParOf" srcId="{1830AD77-6A20-49D1-876C-DD3E4C67D675}" destId="{5DBF05FE-A271-49B0-80C9-686D9477BE57}" srcOrd="0" destOrd="0" presId="urn:microsoft.com/office/officeart/2005/8/layout/radial3"/>
    <dgm:cxn modelId="{06D81348-1D42-406B-9BEE-21A64E0CB481}" type="presParOf" srcId="{1830AD77-6A20-49D1-876C-DD3E4C67D675}" destId="{2BCCCF86-E40D-473F-B8DA-A46112806A65}" srcOrd="1" destOrd="0" presId="urn:microsoft.com/office/officeart/2005/8/layout/radial3"/>
    <dgm:cxn modelId="{E2F20E8F-69B8-4EDB-8F75-42AF096A5484}" type="presParOf" srcId="{1830AD77-6A20-49D1-876C-DD3E4C67D675}" destId="{83BD22A3-0742-418B-A3EF-E8CB06EDCF12}" srcOrd="2" destOrd="0" presId="urn:microsoft.com/office/officeart/2005/8/layout/radial3"/>
    <dgm:cxn modelId="{D54E87B0-8471-4229-9F28-0312205D6024}" type="presParOf" srcId="{1830AD77-6A20-49D1-876C-DD3E4C67D675}" destId="{F7D0B654-DEF4-4837-93FA-E10775728B27}" srcOrd="3" destOrd="0" presId="urn:microsoft.com/office/officeart/2005/8/layout/radial3"/>
    <dgm:cxn modelId="{65460124-9CC2-423C-8D15-0F8F7FBD7C9E}" type="presParOf" srcId="{1830AD77-6A20-49D1-876C-DD3E4C67D675}" destId="{DCCBC783-7AAA-4CCD-B2AD-4B77603B0139}" srcOrd="4" destOrd="0" presId="urn:microsoft.com/office/officeart/2005/8/layout/radial3"/>
    <dgm:cxn modelId="{7C5389F1-963C-48E7-AF31-D63EA39887DB}" type="presParOf" srcId="{1830AD77-6A20-49D1-876C-DD3E4C67D675}" destId="{CC20A362-F607-45F7-AC7E-B8CB6720CD84}" srcOrd="5" destOrd="0" presId="urn:microsoft.com/office/officeart/2005/8/layout/radial3"/>
    <dgm:cxn modelId="{AB17B252-01F9-41F4-818D-4D32D3968EE7}" type="presParOf" srcId="{1830AD77-6A20-49D1-876C-DD3E4C67D675}" destId="{9EAAB0A2-44C1-4D9D-8EA8-DA138EA296A7}" srcOrd="6" destOrd="0" presId="urn:microsoft.com/office/officeart/2005/8/layout/radial3"/>
    <dgm:cxn modelId="{E8736F59-69C3-449A-8C7B-5E73204F7AC3}" type="presParOf" srcId="{1830AD77-6A20-49D1-876C-DD3E4C67D675}" destId="{F6433499-7F5F-4DB5-B518-BED538095AA4}" srcOrd="7" destOrd="0" presId="urn:microsoft.com/office/officeart/2005/8/layout/radial3"/>
    <dgm:cxn modelId="{7C8CE398-681A-49E0-846B-68F3FDF41AFA}" type="presParOf" srcId="{1830AD77-6A20-49D1-876C-DD3E4C67D675}" destId="{011592D7-3FCB-488B-BC0E-7EADE0CE7095}"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0C0DD-6FD3-4DAE-8B00-719EFDC7725A}">
      <dsp:nvSpPr>
        <dsp:cNvPr id="0" name=""/>
        <dsp:cNvSpPr/>
      </dsp:nvSpPr>
      <dsp:spPr>
        <a:xfrm>
          <a:off x="4058077" y="1887336"/>
          <a:ext cx="2398886" cy="2075134"/>
        </a:xfrm>
        <a:prstGeom prst="hexagon">
          <a:avLst>
            <a:gd name="adj" fmla="val 2857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SA" sz="2100" kern="1200" dirty="0" smtClean="0"/>
            <a:t>35 شركة تأمين</a:t>
          </a:r>
          <a:endParaRPr lang="en-US" sz="2100" kern="1200" dirty="0"/>
        </a:p>
      </dsp:txBody>
      <dsp:txXfrm>
        <a:off x="4455606" y="2231215"/>
        <a:ext cx="1603828" cy="1387376"/>
      </dsp:txXfrm>
    </dsp:sp>
    <dsp:sp modelId="{1BD93B9D-89CA-4AE4-A7A2-70C783FDA514}">
      <dsp:nvSpPr>
        <dsp:cNvPr id="0" name=""/>
        <dsp:cNvSpPr/>
      </dsp:nvSpPr>
      <dsp:spPr>
        <a:xfrm>
          <a:off x="5560241" y="894524"/>
          <a:ext cx="905092" cy="77985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C45EB-69B4-4BD3-9A73-7E70EA524D06}">
      <dsp:nvSpPr>
        <dsp:cNvPr id="0" name=""/>
        <dsp:cNvSpPr/>
      </dsp:nvSpPr>
      <dsp:spPr>
        <a:xfrm>
          <a:off x="4279049" y="0"/>
          <a:ext cx="1965870" cy="1700708"/>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SA" sz="2100" kern="1200" dirty="0" smtClean="0"/>
            <a:t>80 وسيط</a:t>
          </a:r>
          <a:endParaRPr lang="en-US" sz="2100" kern="1200" dirty="0"/>
        </a:p>
      </dsp:txBody>
      <dsp:txXfrm>
        <a:off x="4604836" y="281844"/>
        <a:ext cx="1314296" cy="1137020"/>
      </dsp:txXfrm>
    </dsp:sp>
    <dsp:sp modelId="{0C78DEA0-30B8-4F2E-BC61-B53D1252B75A}">
      <dsp:nvSpPr>
        <dsp:cNvPr id="0" name=""/>
        <dsp:cNvSpPr/>
      </dsp:nvSpPr>
      <dsp:spPr>
        <a:xfrm>
          <a:off x="6616555" y="2352442"/>
          <a:ext cx="905092" cy="77985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D5EFE-84AB-40E3-9803-0C5CEBCE5DD1}">
      <dsp:nvSpPr>
        <dsp:cNvPr id="0" name=""/>
        <dsp:cNvSpPr/>
      </dsp:nvSpPr>
      <dsp:spPr>
        <a:xfrm>
          <a:off x="6081981" y="1046050"/>
          <a:ext cx="1965870" cy="1700708"/>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SA" sz="2100" kern="1200" dirty="0" smtClean="0"/>
            <a:t>84 وكيل</a:t>
          </a:r>
          <a:endParaRPr lang="en-US" sz="2100" kern="1200" dirty="0"/>
        </a:p>
      </dsp:txBody>
      <dsp:txXfrm>
        <a:off x="6407768" y="1327894"/>
        <a:ext cx="1314296" cy="1137020"/>
      </dsp:txXfrm>
    </dsp:sp>
    <dsp:sp modelId="{6167C599-BB07-4719-A4E9-A3329B706C7C}">
      <dsp:nvSpPr>
        <dsp:cNvPr id="0" name=""/>
        <dsp:cNvSpPr/>
      </dsp:nvSpPr>
      <dsp:spPr>
        <a:xfrm>
          <a:off x="5882771" y="3998157"/>
          <a:ext cx="905092" cy="77985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027D4-57DA-4ED4-8144-ABB00F4BA642}">
      <dsp:nvSpPr>
        <dsp:cNvPr id="0" name=""/>
        <dsp:cNvSpPr/>
      </dsp:nvSpPr>
      <dsp:spPr>
        <a:xfrm>
          <a:off x="6081981" y="3102462"/>
          <a:ext cx="1965870" cy="1700708"/>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3 </a:t>
          </a:r>
          <a:r>
            <a:rPr lang="ar-SA" sz="2100" kern="1200" dirty="0" smtClean="0"/>
            <a:t>خبراء إكتواريين</a:t>
          </a:r>
          <a:endParaRPr lang="en-US" sz="2100" kern="1200" dirty="0"/>
        </a:p>
      </dsp:txBody>
      <dsp:txXfrm>
        <a:off x="6407768" y="3384306"/>
        <a:ext cx="1314296" cy="1137020"/>
      </dsp:txXfrm>
    </dsp:sp>
    <dsp:sp modelId="{FC5C4F72-04E8-4C00-A015-1CC4B638AD5E}">
      <dsp:nvSpPr>
        <dsp:cNvPr id="0" name=""/>
        <dsp:cNvSpPr/>
      </dsp:nvSpPr>
      <dsp:spPr>
        <a:xfrm>
          <a:off x="4062541" y="4168989"/>
          <a:ext cx="905092" cy="77985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E28B6-A976-40D0-B68B-A840DB289EF6}">
      <dsp:nvSpPr>
        <dsp:cNvPr id="0" name=""/>
        <dsp:cNvSpPr/>
      </dsp:nvSpPr>
      <dsp:spPr>
        <a:xfrm>
          <a:off x="4279049" y="4149683"/>
          <a:ext cx="1965870" cy="1700708"/>
        </a:xfrm>
        <a:prstGeom prst="hexagon">
          <a:avLst>
            <a:gd name="adj" fmla="val 2857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SA" sz="2100" kern="1200" dirty="0" smtClean="0"/>
            <a:t>15 خبراء معاينة ومقدرو الخسائر</a:t>
          </a:r>
          <a:endParaRPr lang="en-US" sz="2100" kern="1200" dirty="0"/>
        </a:p>
      </dsp:txBody>
      <dsp:txXfrm>
        <a:off x="4604836" y="4431527"/>
        <a:ext cx="1314296" cy="1137020"/>
      </dsp:txXfrm>
    </dsp:sp>
    <dsp:sp modelId="{5913A0E3-07C2-436F-843E-F3EC411707F5}">
      <dsp:nvSpPr>
        <dsp:cNvPr id="0" name=""/>
        <dsp:cNvSpPr/>
      </dsp:nvSpPr>
      <dsp:spPr>
        <a:xfrm>
          <a:off x="2988929" y="2711656"/>
          <a:ext cx="905092" cy="77985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F8101-C727-46DE-B65F-3EE69C1E62A4}">
      <dsp:nvSpPr>
        <dsp:cNvPr id="0" name=""/>
        <dsp:cNvSpPr/>
      </dsp:nvSpPr>
      <dsp:spPr>
        <a:xfrm>
          <a:off x="2467748" y="3103632"/>
          <a:ext cx="1965870" cy="1700708"/>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SA" sz="2100" kern="1200" dirty="0" smtClean="0"/>
            <a:t>10 </a:t>
          </a:r>
          <a:r>
            <a:rPr lang="ar-SA" sz="2100" kern="1200" dirty="0" smtClean="0"/>
            <a:t>أخصائيو </a:t>
          </a:r>
          <a:r>
            <a:rPr lang="ar-SA" sz="2100" kern="1200" dirty="0" smtClean="0"/>
            <a:t>تسوية المطالبات</a:t>
          </a:r>
          <a:endParaRPr lang="en-US" sz="2100" kern="1200" dirty="0"/>
        </a:p>
      </dsp:txBody>
      <dsp:txXfrm>
        <a:off x="2793535" y="3385476"/>
        <a:ext cx="1314296" cy="1137020"/>
      </dsp:txXfrm>
    </dsp:sp>
    <dsp:sp modelId="{58C07D76-7497-45AF-88BB-D00604F28618}">
      <dsp:nvSpPr>
        <dsp:cNvPr id="0" name=""/>
        <dsp:cNvSpPr/>
      </dsp:nvSpPr>
      <dsp:spPr>
        <a:xfrm>
          <a:off x="2467748" y="1043709"/>
          <a:ext cx="1965870" cy="1700708"/>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SA" sz="2100" kern="1200" dirty="0" smtClean="0"/>
            <a:t>8 أستشاريو تأمين</a:t>
          </a:r>
          <a:endParaRPr lang="en-US" sz="2100" kern="1200" dirty="0"/>
        </a:p>
      </dsp:txBody>
      <dsp:txXfrm>
        <a:off x="2793535" y="1325553"/>
        <a:ext cx="1314296" cy="1137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F05FE-A271-49B0-80C9-686D9477BE57}">
      <dsp:nvSpPr>
        <dsp:cNvPr id="0" name=""/>
        <dsp:cNvSpPr/>
      </dsp:nvSpPr>
      <dsp:spPr>
        <a:xfrm>
          <a:off x="2561166" y="1206500"/>
          <a:ext cx="3005666" cy="3005666"/>
        </a:xfrm>
        <a:prstGeom prst="ellipse">
          <a:avLst/>
        </a:prstGeom>
        <a:solidFill>
          <a:schemeClr val="accent4">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ar-SA" sz="4900" kern="1200" dirty="0" smtClean="0"/>
            <a:t>الشركات العاملة في التأمين</a:t>
          </a:r>
        </a:p>
      </dsp:txBody>
      <dsp:txXfrm>
        <a:off x="3001336" y="1646670"/>
        <a:ext cx="2125326" cy="2125326"/>
      </dsp:txXfrm>
    </dsp:sp>
    <dsp:sp modelId="{2BCCCF86-E40D-473F-B8DA-A46112806A65}">
      <dsp:nvSpPr>
        <dsp:cNvPr id="0" name=""/>
        <dsp:cNvSpPr/>
      </dsp:nvSpPr>
      <dsp:spPr>
        <a:xfrm>
          <a:off x="3312583" y="536"/>
          <a:ext cx="1502833" cy="1502833"/>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وزارة التجارة</a:t>
          </a:r>
          <a:endParaRPr lang="en-US" sz="2400" kern="1200" dirty="0"/>
        </a:p>
      </dsp:txBody>
      <dsp:txXfrm>
        <a:off x="3532668" y="220621"/>
        <a:ext cx="1062663" cy="1062663"/>
      </dsp:txXfrm>
    </dsp:sp>
    <dsp:sp modelId="{83BD22A3-0742-418B-A3EF-E8CB06EDCF12}">
      <dsp:nvSpPr>
        <dsp:cNvPr id="0" name=""/>
        <dsp:cNvSpPr/>
      </dsp:nvSpPr>
      <dsp:spPr>
        <a:xfrm>
          <a:off x="4696660" y="573839"/>
          <a:ext cx="1502833" cy="1502833"/>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ساما</a:t>
          </a:r>
          <a:endParaRPr lang="en-US" sz="2400" kern="1200" dirty="0"/>
        </a:p>
      </dsp:txBody>
      <dsp:txXfrm>
        <a:off x="4916745" y="793924"/>
        <a:ext cx="1062663" cy="1062663"/>
      </dsp:txXfrm>
    </dsp:sp>
    <dsp:sp modelId="{F7D0B654-DEF4-4837-93FA-E10775728B27}">
      <dsp:nvSpPr>
        <dsp:cNvPr id="0" name=""/>
        <dsp:cNvSpPr/>
      </dsp:nvSpPr>
      <dsp:spPr>
        <a:xfrm>
          <a:off x="5269963" y="1957916"/>
          <a:ext cx="1502833" cy="1502833"/>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هيئة سوق المال</a:t>
          </a:r>
          <a:endParaRPr lang="en-US" sz="2400" kern="1200" dirty="0"/>
        </a:p>
      </dsp:txBody>
      <dsp:txXfrm>
        <a:off x="5490048" y="2178001"/>
        <a:ext cx="1062663" cy="1062663"/>
      </dsp:txXfrm>
    </dsp:sp>
    <dsp:sp modelId="{DCCBC783-7AAA-4CCD-B2AD-4B77603B0139}">
      <dsp:nvSpPr>
        <dsp:cNvPr id="0" name=""/>
        <dsp:cNvSpPr/>
      </dsp:nvSpPr>
      <dsp:spPr>
        <a:xfrm>
          <a:off x="4696660" y="3341993"/>
          <a:ext cx="1502833" cy="1502833"/>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مجلس الضمان الصحي</a:t>
          </a:r>
          <a:endParaRPr lang="en-US" sz="2400" kern="1200" dirty="0"/>
        </a:p>
      </dsp:txBody>
      <dsp:txXfrm>
        <a:off x="4916745" y="3562078"/>
        <a:ext cx="1062663" cy="1062663"/>
      </dsp:txXfrm>
    </dsp:sp>
    <dsp:sp modelId="{CC20A362-F607-45F7-AC7E-B8CB6720CD84}">
      <dsp:nvSpPr>
        <dsp:cNvPr id="0" name=""/>
        <dsp:cNvSpPr/>
      </dsp:nvSpPr>
      <dsp:spPr>
        <a:xfrm>
          <a:off x="3312583" y="3915297"/>
          <a:ext cx="1502833" cy="1502833"/>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الإدارة العامة للمرور</a:t>
          </a:r>
          <a:endParaRPr lang="en-US" sz="2400" kern="1200" dirty="0"/>
        </a:p>
      </dsp:txBody>
      <dsp:txXfrm>
        <a:off x="3532668" y="4135382"/>
        <a:ext cx="1062663" cy="1062663"/>
      </dsp:txXfrm>
    </dsp:sp>
    <dsp:sp modelId="{9EAAB0A2-44C1-4D9D-8EA8-DA138EA296A7}">
      <dsp:nvSpPr>
        <dsp:cNvPr id="0" name=""/>
        <dsp:cNvSpPr/>
      </dsp:nvSpPr>
      <dsp:spPr>
        <a:xfrm>
          <a:off x="1928506" y="3341993"/>
          <a:ext cx="1502833" cy="1502833"/>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الدفاع المدني</a:t>
          </a:r>
          <a:endParaRPr lang="en-US" sz="2400" kern="1200" dirty="0"/>
        </a:p>
      </dsp:txBody>
      <dsp:txXfrm>
        <a:off x="2148591" y="3562078"/>
        <a:ext cx="1062663" cy="1062663"/>
      </dsp:txXfrm>
    </dsp:sp>
    <dsp:sp modelId="{F6433499-7F5F-4DB5-B518-BED538095AA4}">
      <dsp:nvSpPr>
        <dsp:cNvPr id="0" name=""/>
        <dsp:cNvSpPr/>
      </dsp:nvSpPr>
      <dsp:spPr>
        <a:xfrm>
          <a:off x="1355202" y="1957916"/>
          <a:ext cx="1502833" cy="150283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مكتب العمل</a:t>
          </a:r>
          <a:endParaRPr lang="en-US" sz="2400" kern="1200" dirty="0"/>
        </a:p>
      </dsp:txBody>
      <dsp:txXfrm>
        <a:off x="1575287" y="2178001"/>
        <a:ext cx="1062663" cy="1062663"/>
      </dsp:txXfrm>
    </dsp:sp>
    <dsp:sp modelId="{011592D7-3FCB-488B-BC0E-7EADE0CE7095}">
      <dsp:nvSpPr>
        <dsp:cNvPr id="0" name=""/>
        <dsp:cNvSpPr/>
      </dsp:nvSpPr>
      <dsp:spPr>
        <a:xfrm>
          <a:off x="1928506" y="573839"/>
          <a:ext cx="1502833" cy="1502833"/>
        </a:xfrm>
        <a:prstGeom prst="ellipse">
          <a:avLst/>
        </a:prstGeom>
        <a:solidFill>
          <a:schemeClr val="accent3">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أمانات وبلديات المناطق</a:t>
          </a:r>
          <a:endParaRPr lang="en-US" sz="2400" kern="1200" dirty="0"/>
        </a:p>
      </dsp:txBody>
      <dsp:txXfrm>
        <a:off x="2148591" y="793924"/>
        <a:ext cx="1062663" cy="106266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EFDF6-600F-4B2B-921F-679CF20A8707}" type="datetimeFigureOut">
              <a:rPr lang="en-US" smtClean="0"/>
              <a:t>2/7/2017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19C95-8F38-478A-8015-C8F361F307ED}" type="slidenum">
              <a:rPr lang="en-US" smtClean="0"/>
              <a:t>‹#›</a:t>
            </a:fld>
            <a:endParaRPr lang="en-US"/>
          </a:p>
        </p:txBody>
      </p:sp>
    </p:spTree>
    <p:extLst>
      <p:ext uri="{BB962C8B-B14F-4D97-AF65-F5344CB8AC3E}">
        <p14:creationId xmlns:p14="http://schemas.microsoft.com/office/powerpoint/2010/main" val="381855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0B2DF-01AA-440F-93D8-3F80C21AD6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340489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B2DF-01AA-440F-93D8-3F80C21AD6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97615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B2DF-01AA-440F-93D8-3F80C21AD6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231525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B2DF-01AA-440F-93D8-3F80C21AD6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213321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0B2DF-01AA-440F-93D8-3F80C21AD6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31489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0B2DF-01AA-440F-93D8-3F80C21AD65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360761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0B2DF-01AA-440F-93D8-3F80C21AD653}"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123503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0B2DF-01AA-440F-93D8-3F80C21AD653}"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87566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0B2DF-01AA-440F-93D8-3F80C21AD653}"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175053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0B2DF-01AA-440F-93D8-3F80C21AD65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341734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0B2DF-01AA-440F-93D8-3F80C21AD65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6581B-A7D3-4C71-AFD3-922C9A243617}" type="slidenum">
              <a:rPr lang="en-US" smtClean="0"/>
              <a:t>‹#›</a:t>
            </a:fld>
            <a:endParaRPr lang="en-US"/>
          </a:p>
        </p:txBody>
      </p:sp>
    </p:spTree>
    <p:extLst>
      <p:ext uri="{BB962C8B-B14F-4D97-AF65-F5344CB8AC3E}">
        <p14:creationId xmlns:p14="http://schemas.microsoft.com/office/powerpoint/2010/main" val="5048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0B2DF-01AA-440F-93D8-3F80C21AD653}" type="datetimeFigureOut">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6581B-A7D3-4C71-AFD3-922C9A243617}" type="slidenum">
              <a:rPr lang="en-US" smtClean="0"/>
              <a:t>‹#›</a:t>
            </a:fld>
            <a:endParaRPr lang="en-US"/>
          </a:p>
        </p:txBody>
      </p:sp>
    </p:spTree>
    <p:extLst>
      <p:ext uri="{BB962C8B-B14F-4D97-AF65-F5344CB8AC3E}">
        <p14:creationId xmlns:p14="http://schemas.microsoft.com/office/powerpoint/2010/main" val="341236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874" y="1906135"/>
            <a:ext cx="9144000" cy="2387600"/>
          </a:xfrm>
        </p:spPr>
        <p:txBody>
          <a:bodyPr>
            <a:normAutofit/>
          </a:bodyPr>
          <a:lstStyle/>
          <a:p>
            <a:r>
              <a:rPr lang="ar-SA" sz="8800" b="1" dirty="0">
                <a:solidFill>
                  <a:srgbClr val="26774B"/>
                </a:solidFill>
                <a:latin typeface="Arial" panose="020B0604020202020204" pitchFamily="34" charset="0"/>
                <a:cs typeface="Arial" panose="020B0604020202020204" pitchFamily="34" charset="0"/>
              </a:rPr>
              <a:t>بسم الله الرحمن الرحيم</a:t>
            </a:r>
            <a:endParaRPr lang="en-US" sz="8800" b="1" dirty="0">
              <a:solidFill>
                <a:srgbClr val="267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2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normAutofit/>
          </a:bodyPr>
          <a:lstStyle/>
          <a:p>
            <a:pPr algn="ctr"/>
            <a:r>
              <a:rPr lang="ar-SA" sz="4200" b="1" dirty="0">
                <a:solidFill>
                  <a:srgbClr val="26774B"/>
                </a:solidFill>
                <a:latin typeface="Arial" panose="020B0604020202020204" pitchFamily="34" charset="0"/>
                <a:cs typeface="Arial" panose="020B0604020202020204" pitchFamily="34" charset="0"/>
              </a:rPr>
              <a:t>نمو </a:t>
            </a:r>
            <a:r>
              <a:rPr lang="ar-SA" sz="4200" b="1" dirty="0" smtClean="0">
                <a:solidFill>
                  <a:srgbClr val="26774B"/>
                </a:solidFill>
                <a:latin typeface="Arial" panose="020B0604020202020204" pitchFamily="34" charset="0"/>
                <a:cs typeface="Arial" panose="020B0604020202020204" pitchFamily="34" charset="0"/>
              </a:rPr>
              <a:t>أقساط </a:t>
            </a:r>
            <a:r>
              <a:rPr lang="ar-SA" sz="4200" b="1" dirty="0" smtClean="0">
                <a:solidFill>
                  <a:srgbClr val="26774B"/>
                </a:solidFill>
                <a:latin typeface="Arial" panose="020B0604020202020204" pitchFamily="34" charset="0"/>
                <a:cs typeface="Arial" panose="020B0604020202020204" pitchFamily="34" charset="0"/>
              </a:rPr>
              <a:t>سوق </a:t>
            </a:r>
            <a:r>
              <a:rPr lang="ar-SA" sz="4200" b="1" dirty="0">
                <a:solidFill>
                  <a:srgbClr val="26774B"/>
                </a:solidFill>
                <a:latin typeface="Arial" panose="020B0604020202020204" pitchFamily="34" charset="0"/>
                <a:cs typeface="Arial" panose="020B0604020202020204" pitchFamily="34" charset="0"/>
              </a:rPr>
              <a:t>التأمين في الأعوام </a:t>
            </a:r>
            <a:r>
              <a:rPr lang="ar-SA" sz="4200" b="1" dirty="0" smtClean="0">
                <a:solidFill>
                  <a:srgbClr val="26774B"/>
                </a:solidFill>
                <a:latin typeface="Arial" panose="020B0604020202020204" pitchFamily="34" charset="0"/>
                <a:cs typeface="Arial" panose="020B0604020202020204" pitchFamily="34" charset="0"/>
              </a:rPr>
              <a:t>السابقة ومقارنتها بصافي الأرباح والخسارة</a:t>
            </a:r>
            <a:endParaRPr lang="en-US" sz="4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50157758"/>
              </p:ext>
            </p:extLst>
          </p:nvPr>
        </p:nvGraphicFramePr>
        <p:xfrm>
          <a:off x="2382591" y="1365161"/>
          <a:ext cx="7302322" cy="5041233"/>
        </p:xfrm>
        <a:graphic>
          <a:graphicData uri="http://schemas.openxmlformats.org/drawingml/2006/table">
            <a:tbl>
              <a:tblPr>
                <a:tableStyleId>{5C22544A-7EE6-4342-B048-85BDC9FD1C3A}</a:tableStyleId>
              </a:tblPr>
              <a:tblGrid>
                <a:gridCol w="1615505"/>
                <a:gridCol w="1615505"/>
                <a:gridCol w="1136180"/>
                <a:gridCol w="1798952"/>
                <a:gridCol w="1136180"/>
              </a:tblGrid>
              <a:tr h="844494">
                <a:tc>
                  <a:txBody>
                    <a:bodyPr/>
                    <a:lstStyle/>
                    <a:p>
                      <a:pPr algn="ctr" rtl="1" fontAlgn="b"/>
                      <a:r>
                        <a:rPr lang="ar-SA" sz="2800" u="none" strike="noStrike" dirty="0">
                          <a:solidFill>
                            <a:schemeClr val="bg1"/>
                          </a:solidFill>
                          <a:effectLst/>
                        </a:rPr>
                        <a:t>النسبة من الأقساط %</a:t>
                      </a:r>
                      <a:endParaRPr lang="ar-SA" sz="28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rtl="1" fontAlgn="b"/>
                      <a:r>
                        <a:rPr lang="ar-SA" sz="2800" u="none" strike="noStrike" dirty="0">
                          <a:solidFill>
                            <a:schemeClr val="bg1"/>
                          </a:solidFill>
                          <a:effectLst/>
                        </a:rPr>
                        <a:t>مجموع الأقساط</a:t>
                      </a:r>
                      <a:endParaRPr lang="ar-SA" sz="28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rtl="1" fontAlgn="b"/>
                      <a:r>
                        <a:rPr lang="ar-SA" sz="2800" u="none" strike="noStrike" dirty="0">
                          <a:solidFill>
                            <a:schemeClr val="bg1"/>
                          </a:solidFill>
                          <a:effectLst/>
                        </a:rPr>
                        <a:t>التغير %</a:t>
                      </a:r>
                      <a:endParaRPr lang="ar-SA" sz="28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rtl="1" fontAlgn="b"/>
                      <a:r>
                        <a:rPr lang="ar-SA" sz="2800" u="none" strike="noStrike" dirty="0">
                          <a:solidFill>
                            <a:schemeClr val="bg1"/>
                          </a:solidFill>
                          <a:effectLst/>
                        </a:rPr>
                        <a:t>صافي الخسارة / الربح</a:t>
                      </a:r>
                      <a:endParaRPr lang="ar-SA" sz="28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rtl="1" fontAlgn="b"/>
                      <a:r>
                        <a:rPr lang="ar-SA" sz="2800" u="none" strike="noStrike" dirty="0">
                          <a:solidFill>
                            <a:schemeClr val="bg1"/>
                          </a:solidFill>
                          <a:effectLst/>
                        </a:rPr>
                        <a:t>العام</a:t>
                      </a:r>
                      <a:endParaRPr lang="ar-SA" sz="28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dirty="0">
                          <a:solidFill>
                            <a:schemeClr val="bg1"/>
                          </a:solidFill>
                          <a:effectLst/>
                        </a:rPr>
                        <a:t>6%</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10,919</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l" fontAlgn="b"/>
                      <a:r>
                        <a:rPr lang="en-US" sz="2000" u="none" strike="noStrike">
                          <a:solidFill>
                            <a:schemeClr val="bg1"/>
                          </a:solidFill>
                          <a:effectLst/>
                        </a:rPr>
                        <a:t> </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694</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2008</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a:solidFill>
                            <a:schemeClr val="bg1"/>
                          </a:solidFill>
                          <a:effectLst/>
                        </a:rPr>
                        <a:t>7%</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14,610</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53%</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1,059</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2009</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a:solidFill>
                            <a:schemeClr val="bg1"/>
                          </a:solidFill>
                          <a:effectLst/>
                        </a:rPr>
                        <a:t>7%</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16,388</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1,070</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2010</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a:solidFill>
                            <a:schemeClr val="bg1"/>
                          </a:solidFill>
                          <a:effectLst/>
                        </a:rPr>
                        <a:t>5%</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18,504</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-17%</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890</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2011</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a:solidFill>
                            <a:schemeClr val="bg1"/>
                          </a:solidFill>
                          <a:effectLst/>
                        </a:rPr>
                        <a:t>5%</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21,174</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9%</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972</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2012</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a:solidFill>
                            <a:schemeClr val="bg1"/>
                          </a:solidFill>
                          <a:effectLst/>
                        </a:rPr>
                        <a:t>-6%</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25,240</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-247%</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-1,428</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2013</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60162">
                <a:tc>
                  <a:txBody>
                    <a:bodyPr/>
                    <a:lstStyle/>
                    <a:p>
                      <a:pPr algn="ctr" fontAlgn="b"/>
                      <a:r>
                        <a:rPr lang="en-US" sz="2000" u="none" strike="noStrike">
                          <a:solidFill>
                            <a:schemeClr val="bg1"/>
                          </a:solidFill>
                          <a:effectLst/>
                        </a:rPr>
                        <a:t>2%</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30,482</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-151%</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735</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2014</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78567">
                <a:tc>
                  <a:txBody>
                    <a:bodyPr/>
                    <a:lstStyle/>
                    <a:p>
                      <a:pPr algn="ctr" fontAlgn="b"/>
                      <a:r>
                        <a:rPr lang="en-US" sz="2000" u="none" strike="noStrike">
                          <a:solidFill>
                            <a:schemeClr val="bg1"/>
                          </a:solidFill>
                          <a:effectLst/>
                        </a:rPr>
                        <a:t>2%</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36,497</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10%</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810</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2015</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r h="478567">
                <a:tc>
                  <a:txBody>
                    <a:bodyPr/>
                    <a:lstStyle/>
                    <a:p>
                      <a:pPr algn="ctr" fontAlgn="b"/>
                      <a:r>
                        <a:rPr lang="en-US" sz="2000" u="none" strike="noStrike">
                          <a:solidFill>
                            <a:schemeClr val="bg1"/>
                          </a:solidFill>
                          <a:effectLst/>
                        </a:rPr>
                        <a:t>6%</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37,000</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dirty="0">
                          <a:solidFill>
                            <a:schemeClr val="bg1"/>
                          </a:solidFill>
                          <a:effectLst/>
                        </a:rPr>
                        <a:t>162%</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2000" u="none" strike="noStrike">
                          <a:solidFill>
                            <a:schemeClr val="bg1"/>
                          </a:solidFill>
                          <a:effectLst/>
                        </a:rPr>
                        <a:t>2,124</a:t>
                      </a:r>
                      <a:endParaRPr lang="en-US" sz="2000" b="0" i="0" u="none" strike="noStrike">
                        <a:solidFill>
                          <a:schemeClr val="bg1"/>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2000" u="none" strike="noStrike" dirty="0">
                          <a:solidFill>
                            <a:schemeClr val="bg1"/>
                          </a:solidFill>
                          <a:effectLst/>
                        </a:rPr>
                        <a:t>2016</a:t>
                      </a:r>
                      <a:endParaRPr lang="en-US" sz="2000" b="1" i="0" u="none" strike="noStrike" dirty="0">
                        <a:solidFill>
                          <a:schemeClr val="bg1"/>
                        </a:solidFill>
                        <a:effectLst/>
                        <a:latin typeface="Calibri" panose="020F0502020204030204" pitchFamily="34" charset="0"/>
                      </a:endParaRPr>
                    </a:p>
                  </a:txBody>
                  <a:tcPr marL="9525" marR="9525" marT="9525" marB="0" anchor="b">
                    <a:solidFill>
                      <a:srgbClr val="92D050"/>
                    </a:solidFill>
                  </a:tcPr>
                </a:tc>
              </a:tr>
            </a:tbl>
          </a:graphicData>
        </a:graphic>
      </p:graphicFrame>
    </p:spTree>
    <p:extLst>
      <p:ext uri="{BB962C8B-B14F-4D97-AF65-F5344CB8AC3E}">
        <p14:creationId xmlns:p14="http://schemas.microsoft.com/office/powerpoint/2010/main" val="269478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12"/>
          <p:cNvGraphicFramePr>
            <a:graphicFrameLocks noGrp="1"/>
          </p:cNvGraphicFramePr>
          <p:nvPr>
            <p:ph idx="1"/>
            <p:extLst>
              <p:ext uri="{D42A27DB-BD31-4B8C-83A1-F6EECF244321}">
                <p14:modId xmlns:p14="http://schemas.microsoft.com/office/powerpoint/2010/main" val="404207725"/>
              </p:ext>
            </p:extLst>
          </p:nvPr>
        </p:nvGraphicFramePr>
        <p:xfrm>
          <a:off x="838200" y="365125"/>
          <a:ext cx="10515600" cy="5811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8429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939"/>
            <a:ext cx="10515600" cy="1325563"/>
          </a:xfrm>
        </p:spPr>
        <p:txBody>
          <a:bodyPr>
            <a:normAutofit/>
          </a:bodyPr>
          <a:lstStyle/>
          <a:p>
            <a:pPr algn="ctr"/>
            <a:r>
              <a:rPr lang="ar-SA" b="1" dirty="0">
                <a:solidFill>
                  <a:srgbClr val="26774B"/>
                </a:solidFill>
                <a:latin typeface="Arial" panose="020B0604020202020204" pitchFamily="34" charset="0"/>
                <a:cs typeface="Arial" panose="020B0604020202020204" pitchFamily="34" charset="0"/>
              </a:rPr>
              <a:t>كثافة التأمين</a:t>
            </a:r>
            <a:endParaRPr lang="en-US" b="1" dirty="0">
              <a:solidFill>
                <a:srgbClr val="26774B"/>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191919143"/>
              </p:ext>
            </p:extLst>
          </p:nvPr>
        </p:nvGraphicFramePr>
        <p:xfrm>
          <a:off x="4496182" y="837054"/>
          <a:ext cx="7305674" cy="4974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9821977"/>
              </p:ext>
            </p:extLst>
          </p:nvPr>
        </p:nvGraphicFramePr>
        <p:xfrm>
          <a:off x="358443" y="790972"/>
          <a:ext cx="3999245" cy="1071562"/>
        </p:xfrm>
        <a:graphic>
          <a:graphicData uri="http://schemas.openxmlformats.org/drawingml/2006/table">
            <a:tbl>
              <a:tblPr>
                <a:tableStyleId>{5C22544A-7EE6-4342-B048-85BDC9FD1C3A}</a:tableStyleId>
              </a:tblPr>
              <a:tblGrid>
                <a:gridCol w="3999245"/>
              </a:tblGrid>
              <a:tr h="1071562">
                <a:tc>
                  <a:txBody>
                    <a:bodyPr/>
                    <a:lstStyle/>
                    <a:p>
                      <a:pPr algn="ctr" rtl="1" fontAlgn="ctr"/>
                      <a:r>
                        <a:rPr lang="ar-EG" sz="1800" b="1" u="none" strike="noStrike" dirty="0" smtClean="0">
                          <a:solidFill>
                            <a:schemeClr val="bg1"/>
                          </a:solidFill>
                          <a:effectLst/>
                        </a:rPr>
                        <a:t>تعرف كثافة التأمين بأنها معدل إنفاق الفرد على التأمين (إجمالي أقساط التأمين المكتتب بها مقسومة على عدد السكان)</a:t>
                      </a:r>
                      <a:endParaRPr lang="ar-EG" sz="1800" b="1" i="0" u="none" strike="noStrike" dirty="0">
                        <a:solidFill>
                          <a:schemeClr val="bg1"/>
                        </a:solidFill>
                        <a:effectLst/>
                        <a:latin typeface="Calibri"/>
                      </a:endParaRPr>
                    </a:p>
                  </a:txBody>
                  <a:tcPr marL="9525" marR="9525" marT="9525" marB="0" anchor="ctr">
                    <a:solidFill>
                      <a:srgbClr val="92D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41673768"/>
              </p:ext>
            </p:extLst>
          </p:nvPr>
        </p:nvGraphicFramePr>
        <p:xfrm>
          <a:off x="357188" y="1970654"/>
          <a:ext cx="4000500" cy="3795226"/>
        </p:xfrm>
        <a:graphic>
          <a:graphicData uri="http://schemas.openxmlformats.org/drawingml/2006/table">
            <a:tbl>
              <a:tblPr>
                <a:tableStyleId>{5C22544A-7EE6-4342-B048-85BDC9FD1C3A}</a:tableStyleId>
              </a:tblPr>
              <a:tblGrid>
                <a:gridCol w="1084378"/>
                <a:gridCol w="1558810"/>
                <a:gridCol w="1357312"/>
              </a:tblGrid>
              <a:tr h="710762">
                <a:tc>
                  <a:txBody>
                    <a:bodyPr/>
                    <a:lstStyle/>
                    <a:p>
                      <a:pPr algn="ctr" rtl="1" fontAlgn="b"/>
                      <a:r>
                        <a:rPr lang="ar-EG" sz="2000" b="1" u="none" strike="noStrike" kern="1200" dirty="0">
                          <a:solidFill>
                            <a:schemeClr val="bg1"/>
                          </a:solidFill>
                          <a:effectLst/>
                          <a:latin typeface="+mn-lt"/>
                          <a:ea typeface="+mn-ea"/>
                          <a:cs typeface="+mn-cs"/>
                        </a:rPr>
                        <a:t>التغير %</a:t>
                      </a:r>
                    </a:p>
                  </a:txBody>
                  <a:tcPr marL="9525" marR="9525" marT="9525" marB="0" anchor="b">
                    <a:solidFill>
                      <a:srgbClr val="92D050"/>
                    </a:solidFill>
                  </a:tcPr>
                </a:tc>
                <a:tc>
                  <a:txBody>
                    <a:bodyPr/>
                    <a:lstStyle/>
                    <a:p>
                      <a:pPr algn="ctr" rtl="1" fontAlgn="b"/>
                      <a:r>
                        <a:rPr lang="ar-EG" sz="2000" b="1" u="none" strike="noStrike" kern="1200" dirty="0">
                          <a:solidFill>
                            <a:schemeClr val="bg1"/>
                          </a:solidFill>
                          <a:effectLst/>
                          <a:latin typeface="+mn-lt"/>
                          <a:ea typeface="+mn-ea"/>
                          <a:cs typeface="+mn-cs"/>
                        </a:rPr>
                        <a:t>كثافة التأمين</a:t>
                      </a:r>
                    </a:p>
                  </a:txBody>
                  <a:tcPr marL="9525" marR="9525" marT="9525" marB="0" anchor="b">
                    <a:solidFill>
                      <a:srgbClr val="92D050"/>
                    </a:solidFill>
                  </a:tcPr>
                </a:tc>
                <a:tc>
                  <a:txBody>
                    <a:bodyPr/>
                    <a:lstStyle/>
                    <a:p>
                      <a:pPr algn="ctr" rtl="1" fontAlgn="b"/>
                      <a:r>
                        <a:rPr lang="ar-EG" sz="2000" b="1" u="none" strike="noStrike" dirty="0">
                          <a:solidFill>
                            <a:schemeClr val="bg1"/>
                          </a:solidFill>
                          <a:effectLst/>
                        </a:rPr>
                        <a:t>العام</a:t>
                      </a:r>
                      <a:endParaRPr lang="ar-EG"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l" fontAlgn="b"/>
                      <a:r>
                        <a:rPr lang="en-US" sz="2000" u="none" strike="noStrike" kern="1200" dirty="0">
                          <a:solidFill>
                            <a:schemeClr val="bg1"/>
                          </a:solidFill>
                          <a:effectLst/>
                          <a:latin typeface="+mn-lt"/>
                          <a:ea typeface="+mn-ea"/>
                          <a:cs typeface="+mn-cs"/>
                        </a:rPr>
                        <a:t> </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358</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2007</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a:solidFill>
                            <a:schemeClr val="bg1"/>
                          </a:solidFill>
                          <a:effectLst/>
                          <a:latin typeface="+mn-lt"/>
                          <a:ea typeface="+mn-ea"/>
                          <a:cs typeface="+mn-cs"/>
                        </a:rPr>
                        <a:t>23%</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440</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2008</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a:solidFill>
                            <a:schemeClr val="bg1"/>
                          </a:solidFill>
                          <a:effectLst/>
                          <a:latin typeface="+mn-lt"/>
                          <a:ea typeface="+mn-ea"/>
                          <a:cs typeface="+mn-cs"/>
                        </a:rPr>
                        <a:t>31%</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576</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2009</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a:solidFill>
                            <a:schemeClr val="bg1"/>
                          </a:solidFill>
                          <a:effectLst/>
                          <a:latin typeface="+mn-lt"/>
                          <a:ea typeface="+mn-ea"/>
                          <a:cs typeface="+mn-cs"/>
                        </a:rPr>
                        <a:t>5%</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604</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2010</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a:solidFill>
                            <a:schemeClr val="bg1"/>
                          </a:solidFill>
                          <a:effectLst/>
                          <a:latin typeface="+mn-lt"/>
                          <a:ea typeface="+mn-ea"/>
                          <a:cs typeface="+mn-cs"/>
                        </a:rPr>
                        <a:t>13%</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682</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2011</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a:solidFill>
                            <a:schemeClr val="bg1"/>
                          </a:solidFill>
                          <a:effectLst/>
                          <a:latin typeface="+mn-lt"/>
                          <a:ea typeface="+mn-ea"/>
                          <a:cs typeface="+mn-cs"/>
                        </a:rPr>
                        <a:t>6%</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725</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2012</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a:solidFill>
                            <a:schemeClr val="bg1"/>
                          </a:solidFill>
                          <a:effectLst/>
                          <a:latin typeface="+mn-lt"/>
                          <a:ea typeface="+mn-ea"/>
                          <a:cs typeface="+mn-cs"/>
                        </a:rPr>
                        <a:t>19%</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864</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2013</a:t>
                      </a:r>
                      <a:endParaRPr lang="en-US" sz="2000" b="1" i="0" u="none" strike="noStrike" dirty="0">
                        <a:solidFill>
                          <a:schemeClr val="bg1"/>
                        </a:solidFill>
                        <a:effectLst/>
                        <a:latin typeface="Calibri"/>
                      </a:endParaRPr>
                    </a:p>
                  </a:txBody>
                  <a:tcPr marL="9525" marR="9525" marT="9525" marB="0" anchor="b">
                    <a:solidFill>
                      <a:srgbClr val="92D050"/>
                    </a:solidFill>
                  </a:tcPr>
                </a:tc>
              </a:tr>
              <a:tr h="385558">
                <a:tc>
                  <a:txBody>
                    <a:bodyPr/>
                    <a:lstStyle/>
                    <a:p>
                      <a:pPr algn="ctr" fontAlgn="b"/>
                      <a:r>
                        <a:rPr lang="en-US" sz="2000" u="none" strike="noStrike" kern="1200" dirty="0">
                          <a:solidFill>
                            <a:schemeClr val="bg1"/>
                          </a:solidFill>
                          <a:effectLst/>
                          <a:latin typeface="+mn-lt"/>
                          <a:ea typeface="+mn-ea"/>
                          <a:cs typeface="+mn-cs"/>
                        </a:rPr>
                        <a:t>15%</a:t>
                      </a:r>
                    </a:p>
                  </a:txBody>
                  <a:tcPr marL="9525" marR="9525" marT="9525" marB="0" anchor="b">
                    <a:solidFill>
                      <a:srgbClr val="92D050"/>
                    </a:solidFill>
                  </a:tcPr>
                </a:tc>
                <a:tc>
                  <a:txBody>
                    <a:bodyPr/>
                    <a:lstStyle/>
                    <a:p>
                      <a:pPr algn="ctr" fontAlgn="b"/>
                      <a:r>
                        <a:rPr lang="en-US" sz="2000" u="none" strike="noStrike" kern="1200" dirty="0">
                          <a:solidFill>
                            <a:schemeClr val="bg1"/>
                          </a:solidFill>
                          <a:effectLst/>
                          <a:latin typeface="+mn-lt"/>
                          <a:ea typeface="+mn-ea"/>
                          <a:cs typeface="+mn-cs"/>
                        </a:rPr>
                        <a:t>991</a:t>
                      </a:r>
                    </a:p>
                  </a:txBody>
                  <a:tcPr marL="9525" marR="9525" marT="9525" marB="0" anchor="b">
                    <a:solidFill>
                      <a:srgbClr val="92D050"/>
                    </a:solidFill>
                  </a:tcPr>
                </a:tc>
                <a:tc>
                  <a:txBody>
                    <a:bodyPr/>
                    <a:lstStyle/>
                    <a:p>
                      <a:pPr algn="ctr" fontAlgn="b"/>
                      <a:r>
                        <a:rPr lang="en-US" sz="2000" u="none" strike="noStrike" dirty="0">
                          <a:solidFill>
                            <a:schemeClr val="bg1"/>
                          </a:solidFill>
                          <a:effectLst/>
                        </a:rPr>
                        <a:t>2014</a:t>
                      </a:r>
                      <a:endParaRPr lang="en-US" sz="2000" b="1" i="0" u="none" strike="noStrike" dirty="0">
                        <a:solidFill>
                          <a:schemeClr val="bg1"/>
                        </a:solidFill>
                        <a:effectLst/>
                        <a:latin typeface="Calibri"/>
                      </a:endParaRPr>
                    </a:p>
                  </a:txBody>
                  <a:tcPr marL="9525" marR="9525" marT="9525" marB="0" anchor="b">
                    <a:solidFill>
                      <a:srgbClr val="92D050"/>
                    </a:solidFill>
                  </a:tcPr>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934491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14480032"/>
              </p:ext>
            </p:extLst>
          </p:nvPr>
        </p:nvGraphicFramePr>
        <p:xfrm>
          <a:off x="991673" y="1153551"/>
          <a:ext cx="10225826" cy="546618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838200" y="365125"/>
            <a:ext cx="10515600" cy="9009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smtClean="0">
                <a:solidFill>
                  <a:srgbClr val="26774B"/>
                </a:solidFill>
                <a:latin typeface="Arial" panose="020B0604020202020204" pitchFamily="34" charset="0"/>
                <a:cs typeface="Arial" panose="020B0604020202020204" pitchFamily="34" charset="0"/>
              </a:rPr>
              <a:t>معدلات الخسارة لأهم المنتجات</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2525952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2133667"/>
              </p:ext>
            </p:extLst>
          </p:nvPr>
        </p:nvGraphicFramePr>
        <p:xfrm>
          <a:off x="665871" y="1144172"/>
          <a:ext cx="3521481" cy="4412698"/>
        </p:xfrm>
        <a:graphic>
          <a:graphicData uri="http://schemas.openxmlformats.org/drawingml/2006/table">
            <a:tbl>
              <a:tblPr>
                <a:tableStyleId>{5C22544A-7EE6-4342-B048-85BDC9FD1C3A}</a:tableStyleId>
              </a:tblPr>
              <a:tblGrid>
                <a:gridCol w="982739"/>
                <a:gridCol w="1556003"/>
                <a:gridCol w="982739"/>
              </a:tblGrid>
              <a:tr h="1321828">
                <a:tc>
                  <a:txBody>
                    <a:bodyPr/>
                    <a:lstStyle/>
                    <a:p>
                      <a:pPr marL="0" algn="ctr" defTabSz="914400" rtl="0" eaLnBrk="1" fontAlgn="b" latinLnBrk="0" hangingPunct="1"/>
                      <a:r>
                        <a:rPr lang="ar-SA" sz="2000" u="none" strike="noStrike" kern="1200" dirty="0">
                          <a:solidFill>
                            <a:schemeClr val="bg1"/>
                          </a:solidFill>
                          <a:effectLst/>
                          <a:latin typeface="+mn-lt"/>
                          <a:ea typeface="+mn-ea"/>
                          <a:cs typeface="+mn-cs"/>
                        </a:rPr>
                        <a:t>التغير %</a:t>
                      </a:r>
                    </a:p>
                  </a:txBody>
                  <a:tcPr marL="9525" marR="9525" marT="9525" marB="0" anchor="b">
                    <a:solidFill>
                      <a:srgbClr val="92D050"/>
                    </a:solidFill>
                  </a:tcPr>
                </a:tc>
                <a:tc>
                  <a:txBody>
                    <a:bodyPr/>
                    <a:lstStyle/>
                    <a:p>
                      <a:pPr marL="0" algn="ctr" defTabSz="914400" rtl="0" eaLnBrk="1" fontAlgn="b" latinLnBrk="0" hangingPunct="1"/>
                      <a:r>
                        <a:rPr lang="ar-SA" sz="2000" u="none" strike="noStrike" kern="1200" dirty="0">
                          <a:solidFill>
                            <a:schemeClr val="bg1"/>
                          </a:solidFill>
                          <a:effectLst/>
                          <a:latin typeface="+mn-lt"/>
                          <a:ea typeface="+mn-ea"/>
                          <a:cs typeface="+mn-cs"/>
                        </a:rPr>
                        <a:t>صافي الخسارة / الربح</a:t>
                      </a:r>
                    </a:p>
                  </a:txBody>
                  <a:tcPr marL="9525" marR="9525" marT="9525" marB="0" anchor="b">
                    <a:solidFill>
                      <a:srgbClr val="92D050"/>
                    </a:solidFill>
                  </a:tcPr>
                </a:tc>
                <a:tc>
                  <a:txBody>
                    <a:bodyPr/>
                    <a:lstStyle/>
                    <a:p>
                      <a:pPr marL="0" algn="ctr" defTabSz="914400" rtl="0" eaLnBrk="1" fontAlgn="b" latinLnBrk="0" hangingPunct="1"/>
                      <a:r>
                        <a:rPr lang="ar-SA" sz="2000" u="none" strike="noStrike" kern="1200" dirty="0">
                          <a:solidFill>
                            <a:schemeClr val="bg1"/>
                          </a:solidFill>
                          <a:effectLst/>
                          <a:latin typeface="+mn-lt"/>
                          <a:ea typeface="+mn-ea"/>
                          <a:cs typeface="+mn-cs"/>
                        </a:rPr>
                        <a:t>العام</a:t>
                      </a:r>
                    </a:p>
                  </a:txBody>
                  <a:tcPr marL="9525" marR="9525" marT="9525" marB="0" anchor="b">
                    <a:solidFill>
                      <a:srgbClr val="92D050"/>
                    </a:solidFill>
                  </a:tcPr>
                </a:tc>
              </a:tr>
              <a:tr h="434812">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 </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694</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2008</a:t>
                      </a:r>
                    </a:p>
                  </a:txBody>
                  <a:tcPr marL="9525" marR="9525" marT="9525" marB="0" anchor="b">
                    <a:solidFill>
                      <a:srgbClr val="92D050"/>
                    </a:solidFill>
                  </a:tcPr>
                </a:tc>
              </a:tr>
              <a:tr h="464606">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53%</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1,059</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2009</a:t>
                      </a:r>
                    </a:p>
                  </a:txBody>
                  <a:tcPr marL="9525" marR="9525" marT="9525" marB="0" anchor="b">
                    <a:solidFill>
                      <a:srgbClr val="92D050"/>
                    </a:solidFill>
                  </a:tcPr>
                </a:tc>
              </a:tr>
              <a:tr h="434812">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1%</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1,070</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2010</a:t>
                      </a:r>
                    </a:p>
                  </a:txBody>
                  <a:tcPr marL="9525" marR="9525" marT="9525" marB="0" anchor="b">
                    <a:solidFill>
                      <a:srgbClr val="92D050"/>
                    </a:solidFill>
                  </a:tcPr>
                </a:tc>
              </a:tr>
              <a:tr h="434812">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-17%</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890</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2011</a:t>
                      </a:r>
                    </a:p>
                  </a:txBody>
                  <a:tcPr marL="9525" marR="9525" marT="9525" marB="0" anchor="b">
                    <a:solidFill>
                      <a:srgbClr val="92D050"/>
                    </a:solidFill>
                  </a:tcPr>
                </a:tc>
              </a:tr>
              <a:tr h="434812">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9%</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972</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2012</a:t>
                      </a:r>
                    </a:p>
                  </a:txBody>
                  <a:tcPr marL="9525" marR="9525" marT="9525" marB="0" anchor="b">
                    <a:solidFill>
                      <a:srgbClr val="92D050"/>
                    </a:solidFill>
                  </a:tcPr>
                </a:tc>
              </a:tr>
              <a:tr h="434812">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-247%</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-1,428</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2013</a:t>
                      </a:r>
                    </a:p>
                  </a:txBody>
                  <a:tcPr marL="9525" marR="9525" marT="9525" marB="0" anchor="b">
                    <a:solidFill>
                      <a:srgbClr val="92D050"/>
                    </a:solidFill>
                  </a:tcPr>
                </a:tc>
              </a:tr>
              <a:tr h="452204">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-151%</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a:solidFill>
                            <a:schemeClr val="bg1"/>
                          </a:solidFill>
                          <a:effectLst/>
                          <a:latin typeface="+mn-lt"/>
                          <a:ea typeface="+mn-ea"/>
                          <a:cs typeface="+mn-cs"/>
                        </a:rPr>
                        <a:t>735</a:t>
                      </a:r>
                    </a:p>
                  </a:txBody>
                  <a:tcPr marL="9525" marR="9525" marT="9525" marB="0" anchor="b">
                    <a:solidFill>
                      <a:srgbClr val="92D050"/>
                    </a:solidFill>
                  </a:tcPr>
                </a:tc>
                <a:tc>
                  <a:txBody>
                    <a:bodyPr/>
                    <a:lstStyle/>
                    <a:p>
                      <a:pPr marL="0" algn="ctr" defTabSz="914400" rtl="0" eaLnBrk="1" fontAlgn="b" latinLnBrk="0" hangingPunct="1"/>
                      <a:r>
                        <a:rPr lang="en-US" sz="2000" u="none" strike="noStrike" kern="1200" dirty="0">
                          <a:solidFill>
                            <a:schemeClr val="bg1"/>
                          </a:solidFill>
                          <a:effectLst/>
                          <a:latin typeface="+mn-lt"/>
                          <a:ea typeface="+mn-ea"/>
                          <a:cs typeface="+mn-cs"/>
                        </a:rPr>
                        <a:t>2014</a:t>
                      </a:r>
                    </a:p>
                  </a:txBody>
                  <a:tcPr marL="9525" marR="9525" marT="9525" marB="0" anchor="b">
                    <a:solidFill>
                      <a:srgbClr val="92D050"/>
                    </a:solidFill>
                  </a:tcPr>
                </a:tc>
              </a:tr>
            </a:tbl>
          </a:graphicData>
        </a:graphic>
      </p:graphicFrame>
      <p:sp>
        <p:nvSpPr>
          <p:cNvPr id="3" name="Title 1"/>
          <p:cNvSpPr txBox="1">
            <a:spLocks/>
          </p:cNvSpPr>
          <p:nvPr/>
        </p:nvSpPr>
        <p:spPr>
          <a:xfrm>
            <a:off x="838200" y="145669"/>
            <a:ext cx="10515600" cy="9009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smtClean="0">
                <a:solidFill>
                  <a:srgbClr val="26774B"/>
                </a:solidFill>
                <a:latin typeface="Arial" panose="020B0604020202020204" pitchFamily="34" charset="0"/>
                <a:cs typeface="Arial" panose="020B0604020202020204" pitchFamily="34" charset="0"/>
              </a:rPr>
              <a:t>صافي الأرباح والخسارة لقطاع التأمين</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79307056"/>
              </p:ext>
            </p:extLst>
          </p:nvPr>
        </p:nvGraphicFramePr>
        <p:xfrm>
          <a:off x="4559121" y="926420"/>
          <a:ext cx="6606862" cy="470078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115500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744" y="447114"/>
            <a:ext cx="9144000" cy="875249"/>
          </a:xfrm>
        </p:spPr>
        <p:txBody>
          <a:bodyPr>
            <a:normAutofit/>
          </a:bodyPr>
          <a:lstStyle/>
          <a:p>
            <a:r>
              <a:rPr lang="ar-SA" sz="4800" b="1" dirty="0">
                <a:solidFill>
                  <a:srgbClr val="26774B"/>
                </a:solidFill>
                <a:latin typeface="Arial" panose="020B0604020202020204" pitchFamily="34" charset="0"/>
                <a:cs typeface="Arial" panose="020B0604020202020204" pitchFamily="34" charset="0"/>
              </a:rPr>
              <a:t>أهم منتجات التأمين في السوق السعودي</a:t>
            </a:r>
            <a:endParaRPr lang="en-US" sz="4800" b="1" dirty="0">
              <a:solidFill>
                <a:srgbClr val="26774B"/>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95865" y="1624818"/>
            <a:ext cx="9144000" cy="4649373"/>
          </a:xfrm>
        </p:spPr>
        <p:txBody>
          <a:bodyPr>
            <a:normAutofit fontScale="92500" lnSpcReduction="20000"/>
          </a:bodyPr>
          <a:lstStyle/>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التأمين الصحي</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تأمين المركبات</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الممتلكات</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الهندسي</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البحري</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الطاقة </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الطيران</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الحوادث والمسؤولية</a:t>
            </a:r>
          </a:p>
          <a:p>
            <a:pPr marL="342900" indent="-342900" algn="r" rtl="1">
              <a:buFont typeface="Wingdings" panose="05000000000000000000" pitchFamily="2" charset="2"/>
              <a:buChar char="ü"/>
            </a:pPr>
            <a:r>
              <a:rPr lang="ar-SA" sz="3800" b="1" dirty="0">
                <a:solidFill>
                  <a:srgbClr val="26774B"/>
                </a:solidFill>
                <a:latin typeface="Arial" panose="020B0604020202020204" pitchFamily="34" charset="0"/>
                <a:ea typeface="+mj-ea"/>
                <a:cs typeface="Arial" panose="020B0604020202020204" pitchFamily="34" charset="0"/>
              </a:rPr>
              <a:t>الحماية والأدخار</a:t>
            </a:r>
          </a:p>
          <a:p>
            <a:pPr marL="342900" indent="-342900" algn="r" rtl="1">
              <a:buFont typeface="Wingdings" panose="05000000000000000000" pitchFamily="2" charset="2"/>
              <a:buChar char="ü"/>
            </a:pPr>
            <a:endParaRPr lang="ar-SA" dirty="0" smtClean="0"/>
          </a:p>
          <a:p>
            <a:pPr algn="r" rt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264834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0504"/>
            <a:ext cx="9144000" cy="1058130"/>
          </a:xfrm>
        </p:spPr>
        <p:txBody>
          <a:bodyPr>
            <a:normAutofit/>
          </a:bodyPr>
          <a:lstStyle/>
          <a:p>
            <a:r>
              <a:rPr lang="ar-SA" sz="5400" b="1" dirty="0">
                <a:solidFill>
                  <a:srgbClr val="26774B"/>
                </a:solidFill>
                <a:latin typeface="Arial" panose="020B0604020202020204" pitchFamily="34" charset="0"/>
                <a:cs typeface="Arial" panose="020B0604020202020204" pitchFamily="34" charset="0"/>
              </a:rPr>
              <a:t>أهم المعوقات التي تواجه سوق التأمين</a:t>
            </a:r>
            <a:endParaRPr lang="en-US" sz="5400" b="1" dirty="0">
              <a:solidFill>
                <a:srgbClr val="26774B"/>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72197" y="1519311"/>
            <a:ext cx="10860258" cy="4909624"/>
          </a:xfrm>
        </p:spPr>
        <p:txBody>
          <a:bodyPr/>
          <a:lstStyle/>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تعدد المشرعين</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تداخل الصلاحيات بين بعض المشرعين</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التأمين الأجباري على منتجين فقط</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الوعي السلبي عن التأمين</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تذبذب الأوضاع المالية لأغلب الشركات</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عدم التفاعل من بعض المشرعين</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كثرة حالات الأحتيال</a:t>
            </a:r>
          </a:p>
          <a:p>
            <a:pPr marL="342900" indent="-342900" algn="r" rtl="1">
              <a:buFont typeface="Wingdings" panose="05000000000000000000" pitchFamily="2" charset="2"/>
              <a:buChar char="q"/>
            </a:pPr>
            <a:r>
              <a:rPr lang="ar-SA" sz="3500" b="1" dirty="0">
                <a:solidFill>
                  <a:srgbClr val="26774B"/>
                </a:solidFill>
                <a:latin typeface="Arial" panose="020B0604020202020204" pitchFamily="34" charset="0"/>
                <a:ea typeface="+mj-ea"/>
                <a:cs typeface="Arial" panose="020B0604020202020204" pitchFamily="34" charset="0"/>
              </a:rPr>
              <a:t>عدم وجود قواعد بيانات وأحصائيات مفصلة</a:t>
            </a:r>
          </a:p>
          <a:p>
            <a:pPr algn="r" rt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4167620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4" y="2477260"/>
            <a:ext cx="10515600" cy="1325563"/>
          </a:xfrm>
        </p:spPr>
        <p:txBody>
          <a:bodyPr>
            <a:noAutofit/>
          </a:bodyPr>
          <a:lstStyle/>
          <a:p>
            <a:pPr algn="ctr"/>
            <a:r>
              <a:rPr lang="ar-SA" sz="5400" b="1" dirty="0" smtClean="0">
                <a:solidFill>
                  <a:srgbClr val="26774B"/>
                </a:solidFill>
                <a:latin typeface="Arial" panose="020B0604020202020204" pitchFamily="34" charset="0"/>
                <a:cs typeface="Arial" panose="020B0604020202020204" pitchFamily="34" charset="0"/>
              </a:rPr>
              <a:t>إحصائيات عن أعداد حوادث السيارات وتكلفتها في قطاع التأمين </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967734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798" y="257576"/>
            <a:ext cx="9040968" cy="6600423"/>
          </a:xfrm>
        </p:spPr>
      </p:pic>
    </p:spTree>
    <p:extLst>
      <p:ext uri="{BB962C8B-B14F-4D97-AF65-F5344CB8AC3E}">
        <p14:creationId xmlns:p14="http://schemas.microsoft.com/office/powerpoint/2010/main" val="2368719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8496" y="360608"/>
            <a:ext cx="8963696" cy="6497391"/>
          </a:xfrm>
        </p:spPr>
      </p:pic>
    </p:spTree>
    <p:extLst>
      <p:ext uri="{BB962C8B-B14F-4D97-AF65-F5344CB8AC3E}">
        <p14:creationId xmlns:p14="http://schemas.microsoft.com/office/powerpoint/2010/main" val="357455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87" y="3540949"/>
            <a:ext cx="9144000" cy="2387600"/>
          </a:xfrm>
        </p:spPr>
        <p:txBody>
          <a:bodyPr>
            <a:normAutofit fontScale="90000"/>
          </a:bodyPr>
          <a:lstStyle/>
          <a:p>
            <a:r>
              <a:rPr lang="ar-SA" sz="7200" b="1" dirty="0">
                <a:solidFill>
                  <a:srgbClr val="26774B"/>
                </a:solidFill>
                <a:latin typeface="Arial" panose="020B0604020202020204" pitchFamily="34" charset="0"/>
                <a:cs typeface="Arial" panose="020B0604020202020204" pitchFamily="34" charset="0"/>
              </a:rPr>
              <a:t>لقاء </a:t>
            </a:r>
            <a:r>
              <a:rPr lang="ar-SA" sz="7200" b="1" dirty="0" smtClean="0">
                <a:solidFill>
                  <a:srgbClr val="26774B"/>
                </a:solidFill>
                <a:latin typeface="Arial" panose="020B0604020202020204" pitchFamily="34" charset="0"/>
                <a:cs typeface="Arial" panose="020B0604020202020204" pitchFamily="34" charset="0"/>
              </a:rPr>
              <a:t>جامعة الملك سعود بالرياض </a:t>
            </a:r>
            <a:r>
              <a:rPr lang="ar-SA" sz="7200" b="1" dirty="0">
                <a:solidFill>
                  <a:srgbClr val="26774B"/>
                </a:solidFill>
                <a:latin typeface="Arial" panose="020B0604020202020204" pitchFamily="34" charset="0"/>
                <a:cs typeface="Arial" panose="020B0604020202020204" pitchFamily="34" charset="0"/>
              </a:rPr>
              <a:t/>
            </a:r>
            <a:br>
              <a:rPr lang="ar-SA" sz="7200" b="1" dirty="0">
                <a:solidFill>
                  <a:srgbClr val="26774B"/>
                </a:solidFill>
                <a:latin typeface="Arial" panose="020B0604020202020204" pitchFamily="34" charset="0"/>
                <a:cs typeface="Arial" panose="020B0604020202020204" pitchFamily="34" charset="0"/>
              </a:rPr>
            </a:br>
            <a:r>
              <a:rPr lang="ar-SA" sz="7200" b="1" dirty="0" smtClean="0">
                <a:solidFill>
                  <a:srgbClr val="26774B"/>
                </a:solidFill>
                <a:latin typeface="Arial" panose="020B0604020202020204" pitchFamily="34" charset="0"/>
                <a:cs typeface="Arial" panose="020B0604020202020204" pitchFamily="34" charset="0"/>
              </a:rPr>
              <a:t>الأربعاء 8/2/2017</a:t>
            </a:r>
            <a:endParaRPr lang="en-US" sz="7200" b="1" dirty="0">
              <a:solidFill>
                <a:srgbClr val="26774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20040"/>
            <a:ext cx="3200400" cy="2852928"/>
          </a:xfrm>
          <a:prstGeom prst="rect">
            <a:avLst/>
          </a:prstGeom>
        </p:spPr>
      </p:pic>
    </p:spTree>
    <p:extLst>
      <p:ext uri="{BB962C8B-B14F-4D97-AF65-F5344CB8AC3E}">
        <p14:creationId xmlns:p14="http://schemas.microsoft.com/office/powerpoint/2010/main" val="635081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161" y="180304"/>
            <a:ext cx="9002331" cy="6677696"/>
          </a:xfrm>
          <a:prstGeom prst="rect">
            <a:avLst/>
          </a:prstGeom>
        </p:spPr>
      </p:pic>
    </p:spTree>
    <p:extLst>
      <p:ext uri="{BB962C8B-B14F-4D97-AF65-F5344CB8AC3E}">
        <p14:creationId xmlns:p14="http://schemas.microsoft.com/office/powerpoint/2010/main" val="96432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763" y="0"/>
            <a:ext cx="10354614" cy="6858000"/>
          </a:xfrm>
          <a:prstGeom prst="rect">
            <a:avLst/>
          </a:prstGeom>
        </p:spPr>
      </p:pic>
    </p:spTree>
    <p:extLst>
      <p:ext uri="{BB962C8B-B14F-4D97-AF65-F5344CB8AC3E}">
        <p14:creationId xmlns:p14="http://schemas.microsoft.com/office/powerpoint/2010/main" val="2640775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0917" y="0"/>
            <a:ext cx="9272789" cy="6858000"/>
          </a:xfrm>
          <a:prstGeom prst="rect">
            <a:avLst/>
          </a:prstGeom>
        </p:spPr>
      </p:pic>
    </p:spTree>
    <p:extLst>
      <p:ext uri="{BB962C8B-B14F-4D97-AF65-F5344CB8AC3E}">
        <p14:creationId xmlns:p14="http://schemas.microsoft.com/office/powerpoint/2010/main" val="3381687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3194" y="0"/>
            <a:ext cx="7804598" cy="6858000"/>
          </a:xfrm>
          <a:prstGeom prst="rect">
            <a:avLst/>
          </a:prstGeom>
        </p:spPr>
      </p:pic>
    </p:spTree>
    <p:extLst>
      <p:ext uri="{BB962C8B-B14F-4D97-AF65-F5344CB8AC3E}">
        <p14:creationId xmlns:p14="http://schemas.microsoft.com/office/powerpoint/2010/main" val="264809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8941" y="-27700"/>
            <a:ext cx="11629621" cy="6878806"/>
          </a:xfrm>
          <a:prstGeom prst="rect">
            <a:avLst/>
          </a:prstGeom>
        </p:spPr>
        <p:txBody>
          <a:bodyPr wrap="square">
            <a:spAutoFit/>
          </a:bodyPr>
          <a:lstStyle/>
          <a:p>
            <a:pPr algn="ctr" rtl="1" eaLnBrk="1" fontAlgn="auto" hangingPunct="1">
              <a:spcBef>
                <a:spcPts val="0"/>
              </a:spcBef>
              <a:spcAft>
                <a:spcPts val="0"/>
              </a:spcAft>
            </a:pPr>
            <a:r>
              <a:rPr lang="ar-SA" sz="4000" dirty="0" smtClean="0">
                <a:solidFill>
                  <a:srgbClr val="26774B"/>
                </a:solidFill>
                <a:latin typeface="+mn-lt"/>
                <a:ea typeface="+mn-ea"/>
                <a:cs typeface="+mn-cs"/>
              </a:rPr>
              <a:t>عادل </a:t>
            </a:r>
            <a:r>
              <a:rPr lang="ar-SA" sz="4000" dirty="0">
                <a:solidFill>
                  <a:srgbClr val="26774B"/>
                </a:solidFill>
                <a:latin typeface="+mn-lt"/>
                <a:ea typeface="+mn-ea"/>
                <a:cs typeface="+mn-cs"/>
              </a:rPr>
              <a:t>عبدالعزيز العيسى</a:t>
            </a:r>
          </a:p>
          <a:p>
            <a:pPr algn="r" rtl="1" eaLnBrk="1" fontAlgn="auto" hangingPunct="1">
              <a:spcBef>
                <a:spcPts val="0"/>
              </a:spcBef>
              <a:spcAft>
                <a:spcPts val="0"/>
              </a:spcAft>
            </a:pPr>
            <a:endParaRPr lang="ar-SA" sz="2200" dirty="0">
              <a:solidFill>
                <a:srgbClr val="26774B"/>
              </a:solidFill>
              <a:latin typeface="+mn-lt"/>
              <a:ea typeface="+mn-ea"/>
              <a:cs typeface="+mn-cs"/>
            </a:endParaRPr>
          </a:p>
          <a:p>
            <a:pPr algn="ctr" rtl="1" eaLnBrk="1" fontAlgn="auto" hangingPunct="1">
              <a:spcBef>
                <a:spcPts val="0"/>
              </a:spcBef>
              <a:spcAft>
                <a:spcPts val="0"/>
              </a:spcAft>
            </a:pPr>
            <a:r>
              <a:rPr lang="ar-SA" sz="3600" dirty="0">
                <a:solidFill>
                  <a:srgbClr val="26774B"/>
                </a:solidFill>
                <a:latin typeface="+mn-lt"/>
                <a:ea typeface="+mn-ea"/>
                <a:cs typeface="+mn-cs"/>
              </a:rPr>
              <a:t>المتحدث الإعلامي لشركات التأمين</a:t>
            </a:r>
          </a:p>
          <a:p>
            <a:pPr algn="r" rtl="1" eaLnBrk="1" fontAlgn="auto" hangingPunct="1">
              <a:spcBef>
                <a:spcPts val="0"/>
              </a:spcBef>
              <a:spcAft>
                <a:spcPts val="0"/>
              </a:spcAft>
            </a:pPr>
            <a:endParaRPr lang="ar-SA" sz="2200" dirty="0">
              <a:solidFill>
                <a:srgbClr val="26774B"/>
              </a:solidFill>
              <a:latin typeface="+mn-lt"/>
              <a:ea typeface="+mn-ea"/>
              <a:cs typeface="+mn-cs"/>
            </a:endParaRPr>
          </a:p>
          <a:p>
            <a:pPr algn="r" rtl="1" eaLnBrk="1" fontAlgn="auto" hangingPunct="1">
              <a:spcBef>
                <a:spcPts val="0"/>
              </a:spcBef>
              <a:spcAft>
                <a:spcPts val="0"/>
              </a:spcAft>
            </a:pPr>
            <a:r>
              <a:rPr lang="ar-SA" sz="2200" dirty="0">
                <a:solidFill>
                  <a:srgbClr val="26774B"/>
                </a:solidFill>
                <a:latin typeface="+mn-lt"/>
                <a:ea typeface="+mn-ea"/>
                <a:cs typeface="+mn-cs"/>
              </a:rPr>
              <a:t>الرئيس التفيذي لشركة سوليدرتي تكافل من 2011 الى 2015</a:t>
            </a:r>
          </a:p>
          <a:p>
            <a:pPr algn="r" rtl="1" eaLnBrk="1" fontAlgn="auto" hangingPunct="1">
              <a:spcBef>
                <a:spcPts val="0"/>
              </a:spcBef>
              <a:spcAft>
                <a:spcPts val="0"/>
              </a:spcAft>
            </a:pPr>
            <a:r>
              <a:rPr lang="ar-SA" sz="2200" dirty="0">
                <a:solidFill>
                  <a:srgbClr val="26774B"/>
                </a:solidFill>
                <a:latin typeface="+mn-lt"/>
                <a:ea typeface="+mn-ea"/>
                <a:cs typeface="+mn-cs"/>
              </a:rPr>
              <a:t>موظف ثم مدير إعادة التأمين في شركة التعاونية للتأمين من </a:t>
            </a:r>
            <a:r>
              <a:rPr lang="ar-SA" sz="2200" dirty="0" smtClean="0">
                <a:solidFill>
                  <a:srgbClr val="26774B"/>
                </a:solidFill>
                <a:latin typeface="+mn-lt"/>
                <a:ea typeface="+mn-ea"/>
                <a:cs typeface="+mn-cs"/>
              </a:rPr>
              <a:t>92 </a:t>
            </a:r>
            <a:r>
              <a:rPr lang="ar-SA" sz="2200" dirty="0">
                <a:solidFill>
                  <a:srgbClr val="26774B"/>
                </a:solidFill>
                <a:latin typeface="+mn-lt"/>
                <a:ea typeface="+mn-ea"/>
                <a:cs typeface="+mn-cs"/>
              </a:rPr>
              <a:t>الى 2011</a:t>
            </a:r>
          </a:p>
          <a:p>
            <a:pPr algn="r" rtl="1" eaLnBrk="1" fontAlgn="auto" hangingPunct="1">
              <a:spcBef>
                <a:spcPts val="0"/>
              </a:spcBef>
              <a:spcAft>
                <a:spcPts val="0"/>
              </a:spcAft>
            </a:pPr>
            <a:endParaRPr lang="ar-SA" sz="2200" dirty="0">
              <a:solidFill>
                <a:srgbClr val="26774B"/>
              </a:solidFill>
              <a:latin typeface="+mn-lt"/>
              <a:ea typeface="+mn-ea"/>
              <a:cs typeface="+mn-cs"/>
            </a:endParaRPr>
          </a:p>
          <a:p>
            <a:pPr algn="r" rtl="1" eaLnBrk="1" fontAlgn="auto" hangingPunct="1">
              <a:spcBef>
                <a:spcPts val="0"/>
              </a:spcBef>
              <a:spcAft>
                <a:spcPts val="0"/>
              </a:spcAft>
            </a:pPr>
            <a:r>
              <a:rPr lang="ar-SA" sz="2000" dirty="0">
                <a:solidFill>
                  <a:srgbClr val="26774B"/>
                </a:solidFill>
                <a:latin typeface="+mn-lt"/>
                <a:ea typeface="+mn-ea"/>
                <a:cs typeface="+mn-cs"/>
              </a:rPr>
              <a:t>شهادة ممارسة مهنة التأمين </a:t>
            </a:r>
            <a:r>
              <a:rPr lang="en-US" sz="2000" dirty="0">
                <a:solidFill>
                  <a:srgbClr val="26774B"/>
                </a:solidFill>
                <a:latin typeface="+mn-lt"/>
                <a:ea typeface="+mn-ea"/>
                <a:cs typeface="+mn-cs"/>
              </a:rPr>
              <a:t>PIC  </a:t>
            </a:r>
            <a:r>
              <a:rPr lang="ar-SA" sz="2000" dirty="0">
                <a:solidFill>
                  <a:srgbClr val="26774B"/>
                </a:solidFill>
                <a:latin typeface="+mn-lt"/>
                <a:ea typeface="+mn-ea"/>
                <a:cs typeface="+mn-cs"/>
              </a:rPr>
              <a:t>من معهد لندن للتأمين .</a:t>
            </a:r>
          </a:p>
          <a:p>
            <a:pPr algn="r" rtl="1" eaLnBrk="1" fontAlgn="auto" hangingPunct="1">
              <a:spcBef>
                <a:spcPts val="0"/>
              </a:spcBef>
              <a:spcAft>
                <a:spcPts val="0"/>
              </a:spcAft>
            </a:pPr>
            <a:endParaRPr lang="ar-SA" sz="2000" dirty="0">
              <a:solidFill>
                <a:srgbClr val="26774B"/>
              </a:solidFill>
              <a:latin typeface="+mn-lt"/>
              <a:ea typeface="+mn-ea"/>
              <a:cs typeface="+mn-cs"/>
            </a:endParaRPr>
          </a:p>
          <a:p>
            <a:pPr algn="r" rtl="1" eaLnBrk="1" fontAlgn="auto" hangingPunct="1">
              <a:spcBef>
                <a:spcPts val="0"/>
              </a:spcBef>
              <a:spcAft>
                <a:spcPts val="0"/>
              </a:spcAft>
            </a:pPr>
            <a:r>
              <a:rPr lang="ar-SA" sz="2000" dirty="0">
                <a:solidFill>
                  <a:srgbClr val="26774B"/>
                </a:solidFill>
                <a:latin typeface="+mn-lt"/>
                <a:ea typeface="+mn-ea"/>
                <a:cs typeface="+mn-cs"/>
              </a:rPr>
              <a:t>بكالوريوس بحوث العمليات – كلية العلوم – جامعة الملك سعود</a:t>
            </a:r>
          </a:p>
          <a:p>
            <a:pPr marL="342900" indent="-342900" algn="r" rtl="1" eaLnBrk="1" fontAlgn="auto" hangingPunct="1">
              <a:spcBef>
                <a:spcPts val="0"/>
              </a:spcBef>
              <a:spcAft>
                <a:spcPts val="0"/>
              </a:spcAft>
              <a:buFont typeface="Wingdings" panose="05000000000000000000" pitchFamily="2" charset="2"/>
              <a:buChar char="ü"/>
            </a:pPr>
            <a:endParaRPr lang="ar-SA" sz="2000" dirty="0">
              <a:solidFill>
                <a:srgbClr val="26774B"/>
              </a:solidFill>
              <a:latin typeface="+mn-lt"/>
              <a:ea typeface="+mn-ea"/>
              <a:cs typeface="+mn-cs"/>
            </a:endParaRPr>
          </a:p>
          <a:p>
            <a:pPr algn="r" rtl="1" eaLnBrk="1" fontAlgn="auto" hangingPunct="1">
              <a:spcBef>
                <a:spcPts val="0"/>
              </a:spcBef>
              <a:spcAft>
                <a:spcPts val="0"/>
              </a:spcAft>
            </a:pPr>
            <a:r>
              <a:rPr lang="ar-SA" sz="2000" dirty="0" smtClean="0">
                <a:solidFill>
                  <a:srgbClr val="26774B"/>
                </a:solidFill>
                <a:latin typeface="+mn-lt"/>
                <a:ea typeface="+mn-ea"/>
                <a:cs typeface="+mn-cs"/>
              </a:rPr>
              <a:t>- عضو </a:t>
            </a:r>
            <a:r>
              <a:rPr lang="ar-SA" sz="2000" dirty="0">
                <a:solidFill>
                  <a:srgbClr val="26774B"/>
                </a:solidFill>
                <a:latin typeface="+mn-lt"/>
                <a:ea typeface="+mn-ea"/>
                <a:cs typeface="+mn-cs"/>
              </a:rPr>
              <a:t>في اللجنة العامة واللجنة التنفيذية لشركات التأمين </a:t>
            </a:r>
            <a:endParaRPr lang="en-US" sz="2000" dirty="0">
              <a:solidFill>
                <a:srgbClr val="26774B"/>
              </a:solidFill>
              <a:latin typeface="+mn-lt"/>
              <a:ea typeface="+mn-ea"/>
              <a:cs typeface="+mn-cs"/>
            </a:endParaRPr>
          </a:p>
          <a:p>
            <a:pPr algn="r" rtl="1" eaLnBrk="1" fontAlgn="auto" hangingPunct="1">
              <a:spcBef>
                <a:spcPts val="0"/>
              </a:spcBef>
              <a:spcAft>
                <a:spcPts val="0"/>
              </a:spcAft>
            </a:pPr>
            <a:r>
              <a:rPr lang="ar-SA" sz="2000" dirty="0" smtClean="0">
                <a:solidFill>
                  <a:srgbClr val="26774B"/>
                </a:solidFill>
                <a:latin typeface="+mn-lt"/>
                <a:ea typeface="+mn-ea"/>
                <a:cs typeface="+mn-cs"/>
              </a:rPr>
              <a:t>- رئيس </a:t>
            </a:r>
            <a:r>
              <a:rPr lang="ar-SA" sz="2000" dirty="0">
                <a:solidFill>
                  <a:srgbClr val="26774B"/>
                </a:solidFill>
                <a:latin typeface="+mn-lt"/>
                <a:ea typeface="+mn-ea"/>
                <a:cs typeface="+mn-cs"/>
              </a:rPr>
              <a:t>اللجنة الفرعية للتوعية والتدريب</a:t>
            </a:r>
          </a:p>
          <a:p>
            <a:pPr algn="r" rtl="1" eaLnBrk="1" fontAlgn="auto" hangingPunct="1">
              <a:spcBef>
                <a:spcPts val="0"/>
              </a:spcBef>
              <a:spcAft>
                <a:spcPts val="0"/>
              </a:spcAft>
            </a:pPr>
            <a:r>
              <a:rPr lang="ar-SA" sz="2000" dirty="0" smtClean="0">
                <a:solidFill>
                  <a:srgbClr val="26774B"/>
                </a:solidFill>
                <a:latin typeface="+mn-lt"/>
                <a:ea typeface="+mn-ea"/>
                <a:cs typeface="+mn-cs"/>
              </a:rPr>
              <a:t>- عضو </a:t>
            </a:r>
            <a:r>
              <a:rPr lang="ar-SA" sz="2000" dirty="0">
                <a:solidFill>
                  <a:srgbClr val="26774B"/>
                </a:solidFill>
                <a:latin typeface="+mn-lt"/>
                <a:ea typeface="+mn-ea"/>
                <a:cs typeface="+mn-cs"/>
              </a:rPr>
              <a:t>في اللجنة الأستشارية </a:t>
            </a:r>
            <a:r>
              <a:rPr lang="ar-SA" sz="2000" dirty="0" smtClean="0">
                <a:solidFill>
                  <a:srgbClr val="26774B"/>
                </a:solidFill>
                <a:latin typeface="+mn-lt"/>
                <a:ea typeface="+mn-ea"/>
                <a:cs typeface="+mn-cs"/>
              </a:rPr>
              <a:t>للإعلام </a:t>
            </a:r>
            <a:r>
              <a:rPr lang="ar-SA" sz="2000" dirty="0">
                <a:solidFill>
                  <a:srgbClr val="26774B"/>
                </a:solidFill>
                <a:latin typeface="+mn-lt"/>
                <a:ea typeface="+mn-ea"/>
                <a:cs typeface="+mn-cs"/>
              </a:rPr>
              <a:t>في شركة نجم </a:t>
            </a:r>
          </a:p>
          <a:p>
            <a:pPr algn="r" rtl="1" eaLnBrk="1" fontAlgn="auto" hangingPunct="1">
              <a:spcBef>
                <a:spcPts val="0"/>
              </a:spcBef>
              <a:spcAft>
                <a:spcPts val="0"/>
              </a:spcAft>
            </a:pPr>
            <a:r>
              <a:rPr lang="ar-SA" sz="2000" dirty="0" smtClean="0">
                <a:solidFill>
                  <a:srgbClr val="26774B"/>
                </a:solidFill>
                <a:latin typeface="+mn-lt"/>
                <a:ea typeface="+mn-ea"/>
                <a:cs typeface="+mn-cs"/>
              </a:rPr>
              <a:t>- عضو </a:t>
            </a:r>
            <a:r>
              <a:rPr lang="ar-SA" sz="2000" dirty="0">
                <a:solidFill>
                  <a:srgbClr val="26774B"/>
                </a:solidFill>
                <a:latin typeface="+mn-lt"/>
                <a:ea typeface="+mn-ea"/>
                <a:cs typeface="+mn-cs"/>
              </a:rPr>
              <a:t>في عدة لجان تنسيقية بين شركات التأمين </a:t>
            </a:r>
            <a:r>
              <a:rPr lang="ar-SA" sz="2000" dirty="0" smtClean="0">
                <a:solidFill>
                  <a:srgbClr val="26774B"/>
                </a:solidFill>
                <a:latin typeface="+mn-lt"/>
                <a:ea typeface="+mn-ea"/>
                <a:cs typeface="+mn-cs"/>
              </a:rPr>
              <a:t>ومؤسسة النقد العربي السعودي وجهات </a:t>
            </a:r>
            <a:r>
              <a:rPr lang="ar-SA" sz="2000" dirty="0">
                <a:solidFill>
                  <a:srgbClr val="26774B"/>
                </a:solidFill>
                <a:latin typeface="+mn-lt"/>
                <a:ea typeface="+mn-ea"/>
                <a:cs typeface="+mn-cs"/>
              </a:rPr>
              <a:t>أخرى</a:t>
            </a:r>
          </a:p>
          <a:p>
            <a:pPr algn="r" rtl="1" eaLnBrk="1" fontAlgn="auto" hangingPunct="1">
              <a:spcBef>
                <a:spcPts val="0"/>
              </a:spcBef>
              <a:spcAft>
                <a:spcPts val="0"/>
              </a:spcAft>
            </a:pPr>
            <a:r>
              <a:rPr lang="ar-SA" sz="2000" dirty="0" smtClean="0">
                <a:solidFill>
                  <a:srgbClr val="26774B"/>
                </a:solidFill>
                <a:latin typeface="+mn-lt"/>
                <a:ea typeface="+mn-ea"/>
                <a:cs typeface="+mn-cs"/>
              </a:rPr>
              <a:t>- رئيس </a:t>
            </a:r>
            <a:r>
              <a:rPr lang="ar-SA" sz="2000" dirty="0">
                <a:solidFill>
                  <a:srgbClr val="26774B"/>
                </a:solidFill>
                <a:latin typeface="+mn-lt"/>
                <a:ea typeface="+mn-ea"/>
                <a:cs typeface="+mn-cs"/>
              </a:rPr>
              <a:t>اللجنة المنظمة للندوة الثالثة للتأمين والتي أقيمت اواخر أبريل 2015 والتي كانت برعاية محافظ مؤسسة النقد </a:t>
            </a:r>
            <a:r>
              <a:rPr lang="ar-SA" sz="2000" dirty="0" smtClean="0">
                <a:solidFill>
                  <a:srgbClr val="26774B"/>
                </a:solidFill>
                <a:latin typeface="+mn-lt"/>
                <a:ea typeface="+mn-ea"/>
                <a:cs typeface="+mn-cs"/>
              </a:rPr>
              <a:t>العربي</a:t>
            </a:r>
            <a:br>
              <a:rPr lang="ar-SA" sz="2000" dirty="0" smtClean="0">
                <a:solidFill>
                  <a:srgbClr val="26774B"/>
                </a:solidFill>
                <a:latin typeface="+mn-lt"/>
                <a:ea typeface="+mn-ea"/>
                <a:cs typeface="+mn-cs"/>
              </a:rPr>
            </a:br>
            <a:r>
              <a:rPr lang="ar-SA" sz="2000" dirty="0" smtClean="0">
                <a:solidFill>
                  <a:srgbClr val="26774B"/>
                </a:solidFill>
                <a:latin typeface="+mn-lt"/>
                <a:ea typeface="+mn-ea"/>
                <a:cs typeface="+mn-cs"/>
              </a:rPr>
              <a:t>   السعودي </a:t>
            </a:r>
            <a:r>
              <a:rPr lang="ar-SA" sz="2000" dirty="0">
                <a:solidFill>
                  <a:srgbClr val="26774B"/>
                </a:solidFill>
                <a:latin typeface="+mn-lt"/>
                <a:ea typeface="+mn-ea"/>
                <a:cs typeface="+mn-cs"/>
              </a:rPr>
              <a:t>الدكتور فهد </a:t>
            </a:r>
            <a:r>
              <a:rPr lang="ar-SA" sz="2000" dirty="0" smtClean="0">
                <a:solidFill>
                  <a:srgbClr val="26774B"/>
                </a:solidFill>
                <a:latin typeface="+mn-lt"/>
                <a:ea typeface="+mn-ea"/>
                <a:cs typeface="+mn-cs"/>
              </a:rPr>
              <a:t>المبارك</a:t>
            </a:r>
            <a:r>
              <a:rPr lang="ar-SA" sz="2000" dirty="0">
                <a:solidFill>
                  <a:srgbClr val="26774B"/>
                </a:solidFill>
                <a:latin typeface="+mn-lt"/>
                <a:ea typeface="+mn-ea"/>
                <a:cs typeface="+mn-cs"/>
              </a:rPr>
              <a:t> </a:t>
            </a:r>
            <a:r>
              <a:rPr lang="ar-SA" sz="2000" dirty="0" smtClean="0">
                <a:solidFill>
                  <a:srgbClr val="26774B"/>
                </a:solidFill>
                <a:latin typeface="+mn-lt"/>
                <a:ea typeface="+mn-ea"/>
                <a:cs typeface="+mn-cs"/>
              </a:rPr>
              <a:t/>
            </a:r>
            <a:br>
              <a:rPr lang="ar-SA" sz="2000" dirty="0" smtClean="0">
                <a:solidFill>
                  <a:srgbClr val="26774B"/>
                </a:solidFill>
                <a:latin typeface="+mn-lt"/>
                <a:ea typeface="+mn-ea"/>
                <a:cs typeface="+mn-cs"/>
              </a:rPr>
            </a:br>
            <a:r>
              <a:rPr lang="ar-SA" sz="2000" dirty="0" smtClean="0">
                <a:solidFill>
                  <a:srgbClr val="26774B"/>
                </a:solidFill>
                <a:latin typeface="+mn-lt"/>
                <a:ea typeface="+mn-ea"/>
                <a:cs typeface="+mn-cs"/>
              </a:rPr>
              <a:t>- </a:t>
            </a:r>
            <a:r>
              <a:rPr lang="ar-SA" sz="2000" dirty="0" smtClean="0">
                <a:solidFill>
                  <a:srgbClr val="26774B"/>
                </a:solidFill>
                <a:latin typeface="+mn-lt"/>
                <a:ea typeface="+mn-ea"/>
                <a:cs typeface="+mn-cs"/>
              </a:rPr>
              <a:t>عضو </a:t>
            </a:r>
            <a:r>
              <a:rPr lang="ar-SA" sz="2000" dirty="0">
                <a:solidFill>
                  <a:srgbClr val="26774B"/>
                </a:solidFill>
                <a:latin typeface="+mn-lt"/>
                <a:ea typeface="+mn-ea"/>
                <a:cs typeface="+mn-cs"/>
              </a:rPr>
              <a:t>سابق لمجلس إدارة شركة نجم وعضو في اللجنة التنفيذية </a:t>
            </a:r>
            <a:r>
              <a:rPr lang="ar-SA" sz="2000" dirty="0" smtClean="0">
                <a:solidFill>
                  <a:srgbClr val="26774B"/>
                </a:solidFill>
                <a:latin typeface="+mn-lt"/>
                <a:ea typeface="+mn-ea"/>
                <a:cs typeface="+mn-cs"/>
              </a:rPr>
              <a:t/>
            </a:r>
            <a:br>
              <a:rPr lang="ar-SA" sz="2000" dirty="0" smtClean="0">
                <a:solidFill>
                  <a:srgbClr val="26774B"/>
                </a:solidFill>
                <a:latin typeface="+mn-lt"/>
                <a:ea typeface="+mn-ea"/>
                <a:cs typeface="+mn-cs"/>
              </a:rPr>
            </a:br>
            <a:r>
              <a:rPr lang="ar-SA" sz="2000" dirty="0" smtClean="0">
                <a:solidFill>
                  <a:srgbClr val="26774B"/>
                </a:solidFill>
                <a:latin typeface="+mn-lt"/>
                <a:ea typeface="+mn-ea"/>
                <a:cs typeface="+mn-cs"/>
              </a:rPr>
              <a:t>- </a:t>
            </a:r>
            <a:r>
              <a:rPr lang="ar-SA" sz="2000" dirty="0" smtClean="0">
                <a:solidFill>
                  <a:srgbClr val="26774B"/>
                </a:solidFill>
                <a:latin typeface="+mn-lt"/>
                <a:ea typeface="+mn-ea"/>
                <a:cs typeface="+mn-cs"/>
              </a:rPr>
              <a:t>رئيس </a:t>
            </a:r>
            <a:r>
              <a:rPr lang="ar-SA" sz="2000" dirty="0">
                <a:solidFill>
                  <a:srgbClr val="26774B"/>
                </a:solidFill>
                <a:latin typeface="+mn-lt"/>
                <a:ea typeface="+mn-ea"/>
                <a:cs typeface="+mn-cs"/>
              </a:rPr>
              <a:t>اللجنة المنظمة لفعاليات يوم المهنة لقطاع التأمين في عام 2016</a:t>
            </a:r>
            <a:br>
              <a:rPr lang="ar-SA" sz="2000" dirty="0">
                <a:solidFill>
                  <a:srgbClr val="26774B"/>
                </a:solidFill>
                <a:latin typeface="+mn-lt"/>
                <a:ea typeface="+mn-ea"/>
                <a:cs typeface="+mn-cs"/>
              </a:rPr>
            </a:br>
            <a:r>
              <a:rPr lang="ar-SA" sz="2000" dirty="0" smtClean="0">
                <a:solidFill>
                  <a:srgbClr val="26774B"/>
                </a:solidFill>
                <a:latin typeface="+mn-lt"/>
                <a:ea typeface="+mn-ea"/>
                <a:cs typeface="+mn-cs"/>
              </a:rPr>
              <a:t>- رئيس </a:t>
            </a:r>
            <a:r>
              <a:rPr lang="ar-SA" sz="2000" dirty="0">
                <a:solidFill>
                  <a:srgbClr val="26774B"/>
                </a:solidFill>
                <a:latin typeface="+mn-lt"/>
                <a:ea typeface="+mn-ea"/>
                <a:cs typeface="+mn-cs"/>
              </a:rPr>
              <a:t>اللجنة المنظمة للندوة الرابعة للتأمين والتي ستقام </a:t>
            </a:r>
            <a:r>
              <a:rPr lang="ar-SA" sz="2000" dirty="0" smtClean="0">
                <a:solidFill>
                  <a:srgbClr val="26774B"/>
                </a:solidFill>
                <a:latin typeface="+mn-lt"/>
                <a:ea typeface="+mn-ea"/>
                <a:cs typeface="+mn-cs"/>
              </a:rPr>
              <a:t>في </a:t>
            </a:r>
            <a:r>
              <a:rPr lang="ar-SA" sz="2000" dirty="0">
                <a:solidFill>
                  <a:srgbClr val="26774B"/>
                </a:solidFill>
                <a:latin typeface="+mn-lt"/>
                <a:ea typeface="+mn-ea"/>
                <a:cs typeface="+mn-cs"/>
              </a:rPr>
              <a:t>30 أبريل 1 مايو من عام </a:t>
            </a:r>
            <a:r>
              <a:rPr lang="ar-SA" sz="2000" dirty="0" smtClean="0">
                <a:solidFill>
                  <a:srgbClr val="26774B"/>
                </a:solidFill>
                <a:latin typeface="+mn-lt"/>
                <a:ea typeface="+mn-ea"/>
                <a:cs typeface="+mn-cs"/>
              </a:rPr>
              <a:t>2017.</a:t>
            </a:r>
            <a:endParaRPr lang="en-US" sz="2000" dirty="0">
              <a:solidFill>
                <a:srgbClr val="26774B"/>
              </a:solidFill>
              <a:latin typeface="+mn-lt"/>
              <a:ea typeface="+mn-ea"/>
              <a:cs typeface="+mn-cs"/>
            </a:endParaRPr>
          </a:p>
          <a:p>
            <a:pPr algn="r" eaLnBrk="1" fontAlgn="auto" hangingPunct="1">
              <a:spcBef>
                <a:spcPts val="0"/>
              </a:spcBef>
              <a:spcAft>
                <a:spcPts val="0"/>
              </a:spcAft>
            </a:pPr>
            <a:endParaRPr lang="ar-SA" sz="2200" dirty="0">
              <a:solidFill>
                <a:srgbClr val="26774B"/>
              </a:solidFill>
              <a:latin typeface="+mn-lt"/>
              <a:ea typeface="+mn-ea"/>
              <a:cs typeface="+mn-cs"/>
            </a:endParaRPr>
          </a:p>
          <a:p>
            <a:pPr algn="r" eaLnBrk="1" fontAlgn="auto" hangingPunct="1">
              <a:spcBef>
                <a:spcPts val="0"/>
              </a:spcBef>
              <a:spcAft>
                <a:spcPts val="0"/>
              </a:spcAft>
            </a:pPr>
            <a:r>
              <a:rPr lang="ar-SA" sz="2200" dirty="0">
                <a:solidFill>
                  <a:srgbClr val="26774B"/>
                </a:solidFill>
                <a:latin typeface="+mn-lt"/>
                <a:ea typeface="+mn-ea"/>
                <a:cs typeface="+mn-cs"/>
              </a:rPr>
              <a:t>خبرة عملية إدارية وفنية لمدة </a:t>
            </a:r>
            <a:r>
              <a:rPr lang="ar-SA" sz="2200" dirty="0" smtClean="0">
                <a:solidFill>
                  <a:srgbClr val="26774B"/>
                </a:solidFill>
                <a:latin typeface="+mn-lt"/>
                <a:ea typeface="+mn-ea"/>
                <a:cs typeface="+mn-cs"/>
              </a:rPr>
              <a:t>24 </a:t>
            </a:r>
            <a:r>
              <a:rPr lang="ar-SA" sz="2200" dirty="0" smtClean="0">
                <a:solidFill>
                  <a:srgbClr val="26774B"/>
                </a:solidFill>
                <a:latin typeface="+mn-lt"/>
                <a:ea typeface="+mn-ea"/>
                <a:cs typeface="+mn-cs"/>
              </a:rPr>
              <a:t>سنة</a:t>
            </a:r>
            <a:endParaRPr lang="ar-SA" sz="2200" dirty="0">
              <a:solidFill>
                <a:srgbClr val="26774B"/>
              </a:solidFill>
              <a:latin typeface="Calibri" panose="020F050202020403020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36530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8" presetClass="entr" presetSubtype="16"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diamond(in)">
                                      <p:cBhvr>
                                        <p:cTn id="24" dur="2000"/>
                                        <p:tgtEl>
                                          <p:spTgt spid="4">
                                            <p:txEl>
                                              <p:pRg st="2" end="2"/>
                                            </p:txEl>
                                          </p:spTgt>
                                        </p:tgtEl>
                                      </p:cBhvr>
                                    </p:animEffect>
                                  </p:childTnLst>
                                </p:cTn>
                              </p:par>
                            </p:childTnLst>
                          </p:cTn>
                        </p:par>
                        <p:par>
                          <p:cTn id="25" fill="hold">
                            <p:stCondLst>
                              <p:cond delay="4000"/>
                            </p:stCondLst>
                            <p:childTnLst>
                              <p:par>
                                <p:cTn id="26" presetID="8" presetClass="entr" presetSubtype="16"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amond(in)">
                                      <p:cBhvr>
                                        <p:cTn id="28" dur="2000"/>
                                        <p:tgtEl>
                                          <p:spTgt spid="4">
                                            <p:txEl>
                                              <p:pRg st="4" end="4"/>
                                            </p:txEl>
                                          </p:spTgt>
                                        </p:tgtEl>
                                      </p:cBhvr>
                                    </p:animEffect>
                                  </p:childTnLst>
                                </p:cTn>
                              </p:par>
                            </p:childTnLst>
                          </p:cTn>
                        </p:par>
                        <p:par>
                          <p:cTn id="29" fill="hold">
                            <p:stCondLst>
                              <p:cond delay="6000"/>
                            </p:stCondLst>
                            <p:childTnLst>
                              <p:par>
                                <p:cTn id="30" presetID="8" presetClass="entr" presetSubtype="16"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amond(in)">
                                      <p:cBhvr>
                                        <p:cTn id="32" dur="2000"/>
                                        <p:tgtEl>
                                          <p:spTgt spid="4">
                                            <p:txEl>
                                              <p:pRg st="5" end="5"/>
                                            </p:txEl>
                                          </p:spTgt>
                                        </p:tgtEl>
                                      </p:cBhvr>
                                    </p:animEffect>
                                  </p:childTnLst>
                                </p:cTn>
                              </p:par>
                            </p:childTnLst>
                          </p:cTn>
                        </p:par>
                        <p:par>
                          <p:cTn id="33" fill="hold">
                            <p:stCondLst>
                              <p:cond delay="8000"/>
                            </p:stCondLst>
                            <p:childTnLst>
                              <p:par>
                                <p:cTn id="34" presetID="8" presetClass="entr" presetSubtype="16" fill="hold"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amond(in)">
                                      <p:cBhvr>
                                        <p:cTn id="36" dur="2000"/>
                                        <p:tgtEl>
                                          <p:spTgt spid="4">
                                            <p:txEl>
                                              <p:pRg st="7" end="7"/>
                                            </p:txEl>
                                          </p:spTgt>
                                        </p:tgtEl>
                                      </p:cBhvr>
                                    </p:animEffect>
                                  </p:childTnLst>
                                </p:cTn>
                              </p:par>
                            </p:childTnLst>
                          </p:cTn>
                        </p:par>
                        <p:par>
                          <p:cTn id="37" fill="hold">
                            <p:stCondLst>
                              <p:cond delay="10000"/>
                            </p:stCondLst>
                            <p:childTnLst>
                              <p:par>
                                <p:cTn id="38" presetID="8" presetClass="entr" presetSubtype="16" fill="hold" nodeType="after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diamond(in)">
                                      <p:cBhvr>
                                        <p:cTn id="40" dur="2000"/>
                                        <p:tgtEl>
                                          <p:spTgt spid="4">
                                            <p:txEl>
                                              <p:pRg st="9" end="9"/>
                                            </p:txEl>
                                          </p:spTgt>
                                        </p:tgtEl>
                                      </p:cBhvr>
                                    </p:animEffect>
                                  </p:childTnLst>
                                </p:cTn>
                              </p:par>
                            </p:childTnLst>
                          </p:cTn>
                        </p:par>
                        <p:par>
                          <p:cTn id="41" fill="hold">
                            <p:stCondLst>
                              <p:cond delay="12000"/>
                            </p:stCondLst>
                            <p:childTnLst>
                              <p:par>
                                <p:cTn id="42" presetID="8" presetClass="entr" presetSubtype="16" fill="hold" nodeType="after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diamond(in)">
                                      <p:cBhvr>
                                        <p:cTn id="44" dur="2000"/>
                                        <p:tgtEl>
                                          <p:spTgt spid="4">
                                            <p:txEl>
                                              <p:pRg st="11" end="11"/>
                                            </p:txEl>
                                          </p:spTgt>
                                        </p:tgtEl>
                                      </p:cBhvr>
                                    </p:animEffect>
                                  </p:childTnLst>
                                </p:cTn>
                              </p:par>
                            </p:childTnLst>
                          </p:cTn>
                        </p:par>
                        <p:par>
                          <p:cTn id="45" fill="hold">
                            <p:stCondLst>
                              <p:cond delay="14000"/>
                            </p:stCondLst>
                            <p:childTnLst>
                              <p:par>
                                <p:cTn id="46" presetID="8" presetClass="entr" presetSubtype="16" fill="hold" nodeType="after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diamond(in)">
                                      <p:cBhvr>
                                        <p:cTn id="48" dur="2000"/>
                                        <p:tgtEl>
                                          <p:spTgt spid="4">
                                            <p:txEl>
                                              <p:pRg st="12" end="12"/>
                                            </p:txEl>
                                          </p:spTgt>
                                        </p:tgtEl>
                                      </p:cBhvr>
                                    </p:animEffect>
                                  </p:childTnLst>
                                </p:cTn>
                              </p:par>
                            </p:childTnLst>
                          </p:cTn>
                        </p:par>
                        <p:par>
                          <p:cTn id="49" fill="hold">
                            <p:stCondLst>
                              <p:cond delay="16000"/>
                            </p:stCondLst>
                            <p:childTnLst>
                              <p:par>
                                <p:cTn id="50" presetID="8" presetClass="entr" presetSubtype="16" fill="hold" nodeType="after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diamond(in)">
                                      <p:cBhvr>
                                        <p:cTn id="52" dur="2000"/>
                                        <p:tgtEl>
                                          <p:spTgt spid="4">
                                            <p:txEl>
                                              <p:pRg st="13" end="13"/>
                                            </p:txEl>
                                          </p:spTgt>
                                        </p:tgtEl>
                                      </p:cBhvr>
                                    </p:animEffect>
                                  </p:childTnLst>
                                </p:cTn>
                              </p:par>
                            </p:childTnLst>
                          </p:cTn>
                        </p:par>
                        <p:par>
                          <p:cTn id="53" fill="hold">
                            <p:stCondLst>
                              <p:cond delay="18000"/>
                            </p:stCondLst>
                            <p:childTnLst>
                              <p:par>
                                <p:cTn id="54" presetID="8" presetClass="entr" presetSubtype="16" fill="hold" nodeType="afterEffect">
                                  <p:stCondLst>
                                    <p:cond delay="0"/>
                                  </p:stCondLst>
                                  <p:childTnLst>
                                    <p:set>
                                      <p:cBhvr>
                                        <p:cTn id="55" dur="1" fill="hold">
                                          <p:stCondLst>
                                            <p:cond delay="0"/>
                                          </p:stCondLst>
                                        </p:cTn>
                                        <p:tgtEl>
                                          <p:spTgt spid="4">
                                            <p:txEl>
                                              <p:pRg st="14" end="14"/>
                                            </p:txEl>
                                          </p:spTgt>
                                        </p:tgtEl>
                                        <p:attrNameLst>
                                          <p:attrName>style.visibility</p:attrName>
                                        </p:attrNameLst>
                                      </p:cBhvr>
                                      <p:to>
                                        <p:strVal val="visible"/>
                                      </p:to>
                                    </p:set>
                                    <p:animEffect transition="in" filter="diamond(in)">
                                      <p:cBhvr>
                                        <p:cTn id="56" dur="2000"/>
                                        <p:tgtEl>
                                          <p:spTgt spid="4">
                                            <p:txEl>
                                              <p:pRg st="14" end="14"/>
                                            </p:txEl>
                                          </p:spTgt>
                                        </p:tgtEl>
                                      </p:cBhvr>
                                    </p:animEffect>
                                  </p:childTnLst>
                                </p:cTn>
                              </p:par>
                            </p:childTnLst>
                          </p:cTn>
                        </p:par>
                        <p:par>
                          <p:cTn id="57" fill="hold">
                            <p:stCondLst>
                              <p:cond delay="20000"/>
                            </p:stCondLst>
                            <p:childTnLst>
                              <p:par>
                                <p:cTn id="58" presetID="8" presetClass="entr" presetSubtype="16" fill="hold" nodeType="afterEffect">
                                  <p:stCondLst>
                                    <p:cond delay="0"/>
                                  </p:stCondLst>
                                  <p:childTnLst>
                                    <p:set>
                                      <p:cBhvr>
                                        <p:cTn id="59" dur="1" fill="hold">
                                          <p:stCondLst>
                                            <p:cond delay="0"/>
                                          </p:stCondLst>
                                        </p:cTn>
                                        <p:tgtEl>
                                          <p:spTgt spid="4">
                                            <p:txEl>
                                              <p:pRg st="15" end="15"/>
                                            </p:txEl>
                                          </p:spTgt>
                                        </p:tgtEl>
                                        <p:attrNameLst>
                                          <p:attrName>style.visibility</p:attrName>
                                        </p:attrNameLst>
                                      </p:cBhvr>
                                      <p:to>
                                        <p:strVal val="visible"/>
                                      </p:to>
                                    </p:set>
                                    <p:animEffect transition="in" filter="diamond(in)">
                                      <p:cBhvr>
                                        <p:cTn id="60" dur="2000"/>
                                        <p:tgtEl>
                                          <p:spTgt spid="4">
                                            <p:txEl>
                                              <p:pRg st="15" end="15"/>
                                            </p:txEl>
                                          </p:spTgt>
                                        </p:tgtEl>
                                      </p:cBhvr>
                                    </p:animEffect>
                                  </p:childTnLst>
                                </p:cTn>
                              </p:par>
                            </p:childTnLst>
                          </p:cTn>
                        </p:par>
                        <p:par>
                          <p:cTn id="61" fill="hold">
                            <p:stCondLst>
                              <p:cond delay="22000"/>
                            </p:stCondLst>
                            <p:childTnLst>
                              <p:par>
                                <p:cTn id="62" presetID="8" presetClass="entr" presetSubtype="16" fill="hold" nodeType="afterEffect">
                                  <p:stCondLst>
                                    <p:cond delay="0"/>
                                  </p:stCondLst>
                                  <p:childTnLst>
                                    <p:set>
                                      <p:cBhvr>
                                        <p:cTn id="63" dur="1" fill="hold">
                                          <p:stCondLst>
                                            <p:cond delay="0"/>
                                          </p:stCondLst>
                                        </p:cTn>
                                        <p:tgtEl>
                                          <p:spTgt spid="4">
                                            <p:txEl>
                                              <p:pRg st="17" end="17"/>
                                            </p:txEl>
                                          </p:spTgt>
                                        </p:tgtEl>
                                        <p:attrNameLst>
                                          <p:attrName>style.visibility</p:attrName>
                                        </p:attrNameLst>
                                      </p:cBhvr>
                                      <p:to>
                                        <p:strVal val="visible"/>
                                      </p:to>
                                    </p:set>
                                    <p:animEffect transition="in" filter="diamond(in)">
                                      <p:cBhvr>
                                        <p:cTn id="64" dur="20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0" y="890954"/>
            <a:ext cx="10515600" cy="1325563"/>
          </a:xfrm>
        </p:spPr>
        <p:txBody>
          <a:bodyPr>
            <a:noAutofit/>
          </a:bodyPr>
          <a:lstStyle/>
          <a:p>
            <a:pPr algn="ctr"/>
            <a:r>
              <a:rPr lang="ar-SA" sz="4800" b="1" dirty="0">
                <a:solidFill>
                  <a:srgbClr val="26774B"/>
                </a:solidFill>
                <a:latin typeface="Arial" panose="020B0604020202020204" pitchFamily="34" charset="0"/>
                <a:cs typeface="Arial" panose="020B0604020202020204" pitchFamily="34" charset="0"/>
              </a:rPr>
              <a:t>نبذة مختصرة عن تاريخ التأمين في السوق السعودي</a:t>
            </a:r>
            <a:endParaRPr lang="en-US" sz="4800" b="1" dirty="0">
              <a:solidFill>
                <a:srgbClr val="26774B"/>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8592" y="2070324"/>
            <a:ext cx="10515600" cy="4351338"/>
          </a:xfrm>
        </p:spPr>
        <p:txBody>
          <a:bodyPr>
            <a:normAutofit lnSpcReduction="10000"/>
          </a:bodyPr>
          <a:lstStyle/>
          <a:p>
            <a:pPr algn="r" rtl="1"/>
            <a:r>
              <a:rPr lang="ar-SA" dirty="0">
                <a:solidFill>
                  <a:srgbClr val="26774B"/>
                </a:solidFill>
              </a:rPr>
              <a:t>وضع السوق قبل تشريعات مؤسسة النقد العربي السعودي (ساما)</a:t>
            </a:r>
          </a:p>
          <a:p>
            <a:pPr algn="r" rtl="1">
              <a:lnSpc>
                <a:spcPct val="110000"/>
              </a:lnSpc>
            </a:pPr>
            <a:r>
              <a:rPr lang="ar-SA" altLang="en-US" dirty="0">
                <a:solidFill>
                  <a:srgbClr val="26774B"/>
                </a:solidFill>
              </a:rPr>
              <a:t>فتوى من مجلس هيئة كبار العلماء</a:t>
            </a:r>
            <a:r>
              <a:rPr lang="en-US" altLang="en-US" dirty="0">
                <a:solidFill>
                  <a:srgbClr val="26774B"/>
                </a:solidFill>
              </a:rPr>
              <a:t> </a:t>
            </a:r>
            <a:r>
              <a:rPr lang="ar-SA" altLang="en-US" dirty="0">
                <a:solidFill>
                  <a:srgbClr val="26774B"/>
                </a:solidFill>
              </a:rPr>
              <a:t>بإجازة التأمين التعاوني </a:t>
            </a:r>
            <a:endParaRPr lang="en-GB" altLang="en-US" dirty="0">
              <a:solidFill>
                <a:srgbClr val="26774B"/>
              </a:solidFill>
            </a:endParaRPr>
          </a:p>
          <a:p>
            <a:pPr algn="r" rtl="1">
              <a:lnSpc>
                <a:spcPct val="110000"/>
              </a:lnSpc>
            </a:pPr>
            <a:r>
              <a:rPr lang="ar-SA" altLang="en-US" dirty="0">
                <a:solidFill>
                  <a:srgbClr val="26774B"/>
                </a:solidFill>
              </a:rPr>
              <a:t>تأسيس الشركة الوطنية للتأمين التعاوني </a:t>
            </a:r>
            <a:r>
              <a:rPr lang="en-US" altLang="en-US" dirty="0">
                <a:solidFill>
                  <a:srgbClr val="26774B"/>
                </a:solidFill>
              </a:rPr>
              <a:t>(NCCI) </a:t>
            </a:r>
            <a:r>
              <a:rPr lang="ar-SA" altLang="en-US" dirty="0">
                <a:solidFill>
                  <a:srgbClr val="26774B"/>
                </a:solidFill>
              </a:rPr>
              <a:t> سنة 1985</a:t>
            </a:r>
            <a:endParaRPr lang="en-US" altLang="en-US" dirty="0">
              <a:solidFill>
                <a:srgbClr val="26774B"/>
              </a:solidFill>
            </a:endParaRPr>
          </a:p>
          <a:p>
            <a:pPr algn="just" rtl="1">
              <a:lnSpc>
                <a:spcPct val="130000"/>
              </a:lnSpc>
            </a:pPr>
            <a:r>
              <a:rPr lang="ar-SA" altLang="en-US" dirty="0">
                <a:solidFill>
                  <a:srgbClr val="26774B"/>
                </a:solidFill>
              </a:rPr>
              <a:t>نظام التأمين الصحي التعاوني الصادر سنة 1999</a:t>
            </a:r>
            <a:r>
              <a:rPr lang="en-US" altLang="en-US" dirty="0">
                <a:solidFill>
                  <a:srgbClr val="26774B"/>
                </a:solidFill>
              </a:rPr>
              <a:t> </a:t>
            </a:r>
            <a:r>
              <a:rPr lang="ar-SA" altLang="en-US" dirty="0">
                <a:solidFill>
                  <a:srgbClr val="26774B"/>
                </a:solidFill>
              </a:rPr>
              <a:t>– انطلاقة هامة</a:t>
            </a:r>
            <a:endParaRPr lang="en-GB" altLang="en-US" dirty="0">
              <a:solidFill>
                <a:srgbClr val="26774B"/>
              </a:solidFill>
            </a:endParaRPr>
          </a:p>
          <a:p>
            <a:pPr algn="just" rtl="1">
              <a:lnSpc>
                <a:spcPct val="130000"/>
              </a:lnSpc>
            </a:pPr>
            <a:r>
              <a:rPr lang="ar-SA" altLang="en-US" dirty="0">
                <a:solidFill>
                  <a:srgbClr val="26774B"/>
                </a:solidFill>
              </a:rPr>
              <a:t>حرص المملكة على الانضمام إلى منظمة التجارة العالمية </a:t>
            </a:r>
            <a:r>
              <a:rPr lang="en-US" altLang="en-US" dirty="0">
                <a:solidFill>
                  <a:srgbClr val="26774B"/>
                </a:solidFill>
              </a:rPr>
              <a:t> (WTO) </a:t>
            </a:r>
            <a:r>
              <a:rPr lang="ar-SA" altLang="en-US" dirty="0">
                <a:solidFill>
                  <a:srgbClr val="26774B"/>
                </a:solidFill>
              </a:rPr>
              <a:t>انطلاقة  أخرى</a:t>
            </a:r>
            <a:endParaRPr lang="en-GB" altLang="en-US" dirty="0">
              <a:solidFill>
                <a:srgbClr val="26774B"/>
              </a:solidFill>
            </a:endParaRPr>
          </a:p>
          <a:p>
            <a:pPr algn="r" rtl="1"/>
            <a:r>
              <a:rPr lang="ar-SA" altLang="en-US" dirty="0">
                <a:solidFill>
                  <a:srgbClr val="26774B"/>
                </a:solidFill>
              </a:rPr>
              <a:t>أول تشريع سعودي بشأن تنظيم التأمين هو نظام مراقبة شركات التأمين التعاوني الذي تم صدوره سنة 2003</a:t>
            </a:r>
          </a:p>
          <a:p>
            <a:pPr algn="r" rtl="1"/>
            <a:r>
              <a:rPr lang="ar-SA" altLang="en-US" dirty="0">
                <a:solidFill>
                  <a:srgbClr val="26774B"/>
                </a:solidFill>
              </a:rPr>
              <a:t>بداية إصدار تراخيص الشركات كانت 2005 </a:t>
            </a:r>
            <a:endParaRPr lang="en-GB" altLang="en-US" dirty="0">
              <a:solidFill>
                <a:srgbClr val="26774B"/>
              </a:solidFill>
            </a:endParaRPr>
          </a:p>
          <a:p>
            <a:pPr algn="r" rtl="1"/>
            <a:endParaRPr lang="ar-SA" dirty="0" smtClean="0"/>
          </a:p>
          <a:p>
            <a:pPr algn="r" rtl="1"/>
            <a:endParaRPr lang="ar-SA" dirty="0" smtClean="0"/>
          </a:p>
          <a:p>
            <a:pPr algn="r" rtl="1"/>
            <a:endParaRPr lang="ar-SA" dirty="0"/>
          </a:p>
          <a:p>
            <a:pPr algn="r" rtl="1"/>
            <a:endParaRPr lang="ar-SA" dirty="0" smtClean="0"/>
          </a:p>
          <a:p>
            <a:pPr algn="r" rt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553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4800" b="1" dirty="0">
                <a:solidFill>
                  <a:srgbClr val="26774B"/>
                </a:solidFill>
                <a:latin typeface="Arial" panose="020B0604020202020204" pitchFamily="34" charset="0"/>
                <a:cs typeface="Arial" panose="020B0604020202020204" pitchFamily="34" charset="0"/>
              </a:rPr>
              <a:t>هيكل سوق التأمين</a:t>
            </a:r>
            <a:endParaRPr lang="en-US" sz="4800" b="1" dirty="0">
              <a:solidFill>
                <a:srgbClr val="26774B"/>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SA" dirty="0" smtClean="0">
                <a:solidFill>
                  <a:srgbClr val="26774B"/>
                </a:solidFill>
              </a:rPr>
              <a:t> </a:t>
            </a:r>
            <a:r>
              <a:rPr lang="ar-SA" b="1" u="sng" dirty="0" smtClean="0">
                <a:solidFill>
                  <a:srgbClr val="26774B"/>
                </a:solidFill>
              </a:rPr>
              <a:t>شركات التأمين: </a:t>
            </a:r>
          </a:p>
          <a:p>
            <a:pPr marL="457200" lvl="1" indent="0" algn="r" rtl="1">
              <a:buNone/>
            </a:pPr>
            <a:r>
              <a:rPr lang="ar-SA" dirty="0" smtClean="0">
                <a:solidFill>
                  <a:srgbClr val="26774B"/>
                </a:solidFill>
              </a:rPr>
              <a:t>هناك 35 شركة تأمين وإعادة تأمين حاليا منها: - </a:t>
            </a:r>
          </a:p>
          <a:p>
            <a:pPr lvl="1" algn="r" rtl="1"/>
            <a:r>
              <a:rPr lang="ar-SA" dirty="0" smtClean="0">
                <a:solidFill>
                  <a:srgbClr val="26774B"/>
                </a:solidFill>
              </a:rPr>
              <a:t>شركتين متخصصة بالتأمين الطبي فقط</a:t>
            </a:r>
          </a:p>
          <a:p>
            <a:pPr lvl="1" algn="r" rtl="1"/>
            <a:r>
              <a:rPr lang="ar-SA" dirty="0" smtClean="0">
                <a:solidFill>
                  <a:srgbClr val="26774B"/>
                </a:solidFill>
              </a:rPr>
              <a:t>شركة واحدة لإعادة التأمين فقط</a:t>
            </a:r>
          </a:p>
          <a:p>
            <a:pPr lvl="1" algn="r" rtl="1"/>
            <a:r>
              <a:rPr lang="ar-SA" dirty="0" smtClean="0">
                <a:solidFill>
                  <a:srgbClr val="26774B"/>
                </a:solidFill>
              </a:rPr>
              <a:t>32 شركة مختلطة</a:t>
            </a:r>
            <a:r>
              <a:rPr lang="en-US" dirty="0" smtClean="0">
                <a:solidFill>
                  <a:srgbClr val="26774B"/>
                </a:solidFill>
              </a:rPr>
              <a:t> </a:t>
            </a:r>
            <a:r>
              <a:rPr lang="ar-SA" dirty="0" smtClean="0">
                <a:solidFill>
                  <a:srgbClr val="26774B"/>
                </a:solidFill>
              </a:rPr>
              <a:t>(تبيع أكثر من منتج)</a:t>
            </a:r>
          </a:p>
          <a:p>
            <a:pPr marL="457200" lvl="1" indent="0" algn="r" rtl="1">
              <a:buNone/>
            </a:pPr>
            <a:endParaRPr lang="ar-SA" dirty="0" smtClean="0">
              <a:solidFill>
                <a:srgbClr val="26774B"/>
              </a:solidFill>
            </a:endParaRPr>
          </a:p>
          <a:p>
            <a:pPr marL="457200" lvl="1" indent="0" algn="r" rtl="1">
              <a:buNone/>
            </a:pPr>
            <a:endParaRPr lang="ar-SA" dirty="0" smtClean="0">
              <a:solidFill>
                <a:srgbClr val="26774B"/>
              </a:solidFill>
            </a:endParaRPr>
          </a:p>
          <a:p>
            <a:pPr marL="228600" lvl="1" algn="r" rtl="1">
              <a:spcBef>
                <a:spcPts val="1000"/>
              </a:spcBef>
            </a:pPr>
            <a:r>
              <a:rPr lang="ar-SA" sz="2800" b="1" u="sng" dirty="0" smtClean="0">
                <a:solidFill>
                  <a:srgbClr val="26774B"/>
                </a:solidFill>
              </a:rPr>
              <a:t> الشركات المساندة:</a:t>
            </a:r>
          </a:p>
          <a:p>
            <a:pPr marL="0" lvl="1" indent="0" algn="r" rtl="1">
              <a:spcBef>
                <a:spcPts val="1000"/>
              </a:spcBef>
              <a:buNone/>
            </a:pPr>
            <a:r>
              <a:rPr lang="ar-SA" sz="2800" dirty="0">
                <a:solidFill>
                  <a:srgbClr val="26774B"/>
                </a:solidFill>
              </a:rPr>
              <a:t> </a:t>
            </a:r>
            <a:r>
              <a:rPr lang="ar-SA" sz="2800" dirty="0" smtClean="0">
                <a:solidFill>
                  <a:srgbClr val="26774B"/>
                </a:solidFill>
              </a:rPr>
              <a:t>  </a:t>
            </a:r>
            <a:r>
              <a:rPr lang="ar-SA" sz="2800" dirty="0" smtClean="0">
                <a:solidFill>
                  <a:srgbClr val="26774B"/>
                </a:solidFill>
              </a:rPr>
              <a:t>هناك حوالي 200 </a:t>
            </a:r>
            <a:r>
              <a:rPr lang="ar-SA" sz="2800" dirty="0" smtClean="0">
                <a:solidFill>
                  <a:srgbClr val="26774B"/>
                </a:solidFill>
              </a:rPr>
              <a:t>شركة مساندة تعمل في مجال التأمين حسب التفصيل </a:t>
            </a:r>
            <a:r>
              <a:rPr lang="ar-SA" sz="2800" dirty="0" smtClean="0">
                <a:solidFill>
                  <a:srgbClr val="26774B"/>
                </a:solidFill>
              </a:rPr>
              <a:t>التالي:</a:t>
            </a:r>
            <a:endParaRPr lang="ar-SA" sz="2800" dirty="0">
              <a:solidFill>
                <a:srgbClr val="26774B"/>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3702344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2358791"/>
              </p:ext>
            </p:extLst>
          </p:nvPr>
        </p:nvGraphicFramePr>
        <p:xfrm>
          <a:off x="838200" y="326571"/>
          <a:ext cx="10515600" cy="585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152475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b="1" dirty="0">
                <a:solidFill>
                  <a:srgbClr val="26774B"/>
                </a:solidFill>
                <a:latin typeface="Arial" panose="020B0604020202020204" pitchFamily="34" charset="0"/>
                <a:cs typeface="Arial" panose="020B0604020202020204" pitchFamily="34" charset="0"/>
              </a:rPr>
              <a:t>شركة نجم لخدمات التأمين</a:t>
            </a:r>
            <a:endParaRPr lang="en-US" b="1" dirty="0">
              <a:solidFill>
                <a:srgbClr val="26774B"/>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SA" dirty="0">
                <a:solidFill>
                  <a:srgbClr val="26774B"/>
                </a:solidFill>
              </a:rPr>
              <a:t>شركة نجم هي لتحديد المسؤوليات في حوادث السيارات بالأضافة الى بعض الخدمات الأخرى</a:t>
            </a:r>
            <a:endParaRPr lang="en-US" dirty="0">
              <a:solidFill>
                <a:srgbClr val="26774B"/>
              </a:solidFill>
            </a:endParaRPr>
          </a:p>
          <a:p>
            <a:pPr algn="r" rtl="1"/>
            <a:r>
              <a:rPr lang="ar-SA" dirty="0">
                <a:solidFill>
                  <a:srgbClr val="26774B"/>
                </a:solidFill>
              </a:rPr>
              <a:t>شركة تملكها جميع شركات التأمين التي تمارس تأمين السيارات (29 شركة)</a:t>
            </a:r>
            <a:endParaRPr lang="en-US" dirty="0">
              <a:solidFill>
                <a:srgbClr val="26774B"/>
              </a:solidFill>
            </a:endParaRPr>
          </a:p>
          <a:p>
            <a:pPr algn="r" rtl="1"/>
            <a:r>
              <a:rPr lang="ar-SA" dirty="0">
                <a:solidFill>
                  <a:srgbClr val="26774B"/>
                </a:solidFill>
              </a:rPr>
              <a:t>شركة غير ربحية ولا تأخذ أية رسوم من المواطنين او الدولة</a:t>
            </a:r>
            <a:endParaRPr lang="en-US" dirty="0">
              <a:solidFill>
                <a:srgbClr val="26774B"/>
              </a:solidFill>
            </a:endParaRPr>
          </a:p>
          <a:p>
            <a:pPr algn="r" rtl="1"/>
            <a:r>
              <a:rPr lang="ar-SA" dirty="0">
                <a:solidFill>
                  <a:srgbClr val="26774B"/>
                </a:solidFill>
              </a:rPr>
              <a:t>عدد موظيفها حوالي 1500 شخص </a:t>
            </a:r>
          </a:p>
          <a:p>
            <a:pPr algn="r" rtl="1"/>
            <a:r>
              <a:rPr lang="ar-SA" dirty="0">
                <a:solidFill>
                  <a:srgbClr val="26774B"/>
                </a:solidFill>
              </a:rPr>
              <a:t>تبلغ نسبة السعودة فيها اكثر من 93%</a:t>
            </a:r>
            <a:endParaRPr lang="en-US" dirty="0">
              <a:solidFill>
                <a:srgbClr val="26774B"/>
              </a:solidFill>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2348290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884"/>
            <a:ext cx="10515600" cy="1325563"/>
          </a:xfrm>
        </p:spPr>
        <p:txBody>
          <a:bodyPr>
            <a:normAutofit/>
          </a:bodyPr>
          <a:lstStyle/>
          <a:p>
            <a:pPr algn="ctr" rtl="1"/>
            <a:r>
              <a:rPr lang="ar-SA" sz="4800" b="1" dirty="0">
                <a:solidFill>
                  <a:srgbClr val="26774B"/>
                </a:solidFill>
                <a:latin typeface="Arial" panose="020B0604020202020204" pitchFamily="34" charset="0"/>
                <a:cs typeface="Arial" panose="020B0604020202020204" pitchFamily="34" charset="0"/>
              </a:rPr>
              <a:t>الجهات المشرعة</a:t>
            </a:r>
            <a:endParaRPr lang="en-US" sz="4800" b="1" dirty="0">
              <a:solidFill>
                <a:srgbClr val="26774B"/>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394360348"/>
              </p:ext>
            </p:extLst>
          </p:nvPr>
        </p:nvGraphicFramePr>
        <p:xfrm>
          <a:off x="2032000" y="10572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1460045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69" y="2716440"/>
            <a:ext cx="10515600" cy="1325563"/>
          </a:xfrm>
        </p:spPr>
        <p:txBody>
          <a:bodyPr>
            <a:normAutofit/>
          </a:bodyPr>
          <a:lstStyle/>
          <a:p>
            <a:pPr algn="ctr" rtl="1"/>
            <a:r>
              <a:rPr lang="ar-SA" sz="6000" b="1" dirty="0">
                <a:solidFill>
                  <a:srgbClr val="26774B"/>
                </a:solidFill>
                <a:latin typeface="Arial" panose="020B0604020202020204" pitchFamily="34" charset="0"/>
                <a:cs typeface="Arial" panose="020B0604020202020204" pitchFamily="34" charset="0"/>
              </a:rPr>
              <a:t>أرقام من سوق التأمين</a:t>
            </a:r>
            <a:endParaRPr lang="en-US" sz="6000" b="1" dirty="0">
              <a:solidFill>
                <a:srgbClr val="26774B"/>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1960"/>
            <a:ext cx="1173442" cy="1046040"/>
          </a:xfrm>
          <a:prstGeom prst="rect">
            <a:avLst/>
          </a:prstGeom>
        </p:spPr>
      </p:pic>
    </p:spTree>
    <p:extLst>
      <p:ext uri="{BB962C8B-B14F-4D97-AF65-F5344CB8AC3E}">
        <p14:creationId xmlns:p14="http://schemas.microsoft.com/office/powerpoint/2010/main" val="729205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629</Words>
  <Application>Microsoft Office PowerPoint</Application>
  <PresentationFormat>Widescreen</PresentationFormat>
  <Paragraphs>194</Paragraphs>
  <Slides>23</Slides>
  <Notes>0</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بسم الله الرحمن الرحيم</vt:lpstr>
      <vt:lpstr>لقاء جامعة الملك سعود بالرياض  الأربعاء 8/2/2017</vt:lpstr>
      <vt:lpstr>عادل عبدالعزيز العيسى  المتحدث الإعلامي لشركات التأمين  الرئيس التفيذي لشركة سوليدرتي تكافل من 2011 الى 2015 موظف ثم مدير إعادة التأمين في شركة التعاونية للتأمين من 92 الى 2011  شهادة ممارسة مهنة التأمين PIC  من معهد لندن للتأمين .  بكالوريوس بحوث العمليات – كلية العلوم – جامعة الملك سعود  - عضو في اللجنة العامة واللجنة التنفيذية لشركات التأمين  - رئيس اللجنة الفرعية للتوعية والتدريب - عضو في اللجنة الأستشارية للإعلام في شركة نجم  - عضو في عدة لجان تنسيقية بين شركات التأمين ومؤسسة النقد العربي السعودي وجهات أخرى - رئيس اللجنة المنظمة للندوة الثالثة للتأمين والتي أقيمت اواخر أبريل 2015 والتي كانت برعاية محافظ مؤسسة النقد العربي    السعودي الدكتور فهد المبارك  - عضو سابق لمجلس إدارة شركة نجم وعضو في اللجنة التنفيذية  - رئيس اللجنة المنظمة لفعاليات يوم المهنة لقطاع التأمين في عام 2016 - رئيس اللجنة المنظمة للندوة الرابعة للتأمين والتي ستقام في 30 أبريل 1 مايو من عام 2017.  خبرة عملية إدارية وفنية لمدة 24 سنة</vt:lpstr>
      <vt:lpstr>نبذة مختصرة عن تاريخ التأمين في السوق السعودي</vt:lpstr>
      <vt:lpstr>هيكل سوق التأمين</vt:lpstr>
      <vt:lpstr>PowerPoint Presentation</vt:lpstr>
      <vt:lpstr>شركة نجم لخدمات التأمين</vt:lpstr>
      <vt:lpstr>الجهات المشرعة</vt:lpstr>
      <vt:lpstr>أرقام من سوق التأمين</vt:lpstr>
      <vt:lpstr>نمو أقساط سوق التأمين في الأعوام السابقة ومقارنتها بصافي الأرباح والخسارة</vt:lpstr>
      <vt:lpstr>PowerPoint Presentation</vt:lpstr>
      <vt:lpstr>كثافة التأمين</vt:lpstr>
      <vt:lpstr>PowerPoint Presentation</vt:lpstr>
      <vt:lpstr>PowerPoint Presentation</vt:lpstr>
      <vt:lpstr>أهم منتجات التأمين في السوق السعودي</vt:lpstr>
      <vt:lpstr>أهم المعوقات التي تواجه سوق التأمين</vt:lpstr>
      <vt:lpstr>إحصائيات عن أعداد حوادث السيارات وتكلفتها في قطاع التأمين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Adel</dc:creator>
  <cp:lastModifiedBy>Adel Al Eisa</cp:lastModifiedBy>
  <cp:revision>32</cp:revision>
  <dcterms:created xsi:type="dcterms:W3CDTF">2016-05-11T19:05:49Z</dcterms:created>
  <dcterms:modified xsi:type="dcterms:W3CDTF">2017-02-07T12:17:54Z</dcterms:modified>
</cp:coreProperties>
</file>