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2"/>
  </p:notesMasterIdLst>
  <p:sldIdLst>
    <p:sldId id="258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4" r:id="rId14"/>
    <p:sldId id="287" r:id="rId15"/>
    <p:sldId id="288" r:id="rId16"/>
    <p:sldId id="289" r:id="rId17"/>
    <p:sldId id="290" r:id="rId18"/>
    <p:sldId id="291" r:id="rId19"/>
    <p:sldId id="275" r:id="rId20"/>
    <p:sldId id="276" r:id="rId21"/>
    <p:sldId id="292" r:id="rId22"/>
    <p:sldId id="293" r:id="rId23"/>
    <p:sldId id="294" r:id="rId24"/>
    <p:sldId id="295" r:id="rId25"/>
    <p:sldId id="296" r:id="rId26"/>
    <p:sldId id="297" r:id="rId27"/>
    <p:sldId id="298" r:id="rId28"/>
    <p:sldId id="299" r:id="rId29"/>
    <p:sldId id="303" r:id="rId30"/>
    <p:sldId id="304" r:id="rId31"/>
    <p:sldId id="305" r:id="rId32"/>
    <p:sldId id="306" r:id="rId33"/>
    <p:sldId id="307" r:id="rId34"/>
    <p:sldId id="308" r:id="rId35"/>
    <p:sldId id="309" r:id="rId36"/>
    <p:sldId id="278" r:id="rId37"/>
    <p:sldId id="279" r:id="rId38"/>
    <p:sldId id="280" r:id="rId39"/>
    <p:sldId id="286" r:id="rId40"/>
    <p:sldId id="282" r:id="rId41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32" y="-6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heme" Target="theme/theme1.xml"/><Relationship Id="rId47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notesMaster" Target="notesMasters/notesMaster1.xml"/><Relationship Id="rId43" Type="http://schemas.openxmlformats.org/officeDocument/2006/relationships/printerSettings" Target="printerSettings/printerSettings1.bin"/><Relationship Id="rId44" Type="http://schemas.openxmlformats.org/officeDocument/2006/relationships/presProps" Target="presProps.xml"/><Relationship Id="rId4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91755187-932F-4EC5-A65E-150B3D941A68}" type="datetimeFigureOut">
              <a:rPr lang="en-US" smtClean="0"/>
              <a:pPr/>
              <a:t>01/10/18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29943671-FA07-4D65-A8F4-B3670AF680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738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943671-FA07-4D65-A8F4-B3670AF6804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80C39-EBEF-4C3B-AC02-241086701DB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80C39-EBEF-4C3B-AC02-241086701DB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80C39-EBEF-4C3B-AC02-241086701DB1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80C39-EBEF-4C3B-AC02-241086701DB1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x-none" dirty="0" smtClean="0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26AD4F4-B004-470A-A2CB-EA0C0416D96D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x-none" smtClean="0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4D09E08-5B18-4AD6-B7F3-60205564C70E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9BAFF-33B7-483A-BB69-9D08B87306B8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9BAFF-33B7-483A-BB69-9D08B87306B8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9BAFF-33B7-483A-BB69-9D08B87306B8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9BAFF-33B7-483A-BB69-9D08B87306B8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943671-FA07-4D65-A8F4-B3670AF6804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9BAFF-33B7-483A-BB69-9D08B87306B8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9BAFF-33B7-483A-BB69-9D08B87306B8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9BAFF-33B7-483A-BB69-9D08B87306B8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9BAFF-33B7-483A-BB69-9D08B87306B8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9BAFF-33B7-483A-BB69-9D08B87306B8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9BAFF-33B7-483A-BB69-9D08B87306B8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9BAFF-33B7-483A-BB69-9D08B87306B8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943671-FA07-4D65-A8F4-B3670AF6804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943671-FA07-4D65-A8F4-B3670AF6804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80C39-EBEF-4C3B-AC02-241086701DB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80C39-EBEF-4C3B-AC02-241086701DB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80C39-EBEF-4C3B-AC02-241086701DB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80C39-EBEF-4C3B-AC02-241086701DB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80C39-EBEF-4C3B-AC02-241086701DB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17C44966-3E0F-41DE-99FC-D8A0E4223A0B}" type="datetimeFigureOut">
              <a:rPr lang="en-US" smtClean="0"/>
              <a:pPr/>
              <a:t>01/10/18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D3B45332-2E45-4A75-A4E7-FF283E31E1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44966-3E0F-41DE-99FC-D8A0E4223A0B}" type="datetimeFigureOut">
              <a:rPr lang="en-US" smtClean="0"/>
              <a:pPr/>
              <a:t>01/10/18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45332-2E45-4A75-A4E7-FF283E31E1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44966-3E0F-41DE-99FC-D8A0E4223A0B}" type="datetimeFigureOut">
              <a:rPr lang="en-US" smtClean="0"/>
              <a:pPr/>
              <a:t>01/10/18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45332-2E45-4A75-A4E7-FF283E31E1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44966-3E0F-41DE-99FC-D8A0E4223A0B}" type="datetimeFigureOut">
              <a:rPr lang="en-US" smtClean="0"/>
              <a:pPr/>
              <a:t>01/10/18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45332-2E45-4A75-A4E7-FF283E31E1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44966-3E0F-41DE-99FC-D8A0E4223A0B}" type="datetimeFigureOut">
              <a:rPr lang="en-US" smtClean="0"/>
              <a:pPr/>
              <a:t>01/10/18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45332-2E45-4A75-A4E7-FF283E31E1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44966-3E0F-41DE-99FC-D8A0E4223A0B}" type="datetimeFigureOut">
              <a:rPr lang="en-US" smtClean="0"/>
              <a:pPr/>
              <a:t>01/10/18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45332-2E45-4A75-A4E7-FF283E31E1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44966-3E0F-41DE-99FC-D8A0E4223A0B}" type="datetimeFigureOut">
              <a:rPr lang="en-US" smtClean="0"/>
              <a:pPr/>
              <a:t>01/10/18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45332-2E45-4A75-A4E7-FF283E31E10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44966-3E0F-41DE-99FC-D8A0E4223A0B}" type="datetimeFigureOut">
              <a:rPr lang="en-US" smtClean="0"/>
              <a:pPr/>
              <a:t>01/10/18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45332-2E45-4A75-A4E7-FF283E31E1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44966-3E0F-41DE-99FC-D8A0E4223A0B}" type="datetimeFigureOut">
              <a:rPr lang="en-US" smtClean="0"/>
              <a:pPr/>
              <a:t>01/10/18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45332-2E45-4A75-A4E7-FF283E31E1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44966-3E0F-41DE-99FC-D8A0E4223A0B}" type="datetimeFigureOut">
              <a:rPr lang="en-US" smtClean="0"/>
              <a:pPr/>
              <a:t>01/10/18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45332-2E45-4A75-A4E7-FF283E31E1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44966-3E0F-41DE-99FC-D8A0E4223A0B}" type="datetimeFigureOut">
              <a:rPr lang="en-US" smtClean="0"/>
              <a:pPr/>
              <a:t>01/10/18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45332-2E45-4A75-A4E7-FF283E31E1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44966-3E0F-41DE-99FC-D8A0E4223A0B}" type="datetimeFigureOut">
              <a:rPr lang="en-US" smtClean="0"/>
              <a:pPr/>
              <a:t>01/10/18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45332-2E45-4A75-A4E7-FF283E31E1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44966-3E0F-41DE-99FC-D8A0E4223A0B}" type="datetimeFigureOut">
              <a:rPr lang="en-US" smtClean="0"/>
              <a:pPr/>
              <a:t>01/10/18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45332-2E45-4A75-A4E7-FF283E31E1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GB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17C44966-3E0F-41DE-99FC-D8A0E4223A0B}" type="datetimeFigureOut">
              <a:rPr lang="en-US" smtClean="0"/>
              <a:pPr/>
              <a:t>01/10/18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D3B45332-2E45-4A75-A4E7-FF283E31E1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44966-3E0F-41DE-99FC-D8A0E4223A0B}" type="datetimeFigureOut">
              <a:rPr lang="en-US" smtClean="0"/>
              <a:pPr/>
              <a:t>01/10/18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45332-2E45-4A75-A4E7-FF283E31E1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44966-3E0F-41DE-99FC-D8A0E4223A0B}" type="datetimeFigureOut">
              <a:rPr lang="en-US" smtClean="0"/>
              <a:pPr/>
              <a:t>01/10/18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45332-2E45-4A75-A4E7-FF283E31E1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44966-3E0F-41DE-99FC-D8A0E4223A0B}" type="datetimeFigureOut">
              <a:rPr lang="en-US" smtClean="0"/>
              <a:pPr/>
              <a:t>01/10/18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45332-2E45-4A75-A4E7-FF283E31E1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44966-3E0F-41DE-99FC-D8A0E4223A0B}" type="datetimeFigureOut">
              <a:rPr lang="en-US" smtClean="0"/>
              <a:pPr/>
              <a:t>01/10/18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45332-2E45-4A75-A4E7-FF283E31E1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44966-3E0F-41DE-99FC-D8A0E4223A0B}" type="datetimeFigureOut">
              <a:rPr lang="en-US" smtClean="0"/>
              <a:pPr/>
              <a:t>01/10/18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45332-2E45-4A75-A4E7-FF283E31E10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44966-3E0F-41DE-99FC-D8A0E4223A0B}" type="datetimeFigureOut">
              <a:rPr lang="en-US" smtClean="0"/>
              <a:pPr/>
              <a:t>01/10/18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45332-2E45-4A75-A4E7-FF283E31E1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17C44966-3E0F-41DE-99FC-D8A0E4223A0B}" type="datetimeFigureOut">
              <a:rPr lang="en-US" smtClean="0"/>
              <a:pPr/>
              <a:t>01/10/18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D3B45332-2E45-4A75-A4E7-FF283E31E1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  <p:sldLayoutId id="2147483702" r:id="rId18"/>
    <p:sldLayoutId id="2147483703" r:id="rId19"/>
    <p:sldLayoutId id="2147483704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Equilibrium constant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Ionization of Water </a:t>
            </a:r>
            <a:r>
              <a:rPr lang="en-US" dirty="0" err="1" smtClean="0"/>
              <a:t>cont’ed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35138"/>
            <a:ext cx="7847013" cy="466566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The </a:t>
            </a:r>
            <a:r>
              <a:rPr lang="en-US" sz="2800" dirty="0" smtClean="0"/>
              <a:t>10</a:t>
            </a:r>
            <a:r>
              <a:rPr lang="en-US" sz="2800" baseline="30000" dirty="0" smtClean="0"/>
              <a:t>-7</a:t>
            </a:r>
            <a:r>
              <a:rPr lang="en-US" dirty="0" smtClean="0"/>
              <a:t>  is very small it can be neglected</a:t>
            </a:r>
          </a:p>
          <a:p>
            <a:r>
              <a:rPr lang="en-US" dirty="0" smtClean="0"/>
              <a:t>Since the concentration of the water is constant thus </a:t>
            </a:r>
            <a:r>
              <a:rPr lang="en-US" dirty="0" err="1" smtClean="0"/>
              <a:t>K</a:t>
            </a:r>
            <a:r>
              <a:rPr lang="en-US" baseline="-25000" dirty="0" err="1" smtClean="0"/>
              <a:t>eq</a:t>
            </a:r>
            <a:r>
              <a:rPr lang="en-US" dirty="0" smtClean="0"/>
              <a:t> of water can be written as follows:</a:t>
            </a:r>
          </a:p>
          <a:p>
            <a:pPr algn="ctr">
              <a:buNone/>
            </a:pPr>
            <a:r>
              <a:rPr lang="en-US" dirty="0" err="1" smtClean="0"/>
              <a:t>K</a:t>
            </a:r>
            <a:r>
              <a:rPr lang="en-US" baseline="-25000" dirty="0" err="1" smtClean="0"/>
              <a:t>eq</a:t>
            </a:r>
            <a:r>
              <a:rPr lang="en-US" dirty="0" smtClean="0"/>
              <a:t> = [H</a:t>
            </a:r>
            <a:r>
              <a:rPr lang="en-US" baseline="30000" dirty="0" smtClean="0"/>
              <a:t>+</a:t>
            </a:r>
            <a:r>
              <a:rPr lang="en-US" dirty="0" smtClean="0"/>
              <a:t>] [OH</a:t>
            </a:r>
            <a:r>
              <a:rPr lang="en-US" baseline="30000" dirty="0" smtClean="0"/>
              <a:t>-</a:t>
            </a:r>
            <a:r>
              <a:rPr lang="en-US" dirty="0" smtClean="0"/>
              <a:t>]</a:t>
            </a:r>
          </a:p>
          <a:p>
            <a:pPr algn="ctr">
              <a:buNone/>
            </a:pPr>
            <a:r>
              <a:rPr lang="en-US" dirty="0" err="1" smtClean="0"/>
              <a:t>K</a:t>
            </a:r>
            <a:r>
              <a:rPr lang="en-US" baseline="-25000" dirty="0" err="1" smtClean="0"/>
              <a:t>w</a:t>
            </a:r>
            <a:r>
              <a:rPr lang="en-US" dirty="0" smtClean="0"/>
              <a:t> = [H</a:t>
            </a:r>
            <a:r>
              <a:rPr lang="en-US" baseline="30000" dirty="0" smtClean="0"/>
              <a:t>+</a:t>
            </a:r>
            <a:r>
              <a:rPr lang="en-US" dirty="0" smtClean="0"/>
              <a:t>] [OH</a:t>
            </a:r>
            <a:r>
              <a:rPr lang="en-US" baseline="30000" dirty="0" smtClean="0"/>
              <a:t>-</a:t>
            </a:r>
            <a:r>
              <a:rPr lang="en-US" dirty="0" smtClean="0"/>
              <a:t>]</a:t>
            </a:r>
          </a:p>
          <a:p>
            <a:pPr algn="ctr">
              <a:buNone/>
            </a:pPr>
            <a:r>
              <a:rPr lang="en-US" dirty="0" err="1" smtClean="0"/>
              <a:t>K</a:t>
            </a:r>
            <a:r>
              <a:rPr lang="en-US" baseline="-25000" dirty="0" err="1" smtClean="0"/>
              <a:t>w</a:t>
            </a:r>
            <a:r>
              <a:rPr lang="en-US" dirty="0" smtClean="0"/>
              <a:t> = 10</a:t>
            </a:r>
            <a:r>
              <a:rPr lang="en-US" baseline="30000" dirty="0" smtClean="0"/>
              <a:t>-7</a:t>
            </a:r>
            <a:r>
              <a:rPr lang="en-US" dirty="0" smtClean="0"/>
              <a:t> </a:t>
            </a:r>
            <a:r>
              <a:rPr lang="en-US" dirty="0" smtClean="0">
                <a:latin typeface="Traditional Arabic"/>
                <a:cs typeface="Traditional Arabic"/>
              </a:rPr>
              <a:t>×</a:t>
            </a:r>
            <a:r>
              <a:rPr lang="en-US" dirty="0" smtClean="0"/>
              <a:t> 10</a:t>
            </a:r>
            <a:r>
              <a:rPr lang="en-US" baseline="30000" dirty="0" smtClean="0"/>
              <a:t>-7</a:t>
            </a:r>
            <a:endParaRPr lang="en-US" dirty="0" smtClean="0"/>
          </a:p>
          <a:p>
            <a:pPr algn="ctr">
              <a:buNone/>
            </a:pPr>
            <a:r>
              <a:rPr lang="en-US" dirty="0" err="1" smtClean="0"/>
              <a:t>K</a:t>
            </a:r>
            <a:r>
              <a:rPr lang="en-US" baseline="-25000" dirty="0" err="1" smtClean="0"/>
              <a:t>w</a:t>
            </a:r>
            <a:r>
              <a:rPr lang="en-US" dirty="0" smtClean="0"/>
              <a:t> = 10</a:t>
            </a:r>
            <a:r>
              <a:rPr lang="en-US" baseline="30000" dirty="0" smtClean="0"/>
              <a:t>-14</a:t>
            </a:r>
            <a:endParaRPr lang="en-US" dirty="0" smtClean="0"/>
          </a:p>
          <a:p>
            <a:pPr algn="ctr">
              <a:buNone/>
            </a:pPr>
            <a:r>
              <a:rPr lang="en-US" dirty="0" err="1" smtClean="0"/>
              <a:t>pK</a:t>
            </a:r>
            <a:r>
              <a:rPr lang="en-US" baseline="-25000" dirty="0" err="1" smtClean="0"/>
              <a:t>w</a:t>
            </a:r>
            <a:r>
              <a:rPr lang="en-US" dirty="0" smtClean="0"/>
              <a:t> = - log 10</a:t>
            </a:r>
            <a:r>
              <a:rPr lang="en-US" baseline="30000" dirty="0" smtClean="0"/>
              <a:t>-14</a:t>
            </a:r>
          </a:p>
          <a:p>
            <a:pPr algn="ctr">
              <a:buNone/>
            </a:pPr>
            <a:r>
              <a:rPr lang="en-US" dirty="0" err="1" smtClean="0"/>
              <a:t>pK</a:t>
            </a:r>
            <a:r>
              <a:rPr lang="en-US" baseline="-25000" dirty="0" err="1" smtClean="0"/>
              <a:t>w</a:t>
            </a:r>
            <a:r>
              <a:rPr lang="en-US" dirty="0" smtClean="0"/>
              <a:t> = 14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Ionization of weak acids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8"/>
            <a:ext cx="7924800" cy="4741862"/>
          </a:xfrm>
        </p:spPr>
        <p:txBody>
          <a:bodyPr>
            <a:normAutofit/>
          </a:bodyPr>
          <a:lstStyle/>
          <a:p>
            <a:r>
              <a:rPr lang="en-US" dirty="0" smtClean="0"/>
              <a:t>Weak acids have a weak affinity towards their proton</a:t>
            </a:r>
          </a:p>
          <a:p>
            <a:pPr algn="ctr">
              <a:buNone/>
            </a:pPr>
            <a:r>
              <a:rPr lang="en-US" sz="2800" dirty="0" smtClean="0"/>
              <a:t>CH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COOH + 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            CH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COO</a:t>
            </a:r>
            <a:r>
              <a:rPr lang="en-US" sz="2800" baseline="30000" dirty="0" smtClean="0"/>
              <a:t> - </a:t>
            </a:r>
            <a:r>
              <a:rPr lang="en-US" sz="2800" dirty="0" smtClean="0"/>
              <a:t>+ H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O</a:t>
            </a:r>
            <a:r>
              <a:rPr lang="en-US" sz="2800" baseline="30000" dirty="0" smtClean="0"/>
              <a:t>+</a:t>
            </a:r>
          </a:p>
          <a:p>
            <a:pPr>
              <a:buNone/>
            </a:pPr>
            <a:r>
              <a:rPr lang="en-US" sz="2800" baseline="30000" dirty="0" smtClean="0"/>
              <a:t>				</a:t>
            </a:r>
            <a:r>
              <a:rPr lang="en-US" sz="2800" dirty="0" smtClean="0"/>
              <a:t>K</a:t>
            </a:r>
            <a:r>
              <a:rPr lang="en-US" sz="2800" baseline="-25000" dirty="0" smtClean="0"/>
              <a:t>a</a:t>
            </a:r>
            <a:r>
              <a:rPr lang="en-US" sz="2800" dirty="0" smtClean="0"/>
              <a:t> =</a:t>
            </a:r>
          </a:p>
          <a:p>
            <a:pPr>
              <a:buNone/>
            </a:pPr>
            <a:r>
              <a:rPr lang="en-US" sz="2800" dirty="0" smtClean="0"/>
              <a:t>The concentration of water is not considered since it is a constant</a:t>
            </a:r>
          </a:p>
          <a:p>
            <a:pPr algn="ctr">
              <a:buNone/>
            </a:pPr>
            <a:r>
              <a:rPr lang="en-US" sz="2800" dirty="0" smtClean="0"/>
              <a:t> 	HA               H</a:t>
            </a:r>
            <a:r>
              <a:rPr lang="en-US" sz="2800" baseline="30000" dirty="0" smtClean="0"/>
              <a:t>+</a:t>
            </a:r>
            <a:r>
              <a:rPr lang="en-US" sz="2800" dirty="0" smtClean="0"/>
              <a:t> + A</a:t>
            </a:r>
            <a:r>
              <a:rPr lang="en-US" sz="2800" baseline="30000" dirty="0" smtClean="0"/>
              <a:t>-</a:t>
            </a:r>
          </a:p>
          <a:p>
            <a:pPr>
              <a:buNone/>
            </a:pPr>
            <a:r>
              <a:rPr lang="en-US" sz="2800" dirty="0" smtClean="0"/>
              <a:t>				K</a:t>
            </a:r>
            <a:r>
              <a:rPr lang="en-US" sz="2800" baseline="-25000" dirty="0" smtClean="0"/>
              <a:t>a</a:t>
            </a:r>
            <a:r>
              <a:rPr lang="en-US" sz="2800" dirty="0" smtClean="0"/>
              <a:t> =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Left-Right Arrow 3"/>
          <p:cNvSpPr/>
          <p:nvPr/>
        </p:nvSpPr>
        <p:spPr>
          <a:xfrm>
            <a:off x="4495800" y="2590800"/>
            <a:ext cx="838200" cy="1524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743200" y="2895600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[H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O</a:t>
            </a:r>
            <a:r>
              <a:rPr lang="en-US" sz="2400" baseline="30000" dirty="0" smtClean="0"/>
              <a:t>+</a:t>
            </a:r>
            <a:r>
              <a:rPr lang="en-US" sz="2400" dirty="0" smtClean="0"/>
              <a:t>] [CH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COO</a:t>
            </a:r>
            <a:r>
              <a:rPr lang="en-US" sz="2400" baseline="30000" dirty="0" smtClean="0"/>
              <a:t>-</a:t>
            </a:r>
            <a:r>
              <a:rPr lang="en-US" sz="2400" dirty="0" smtClean="0"/>
              <a:t>]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003914" y="3276600"/>
            <a:ext cx="21776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[CH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COOH]</a:t>
            </a:r>
            <a:endParaRPr lang="en-US" sz="24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2819400" y="3276600"/>
            <a:ext cx="2667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406721" y="5793485"/>
            <a:ext cx="1578488" cy="86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495800" y="5410200"/>
            <a:ext cx="12825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[H</a:t>
            </a:r>
            <a:r>
              <a:rPr lang="en-US" sz="2400" baseline="30000" dirty="0" smtClean="0"/>
              <a:t>+</a:t>
            </a:r>
            <a:r>
              <a:rPr lang="en-US" sz="2400" dirty="0" smtClean="0"/>
              <a:t>] [A</a:t>
            </a:r>
            <a:r>
              <a:rPr lang="en-US" sz="2400" baseline="30000" dirty="0" smtClean="0"/>
              <a:t>-</a:t>
            </a:r>
            <a:r>
              <a:rPr lang="en-US" sz="2400" dirty="0" smtClean="0"/>
              <a:t>]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4635321" y="5793485"/>
            <a:ext cx="887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[HA]</a:t>
            </a:r>
            <a:endParaRPr lang="en-US" sz="2400" dirty="0"/>
          </a:p>
        </p:txBody>
      </p:sp>
      <p:sp>
        <p:nvSpPr>
          <p:cNvPr id="20" name="Left-Right Arrow 19"/>
          <p:cNvSpPr/>
          <p:nvPr/>
        </p:nvSpPr>
        <p:spPr>
          <a:xfrm>
            <a:off x="4267200" y="5029200"/>
            <a:ext cx="990600" cy="1524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Ionization of weak acids </a:t>
            </a:r>
            <a:r>
              <a:rPr lang="en-US" dirty="0" err="1" smtClean="0"/>
              <a:t>cont’ed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Since weak acids ionize partially only thus their K</a:t>
            </a:r>
            <a:r>
              <a:rPr lang="en-US" baseline="-25000" dirty="0" smtClean="0"/>
              <a:t>a</a:t>
            </a:r>
            <a:r>
              <a:rPr lang="en-US" dirty="0" smtClean="0"/>
              <a:t> value will always be less than one because the concentration of [HA] is always higher than the concentration of both [H</a:t>
            </a:r>
            <a:r>
              <a:rPr lang="en-US" baseline="30000" dirty="0" smtClean="0"/>
              <a:t>+</a:t>
            </a:r>
            <a:r>
              <a:rPr lang="en-US" dirty="0" smtClean="0"/>
              <a:t>] and [A</a:t>
            </a:r>
            <a:r>
              <a:rPr lang="en-US" baseline="30000" dirty="0" smtClean="0"/>
              <a:t>-</a:t>
            </a:r>
            <a:r>
              <a:rPr lang="en-US" dirty="0" smtClean="0"/>
              <a:t>]</a:t>
            </a:r>
          </a:p>
          <a:p>
            <a:r>
              <a:rPr lang="en-US" dirty="0" smtClean="0"/>
              <a:t>Between weak acids the higher the K</a:t>
            </a:r>
            <a:r>
              <a:rPr lang="en-US" baseline="-25000" dirty="0" smtClean="0"/>
              <a:t>a</a:t>
            </a:r>
            <a:r>
              <a:rPr lang="en-US" dirty="0" smtClean="0"/>
              <a:t> the stronger the acid.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Ionization of Weak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l" rt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Weak bases have a weak affinity towards their proton.</a:t>
            </a:r>
          </a:p>
          <a:p>
            <a:pPr algn="ctr" rtl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OH              NH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 OH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algn="ctr" rtl="0">
              <a:buNone/>
            </a:pPr>
            <a:endParaRPr lang="en-US" sz="28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</a:t>
            </a:r>
          </a:p>
          <a:p>
            <a:r>
              <a:rPr lang="en-GB" sz="2800" dirty="0"/>
              <a:t>There are two types of bases: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/>
              <a:t>Inorganic bases that ionize to release OH</a:t>
            </a:r>
            <a:r>
              <a:rPr lang="en-GB" sz="2800" baseline="30000" dirty="0"/>
              <a:t>- </a:t>
            </a:r>
            <a:r>
              <a:rPr lang="en-GB" sz="2800" dirty="0"/>
              <a:t> ions.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/>
              <a:t>Organic bases, these bases don’t contain OH</a:t>
            </a:r>
            <a:r>
              <a:rPr lang="en-GB" sz="2800" baseline="30000" dirty="0"/>
              <a:t>- </a:t>
            </a:r>
            <a:r>
              <a:rPr lang="en-GB" sz="2800" dirty="0"/>
              <a:t> ions to release.</a:t>
            </a:r>
          </a:p>
          <a:p>
            <a:pPr marL="514350" indent="-514350">
              <a:buNone/>
            </a:pPr>
            <a:r>
              <a:rPr lang="en-GB" sz="2800" dirty="0"/>
              <a:t>     R- NH</a:t>
            </a:r>
            <a:r>
              <a:rPr lang="en-GB" sz="2800" baseline="-25000" dirty="0"/>
              <a:t>4</a:t>
            </a:r>
            <a:r>
              <a:rPr lang="en-GB" sz="2800" baseline="30000" dirty="0"/>
              <a:t>+</a:t>
            </a:r>
            <a:r>
              <a:rPr lang="en-GB" sz="2800" dirty="0"/>
              <a:t> + H</a:t>
            </a:r>
            <a:r>
              <a:rPr lang="en-GB" sz="2800" baseline="-25000" dirty="0"/>
              <a:t>2</a:t>
            </a:r>
            <a:r>
              <a:rPr lang="en-GB" sz="2800" dirty="0"/>
              <a:t>O         R-NH</a:t>
            </a:r>
            <a:r>
              <a:rPr lang="en-GB" sz="2800" baseline="-25000" dirty="0"/>
              <a:t>3</a:t>
            </a:r>
            <a:r>
              <a:rPr lang="en-GB" sz="2800" baseline="30000" dirty="0"/>
              <a:t> +</a:t>
            </a:r>
            <a:r>
              <a:rPr lang="en-GB" sz="2800" dirty="0"/>
              <a:t>OH</a:t>
            </a:r>
            <a:r>
              <a:rPr lang="en-GB" sz="2800" baseline="30000" dirty="0"/>
              <a:t> -            </a:t>
            </a:r>
            <a:r>
              <a:rPr lang="en-GB" sz="2800" dirty="0"/>
              <a:t>R-NH</a:t>
            </a:r>
            <a:r>
              <a:rPr lang="en-GB" sz="2800" baseline="-25000" dirty="0"/>
              <a:t>3</a:t>
            </a:r>
            <a:r>
              <a:rPr lang="en-GB" sz="2800" baseline="30000" dirty="0"/>
              <a:t>+</a:t>
            </a:r>
            <a:r>
              <a:rPr lang="en-GB" sz="2800" dirty="0"/>
              <a:t> + OH</a:t>
            </a:r>
            <a:r>
              <a:rPr lang="en-GB" sz="2800" baseline="30000" dirty="0"/>
              <a:t>-</a:t>
            </a:r>
          </a:p>
          <a:p>
            <a:endParaRPr lang="en-US" sz="2800" dirty="0"/>
          </a:p>
          <a:p>
            <a:pPr algn="l" rtl="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Left-Right Arrow 3"/>
          <p:cNvSpPr/>
          <p:nvPr/>
        </p:nvSpPr>
        <p:spPr>
          <a:xfrm>
            <a:off x="3962400" y="2286000"/>
            <a:ext cx="685800" cy="1524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438400" y="2743200"/>
            <a:ext cx="3429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raditional Arabic"/>
              </a:rPr>
              <a:t>[</a:t>
            </a:r>
            <a:r>
              <a:rPr lang="en-US" sz="2000" dirty="0"/>
              <a:t>NH</a:t>
            </a:r>
            <a:r>
              <a:rPr lang="en-US" sz="2000" baseline="-25000" dirty="0"/>
              <a:t>4</a:t>
            </a:r>
            <a:r>
              <a:rPr lang="en-US" sz="2000" baseline="30000" dirty="0"/>
              <a:t> +</a:t>
            </a:r>
            <a:r>
              <a:rPr lang="en-US" sz="2000" dirty="0" smtClean="0">
                <a:latin typeface="Traditional Arabic"/>
              </a:rPr>
              <a:t>] [</a:t>
            </a:r>
            <a:r>
              <a:rPr lang="en-US" sz="2000" dirty="0" smtClean="0"/>
              <a:t>OH</a:t>
            </a:r>
            <a:r>
              <a:rPr lang="en-US" sz="2000" baseline="30000" dirty="0" smtClean="0"/>
              <a:t>-</a:t>
            </a:r>
            <a:r>
              <a:rPr lang="en-US" sz="2000" dirty="0" smtClean="0">
                <a:latin typeface="Traditional Arabic"/>
              </a:rPr>
              <a:t>]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2622914" y="3276600"/>
            <a:ext cx="21776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raditional Arabic"/>
              </a:rPr>
              <a:t>[</a:t>
            </a:r>
            <a:r>
              <a:rPr lang="en-US" sz="2000" dirty="0"/>
              <a:t>NH</a:t>
            </a:r>
            <a:r>
              <a:rPr lang="en-US" sz="2000" baseline="-25000" dirty="0"/>
              <a:t>4</a:t>
            </a:r>
            <a:r>
              <a:rPr lang="en-US" sz="2000" dirty="0"/>
              <a:t>OH</a:t>
            </a:r>
            <a:r>
              <a:rPr lang="en-US" sz="2000" dirty="0" smtClean="0">
                <a:latin typeface="Traditional Arabic"/>
              </a:rPr>
              <a:t>]</a:t>
            </a:r>
            <a:endParaRPr lang="en-US" sz="20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2438400" y="3203277"/>
            <a:ext cx="1981200" cy="1588"/>
          </a:xfrm>
          <a:prstGeom prst="lin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0" name="Left-Right Arrow 9"/>
          <p:cNvSpPr/>
          <p:nvPr/>
        </p:nvSpPr>
        <p:spPr>
          <a:xfrm>
            <a:off x="4800600" y="5257800"/>
            <a:ext cx="381000" cy="1524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eft-Right Arrow 11"/>
          <p:cNvSpPr/>
          <p:nvPr/>
        </p:nvSpPr>
        <p:spPr>
          <a:xfrm>
            <a:off x="2971800" y="5257800"/>
            <a:ext cx="381000" cy="1524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0837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/>
            <a:r>
              <a:rPr lang="en-GB" dirty="0"/>
              <a:t>Organic bases will react with water accepting a proton and eventually OH</a:t>
            </a:r>
            <a:r>
              <a:rPr lang="en-GB" baseline="30000" dirty="0"/>
              <a:t>-</a:t>
            </a:r>
            <a:r>
              <a:rPr lang="en-GB" dirty="0"/>
              <a:t>  will be released.</a:t>
            </a:r>
          </a:p>
          <a:p>
            <a:pPr>
              <a:buNone/>
            </a:pPr>
            <a:endParaRPr lang="en-GB" dirty="0"/>
          </a:p>
          <a:p>
            <a:pPr algn="ctr">
              <a:buNone/>
            </a:pPr>
            <a:r>
              <a:rPr lang="en-GB" dirty="0"/>
              <a:t>K</a:t>
            </a:r>
            <a:r>
              <a:rPr lang="en-GB" baseline="-25000" dirty="0"/>
              <a:t>b</a:t>
            </a:r>
            <a:r>
              <a:rPr lang="en-GB" dirty="0"/>
              <a:t>=   [R-NH</a:t>
            </a:r>
            <a:r>
              <a:rPr lang="en-GB" baseline="-25000" dirty="0"/>
              <a:t>3</a:t>
            </a:r>
            <a:r>
              <a:rPr lang="en-GB" baseline="30000" dirty="0"/>
              <a:t>+</a:t>
            </a:r>
            <a:r>
              <a:rPr lang="en-GB" dirty="0"/>
              <a:t>][OH</a:t>
            </a:r>
            <a:r>
              <a:rPr lang="en-GB" baseline="30000" dirty="0"/>
              <a:t>-</a:t>
            </a:r>
            <a:r>
              <a:rPr lang="en-GB" dirty="0" smtClean="0"/>
              <a:t>]</a:t>
            </a:r>
            <a:endParaRPr lang="en-GB" sz="700" dirty="0"/>
          </a:p>
          <a:p>
            <a:pPr algn="ctr">
              <a:buNone/>
            </a:pPr>
            <a:r>
              <a:rPr lang="en-GB" dirty="0"/>
              <a:t>           [R-NH</a:t>
            </a:r>
            <a:r>
              <a:rPr lang="en-GB" baseline="-25000" dirty="0"/>
              <a:t>2</a:t>
            </a:r>
            <a:r>
              <a:rPr lang="en-GB" dirty="0"/>
              <a:t>]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Ionization of Weak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962400" y="3810000"/>
            <a:ext cx="1981200" cy="1588"/>
          </a:xfrm>
          <a:prstGeom prst="lin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41723715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8"/>
            <a:ext cx="7543800" cy="4056062"/>
          </a:xfrm>
        </p:spPr>
        <p:txBody>
          <a:bodyPr/>
          <a:lstStyle/>
          <a:p>
            <a:r>
              <a:rPr lang="en-GB" dirty="0"/>
              <a:t>Although the concentration of both OH</a:t>
            </a:r>
            <a:r>
              <a:rPr lang="en-GB" baseline="30000" dirty="0"/>
              <a:t>-</a:t>
            </a:r>
            <a:r>
              <a:rPr lang="en-GB" dirty="0"/>
              <a:t> and H</a:t>
            </a:r>
            <a:r>
              <a:rPr lang="en-GB" baseline="30000" dirty="0"/>
              <a:t>+</a:t>
            </a:r>
            <a:r>
              <a:rPr lang="en-GB" dirty="0"/>
              <a:t> are very effective in reactions, it’s usually the concentration of the [H</a:t>
            </a:r>
            <a:r>
              <a:rPr lang="en-GB" baseline="30000" dirty="0"/>
              <a:t>+</a:t>
            </a:r>
            <a:r>
              <a:rPr lang="en-GB" dirty="0"/>
              <a:t>] ions in solutions that is measured.</a:t>
            </a:r>
          </a:p>
          <a:p>
            <a:r>
              <a:rPr lang="en-GB" dirty="0"/>
              <a:t>The concentration of [H</a:t>
            </a:r>
            <a:r>
              <a:rPr lang="en-GB" baseline="30000" dirty="0"/>
              <a:t>+</a:t>
            </a:r>
            <a:r>
              <a:rPr lang="en-GB" dirty="0"/>
              <a:t>] ions in solutions is usually very low; thus it’s expressed as pH where: pH= -Log [H</a:t>
            </a:r>
            <a:r>
              <a:rPr lang="en-GB" baseline="30000" dirty="0"/>
              <a:t>+</a:t>
            </a:r>
            <a:r>
              <a:rPr lang="en-GB" dirty="0"/>
              <a:t>]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7492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 and </a:t>
            </a:r>
            <a:r>
              <a:rPr lang="en-US" dirty="0" err="1" smtClean="0"/>
              <a:t>pOH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pH is a shorthand way of designating the hydrogen ion activity of a solution. By definition pH is the negative logarithm of hydrogen ion activity. Similarly </a:t>
            </a:r>
            <a:r>
              <a:rPr lang="en-GB" dirty="0" err="1"/>
              <a:t>pOH</a:t>
            </a:r>
            <a:r>
              <a:rPr lang="en-GB" dirty="0"/>
              <a:t> is the negative logarithm of the hydroxyl ion activity.</a:t>
            </a:r>
          </a:p>
          <a:p>
            <a:pPr>
              <a:buNone/>
            </a:pPr>
            <a:r>
              <a:rPr lang="en-GB" dirty="0">
                <a:solidFill>
                  <a:schemeClr val="accent1"/>
                </a:solidFill>
              </a:rPr>
              <a:t>pH:                               </a:t>
            </a:r>
            <a:r>
              <a:rPr lang="en-GB" dirty="0" err="1">
                <a:solidFill>
                  <a:schemeClr val="accent1"/>
                </a:solidFill>
              </a:rPr>
              <a:t>pOH</a:t>
            </a:r>
            <a:r>
              <a:rPr lang="en-GB" dirty="0">
                <a:solidFill>
                  <a:schemeClr val="accent1"/>
                </a:solidFill>
              </a:rPr>
              <a:t>:</a:t>
            </a:r>
          </a:p>
          <a:p>
            <a:pPr>
              <a:buNone/>
            </a:pPr>
            <a:r>
              <a:rPr lang="en-GB" sz="2000" dirty="0"/>
              <a:t>pH= -log </a:t>
            </a:r>
            <a:r>
              <a:rPr lang="en-GB" sz="2000" i="1" dirty="0" err="1"/>
              <a:t>a</a:t>
            </a:r>
            <a:r>
              <a:rPr lang="en-GB" sz="2000" baseline="-25000" dirty="0" err="1"/>
              <a:t>H</a:t>
            </a:r>
            <a:r>
              <a:rPr lang="en-GB" sz="2000" baseline="30000" dirty="0"/>
              <a:t>+</a:t>
            </a:r>
            <a:r>
              <a:rPr lang="en-GB" sz="2000" dirty="0"/>
              <a:t> = log1/</a:t>
            </a:r>
            <a:r>
              <a:rPr lang="en-GB" sz="2000" i="1" dirty="0" err="1"/>
              <a:t>a</a:t>
            </a:r>
            <a:r>
              <a:rPr lang="en-GB" sz="2000" baseline="-25000" dirty="0" err="1"/>
              <a:t>H</a:t>
            </a:r>
            <a:r>
              <a:rPr lang="en-GB" sz="2000" baseline="30000" dirty="0"/>
              <a:t>+         </a:t>
            </a:r>
            <a:r>
              <a:rPr lang="en-GB" sz="2000" dirty="0"/>
              <a:t> </a:t>
            </a:r>
            <a:r>
              <a:rPr lang="en-GB" sz="2000" dirty="0" err="1"/>
              <a:t>pOH</a:t>
            </a:r>
            <a:r>
              <a:rPr lang="en-GB" sz="2000" dirty="0"/>
              <a:t>= -log</a:t>
            </a:r>
            <a:r>
              <a:rPr lang="en-GB" sz="2000" i="1" dirty="0"/>
              <a:t> </a:t>
            </a:r>
            <a:r>
              <a:rPr lang="en-GB" sz="2000" i="1" dirty="0" err="1"/>
              <a:t>a</a:t>
            </a:r>
            <a:r>
              <a:rPr lang="en-GB" sz="2000" baseline="-25000" dirty="0" err="1"/>
              <a:t>OH</a:t>
            </a:r>
            <a:r>
              <a:rPr lang="en-GB" sz="2000" baseline="30000" dirty="0"/>
              <a:t>-</a:t>
            </a:r>
            <a:r>
              <a:rPr lang="en-GB" sz="2000" dirty="0"/>
              <a:t> = log 1/</a:t>
            </a:r>
            <a:r>
              <a:rPr lang="en-GB" sz="2000" i="1" dirty="0"/>
              <a:t> </a:t>
            </a:r>
            <a:r>
              <a:rPr lang="en-GB" sz="2000" i="1" dirty="0" err="1"/>
              <a:t>a</a:t>
            </a:r>
            <a:r>
              <a:rPr lang="en-GB" sz="2000" baseline="-25000" dirty="0" err="1"/>
              <a:t>OH</a:t>
            </a:r>
            <a:r>
              <a:rPr lang="en-GB" sz="2000" baseline="30000" dirty="0"/>
              <a:t>-</a:t>
            </a:r>
          </a:p>
          <a:p>
            <a:pPr>
              <a:buNone/>
            </a:pPr>
            <a:r>
              <a:rPr lang="en-GB" sz="2000" baseline="30000" dirty="0"/>
              <a:t>        </a:t>
            </a:r>
            <a:r>
              <a:rPr lang="en-GB" sz="2000" dirty="0"/>
              <a:t>= -log </a:t>
            </a:r>
            <a:r>
              <a:rPr lang="en-GB" sz="2000" dirty="0">
                <a:sym typeface="Symbol"/>
              </a:rPr>
              <a:t></a:t>
            </a:r>
            <a:r>
              <a:rPr lang="en-GB" sz="2000" baseline="-25000" dirty="0"/>
              <a:t>H</a:t>
            </a:r>
            <a:r>
              <a:rPr lang="en-GB" sz="2000" baseline="30000" dirty="0"/>
              <a:t>+</a:t>
            </a:r>
            <a:r>
              <a:rPr lang="en-GB" sz="2000" dirty="0"/>
              <a:t>[H</a:t>
            </a:r>
            <a:r>
              <a:rPr lang="en-GB" sz="2000" baseline="30000" dirty="0"/>
              <a:t>+</a:t>
            </a:r>
            <a:r>
              <a:rPr lang="en-GB" sz="2000" dirty="0"/>
              <a:t>]                           = log </a:t>
            </a:r>
            <a:r>
              <a:rPr lang="en-GB" sz="2000" dirty="0">
                <a:sym typeface="Symbol"/>
              </a:rPr>
              <a:t></a:t>
            </a:r>
            <a:r>
              <a:rPr lang="en-GB" sz="2000" baseline="-25000" dirty="0"/>
              <a:t>OH</a:t>
            </a:r>
            <a:r>
              <a:rPr lang="en-GB" sz="2000" baseline="30000" dirty="0"/>
              <a:t>-</a:t>
            </a:r>
            <a:r>
              <a:rPr lang="en-GB" sz="1800" dirty="0"/>
              <a:t> [OH</a:t>
            </a:r>
            <a:r>
              <a:rPr lang="en-GB" sz="1800" baseline="30000" dirty="0"/>
              <a:t>-</a:t>
            </a:r>
            <a:r>
              <a:rPr lang="en-GB" sz="1800" dirty="0"/>
              <a:t>]</a:t>
            </a:r>
            <a:endParaRPr lang="en-GB" sz="2000" dirty="0"/>
          </a:p>
          <a:p>
            <a:pPr>
              <a:buNone/>
            </a:pPr>
            <a:r>
              <a:rPr lang="en-GB" sz="2000" dirty="0"/>
              <a:t>     = log 1/</a:t>
            </a:r>
            <a:r>
              <a:rPr lang="en-GB" sz="2000" i="1" dirty="0"/>
              <a:t> </a:t>
            </a:r>
            <a:r>
              <a:rPr lang="en-GB" sz="2000" dirty="0">
                <a:sym typeface="Symbol"/>
              </a:rPr>
              <a:t></a:t>
            </a:r>
            <a:r>
              <a:rPr lang="en-GB" sz="2000" baseline="-25000" dirty="0"/>
              <a:t>H</a:t>
            </a:r>
            <a:r>
              <a:rPr lang="en-GB" sz="2000" baseline="30000" dirty="0"/>
              <a:t>+</a:t>
            </a:r>
            <a:r>
              <a:rPr lang="en-GB" sz="2000" dirty="0"/>
              <a:t>[H</a:t>
            </a:r>
            <a:r>
              <a:rPr lang="en-GB" sz="2000" baseline="30000" dirty="0"/>
              <a:t>+</a:t>
            </a:r>
            <a:r>
              <a:rPr lang="en-GB" sz="2000" dirty="0"/>
              <a:t>]                        = log 1/</a:t>
            </a:r>
            <a:r>
              <a:rPr lang="en-GB" sz="1800" i="1" dirty="0"/>
              <a:t> </a:t>
            </a:r>
            <a:r>
              <a:rPr lang="en-GB" sz="1800" dirty="0">
                <a:sym typeface="Symbol"/>
              </a:rPr>
              <a:t></a:t>
            </a:r>
            <a:r>
              <a:rPr lang="en-GB" sz="1800" baseline="-25000" dirty="0"/>
              <a:t>OH</a:t>
            </a:r>
            <a:r>
              <a:rPr lang="en-GB" sz="1800" baseline="30000" dirty="0"/>
              <a:t>-</a:t>
            </a:r>
            <a:r>
              <a:rPr lang="en-GB" sz="1800" dirty="0"/>
              <a:t>[OH</a:t>
            </a:r>
            <a:r>
              <a:rPr lang="en-GB" sz="1800" baseline="30000" dirty="0"/>
              <a:t>-</a:t>
            </a:r>
            <a:r>
              <a:rPr lang="en-GB" sz="1800" dirty="0"/>
              <a:t>]</a:t>
            </a:r>
            <a:endParaRPr lang="x-none" sz="2000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9553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"/>
            <a:ext cx="7313613" cy="6629400"/>
          </a:xfrm>
        </p:spPr>
        <p:txBody>
          <a:bodyPr>
            <a:noAutofit/>
          </a:bodyPr>
          <a:lstStyle/>
          <a:p>
            <a:endParaRPr lang="en-US" b="1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</a:endParaRPr>
          </a:p>
          <a:p>
            <a:r>
              <a:rPr lang="en-GB" dirty="0"/>
              <a:t>In dilute solutions of acids and bases and in pure water, the activities of H</a:t>
            </a:r>
            <a:r>
              <a:rPr lang="en-GB" baseline="30000" dirty="0"/>
              <a:t>+</a:t>
            </a:r>
            <a:r>
              <a:rPr lang="en-GB" dirty="0"/>
              <a:t> and OH</a:t>
            </a:r>
            <a:r>
              <a:rPr lang="en-GB" baseline="30000" dirty="0"/>
              <a:t>-</a:t>
            </a:r>
            <a:r>
              <a:rPr lang="en-GB" dirty="0"/>
              <a:t> may be considered to be the same as their concentrations.</a:t>
            </a:r>
          </a:p>
          <a:p>
            <a:pPr>
              <a:buNone/>
            </a:pPr>
            <a:r>
              <a:rPr lang="en-GB" dirty="0"/>
              <a:t>   pH= -log[H</a:t>
            </a:r>
            <a:r>
              <a:rPr lang="en-GB" baseline="30000" dirty="0"/>
              <a:t>+</a:t>
            </a:r>
            <a:r>
              <a:rPr lang="en-GB" dirty="0"/>
              <a:t>] = log1/ [H</a:t>
            </a:r>
            <a:r>
              <a:rPr lang="en-GB" baseline="30000" dirty="0"/>
              <a:t>+</a:t>
            </a:r>
            <a:r>
              <a:rPr lang="en-GB" dirty="0"/>
              <a:t>] </a:t>
            </a:r>
          </a:p>
          <a:p>
            <a:pPr>
              <a:buNone/>
            </a:pPr>
            <a:r>
              <a:rPr lang="en-GB" dirty="0"/>
              <a:t>   </a:t>
            </a:r>
            <a:r>
              <a:rPr lang="en-GB" dirty="0" err="1"/>
              <a:t>pOH</a:t>
            </a:r>
            <a:r>
              <a:rPr lang="en-GB" dirty="0"/>
              <a:t>= -log[OH</a:t>
            </a:r>
            <a:r>
              <a:rPr lang="en-GB" baseline="30000" dirty="0"/>
              <a:t>-</a:t>
            </a:r>
            <a:r>
              <a:rPr lang="en-GB" dirty="0"/>
              <a:t>]= log1/ [OH</a:t>
            </a:r>
            <a:r>
              <a:rPr lang="en-GB" baseline="30000" dirty="0"/>
              <a:t>-</a:t>
            </a:r>
            <a:r>
              <a:rPr lang="en-GB" dirty="0"/>
              <a:t>]</a:t>
            </a:r>
          </a:p>
          <a:p>
            <a:r>
              <a:rPr lang="en-GB" dirty="0"/>
              <a:t>In all aqueous solutions the equilibrium for the ionization of water must be satisfied, that is, [H</a:t>
            </a:r>
            <a:r>
              <a:rPr lang="en-GB" baseline="30000" dirty="0"/>
              <a:t>+</a:t>
            </a:r>
            <a:r>
              <a:rPr lang="en-GB" dirty="0"/>
              <a:t>][OH</a:t>
            </a:r>
            <a:r>
              <a:rPr lang="en-GB" baseline="30000" dirty="0"/>
              <a:t>-</a:t>
            </a:r>
            <a:r>
              <a:rPr lang="en-GB" dirty="0"/>
              <a:t>]= K</a:t>
            </a:r>
            <a:r>
              <a:rPr lang="en-GB" baseline="-25000" dirty="0"/>
              <a:t>w </a:t>
            </a:r>
            <a:r>
              <a:rPr lang="en-GB" dirty="0"/>
              <a:t>=10</a:t>
            </a:r>
            <a:r>
              <a:rPr lang="en-GB" baseline="30000" dirty="0"/>
              <a:t>-14</a:t>
            </a:r>
            <a:r>
              <a:rPr lang="en-GB" dirty="0"/>
              <a:t>. Thus, if [H</a:t>
            </a:r>
            <a:r>
              <a:rPr lang="en-GB" baseline="30000" dirty="0"/>
              <a:t>+</a:t>
            </a:r>
            <a:r>
              <a:rPr lang="en-GB" dirty="0"/>
              <a:t>] is known, we can easily calculate [OH</a:t>
            </a:r>
            <a:r>
              <a:rPr lang="en-GB" baseline="30000" dirty="0"/>
              <a:t>-</a:t>
            </a:r>
            <a:r>
              <a:rPr lang="en-GB" dirty="0"/>
              <a:t>]. Furthermore, we can derive the following relationship between pH and </a:t>
            </a:r>
            <a:r>
              <a:rPr lang="en-GB" dirty="0" err="1"/>
              <a:t>pOH</a:t>
            </a:r>
            <a:r>
              <a:rPr lang="en-GB" dirty="0" smtClean="0"/>
              <a:t>:</a:t>
            </a:r>
            <a:endParaRPr lang="en-US" b="1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GB" dirty="0"/>
              <a:t>[H</a:t>
            </a:r>
            <a:r>
              <a:rPr lang="en-GB" baseline="30000" dirty="0"/>
              <a:t>+</a:t>
            </a:r>
            <a:r>
              <a:rPr lang="en-GB" dirty="0"/>
              <a:t>][OH</a:t>
            </a:r>
            <a:r>
              <a:rPr lang="en-GB" baseline="30000" dirty="0"/>
              <a:t>-</a:t>
            </a:r>
            <a:r>
              <a:rPr lang="en-GB" dirty="0"/>
              <a:t>]= </a:t>
            </a:r>
            <a:r>
              <a:rPr lang="en-GB" dirty="0" smtClean="0"/>
              <a:t>K</a:t>
            </a:r>
            <a:r>
              <a:rPr lang="en-GB" baseline="-25000" dirty="0" smtClean="0"/>
              <a:t>w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8891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dirty="0"/>
              <a:t>Taking the logarithm:</a:t>
            </a:r>
          </a:p>
          <a:p>
            <a:pPr algn="ctr">
              <a:buNone/>
            </a:pPr>
            <a:r>
              <a:rPr lang="en-GB" dirty="0"/>
              <a:t>log [H</a:t>
            </a:r>
            <a:r>
              <a:rPr lang="en-GB" baseline="30000" dirty="0"/>
              <a:t>+</a:t>
            </a:r>
            <a:r>
              <a:rPr lang="en-GB" dirty="0"/>
              <a:t>] + log[OH</a:t>
            </a:r>
            <a:r>
              <a:rPr lang="en-GB" baseline="30000" dirty="0"/>
              <a:t>-</a:t>
            </a:r>
            <a:r>
              <a:rPr lang="en-GB" dirty="0"/>
              <a:t>]= log K</a:t>
            </a:r>
            <a:r>
              <a:rPr lang="en-GB" baseline="-25000" dirty="0"/>
              <a:t>w </a:t>
            </a:r>
            <a:r>
              <a:rPr lang="en-GB" dirty="0"/>
              <a:t> </a:t>
            </a:r>
          </a:p>
          <a:p>
            <a:pPr algn="ctr">
              <a:buNone/>
            </a:pPr>
            <a:r>
              <a:rPr lang="en-GB" dirty="0"/>
              <a:t>-log [H</a:t>
            </a:r>
            <a:r>
              <a:rPr lang="en-GB" baseline="30000" dirty="0"/>
              <a:t>+</a:t>
            </a:r>
            <a:r>
              <a:rPr lang="en-GB" dirty="0"/>
              <a:t>] - log[OH</a:t>
            </a:r>
            <a:r>
              <a:rPr lang="en-GB" baseline="30000" dirty="0"/>
              <a:t>-</a:t>
            </a:r>
            <a:r>
              <a:rPr lang="en-GB" dirty="0"/>
              <a:t>]= -log K</a:t>
            </a:r>
            <a:r>
              <a:rPr lang="en-GB" baseline="-25000" dirty="0"/>
              <a:t>w</a:t>
            </a:r>
          </a:p>
          <a:p>
            <a:pPr algn="ctr">
              <a:buNone/>
            </a:pPr>
            <a:r>
              <a:rPr lang="en-GB" dirty="0"/>
              <a:t>-log [H</a:t>
            </a:r>
            <a:r>
              <a:rPr lang="en-GB" baseline="30000" dirty="0"/>
              <a:t>+</a:t>
            </a:r>
            <a:r>
              <a:rPr lang="en-GB" dirty="0"/>
              <a:t>]=pH     - log[OH</a:t>
            </a:r>
            <a:r>
              <a:rPr lang="en-GB" baseline="30000" dirty="0"/>
              <a:t>-</a:t>
            </a:r>
            <a:r>
              <a:rPr lang="en-GB" dirty="0"/>
              <a:t>]      -log K</a:t>
            </a:r>
            <a:r>
              <a:rPr lang="en-GB" baseline="-25000" dirty="0"/>
              <a:t>w </a:t>
            </a:r>
            <a:r>
              <a:rPr lang="en-GB" dirty="0"/>
              <a:t>=</a:t>
            </a:r>
            <a:r>
              <a:rPr lang="en-GB" dirty="0" err="1"/>
              <a:t>pK</a:t>
            </a:r>
            <a:r>
              <a:rPr lang="en-GB" baseline="-25000" dirty="0" err="1"/>
              <a:t>w</a:t>
            </a:r>
            <a:endParaRPr lang="en-GB" baseline="-25000" dirty="0"/>
          </a:p>
          <a:p>
            <a:pPr algn="ctr">
              <a:buNone/>
            </a:pPr>
            <a:r>
              <a:rPr lang="en-GB" dirty="0" smtClean="0">
                <a:cs typeface="Arial"/>
              </a:rPr>
              <a:t>pH </a:t>
            </a:r>
            <a:r>
              <a:rPr lang="en-GB" dirty="0">
                <a:cs typeface="Arial"/>
              </a:rPr>
              <a:t>+ </a:t>
            </a:r>
            <a:r>
              <a:rPr lang="en-GB" dirty="0" err="1">
                <a:cs typeface="Arial"/>
              </a:rPr>
              <a:t>pOH</a:t>
            </a:r>
            <a:r>
              <a:rPr lang="en-GB" dirty="0">
                <a:cs typeface="Arial"/>
              </a:rPr>
              <a:t> = </a:t>
            </a:r>
            <a:r>
              <a:rPr lang="en-GB" dirty="0" err="1"/>
              <a:t>pK</a:t>
            </a:r>
            <a:r>
              <a:rPr lang="en-GB" baseline="-25000" dirty="0" err="1"/>
              <a:t>w</a:t>
            </a:r>
            <a:endParaRPr lang="en-GB" baseline="-25000" dirty="0"/>
          </a:p>
          <a:p>
            <a:pPr algn="ctr">
              <a:buNone/>
            </a:pPr>
            <a:r>
              <a:rPr lang="en-GB" dirty="0"/>
              <a:t>K</a:t>
            </a:r>
            <a:r>
              <a:rPr lang="en-GB" baseline="-25000" dirty="0"/>
              <a:t>w </a:t>
            </a:r>
            <a:r>
              <a:rPr lang="en-GB" dirty="0"/>
              <a:t>= 10</a:t>
            </a:r>
            <a:r>
              <a:rPr lang="en-GB" baseline="30000" dirty="0"/>
              <a:t>-14 </a:t>
            </a:r>
            <a:r>
              <a:rPr lang="en-GB" dirty="0"/>
              <a:t> </a:t>
            </a:r>
          </a:p>
          <a:p>
            <a:pPr algn="ctr">
              <a:buNone/>
            </a:pPr>
            <a:r>
              <a:rPr lang="en-GB" dirty="0"/>
              <a:t>	 </a:t>
            </a:r>
            <a:r>
              <a:rPr lang="en-GB" dirty="0" err="1"/>
              <a:t>pK</a:t>
            </a:r>
            <a:r>
              <a:rPr lang="en-GB" baseline="-25000" dirty="0" err="1"/>
              <a:t>w</a:t>
            </a:r>
            <a:r>
              <a:rPr lang="en-GB" baseline="-25000" dirty="0"/>
              <a:t> </a:t>
            </a:r>
            <a:r>
              <a:rPr lang="en-GB" dirty="0"/>
              <a:t>= -log10</a:t>
            </a:r>
            <a:r>
              <a:rPr lang="en-GB" baseline="30000" dirty="0"/>
              <a:t>-14</a:t>
            </a:r>
            <a:r>
              <a:rPr lang="en-GB" dirty="0"/>
              <a:t>= +</a:t>
            </a:r>
            <a:r>
              <a:rPr lang="en-GB" dirty="0" smtClean="0"/>
              <a:t>14</a:t>
            </a:r>
          </a:p>
          <a:p>
            <a:pPr algn="ctr">
              <a:buNone/>
            </a:pPr>
            <a:r>
              <a:rPr lang="en-GB" dirty="0" smtClean="0">
                <a:cs typeface="Arial"/>
              </a:rPr>
              <a:t>pH </a:t>
            </a:r>
            <a:r>
              <a:rPr lang="en-GB" dirty="0">
                <a:cs typeface="Arial"/>
              </a:rPr>
              <a:t>+ </a:t>
            </a:r>
            <a:r>
              <a:rPr lang="en-GB" dirty="0" err="1">
                <a:cs typeface="Arial"/>
              </a:rPr>
              <a:t>pOH</a:t>
            </a:r>
            <a:r>
              <a:rPr lang="en-GB" dirty="0">
                <a:cs typeface="Arial"/>
              </a:rPr>
              <a:t> = 14</a:t>
            </a:r>
            <a:endParaRPr lang="en-GB" dirty="0"/>
          </a:p>
          <a:p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3962400" y="3276600"/>
            <a:ext cx="0" cy="533400"/>
          </a:xfrm>
          <a:prstGeom prst="lin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5334000" y="3276600"/>
            <a:ext cx="0" cy="533400"/>
          </a:xfrm>
          <a:prstGeom prst="lin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10013620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696200" cy="8683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pH of Solutions of Weak 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cids</a:t>
            </a:r>
            <a:endParaRPr lang="en-US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376672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dissociation of a weak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monoprotic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acid, HA, yields, H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and A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equal concentration. </a:t>
            </a:r>
          </a:p>
          <a:p>
            <a:pPr algn="l" rt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800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and the initial concentration of HA are known, H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can be calculated easily:</a:t>
            </a:r>
          </a:p>
          <a:p>
            <a:pPr algn="l" rtl="0">
              <a:buFont typeface="Wingdings 3" pitchFamily="18" charset="2"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800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		  = </a:t>
            </a:r>
          </a:p>
          <a:p>
            <a:pPr algn="l" rtl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l" rtl="0">
              <a:buNone/>
            </a:pPr>
            <a:r>
              <a:rPr lang="en-US" sz="2800" dirty="0" smtClean="0">
                <a:cs typeface="Times New Roman" pitchFamily="18" charset="0"/>
              </a:rPr>
              <a:t>[</a:t>
            </a:r>
            <a:r>
              <a:rPr lang="en-US" sz="2800" dirty="0">
                <a:cs typeface="Times New Roman" pitchFamily="18" charset="0"/>
              </a:rPr>
              <a:t>H</a:t>
            </a:r>
            <a:r>
              <a:rPr lang="en-US" sz="2800" baseline="30000" dirty="0" smtClean="0">
                <a:cs typeface="Times New Roman" pitchFamily="18" charset="0"/>
              </a:rPr>
              <a:t>+</a:t>
            </a:r>
            <a:r>
              <a:rPr lang="en-US" sz="2800" dirty="0" smtClean="0">
                <a:cs typeface="Times New Roman" pitchFamily="18" charset="0"/>
              </a:rPr>
              <a:t>]</a:t>
            </a:r>
            <a:r>
              <a:rPr lang="en-US" sz="2800" baseline="30000" dirty="0">
                <a:cs typeface="Times New Roman" pitchFamily="18" charset="0"/>
              </a:rPr>
              <a:t> 2</a:t>
            </a:r>
            <a:r>
              <a:rPr lang="en-US" sz="2800" dirty="0" smtClean="0">
                <a:cs typeface="Times New Roman" pitchFamily="18" charset="0"/>
              </a:rPr>
              <a:t> =</a:t>
            </a:r>
            <a:r>
              <a:rPr lang="en-US" sz="2800" dirty="0" err="1" smtClean="0">
                <a:cs typeface="Times New Roman" pitchFamily="18" charset="0"/>
              </a:rPr>
              <a:t>K</a:t>
            </a:r>
            <a:r>
              <a:rPr lang="en-US" sz="2800" baseline="-25000" dirty="0" err="1" smtClean="0">
                <a:cs typeface="Times New Roman" pitchFamily="18" charset="0"/>
              </a:rPr>
              <a:t>a</a:t>
            </a:r>
            <a:r>
              <a:rPr lang="en-US" sz="2800" baseline="-25000" dirty="0" smtClean="0">
                <a:cs typeface="Times New Roman" pitchFamily="18" charset="0"/>
              </a:rPr>
              <a:t> </a:t>
            </a:r>
            <a:r>
              <a:rPr lang="en-US" sz="2800" dirty="0">
                <a:cs typeface="Times New Roman" pitchFamily="18" charset="0"/>
              </a:rPr>
              <a:t>[HA</a:t>
            </a:r>
            <a:r>
              <a:rPr lang="en-US" sz="2800" dirty="0" smtClean="0">
                <a:cs typeface="Times New Roman" pitchFamily="18" charset="0"/>
              </a:rPr>
              <a:t>]</a:t>
            </a:r>
          </a:p>
          <a:p>
            <a:pPr algn="l" rtl="0">
              <a:buFont typeface="Wingdings 3" pitchFamily="18" charset="2"/>
              <a:buNone/>
            </a:pPr>
            <a:r>
              <a:rPr lang="en-US" sz="2800" dirty="0" smtClean="0">
                <a:cs typeface="Times New Roman" pitchFamily="18" charset="0"/>
              </a:rPr>
              <a:t>	[H</a:t>
            </a:r>
            <a:r>
              <a:rPr lang="en-US" sz="2800" baseline="30000" dirty="0" smtClean="0">
                <a:cs typeface="Times New Roman" pitchFamily="18" charset="0"/>
              </a:rPr>
              <a:t>+</a:t>
            </a:r>
            <a:r>
              <a:rPr lang="en-US" sz="2800" dirty="0" smtClean="0">
                <a:cs typeface="Times New Roman" pitchFamily="18" charset="0"/>
              </a:rPr>
              <a:t>] =√ </a:t>
            </a:r>
            <a:r>
              <a:rPr lang="en-US" sz="2800" dirty="0" err="1" smtClean="0">
                <a:cs typeface="Times New Roman" pitchFamily="18" charset="0"/>
              </a:rPr>
              <a:t>K</a:t>
            </a:r>
            <a:r>
              <a:rPr lang="en-US" sz="2800" baseline="-25000" dirty="0" err="1" smtClean="0">
                <a:cs typeface="Times New Roman" pitchFamily="18" charset="0"/>
              </a:rPr>
              <a:t>a</a:t>
            </a:r>
            <a:r>
              <a:rPr lang="en-US" sz="2800" baseline="-25000" dirty="0" smtClean="0">
                <a:cs typeface="Times New Roman" pitchFamily="18" charset="0"/>
              </a:rPr>
              <a:t> </a:t>
            </a:r>
            <a:r>
              <a:rPr lang="en-US" sz="2800" dirty="0" smtClean="0">
                <a:cs typeface="Times New Roman" pitchFamily="18" charset="0"/>
              </a:rPr>
              <a:t>[HA]</a:t>
            </a:r>
          </a:p>
          <a:p>
            <a:pPr algn="l" rtl="0">
              <a:buFont typeface="Wingdings 3" pitchFamily="18" charset="2"/>
              <a:buNone/>
            </a:pPr>
            <a:r>
              <a:rPr lang="en-US" sz="2800" dirty="0" smtClean="0">
                <a:cs typeface="Times New Roman" pitchFamily="18" charset="0"/>
              </a:rPr>
              <a:t>Log[H</a:t>
            </a:r>
            <a:r>
              <a:rPr lang="en-US" sz="2800" baseline="30000" dirty="0" smtClean="0">
                <a:cs typeface="Times New Roman" pitchFamily="18" charset="0"/>
              </a:rPr>
              <a:t>+</a:t>
            </a:r>
            <a:r>
              <a:rPr lang="en-US" sz="2800" dirty="0" smtClean="0">
                <a:cs typeface="Times New Roman" pitchFamily="18" charset="0"/>
              </a:rPr>
              <a:t>] = ½ Log </a:t>
            </a:r>
            <a:r>
              <a:rPr lang="en-US" sz="2800" dirty="0" err="1" smtClean="0">
                <a:cs typeface="Times New Roman" pitchFamily="18" charset="0"/>
              </a:rPr>
              <a:t>K</a:t>
            </a:r>
            <a:r>
              <a:rPr lang="en-US" sz="2800" baseline="-25000" dirty="0" err="1" smtClean="0">
                <a:cs typeface="Times New Roman" pitchFamily="18" charset="0"/>
              </a:rPr>
              <a:t>a</a:t>
            </a:r>
            <a:r>
              <a:rPr lang="en-US" sz="2800" baseline="-25000" dirty="0" smtClean="0">
                <a:cs typeface="Times New Roman" pitchFamily="18" charset="0"/>
              </a:rPr>
              <a:t> </a:t>
            </a:r>
            <a:r>
              <a:rPr lang="en-US" sz="2800" dirty="0" smtClean="0">
                <a:cs typeface="Times New Roman" pitchFamily="18" charset="0"/>
              </a:rPr>
              <a:t>[HA]</a:t>
            </a:r>
          </a:p>
          <a:p>
            <a:pPr algn="l" rtl="0">
              <a:buFont typeface="Wingdings 3" pitchFamily="18" charset="2"/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752600" y="3876675"/>
            <a:ext cx="1577975" cy="95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73" name="TextBox 4"/>
          <p:cNvSpPr txBox="1">
            <a:spLocks noChangeArrowheads="1"/>
          </p:cNvSpPr>
          <p:nvPr/>
        </p:nvSpPr>
        <p:spPr bwMode="auto">
          <a:xfrm>
            <a:off x="1858963" y="3348037"/>
            <a:ext cx="12827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r>
              <a:rPr lang="en-US" sz="2400" dirty="0">
                <a:latin typeface="+mn-lt"/>
              </a:rPr>
              <a:t>[H</a:t>
            </a:r>
            <a:r>
              <a:rPr lang="en-US" sz="2400" baseline="30000" dirty="0">
                <a:latin typeface="+mn-lt"/>
              </a:rPr>
              <a:t>+</a:t>
            </a:r>
            <a:r>
              <a:rPr lang="en-US" sz="2400" dirty="0">
                <a:latin typeface="+mn-lt"/>
              </a:rPr>
              <a:t>] [A</a:t>
            </a:r>
            <a:r>
              <a:rPr lang="en-US" sz="2400" baseline="30000" dirty="0">
                <a:latin typeface="+mn-lt"/>
              </a:rPr>
              <a:t>-</a:t>
            </a:r>
            <a:r>
              <a:rPr lang="en-US" sz="2400" dirty="0">
                <a:latin typeface="+mn-lt"/>
              </a:rPr>
              <a:t>]</a:t>
            </a:r>
          </a:p>
        </p:txBody>
      </p:sp>
      <p:sp>
        <p:nvSpPr>
          <p:cNvPr id="32774" name="TextBox 5"/>
          <p:cNvSpPr txBox="1">
            <a:spLocks noChangeArrowheads="1"/>
          </p:cNvSpPr>
          <p:nvPr/>
        </p:nvSpPr>
        <p:spPr bwMode="auto">
          <a:xfrm>
            <a:off x="2062163" y="3881438"/>
            <a:ext cx="8874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r>
              <a:rPr lang="en-US" sz="2400" dirty="0">
                <a:latin typeface="+mn-lt"/>
              </a:rPr>
              <a:t>[HA]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3908425" y="3876675"/>
            <a:ext cx="1577975" cy="95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76" name="TextBox 7"/>
          <p:cNvSpPr txBox="1">
            <a:spLocks noChangeArrowheads="1"/>
          </p:cNvSpPr>
          <p:nvPr/>
        </p:nvSpPr>
        <p:spPr bwMode="auto">
          <a:xfrm>
            <a:off x="4289425" y="3348037"/>
            <a:ext cx="9588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r>
              <a:rPr lang="en-US" sz="2400" dirty="0">
                <a:latin typeface="+mn-lt"/>
              </a:rPr>
              <a:t>[H</a:t>
            </a:r>
            <a:r>
              <a:rPr lang="en-US" sz="2400" baseline="30000" dirty="0">
                <a:latin typeface="+mn-lt"/>
              </a:rPr>
              <a:t>+</a:t>
            </a:r>
            <a:r>
              <a:rPr lang="en-US" sz="2400" dirty="0">
                <a:latin typeface="+mn-lt"/>
              </a:rPr>
              <a:t>] </a:t>
            </a:r>
            <a:r>
              <a:rPr lang="en-US" sz="2400" baseline="30000" dirty="0">
                <a:latin typeface="+mn-lt"/>
              </a:rPr>
              <a:t>2</a:t>
            </a:r>
            <a:endParaRPr lang="en-US" sz="2400" dirty="0">
              <a:latin typeface="+mn-lt"/>
            </a:endParaRPr>
          </a:p>
        </p:txBody>
      </p:sp>
      <p:sp>
        <p:nvSpPr>
          <p:cNvPr id="32777" name="TextBox 8"/>
          <p:cNvSpPr txBox="1">
            <a:spLocks noChangeArrowheads="1"/>
          </p:cNvSpPr>
          <p:nvPr/>
        </p:nvSpPr>
        <p:spPr bwMode="auto">
          <a:xfrm>
            <a:off x="4217988" y="3805238"/>
            <a:ext cx="8874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r>
              <a:rPr lang="en-US" sz="2400" dirty="0">
                <a:latin typeface="+mn-lt"/>
              </a:rPr>
              <a:t>[HA]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2057400" y="5509949"/>
            <a:ext cx="1371600" cy="21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831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Equilibrium constant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reactions that occur in nature are reversible and do not proceed to completion.</a:t>
            </a:r>
          </a:p>
          <a:p>
            <a:r>
              <a:rPr lang="en-US" dirty="0" smtClean="0"/>
              <a:t>They come to an equilibrium where the net velocity = 0</a:t>
            </a:r>
          </a:p>
          <a:p>
            <a:r>
              <a:rPr lang="en-US" dirty="0" smtClean="0"/>
              <a:t>The velocity of forward reaction is equal to the reverse reaction.</a:t>
            </a:r>
          </a:p>
          <a:p>
            <a:r>
              <a:rPr lang="en-US" dirty="0" smtClean="0"/>
              <a:t>The position of equilibrium is described by equilibrium constant, </a:t>
            </a:r>
            <a:r>
              <a:rPr lang="en-US" dirty="0" err="1" smtClean="0"/>
              <a:t>K</a:t>
            </a:r>
            <a:r>
              <a:rPr lang="en-US" baseline="-25000" dirty="0" err="1" smtClean="0"/>
              <a:t>eq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267200"/>
          </a:xfrm>
        </p:spPr>
        <p:txBody>
          <a:bodyPr>
            <a:normAutofit fontScale="92500" lnSpcReduction="10000"/>
          </a:bodyPr>
          <a:lstStyle/>
          <a:p>
            <a:pPr algn="l" rtl="0">
              <a:buFont typeface="Wingdings 3" pitchFamily="18" charset="2"/>
              <a:buNone/>
            </a:pPr>
            <a:r>
              <a:rPr lang="en-US" sz="2800" dirty="0" smtClean="0">
                <a:cs typeface="Times New Roman" pitchFamily="18" charset="0"/>
              </a:rPr>
              <a:t>Multiply by -1</a:t>
            </a:r>
          </a:p>
          <a:p>
            <a:pPr algn="l" rtl="0">
              <a:buFont typeface="Wingdings 3" pitchFamily="18" charset="2"/>
              <a:buNone/>
            </a:pPr>
            <a:r>
              <a:rPr lang="en-US" sz="2800" dirty="0" smtClean="0">
                <a:cs typeface="Times New Roman" pitchFamily="18" charset="0"/>
              </a:rPr>
              <a:t>- Log[H</a:t>
            </a:r>
            <a:r>
              <a:rPr lang="en-US" sz="2800" baseline="30000" dirty="0" smtClean="0">
                <a:cs typeface="Times New Roman" pitchFamily="18" charset="0"/>
              </a:rPr>
              <a:t>+</a:t>
            </a:r>
            <a:r>
              <a:rPr lang="en-US" sz="2800" dirty="0" smtClean="0">
                <a:cs typeface="Times New Roman" pitchFamily="18" charset="0"/>
              </a:rPr>
              <a:t>] = ½ (-Log </a:t>
            </a:r>
            <a:r>
              <a:rPr lang="en-US" sz="2800" dirty="0" err="1" smtClean="0">
                <a:cs typeface="Times New Roman" pitchFamily="18" charset="0"/>
              </a:rPr>
              <a:t>K</a:t>
            </a:r>
            <a:r>
              <a:rPr lang="en-US" sz="2800" baseline="-25000" dirty="0" err="1" smtClean="0">
                <a:cs typeface="Times New Roman" pitchFamily="18" charset="0"/>
              </a:rPr>
              <a:t>a</a:t>
            </a:r>
            <a:r>
              <a:rPr lang="en-US" sz="2800" baseline="-25000" dirty="0" smtClean="0">
                <a:cs typeface="Times New Roman" pitchFamily="18" charset="0"/>
              </a:rPr>
              <a:t>  </a:t>
            </a:r>
            <a:r>
              <a:rPr lang="en-US" sz="2800" dirty="0" smtClean="0">
                <a:cs typeface="Times New Roman" pitchFamily="18" charset="0"/>
              </a:rPr>
              <a:t>- Log [HA])</a:t>
            </a:r>
          </a:p>
          <a:p>
            <a:pPr algn="l" rtl="0">
              <a:buFont typeface="Wingdings 3" pitchFamily="18" charset="2"/>
              <a:buNone/>
            </a:pPr>
            <a:r>
              <a:rPr lang="en-US" sz="2800" dirty="0" smtClean="0">
                <a:solidFill>
                  <a:srgbClr val="FF0000"/>
                </a:solidFill>
                <a:cs typeface="Times New Roman" pitchFamily="18" charset="0"/>
              </a:rPr>
              <a:t>pH = ½ ( </a:t>
            </a:r>
            <a:r>
              <a:rPr lang="en-US" sz="2800" dirty="0" err="1" smtClean="0">
                <a:solidFill>
                  <a:srgbClr val="FF0000"/>
                </a:solidFill>
                <a:cs typeface="Times New Roman" pitchFamily="18" charset="0"/>
              </a:rPr>
              <a:t>pK</a:t>
            </a:r>
            <a:r>
              <a:rPr lang="en-US" sz="2800" baseline="-25000" dirty="0" err="1" smtClean="0">
                <a:solidFill>
                  <a:srgbClr val="FF0000"/>
                </a:solidFill>
                <a:cs typeface="Times New Roman" pitchFamily="18" charset="0"/>
              </a:rPr>
              <a:t>a</a:t>
            </a:r>
            <a:r>
              <a:rPr lang="en-US" sz="2800" baseline="-25000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cs typeface="Times New Roman" pitchFamily="18" charset="0"/>
              </a:rPr>
              <a:t>+ p [HA])</a:t>
            </a:r>
          </a:p>
          <a:p>
            <a:pPr algn="l" rtl="0">
              <a:buFont typeface="Wingdings 3" pitchFamily="18" charset="2"/>
              <a:buNone/>
            </a:pPr>
            <a:endParaRPr lang="en-US" sz="2800" dirty="0" smtClean="0">
              <a:cs typeface="Times New Roman" pitchFamily="18" charset="0"/>
            </a:endParaRPr>
          </a:p>
          <a:p>
            <a:pPr algn="l" rtl="0"/>
            <a:r>
              <a:rPr lang="en-US" sz="2800" dirty="0" smtClean="0">
                <a:cs typeface="Times New Roman" pitchFamily="18" charset="0"/>
              </a:rPr>
              <a:t>A similar relationship can be derived for weak bases:</a:t>
            </a:r>
          </a:p>
          <a:p>
            <a:pPr algn="l" rtl="0">
              <a:buFont typeface="Wingdings 3" pitchFamily="18" charset="2"/>
              <a:buNone/>
            </a:pPr>
            <a:r>
              <a:rPr lang="en-US" sz="2800" dirty="0" smtClean="0">
                <a:cs typeface="Times New Roman" pitchFamily="18" charset="0"/>
              </a:rPr>
              <a:t>[OH</a:t>
            </a:r>
            <a:r>
              <a:rPr lang="en-US" sz="2800" baseline="30000" dirty="0" smtClean="0">
                <a:cs typeface="Times New Roman" pitchFamily="18" charset="0"/>
              </a:rPr>
              <a:t>-</a:t>
            </a:r>
            <a:r>
              <a:rPr lang="en-US" sz="2800" dirty="0" smtClean="0">
                <a:cs typeface="Times New Roman" pitchFamily="18" charset="0"/>
              </a:rPr>
              <a:t>] =√ K</a:t>
            </a:r>
            <a:r>
              <a:rPr lang="en-US" sz="2800" baseline="-25000" dirty="0" smtClean="0">
                <a:cs typeface="Times New Roman" pitchFamily="18" charset="0"/>
              </a:rPr>
              <a:t>b </a:t>
            </a:r>
            <a:r>
              <a:rPr lang="en-US" sz="2800" dirty="0" smtClean="0">
                <a:cs typeface="Times New Roman" pitchFamily="18" charset="0"/>
              </a:rPr>
              <a:t>[A</a:t>
            </a:r>
            <a:r>
              <a:rPr lang="en-US" sz="2800" baseline="30000" dirty="0" smtClean="0">
                <a:cs typeface="Times New Roman" pitchFamily="18" charset="0"/>
              </a:rPr>
              <a:t>-</a:t>
            </a:r>
            <a:r>
              <a:rPr lang="en-US" sz="2800" dirty="0" smtClean="0">
                <a:cs typeface="Times New Roman" pitchFamily="18" charset="0"/>
              </a:rPr>
              <a:t>]</a:t>
            </a:r>
          </a:p>
          <a:p>
            <a:pPr algn="l" rtl="0">
              <a:buFont typeface="Wingdings 3" pitchFamily="18" charset="2"/>
              <a:buNone/>
            </a:pPr>
            <a:r>
              <a:rPr lang="en-US" sz="2800" dirty="0" err="1" smtClean="0">
                <a:solidFill>
                  <a:srgbClr val="FF0000"/>
                </a:solidFill>
                <a:cs typeface="Times New Roman" pitchFamily="18" charset="0"/>
              </a:rPr>
              <a:t>pOH</a:t>
            </a:r>
            <a:r>
              <a:rPr lang="en-US" sz="2800" dirty="0" smtClean="0">
                <a:solidFill>
                  <a:srgbClr val="FF0000"/>
                </a:solidFill>
                <a:cs typeface="Times New Roman" pitchFamily="18" charset="0"/>
              </a:rPr>
              <a:t> = ½ ( </a:t>
            </a:r>
            <a:r>
              <a:rPr lang="en-US" sz="2800" dirty="0" err="1" smtClean="0">
                <a:solidFill>
                  <a:srgbClr val="FF0000"/>
                </a:solidFill>
                <a:cs typeface="Times New Roman" pitchFamily="18" charset="0"/>
              </a:rPr>
              <a:t>pK</a:t>
            </a:r>
            <a:r>
              <a:rPr lang="en-US" sz="2800" baseline="-25000" dirty="0" err="1" smtClean="0">
                <a:solidFill>
                  <a:srgbClr val="FF0000"/>
                </a:solidFill>
                <a:cs typeface="Times New Roman" pitchFamily="18" charset="0"/>
              </a:rPr>
              <a:t>b</a:t>
            </a:r>
            <a:r>
              <a:rPr lang="en-US" sz="2800" baseline="-25000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cs typeface="Times New Roman" pitchFamily="18" charset="0"/>
              </a:rPr>
              <a:t>+ p [A</a:t>
            </a:r>
            <a:r>
              <a:rPr lang="en-US" sz="2800" baseline="30000" dirty="0" smtClean="0">
                <a:solidFill>
                  <a:srgbClr val="FF0000"/>
                </a:solidFill>
                <a:cs typeface="Times New Roman" pitchFamily="18" charset="0"/>
              </a:rPr>
              <a:t>-</a:t>
            </a:r>
            <a:r>
              <a:rPr lang="en-US" sz="2800" dirty="0" smtClean="0">
                <a:solidFill>
                  <a:srgbClr val="FF0000"/>
                </a:solidFill>
                <a:cs typeface="Times New Roman" pitchFamily="18" charset="0"/>
              </a:rPr>
              <a:t>])</a:t>
            </a:r>
          </a:p>
          <a:p>
            <a:pPr algn="l" rtl="0">
              <a:buFont typeface="Wingdings 3" pitchFamily="18" charset="2"/>
              <a:buNone/>
            </a:pPr>
            <a:endParaRPr lang="en-US" sz="2800" dirty="0" smtClean="0">
              <a:cs typeface="Times New Roman" pitchFamily="18" charset="0"/>
            </a:endParaRPr>
          </a:p>
          <a:p>
            <a:pPr algn="l" rtl="0"/>
            <a:endParaRPr lang="en-US" sz="2800" dirty="0" smtClean="0">
              <a:cs typeface="Times New Roman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739900" y="4867560"/>
            <a:ext cx="1155700" cy="92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pH of Solutions of Weak Acids </a:t>
            </a:r>
            <a:r>
              <a:rPr lang="en-US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Cont’ed</a:t>
            </a:r>
            <a:endParaRPr lang="en-US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68798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What </a:t>
            </a:r>
            <a:r>
              <a:rPr lang="en-GB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are the</a:t>
            </a:r>
            <a:r>
              <a:rPr lang="en-GB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:</a:t>
            </a:r>
            <a:endParaRPr lang="en-GB" dirty="0">
              <a:solidFill>
                <a:schemeClr val="accent2">
                  <a:lumMod val="75000"/>
                  <a:lumOff val="25000"/>
                </a:schemeClr>
              </a:solidFill>
            </a:endParaRPr>
          </a:p>
          <a:p>
            <a:pPr marL="578358" indent="-514350" algn="just">
              <a:buFont typeface="+mj-lt"/>
              <a:buAutoNum type="arabicPeriod"/>
            </a:pPr>
            <a:r>
              <a:rPr lang="en-GB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H</a:t>
            </a:r>
            <a:r>
              <a:rPr lang="en-GB" baseline="300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+</a:t>
            </a:r>
            <a:r>
              <a:rPr lang="en-GB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 ion concentration.</a:t>
            </a:r>
          </a:p>
          <a:p>
            <a:pPr marL="578358" indent="-514350" algn="just">
              <a:buFont typeface="+mj-lt"/>
              <a:buAutoNum type="arabicPeriod"/>
            </a:pPr>
            <a:r>
              <a:rPr lang="en-GB" dirty="0" err="1">
                <a:solidFill>
                  <a:schemeClr val="accent2">
                    <a:lumMod val="75000"/>
                    <a:lumOff val="25000"/>
                  </a:schemeClr>
                </a:solidFill>
              </a:rPr>
              <a:t>pH.</a:t>
            </a:r>
            <a:endParaRPr lang="en-GB" dirty="0">
              <a:solidFill>
                <a:schemeClr val="accent2">
                  <a:lumMod val="75000"/>
                  <a:lumOff val="25000"/>
                </a:schemeClr>
              </a:solidFill>
            </a:endParaRPr>
          </a:p>
          <a:p>
            <a:pPr marL="578358" indent="-514350" algn="just">
              <a:buFont typeface="+mj-lt"/>
              <a:buAutoNum type="arabicPeriod"/>
            </a:pPr>
            <a:r>
              <a:rPr lang="en-GB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OH</a:t>
            </a:r>
            <a:r>
              <a:rPr lang="en-GB" baseline="300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-</a:t>
            </a:r>
            <a:r>
              <a:rPr lang="en-GB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 ion concentration.</a:t>
            </a:r>
          </a:p>
          <a:p>
            <a:pPr marL="578358" indent="-514350" algn="just">
              <a:buFont typeface="+mj-lt"/>
              <a:buAutoNum type="arabicPeriod"/>
            </a:pPr>
            <a:r>
              <a:rPr lang="en-GB" dirty="0" err="1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pOH</a:t>
            </a:r>
            <a:r>
              <a:rPr lang="en-GB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64008" indent="0" algn="just">
              <a:buNone/>
            </a:pPr>
            <a:r>
              <a:rPr lang="en-GB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of </a:t>
            </a:r>
            <a:r>
              <a:rPr lang="en-GB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a 0.001 </a:t>
            </a:r>
            <a:r>
              <a:rPr lang="en-GB" i="1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M</a:t>
            </a:r>
            <a:r>
              <a:rPr lang="en-GB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 </a:t>
            </a:r>
            <a:r>
              <a:rPr lang="en-GB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solution of </a:t>
            </a:r>
            <a:r>
              <a:rPr lang="en-GB" dirty="0" err="1">
                <a:solidFill>
                  <a:schemeClr val="accent2">
                    <a:lumMod val="75000"/>
                    <a:lumOff val="25000"/>
                  </a:schemeClr>
                </a:solidFill>
              </a:rPr>
              <a:t>HCl</a:t>
            </a:r>
            <a:r>
              <a:rPr lang="en-GB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 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0219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8358" indent="-514350">
              <a:buFont typeface="+mj-lt"/>
              <a:buAutoNum type="alphaUcPeriod"/>
            </a:pPr>
            <a:r>
              <a:rPr lang="en-GB" dirty="0" err="1"/>
              <a:t>HCl</a:t>
            </a:r>
            <a:r>
              <a:rPr lang="en-GB" dirty="0"/>
              <a:t> is a strong inorganic acid; it is 100% ionized in dilute solution. So when 0.001 mole of </a:t>
            </a:r>
            <a:r>
              <a:rPr lang="en-GB" dirty="0" err="1"/>
              <a:t>HCl</a:t>
            </a:r>
            <a:r>
              <a:rPr lang="en-GB" dirty="0"/>
              <a:t> is introduced into a litre of H</a:t>
            </a:r>
            <a:r>
              <a:rPr lang="en-GB" baseline="-25000" dirty="0"/>
              <a:t>2</a:t>
            </a:r>
            <a:r>
              <a:rPr lang="en-GB" dirty="0"/>
              <a:t>O, it immediately dissociates into 0.001</a:t>
            </a:r>
            <a:r>
              <a:rPr lang="en-GB" i="1" dirty="0"/>
              <a:t> M </a:t>
            </a:r>
            <a:r>
              <a:rPr lang="en-GB" dirty="0"/>
              <a:t>H</a:t>
            </a:r>
            <a:r>
              <a:rPr lang="en-GB" baseline="30000" dirty="0"/>
              <a:t>+</a:t>
            </a:r>
            <a:r>
              <a:rPr lang="en-GB" dirty="0"/>
              <a:t> and 0.001</a:t>
            </a:r>
            <a:r>
              <a:rPr lang="en-GB" i="1" dirty="0"/>
              <a:t> M </a:t>
            </a:r>
            <a:r>
              <a:rPr lang="en-GB" dirty="0" err="1"/>
              <a:t>Cl</a:t>
            </a:r>
            <a:r>
              <a:rPr lang="en-GB" baseline="30000" dirty="0"/>
              <a:t>-</a:t>
            </a:r>
            <a:r>
              <a:rPr lang="en-GB" dirty="0"/>
              <a:t>. The ionization of water in neglected.</a:t>
            </a:r>
          </a:p>
          <a:p>
            <a:pPr marL="578358" indent="-514350">
              <a:buFont typeface="+mj-lt"/>
              <a:buAutoNum type="alphaUcPeriod"/>
            </a:pPr>
            <a:r>
              <a:rPr lang="en-GB" dirty="0"/>
              <a:t>pH= -log[H</a:t>
            </a:r>
            <a:r>
              <a:rPr lang="en-GB" baseline="30000" dirty="0"/>
              <a:t>+</a:t>
            </a:r>
            <a:r>
              <a:rPr lang="en-GB" dirty="0"/>
              <a:t>]</a:t>
            </a:r>
          </a:p>
          <a:p>
            <a:pPr marL="578358" indent="-514350">
              <a:buNone/>
            </a:pPr>
            <a:r>
              <a:rPr lang="en-GB" dirty="0"/>
              <a:t>		  = -log10</a:t>
            </a:r>
            <a:r>
              <a:rPr lang="en-GB" baseline="30000" dirty="0"/>
              <a:t>-3</a:t>
            </a:r>
          </a:p>
          <a:p>
            <a:pPr marL="578358" indent="-514350">
              <a:buNone/>
            </a:pPr>
            <a:r>
              <a:rPr lang="en-GB" baseline="30000" dirty="0"/>
              <a:t> 		</a:t>
            </a:r>
            <a:r>
              <a:rPr lang="en-GB" dirty="0"/>
              <a:t>  =-(-3)= +3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7355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914400"/>
            <a:ext cx="7313613" cy="48768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GB" dirty="0" smtClean="0">
                <a:solidFill>
                  <a:schemeClr val="accent1"/>
                </a:solidFill>
              </a:rPr>
              <a:t>C</a:t>
            </a:r>
            <a:r>
              <a:rPr lang="en-GB" dirty="0">
                <a:solidFill>
                  <a:schemeClr val="accent1"/>
                </a:solidFill>
              </a:rPr>
              <a:t>. </a:t>
            </a:r>
            <a:r>
              <a:rPr lang="en-GB" dirty="0"/>
              <a:t>[H</a:t>
            </a:r>
            <a:r>
              <a:rPr lang="en-GB" baseline="30000" dirty="0"/>
              <a:t>+</a:t>
            </a:r>
            <a:r>
              <a:rPr lang="en-GB" dirty="0"/>
              <a:t>][OH</a:t>
            </a:r>
            <a:r>
              <a:rPr lang="en-GB" baseline="30000" dirty="0"/>
              <a:t>-</a:t>
            </a:r>
            <a:r>
              <a:rPr lang="en-GB" dirty="0"/>
              <a:t>]= K</a:t>
            </a:r>
            <a:r>
              <a:rPr lang="en-GB" baseline="-25000" dirty="0"/>
              <a:t>w         	</a:t>
            </a:r>
            <a:r>
              <a:rPr lang="en-GB" dirty="0"/>
              <a:t>     [OH</a:t>
            </a:r>
            <a:r>
              <a:rPr lang="en-GB" baseline="30000" dirty="0"/>
              <a:t>-</a:t>
            </a:r>
            <a:r>
              <a:rPr lang="en-GB" dirty="0"/>
              <a:t>]= K</a:t>
            </a:r>
            <a:r>
              <a:rPr lang="en-GB" baseline="-25000" dirty="0"/>
              <a:t>w </a:t>
            </a:r>
            <a:r>
              <a:rPr lang="en-GB" dirty="0"/>
              <a:t>/[H</a:t>
            </a:r>
            <a:r>
              <a:rPr lang="en-GB" baseline="30000" dirty="0"/>
              <a:t>+</a:t>
            </a:r>
            <a:r>
              <a:rPr lang="en-GB" dirty="0"/>
              <a:t>]</a:t>
            </a:r>
          </a:p>
          <a:p>
            <a:pPr>
              <a:buNone/>
            </a:pPr>
            <a:r>
              <a:rPr lang="en-GB" dirty="0"/>
              <a:t>[OH</a:t>
            </a:r>
            <a:r>
              <a:rPr lang="en-GB" baseline="30000" dirty="0"/>
              <a:t>-</a:t>
            </a:r>
            <a:r>
              <a:rPr lang="en-GB" dirty="0"/>
              <a:t>]= (1 x 10</a:t>
            </a:r>
            <a:r>
              <a:rPr lang="en-GB" baseline="30000" dirty="0"/>
              <a:t>-14</a:t>
            </a:r>
            <a:r>
              <a:rPr lang="en-GB" baseline="-25000" dirty="0"/>
              <a:t> </a:t>
            </a:r>
            <a:r>
              <a:rPr lang="en-GB" dirty="0"/>
              <a:t>)/(1 X 10</a:t>
            </a:r>
            <a:r>
              <a:rPr lang="en-GB" baseline="30000" dirty="0"/>
              <a:t>-3</a:t>
            </a:r>
            <a:r>
              <a:rPr lang="en-GB" dirty="0"/>
              <a:t>)</a:t>
            </a:r>
          </a:p>
          <a:p>
            <a:pPr>
              <a:buNone/>
            </a:pPr>
            <a:r>
              <a:rPr lang="en-GB" dirty="0"/>
              <a:t>[OH</a:t>
            </a:r>
            <a:r>
              <a:rPr lang="en-GB" baseline="30000" dirty="0"/>
              <a:t>-</a:t>
            </a:r>
            <a:r>
              <a:rPr lang="en-GB" dirty="0"/>
              <a:t>]= 1 x 10</a:t>
            </a:r>
            <a:r>
              <a:rPr lang="en-GB" baseline="30000" dirty="0"/>
              <a:t>-11</a:t>
            </a:r>
          </a:p>
          <a:p>
            <a:pPr marL="578358" indent="-514350">
              <a:buAutoNum type="alphaUcPeriod" startAt="4"/>
            </a:pPr>
            <a:r>
              <a:rPr lang="en-GB" dirty="0" err="1"/>
              <a:t>pOH</a:t>
            </a:r>
            <a:r>
              <a:rPr lang="en-GB" dirty="0"/>
              <a:t>= -log[OH</a:t>
            </a:r>
            <a:r>
              <a:rPr lang="en-GB" baseline="30000" dirty="0"/>
              <a:t>-</a:t>
            </a:r>
            <a:r>
              <a:rPr lang="en-GB" dirty="0"/>
              <a:t>] </a:t>
            </a:r>
            <a:endParaRPr lang="en-GB" baseline="-25000" dirty="0">
              <a:solidFill>
                <a:schemeClr val="accent1"/>
              </a:solidFill>
            </a:endParaRPr>
          </a:p>
          <a:p>
            <a:pPr>
              <a:buNone/>
            </a:pPr>
            <a:r>
              <a:rPr lang="en-GB" dirty="0">
                <a:solidFill>
                  <a:schemeClr val="accent1"/>
                </a:solidFill>
              </a:rPr>
              <a:t> 		  </a:t>
            </a:r>
            <a:r>
              <a:rPr lang="en-GB" dirty="0"/>
              <a:t>= -log(10</a:t>
            </a:r>
            <a:r>
              <a:rPr lang="en-GB" baseline="30000" dirty="0"/>
              <a:t>-11</a:t>
            </a:r>
            <a:r>
              <a:rPr lang="en-GB" dirty="0"/>
              <a:t>)</a:t>
            </a:r>
          </a:p>
          <a:p>
            <a:pPr>
              <a:buNone/>
            </a:pPr>
            <a:r>
              <a:rPr lang="en-GB" dirty="0"/>
              <a:t>		  = -(-11)</a:t>
            </a:r>
          </a:p>
          <a:p>
            <a:pPr>
              <a:buNone/>
            </a:pPr>
            <a:r>
              <a:rPr lang="en-GB" dirty="0"/>
              <a:t>	</a:t>
            </a:r>
            <a:r>
              <a:rPr lang="en-GB" dirty="0" err="1"/>
              <a:t>pOH</a:t>
            </a:r>
            <a:r>
              <a:rPr lang="en-GB" dirty="0"/>
              <a:t>= 11</a:t>
            </a:r>
          </a:p>
          <a:p>
            <a:pPr>
              <a:buNone/>
            </a:pPr>
            <a:r>
              <a:rPr lang="en-GB" dirty="0">
                <a:solidFill>
                  <a:schemeClr val="accent1"/>
                </a:solidFill>
              </a:rPr>
              <a:t>OR:</a:t>
            </a:r>
          </a:p>
          <a:p>
            <a:pPr>
              <a:buNone/>
            </a:pPr>
            <a:r>
              <a:rPr lang="en-GB" dirty="0"/>
              <a:t>pH + </a:t>
            </a:r>
            <a:r>
              <a:rPr lang="en-GB" dirty="0" err="1"/>
              <a:t>pOH</a:t>
            </a:r>
            <a:r>
              <a:rPr lang="en-GB" dirty="0"/>
              <a:t> =14		</a:t>
            </a:r>
            <a:r>
              <a:rPr lang="en-GB" dirty="0" err="1"/>
              <a:t>pOH</a:t>
            </a:r>
            <a:r>
              <a:rPr lang="en-GB" dirty="0"/>
              <a:t>= 14 – pH</a:t>
            </a:r>
          </a:p>
          <a:p>
            <a:pPr>
              <a:buNone/>
            </a:pPr>
            <a:r>
              <a:rPr lang="en-GB" dirty="0"/>
              <a:t>pH = 14 – 3 = 11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2971800" y="1066800"/>
            <a:ext cx="685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2819400" y="5029200"/>
            <a:ext cx="685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0135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rgbClr val="AF0C0C"/>
                </a:solidFill>
              </a:rPr>
              <a:t>What are the</a:t>
            </a:r>
            <a:r>
              <a:rPr lang="en-GB" dirty="0" smtClean="0">
                <a:solidFill>
                  <a:srgbClr val="AF0C0C"/>
                </a:solidFill>
              </a:rPr>
              <a:t>:</a:t>
            </a:r>
            <a:endParaRPr lang="en-GB" dirty="0">
              <a:solidFill>
                <a:srgbClr val="AF0C0C"/>
              </a:solidFill>
            </a:endParaRPr>
          </a:p>
          <a:p>
            <a:pPr marL="578358" indent="-514350">
              <a:buFont typeface="+mj-lt"/>
              <a:buAutoNum type="alphaUcPeriod"/>
            </a:pPr>
            <a:r>
              <a:rPr lang="en-GB" dirty="0">
                <a:solidFill>
                  <a:srgbClr val="AF0C0C"/>
                </a:solidFill>
              </a:rPr>
              <a:t>[H</a:t>
            </a:r>
            <a:r>
              <a:rPr lang="en-GB" baseline="30000" dirty="0">
                <a:solidFill>
                  <a:srgbClr val="AF0C0C"/>
                </a:solidFill>
              </a:rPr>
              <a:t>+</a:t>
            </a:r>
            <a:r>
              <a:rPr lang="en-GB" dirty="0">
                <a:solidFill>
                  <a:srgbClr val="AF0C0C"/>
                </a:solidFill>
              </a:rPr>
              <a:t>].</a:t>
            </a:r>
          </a:p>
          <a:p>
            <a:pPr marL="578358" indent="-514350">
              <a:buFont typeface="+mj-lt"/>
              <a:buAutoNum type="alphaUcPeriod"/>
            </a:pPr>
            <a:r>
              <a:rPr lang="en-GB" dirty="0">
                <a:solidFill>
                  <a:srgbClr val="AF0C0C"/>
                </a:solidFill>
              </a:rPr>
              <a:t>[OH</a:t>
            </a:r>
            <a:r>
              <a:rPr lang="en-GB" baseline="30000" dirty="0">
                <a:solidFill>
                  <a:srgbClr val="AF0C0C"/>
                </a:solidFill>
              </a:rPr>
              <a:t>-</a:t>
            </a:r>
            <a:r>
              <a:rPr lang="en-GB" dirty="0">
                <a:solidFill>
                  <a:srgbClr val="AF0C0C"/>
                </a:solidFill>
              </a:rPr>
              <a:t>].</a:t>
            </a:r>
          </a:p>
          <a:p>
            <a:pPr marL="578358" indent="-514350">
              <a:buFont typeface="+mj-lt"/>
              <a:buAutoNum type="alphaUcPeriod"/>
            </a:pPr>
            <a:r>
              <a:rPr lang="en-GB" dirty="0" err="1">
                <a:solidFill>
                  <a:srgbClr val="AF0C0C"/>
                </a:solidFill>
              </a:rPr>
              <a:t>pH.</a:t>
            </a:r>
            <a:endParaRPr lang="en-GB" dirty="0">
              <a:solidFill>
                <a:srgbClr val="AF0C0C"/>
              </a:solidFill>
            </a:endParaRPr>
          </a:p>
          <a:p>
            <a:pPr marL="578358" indent="-514350">
              <a:buFont typeface="+mj-lt"/>
              <a:buAutoNum type="alphaUcPeriod"/>
            </a:pPr>
            <a:r>
              <a:rPr lang="en-GB" dirty="0" err="1">
                <a:solidFill>
                  <a:srgbClr val="AF0C0C"/>
                </a:solidFill>
              </a:rPr>
              <a:t>pOH</a:t>
            </a:r>
            <a:r>
              <a:rPr lang="en-GB" dirty="0" smtClean="0">
                <a:solidFill>
                  <a:srgbClr val="AF0C0C"/>
                </a:solidFill>
              </a:rPr>
              <a:t>.</a:t>
            </a:r>
            <a:endParaRPr lang="en-GB" dirty="0">
              <a:solidFill>
                <a:srgbClr val="AF0C0C"/>
              </a:solidFill>
            </a:endParaRPr>
          </a:p>
          <a:p>
            <a:pPr marL="578358" indent="-514350">
              <a:buNone/>
            </a:pPr>
            <a:r>
              <a:rPr lang="en-GB" dirty="0">
                <a:solidFill>
                  <a:srgbClr val="AF0C0C"/>
                </a:solidFill>
              </a:rPr>
              <a:t>Of a 0.002 </a:t>
            </a:r>
            <a:r>
              <a:rPr lang="en-GB" i="1" dirty="0">
                <a:solidFill>
                  <a:srgbClr val="AF0C0C"/>
                </a:solidFill>
              </a:rPr>
              <a:t>M</a:t>
            </a:r>
            <a:r>
              <a:rPr lang="en-GB" dirty="0">
                <a:solidFill>
                  <a:srgbClr val="AF0C0C"/>
                </a:solidFill>
              </a:rPr>
              <a:t> solution of HNO</a:t>
            </a:r>
            <a:r>
              <a:rPr lang="en-GB" baseline="-25000" dirty="0">
                <a:solidFill>
                  <a:srgbClr val="AF0C0C"/>
                </a:solidFill>
              </a:rPr>
              <a:t>3</a:t>
            </a:r>
            <a:r>
              <a:rPr lang="en-GB" dirty="0">
                <a:solidFill>
                  <a:srgbClr val="AF0C0C"/>
                </a:solidFill>
              </a:rPr>
              <a:t> ?</a:t>
            </a:r>
            <a:endParaRPr lang="x-none" dirty="0">
              <a:solidFill>
                <a:srgbClr val="AF0C0C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6616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609600"/>
            <a:ext cx="7313613" cy="5181600"/>
          </a:xfrm>
        </p:spPr>
        <p:txBody>
          <a:bodyPr>
            <a:normAutofit fontScale="77500" lnSpcReduction="20000"/>
          </a:bodyPr>
          <a:lstStyle/>
          <a:p>
            <a:pPr marL="578358" indent="-514350">
              <a:buFont typeface="+mj-lt"/>
              <a:buAutoNum type="alphaUcPeriod"/>
            </a:pPr>
            <a:r>
              <a:rPr lang="en-GB" dirty="0"/>
              <a:t>HNO</a:t>
            </a:r>
            <a:r>
              <a:rPr lang="en-GB" baseline="-25000" dirty="0"/>
              <a:t>3 </a:t>
            </a:r>
            <a:r>
              <a:rPr lang="en-GB" dirty="0"/>
              <a:t> is a strong inorganic acid. </a:t>
            </a:r>
          </a:p>
          <a:p>
            <a:pPr marL="578358" indent="-514350" algn="ctr">
              <a:buNone/>
            </a:pPr>
            <a:r>
              <a:rPr lang="en-GB" dirty="0"/>
              <a:t>[H</a:t>
            </a:r>
            <a:r>
              <a:rPr lang="en-GB" baseline="30000" dirty="0"/>
              <a:t>+</a:t>
            </a:r>
            <a:r>
              <a:rPr lang="en-GB" dirty="0"/>
              <a:t>]= 0.002 </a:t>
            </a:r>
            <a:r>
              <a:rPr lang="en-GB" i="1" dirty="0"/>
              <a:t>M</a:t>
            </a:r>
            <a:r>
              <a:rPr lang="en-GB" dirty="0"/>
              <a:t> = 2 x 10</a:t>
            </a:r>
            <a:r>
              <a:rPr lang="en-GB" baseline="30000" dirty="0"/>
              <a:t>-3</a:t>
            </a:r>
            <a:r>
              <a:rPr lang="en-GB" dirty="0"/>
              <a:t>  </a:t>
            </a:r>
            <a:r>
              <a:rPr lang="en-GB" i="1" dirty="0"/>
              <a:t>M</a:t>
            </a:r>
          </a:p>
          <a:p>
            <a:pPr marL="578358" indent="-514350">
              <a:buNone/>
            </a:pPr>
            <a:r>
              <a:rPr lang="en-GB" dirty="0">
                <a:solidFill>
                  <a:schemeClr val="accent1"/>
                </a:solidFill>
              </a:rPr>
              <a:t>B. </a:t>
            </a:r>
            <a:r>
              <a:rPr lang="en-GB" dirty="0"/>
              <a:t>[H</a:t>
            </a:r>
            <a:r>
              <a:rPr lang="en-GB" baseline="30000" dirty="0"/>
              <a:t>+</a:t>
            </a:r>
            <a:r>
              <a:rPr lang="en-GB" dirty="0"/>
              <a:t>][OH</a:t>
            </a:r>
            <a:r>
              <a:rPr lang="en-GB" baseline="30000" dirty="0"/>
              <a:t>-</a:t>
            </a:r>
            <a:r>
              <a:rPr lang="en-GB" dirty="0"/>
              <a:t>]= 1 x 10</a:t>
            </a:r>
            <a:r>
              <a:rPr lang="en-GB" baseline="30000" dirty="0"/>
              <a:t>-14</a:t>
            </a:r>
            <a:r>
              <a:rPr lang="en-GB" baseline="-25000" dirty="0"/>
              <a:t> </a:t>
            </a:r>
          </a:p>
          <a:p>
            <a:pPr marL="578358" indent="-514350">
              <a:buNone/>
            </a:pPr>
            <a:r>
              <a:rPr lang="en-GB" dirty="0">
                <a:solidFill>
                  <a:schemeClr val="accent1"/>
                </a:solidFill>
              </a:rPr>
              <a:t>    </a:t>
            </a:r>
            <a:r>
              <a:rPr lang="en-GB" dirty="0"/>
              <a:t>[OH</a:t>
            </a:r>
            <a:r>
              <a:rPr lang="en-GB" baseline="30000" dirty="0"/>
              <a:t>-</a:t>
            </a:r>
            <a:r>
              <a:rPr lang="en-GB" dirty="0"/>
              <a:t>]= (1 x 10</a:t>
            </a:r>
            <a:r>
              <a:rPr lang="en-GB" baseline="30000" dirty="0"/>
              <a:t>-14</a:t>
            </a:r>
            <a:r>
              <a:rPr lang="en-GB" dirty="0"/>
              <a:t>)/(2 x 10</a:t>
            </a:r>
            <a:r>
              <a:rPr lang="en-GB" baseline="30000" dirty="0"/>
              <a:t>-3</a:t>
            </a:r>
            <a:r>
              <a:rPr lang="en-GB" dirty="0"/>
              <a:t>) = 0.5 x 10</a:t>
            </a:r>
            <a:r>
              <a:rPr lang="en-GB" baseline="30000" dirty="0"/>
              <a:t>-11</a:t>
            </a:r>
          </a:p>
          <a:p>
            <a:pPr marL="578358" indent="-514350">
              <a:buNone/>
            </a:pPr>
            <a:r>
              <a:rPr lang="en-GB" baseline="30000" dirty="0">
                <a:solidFill>
                  <a:schemeClr val="accent1"/>
                </a:solidFill>
              </a:rPr>
              <a:t>      </a:t>
            </a:r>
            <a:r>
              <a:rPr lang="en-GB" dirty="0"/>
              <a:t>[OH</a:t>
            </a:r>
            <a:r>
              <a:rPr lang="en-GB" baseline="30000" dirty="0"/>
              <a:t>-</a:t>
            </a:r>
            <a:r>
              <a:rPr lang="en-GB" dirty="0"/>
              <a:t>]= 5 X 10</a:t>
            </a:r>
            <a:r>
              <a:rPr lang="en-GB" baseline="30000" dirty="0"/>
              <a:t>-14 </a:t>
            </a:r>
            <a:r>
              <a:rPr lang="en-GB" i="1" baseline="30000" dirty="0"/>
              <a:t> </a:t>
            </a:r>
            <a:r>
              <a:rPr lang="en-GB" i="1" dirty="0"/>
              <a:t>M</a:t>
            </a:r>
            <a:r>
              <a:rPr lang="en-GB" dirty="0"/>
              <a:t> </a:t>
            </a:r>
          </a:p>
          <a:p>
            <a:pPr marL="578358" indent="-514350">
              <a:buNone/>
            </a:pPr>
            <a:r>
              <a:rPr lang="en-GB" dirty="0">
                <a:solidFill>
                  <a:schemeClr val="accent1"/>
                </a:solidFill>
              </a:rPr>
              <a:t>C. </a:t>
            </a:r>
            <a:r>
              <a:rPr lang="en-GB" dirty="0"/>
              <a:t>pH= log 1/[H</a:t>
            </a:r>
            <a:r>
              <a:rPr lang="en-GB" baseline="30000" dirty="0"/>
              <a:t>+</a:t>
            </a:r>
            <a:r>
              <a:rPr lang="en-GB" dirty="0"/>
              <a:t>]</a:t>
            </a:r>
          </a:p>
          <a:p>
            <a:pPr marL="578358" indent="-514350">
              <a:buNone/>
            </a:pPr>
            <a:r>
              <a:rPr lang="en-GB" dirty="0">
                <a:solidFill>
                  <a:schemeClr val="accent1"/>
                </a:solidFill>
              </a:rPr>
              <a:t>		  </a:t>
            </a:r>
            <a:r>
              <a:rPr lang="en-GB" dirty="0"/>
              <a:t>= log 0.5 x 10</a:t>
            </a:r>
            <a:r>
              <a:rPr lang="en-GB" baseline="30000" dirty="0"/>
              <a:t>3</a:t>
            </a:r>
          </a:p>
          <a:p>
            <a:pPr marL="578358" indent="-514350">
              <a:buNone/>
            </a:pPr>
            <a:r>
              <a:rPr lang="en-GB" baseline="30000" dirty="0"/>
              <a:t>		</a:t>
            </a:r>
            <a:r>
              <a:rPr lang="en-GB" dirty="0"/>
              <a:t>  = log 5 x 10</a:t>
            </a:r>
            <a:r>
              <a:rPr lang="en-GB" baseline="30000" dirty="0"/>
              <a:t>2</a:t>
            </a:r>
            <a:r>
              <a:rPr lang="en-GB" dirty="0"/>
              <a:t> = 0.699 + 2</a:t>
            </a:r>
          </a:p>
          <a:p>
            <a:pPr marL="578358" indent="-514350">
              <a:buNone/>
            </a:pPr>
            <a:r>
              <a:rPr lang="en-GB" dirty="0"/>
              <a:t>	pH= 2.699</a:t>
            </a:r>
          </a:p>
          <a:p>
            <a:pPr marL="578358" indent="-514350">
              <a:buAutoNum type="alphaUcPeriod" startAt="4"/>
            </a:pPr>
            <a:r>
              <a:rPr lang="en-GB" dirty="0"/>
              <a:t>pH + </a:t>
            </a:r>
            <a:r>
              <a:rPr lang="en-GB" dirty="0" err="1"/>
              <a:t>pOH</a:t>
            </a:r>
            <a:r>
              <a:rPr lang="en-GB" dirty="0"/>
              <a:t>= 14</a:t>
            </a:r>
          </a:p>
          <a:p>
            <a:pPr marL="578358" indent="-514350">
              <a:buNone/>
            </a:pPr>
            <a:r>
              <a:rPr lang="en-GB" dirty="0"/>
              <a:t>	</a:t>
            </a:r>
            <a:r>
              <a:rPr lang="en-GB" dirty="0" err="1"/>
              <a:t>pOH</a:t>
            </a:r>
            <a:r>
              <a:rPr lang="en-GB" dirty="0"/>
              <a:t>= 14.000 – 2.699 = </a:t>
            </a:r>
            <a:r>
              <a:rPr lang="en-GB" dirty="0" smtClean="0"/>
              <a:t>11.301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53902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rgbClr val="AF0C0C"/>
                </a:solidFill>
              </a:rPr>
              <a:t>What is the concentration of HNO</a:t>
            </a:r>
            <a:r>
              <a:rPr lang="en-GB" baseline="-25000" dirty="0">
                <a:solidFill>
                  <a:srgbClr val="AF0C0C"/>
                </a:solidFill>
              </a:rPr>
              <a:t>3 </a:t>
            </a:r>
            <a:r>
              <a:rPr lang="en-GB" dirty="0">
                <a:solidFill>
                  <a:srgbClr val="AF0C0C"/>
                </a:solidFill>
              </a:rPr>
              <a:t>in a solution that has a pH of 3.4 </a:t>
            </a:r>
            <a:r>
              <a:rPr lang="en-GB" dirty="0" smtClean="0">
                <a:solidFill>
                  <a:srgbClr val="AF0C0C"/>
                </a:solidFill>
              </a:rPr>
              <a:t>?</a:t>
            </a:r>
            <a:endParaRPr lang="en-GB" dirty="0"/>
          </a:p>
          <a:p>
            <a:pPr>
              <a:buNone/>
            </a:pPr>
            <a:r>
              <a:rPr lang="en-GB" dirty="0"/>
              <a:t>[H</a:t>
            </a:r>
            <a:r>
              <a:rPr lang="en-GB" baseline="30000" dirty="0"/>
              <a:t>+</a:t>
            </a:r>
            <a:r>
              <a:rPr lang="en-GB" dirty="0"/>
              <a:t>]= antilog -pH </a:t>
            </a:r>
          </a:p>
          <a:p>
            <a:pPr>
              <a:buNone/>
            </a:pPr>
            <a:r>
              <a:rPr lang="en-GB" dirty="0"/>
              <a:t>	  =10</a:t>
            </a:r>
            <a:r>
              <a:rPr lang="en-GB" baseline="30000" dirty="0"/>
              <a:t>-pH</a:t>
            </a:r>
          </a:p>
          <a:p>
            <a:pPr>
              <a:buNone/>
            </a:pPr>
            <a:r>
              <a:rPr lang="en-GB" baseline="30000" dirty="0"/>
              <a:t>	 </a:t>
            </a:r>
            <a:r>
              <a:rPr lang="en-GB" dirty="0"/>
              <a:t>  = 10</a:t>
            </a:r>
            <a:r>
              <a:rPr lang="en-GB" baseline="30000" dirty="0"/>
              <a:t>-3.4</a:t>
            </a:r>
          </a:p>
          <a:p>
            <a:pPr>
              <a:buNone/>
            </a:pPr>
            <a:r>
              <a:rPr lang="en-GB" dirty="0"/>
              <a:t>	   = 10</a:t>
            </a:r>
            <a:r>
              <a:rPr lang="en-GB" baseline="30000" dirty="0"/>
              <a:t>-4</a:t>
            </a:r>
            <a:r>
              <a:rPr lang="en-GB" dirty="0"/>
              <a:t> x 10</a:t>
            </a:r>
            <a:r>
              <a:rPr lang="en-GB" baseline="30000" dirty="0"/>
              <a:t>+0.6</a:t>
            </a:r>
          </a:p>
          <a:p>
            <a:pPr>
              <a:buNone/>
            </a:pPr>
            <a:r>
              <a:rPr lang="en-GB" dirty="0"/>
              <a:t>[H</a:t>
            </a:r>
            <a:r>
              <a:rPr lang="en-GB" baseline="30000" dirty="0"/>
              <a:t>+</a:t>
            </a:r>
            <a:r>
              <a:rPr lang="en-GB" dirty="0"/>
              <a:t>]= 3.98 x 10</a:t>
            </a:r>
            <a:r>
              <a:rPr lang="en-GB" baseline="30000" dirty="0"/>
              <a:t>-</a:t>
            </a:r>
            <a:r>
              <a:rPr lang="en-GB" baseline="30000" dirty="0" smtClean="0"/>
              <a:t>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2641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solidFill>
                  <a:srgbClr val="AF0C0C"/>
                </a:solidFill>
              </a:rPr>
              <a:t>How many: (a) H</a:t>
            </a:r>
            <a:r>
              <a:rPr lang="en-US" baseline="30000" dirty="0">
                <a:solidFill>
                  <a:srgbClr val="AF0C0C"/>
                </a:solidFill>
              </a:rPr>
              <a:t>+</a:t>
            </a:r>
            <a:r>
              <a:rPr lang="en-US" dirty="0">
                <a:solidFill>
                  <a:srgbClr val="AF0C0C"/>
                </a:solidFill>
              </a:rPr>
              <a:t> ions , (b) OH</a:t>
            </a:r>
            <a:r>
              <a:rPr lang="en-US" baseline="30000" dirty="0">
                <a:solidFill>
                  <a:srgbClr val="AF0C0C"/>
                </a:solidFill>
              </a:rPr>
              <a:t>-</a:t>
            </a:r>
            <a:r>
              <a:rPr lang="en-US" dirty="0">
                <a:solidFill>
                  <a:srgbClr val="AF0C0C"/>
                </a:solidFill>
              </a:rPr>
              <a:t> ions present in 250 ml of a solution of a pH 3?</a:t>
            </a:r>
          </a:p>
          <a:p>
            <a:pPr algn="ctr">
              <a:buNone/>
            </a:pPr>
            <a:r>
              <a:rPr lang="en-US" dirty="0"/>
              <a:t>pH = 3</a:t>
            </a:r>
          </a:p>
          <a:p>
            <a:pPr algn="ctr">
              <a:buNone/>
            </a:pPr>
            <a:r>
              <a:rPr lang="en-US" dirty="0"/>
              <a:t>[H</a:t>
            </a:r>
            <a:r>
              <a:rPr lang="en-US" baseline="30000" dirty="0"/>
              <a:t>+</a:t>
            </a:r>
            <a:r>
              <a:rPr lang="en-US" dirty="0"/>
              <a:t>] = 10</a:t>
            </a:r>
            <a:r>
              <a:rPr lang="en-US" baseline="30000" dirty="0"/>
              <a:t>-3  </a:t>
            </a:r>
            <a:r>
              <a:rPr lang="en-US" dirty="0"/>
              <a:t>M (g/L)</a:t>
            </a:r>
          </a:p>
          <a:p>
            <a:pPr algn="ctr">
              <a:buNone/>
            </a:pPr>
            <a:r>
              <a:rPr lang="en-US" dirty="0"/>
              <a:t>1 g/L = 6.023 </a:t>
            </a:r>
            <a:r>
              <a:rPr lang="en-US" dirty="0">
                <a:latin typeface="Traditional Arabic"/>
                <a:cs typeface="Traditional Arabic"/>
              </a:rPr>
              <a:t>×</a:t>
            </a:r>
            <a:r>
              <a:rPr lang="en-US" dirty="0"/>
              <a:t> 10</a:t>
            </a:r>
            <a:r>
              <a:rPr lang="en-US" baseline="30000" dirty="0"/>
              <a:t>23 </a:t>
            </a:r>
            <a:r>
              <a:rPr lang="en-US" dirty="0"/>
              <a:t>ion/L</a:t>
            </a:r>
          </a:p>
          <a:p>
            <a:pPr algn="ctr">
              <a:buNone/>
            </a:pPr>
            <a:r>
              <a:rPr lang="en-US" dirty="0"/>
              <a:t>10</a:t>
            </a:r>
            <a:r>
              <a:rPr lang="en-US" baseline="30000" dirty="0"/>
              <a:t>-3</a:t>
            </a:r>
            <a:r>
              <a:rPr lang="en-US" dirty="0"/>
              <a:t> g/L = 6.023 </a:t>
            </a:r>
            <a:r>
              <a:rPr lang="en-US" dirty="0">
                <a:latin typeface="Traditional Arabic"/>
                <a:cs typeface="Traditional Arabic"/>
              </a:rPr>
              <a:t>×</a:t>
            </a:r>
            <a:r>
              <a:rPr lang="en-US" dirty="0"/>
              <a:t> 10</a:t>
            </a:r>
            <a:r>
              <a:rPr lang="en-US" baseline="30000" dirty="0"/>
              <a:t>20 </a:t>
            </a:r>
            <a:r>
              <a:rPr lang="en-US" dirty="0"/>
              <a:t>ion/L</a:t>
            </a:r>
          </a:p>
          <a:p>
            <a:pPr algn="ctr">
              <a:buNone/>
            </a:pPr>
            <a:r>
              <a:rPr lang="en-US" dirty="0"/>
              <a:t>6.023 </a:t>
            </a:r>
            <a:r>
              <a:rPr lang="en-US" dirty="0">
                <a:latin typeface="Traditional Arabic"/>
                <a:cs typeface="Traditional Arabic"/>
              </a:rPr>
              <a:t>×</a:t>
            </a:r>
            <a:r>
              <a:rPr lang="en-US" dirty="0"/>
              <a:t> 10</a:t>
            </a:r>
            <a:r>
              <a:rPr lang="en-US" baseline="30000" dirty="0"/>
              <a:t>20 </a:t>
            </a:r>
          </a:p>
          <a:p>
            <a:pPr algn="ctr">
              <a:buNone/>
            </a:pPr>
            <a:r>
              <a:rPr lang="en-US" dirty="0"/>
              <a:t>4</a:t>
            </a:r>
          </a:p>
          <a:p>
            <a:pPr algn="ctr">
              <a:buNone/>
            </a:pPr>
            <a:r>
              <a:rPr lang="en-US" dirty="0"/>
              <a:t>= 1.506 </a:t>
            </a:r>
            <a:r>
              <a:rPr lang="en-US" dirty="0">
                <a:latin typeface="Traditional Arabic"/>
                <a:cs typeface="Traditional Arabic"/>
              </a:rPr>
              <a:t>×</a:t>
            </a:r>
            <a:r>
              <a:rPr lang="en-US" dirty="0"/>
              <a:t> 10</a:t>
            </a:r>
            <a:r>
              <a:rPr lang="en-US" baseline="30000" dirty="0"/>
              <a:t>20</a:t>
            </a:r>
            <a:r>
              <a:rPr lang="en-US" dirty="0"/>
              <a:t> ion/250 ml</a:t>
            </a:r>
          </a:p>
          <a:p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3810000" y="4800600"/>
            <a:ext cx="1577975" cy="95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ight Arrow 4"/>
          <p:cNvSpPr/>
          <p:nvPr/>
        </p:nvSpPr>
        <p:spPr>
          <a:xfrm>
            <a:off x="2819400" y="4724400"/>
            <a:ext cx="685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9942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81000"/>
            <a:ext cx="7313613" cy="54102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/>
              <a:t>pH + </a:t>
            </a:r>
            <a:r>
              <a:rPr lang="en-US" dirty="0" err="1"/>
              <a:t>pOH</a:t>
            </a:r>
            <a:r>
              <a:rPr lang="en-US" dirty="0"/>
              <a:t> = 14</a:t>
            </a:r>
          </a:p>
          <a:p>
            <a:pPr algn="ctr">
              <a:buNone/>
            </a:pPr>
            <a:r>
              <a:rPr lang="en-US" dirty="0"/>
              <a:t>3 + </a:t>
            </a:r>
            <a:r>
              <a:rPr lang="en-US" dirty="0" err="1"/>
              <a:t>pOH</a:t>
            </a:r>
            <a:r>
              <a:rPr lang="en-US" dirty="0"/>
              <a:t> = 14</a:t>
            </a:r>
          </a:p>
          <a:p>
            <a:pPr algn="ctr">
              <a:buNone/>
            </a:pPr>
            <a:r>
              <a:rPr lang="en-US" dirty="0" err="1"/>
              <a:t>pOH</a:t>
            </a:r>
            <a:r>
              <a:rPr lang="en-US" dirty="0"/>
              <a:t> = 14 – 3 = 11</a:t>
            </a:r>
          </a:p>
          <a:p>
            <a:pPr algn="ctr">
              <a:buNone/>
            </a:pPr>
            <a:r>
              <a:rPr lang="en-US" dirty="0"/>
              <a:t>[OH</a:t>
            </a:r>
            <a:r>
              <a:rPr lang="en-US" baseline="30000" dirty="0"/>
              <a:t>-</a:t>
            </a:r>
            <a:r>
              <a:rPr lang="en-US" dirty="0"/>
              <a:t>] = 10</a:t>
            </a:r>
            <a:r>
              <a:rPr lang="en-US" baseline="30000" dirty="0"/>
              <a:t>-11</a:t>
            </a:r>
          </a:p>
          <a:p>
            <a:pPr algn="ctr">
              <a:buNone/>
            </a:pPr>
            <a:r>
              <a:rPr lang="en-US" dirty="0"/>
              <a:t>1 g/L = 6.023 </a:t>
            </a:r>
            <a:r>
              <a:rPr lang="en-US" dirty="0">
                <a:latin typeface="Traditional Arabic"/>
                <a:cs typeface="Traditional Arabic"/>
              </a:rPr>
              <a:t>×</a:t>
            </a:r>
            <a:r>
              <a:rPr lang="en-US" dirty="0"/>
              <a:t> 10</a:t>
            </a:r>
            <a:r>
              <a:rPr lang="en-US" baseline="30000" dirty="0"/>
              <a:t>23 </a:t>
            </a:r>
            <a:r>
              <a:rPr lang="en-US" dirty="0"/>
              <a:t>ion/L</a:t>
            </a:r>
          </a:p>
          <a:p>
            <a:pPr algn="ctr">
              <a:buNone/>
            </a:pPr>
            <a:r>
              <a:rPr lang="en-US" dirty="0"/>
              <a:t>10</a:t>
            </a:r>
            <a:r>
              <a:rPr lang="en-US" baseline="30000" dirty="0"/>
              <a:t>-11</a:t>
            </a:r>
            <a:r>
              <a:rPr lang="en-US" dirty="0"/>
              <a:t> g/L = 6.023 </a:t>
            </a:r>
            <a:r>
              <a:rPr lang="en-US" dirty="0">
                <a:latin typeface="Traditional Arabic"/>
                <a:cs typeface="Traditional Arabic"/>
              </a:rPr>
              <a:t>×</a:t>
            </a:r>
            <a:r>
              <a:rPr lang="en-US" dirty="0"/>
              <a:t> 10</a:t>
            </a:r>
            <a:r>
              <a:rPr lang="en-US" baseline="30000" dirty="0"/>
              <a:t>12 </a:t>
            </a:r>
            <a:r>
              <a:rPr lang="en-US" dirty="0"/>
              <a:t>ion/L</a:t>
            </a:r>
          </a:p>
          <a:p>
            <a:pPr algn="ctr">
              <a:buNone/>
            </a:pPr>
            <a:r>
              <a:rPr lang="en-US" dirty="0"/>
              <a:t>6.023 </a:t>
            </a:r>
            <a:r>
              <a:rPr lang="en-US" dirty="0">
                <a:latin typeface="Traditional Arabic"/>
                <a:cs typeface="Traditional Arabic"/>
              </a:rPr>
              <a:t>×</a:t>
            </a:r>
            <a:r>
              <a:rPr lang="en-US" dirty="0"/>
              <a:t> 10</a:t>
            </a:r>
            <a:r>
              <a:rPr lang="en-US" baseline="30000" dirty="0"/>
              <a:t>12 </a:t>
            </a:r>
          </a:p>
          <a:p>
            <a:pPr algn="ctr">
              <a:buNone/>
            </a:pPr>
            <a:r>
              <a:rPr lang="en-US" dirty="0"/>
              <a:t>4</a:t>
            </a:r>
          </a:p>
          <a:p>
            <a:pPr algn="ctr">
              <a:buNone/>
            </a:pPr>
            <a:r>
              <a:rPr lang="en-US" dirty="0"/>
              <a:t>= 1.506 </a:t>
            </a:r>
            <a:r>
              <a:rPr lang="en-US" dirty="0">
                <a:latin typeface="Traditional Arabic"/>
                <a:cs typeface="Traditional Arabic"/>
              </a:rPr>
              <a:t>×</a:t>
            </a:r>
            <a:r>
              <a:rPr lang="en-US" dirty="0"/>
              <a:t> 10</a:t>
            </a:r>
            <a:r>
              <a:rPr lang="en-US" baseline="30000" dirty="0"/>
              <a:t>12</a:t>
            </a:r>
            <a:r>
              <a:rPr lang="en-US" dirty="0"/>
              <a:t> ion/250 ml</a:t>
            </a:r>
          </a:p>
          <a:p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3810000" y="4419600"/>
            <a:ext cx="1577975" cy="95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ight Arrow 4"/>
          <p:cNvSpPr/>
          <p:nvPr/>
        </p:nvSpPr>
        <p:spPr>
          <a:xfrm>
            <a:off x="2895600" y="4343400"/>
            <a:ext cx="685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91567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smtClean="0"/>
              <a:t>Neutralization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 smtClean="0"/>
              <a:t>Of strong acids and bases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2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Equilibrium constant </a:t>
            </a:r>
            <a:r>
              <a:rPr lang="en-US" dirty="0" err="1" smtClean="0"/>
              <a:t>cont’ed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542213" cy="5486400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sz="1800" dirty="0" smtClean="0">
                <a:solidFill>
                  <a:schemeClr val="accent1"/>
                </a:solidFill>
              </a:rPr>
              <a:t>Example: dissociation of a weak acid:</a:t>
            </a:r>
          </a:p>
          <a:p>
            <a:pPr algn="ctr">
              <a:buNone/>
            </a:pPr>
            <a:r>
              <a:rPr lang="en-US" sz="1800" dirty="0" smtClean="0"/>
              <a:t>HA	         	H</a:t>
            </a:r>
            <a:r>
              <a:rPr lang="en-US" sz="1800" baseline="30000" dirty="0" smtClean="0"/>
              <a:t>+</a:t>
            </a:r>
            <a:r>
              <a:rPr lang="en-US" sz="1800" dirty="0" smtClean="0"/>
              <a:t> + A</a:t>
            </a:r>
            <a:r>
              <a:rPr lang="en-US" sz="1800" baseline="30000" dirty="0" smtClean="0"/>
              <a:t>-</a:t>
            </a:r>
          </a:p>
          <a:p>
            <a:pPr algn="ctr">
              <a:buNone/>
            </a:pPr>
            <a:endParaRPr lang="en-US" sz="1800" baseline="30000" dirty="0" smtClean="0"/>
          </a:p>
          <a:p>
            <a:pPr algn="ctr">
              <a:buNone/>
            </a:pPr>
            <a:r>
              <a:rPr lang="en-US" sz="1800" dirty="0" smtClean="0"/>
              <a:t>The forward velocity, is proportional to the [HA]</a:t>
            </a:r>
          </a:p>
          <a:p>
            <a:pPr algn="ctr">
              <a:buNone/>
            </a:pPr>
            <a:r>
              <a:rPr lang="en-US" sz="1800" dirty="0" err="1" smtClean="0"/>
              <a:t>V</a:t>
            </a:r>
            <a:r>
              <a:rPr lang="en-US" sz="1800" baseline="-25000" dirty="0" err="1" smtClean="0"/>
              <a:t>f</a:t>
            </a:r>
            <a:r>
              <a:rPr lang="en-US" sz="1800" dirty="0" smtClean="0"/>
              <a:t>	</a:t>
            </a:r>
            <a:r>
              <a:rPr lang="el-GR" sz="1800" dirty="0" smtClean="0">
                <a:latin typeface="Times New Roman"/>
                <a:cs typeface="Times New Roman"/>
              </a:rPr>
              <a:t>α</a:t>
            </a:r>
            <a:r>
              <a:rPr lang="en-US" sz="1800" dirty="0" smtClean="0"/>
              <a:t> [HA]</a:t>
            </a:r>
          </a:p>
          <a:p>
            <a:pPr algn="ctr">
              <a:buNone/>
            </a:pPr>
            <a:r>
              <a:rPr lang="en-US" sz="1800" dirty="0" err="1" smtClean="0"/>
              <a:t>V</a:t>
            </a:r>
            <a:r>
              <a:rPr lang="en-US" sz="1800" baseline="-25000" dirty="0" err="1" smtClean="0"/>
              <a:t>f</a:t>
            </a:r>
            <a:r>
              <a:rPr lang="en-US" sz="1800" baseline="-25000" dirty="0" smtClean="0"/>
              <a:t> </a:t>
            </a:r>
            <a:r>
              <a:rPr lang="en-US" sz="1800" dirty="0" smtClean="0"/>
              <a:t>= k</a:t>
            </a:r>
            <a:r>
              <a:rPr lang="en-US" sz="1800" baseline="-25000" dirty="0" smtClean="0"/>
              <a:t>1</a:t>
            </a:r>
            <a:r>
              <a:rPr lang="en-US" sz="1800" dirty="0" smtClean="0"/>
              <a:t> [HA]</a:t>
            </a:r>
          </a:p>
          <a:p>
            <a:pPr algn="ctr">
              <a:buNone/>
            </a:pPr>
            <a:r>
              <a:rPr lang="en-US" sz="1800" dirty="0" smtClean="0"/>
              <a:t>K</a:t>
            </a:r>
            <a:r>
              <a:rPr lang="en-US" sz="1800" baseline="-25000" dirty="0" smtClean="0"/>
              <a:t>1 </a:t>
            </a:r>
            <a:r>
              <a:rPr lang="en-US" sz="1800" dirty="0" smtClean="0"/>
              <a:t>is proportional to the constant rate</a:t>
            </a:r>
          </a:p>
          <a:p>
            <a:pPr algn="ctr">
              <a:buNone/>
            </a:pPr>
            <a:r>
              <a:rPr lang="en-US" sz="1800" dirty="0" err="1" smtClean="0"/>
              <a:t>V</a:t>
            </a:r>
            <a:r>
              <a:rPr lang="en-US" sz="1800" baseline="-25000" dirty="0" err="1" smtClean="0"/>
              <a:t>r</a:t>
            </a:r>
            <a:r>
              <a:rPr lang="en-US" sz="1800" dirty="0" smtClean="0"/>
              <a:t>	</a:t>
            </a:r>
            <a:r>
              <a:rPr lang="el-GR" sz="1800" dirty="0" smtClean="0">
                <a:latin typeface="Times New Roman"/>
                <a:cs typeface="Times New Roman"/>
              </a:rPr>
              <a:t>α</a:t>
            </a:r>
            <a:r>
              <a:rPr lang="en-US" sz="1800" dirty="0" smtClean="0"/>
              <a:t> [H</a:t>
            </a:r>
            <a:r>
              <a:rPr lang="en-US" sz="1800" baseline="30000" dirty="0" smtClean="0"/>
              <a:t>+</a:t>
            </a:r>
            <a:r>
              <a:rPr lang="en-US" sz="1800" dirty="0" smtClean="0"/>
              <a:t>] and </a:t>
            </a:r>
            <a:r>
              <a:rPr lang="en-US" sz="1800" dirty="0" err="1" smtClean="0"/>
              <a:t>V</a:t>
            </a:r>
            <a:r>
              <a:rPr lang="en-US" sz="1800" baseline="-25000" dirty="0" err="1" smtClean="0"/>
              <a:t>r</a:t>
            </a:r>
            <a:r>
              <a:rPr lang="en-US" sz="1800" dirty="0" smtClean="0"/>
              <a:t> </a:t>
            </a:r>
            <a:r>
              <a:rPr lang="el-GR" sz="1800" dirty="0" smtClean="0">
                <a:latin typeface="Times New Roman"/>
                <a:cs typeface="Times New Roman"/>
              </a:rPr>
              <a:t>α</a:t>
            </a:r>
            <a:r>
              <a:rPr lang="en-US" sz="1800" dirty="0" smtClean="0"/>
              <a:t> [A</a:t>
            </a:r>
            <a:r>
              <a:rPr lang="en-US" sz="1800" baseline="30000" dirty="0" smtClean="0"/>
              <a:t>-</a:t>
            </a:r>
            <a:r>
              <a:rPr lang="en-US" sz="1800" dirty="0" smtClean="0"/>
              <a:t>] </a:t>
            </a:r>
          </a:p>
          <a:p>
            <a:pPr algn="ctr">
              <a:buNone/>
            </a:pPr>
            <a:r>
              <a:rPr lang="en-US" sz="1800" dirty="0" err="1" smtClean="0"/>
              <a:t>V</a:t>
            </a:r>
            <a:r>
              <a:rPr lang="en-US" sz="1800" baseline="-25000" dirty="0" err="1" smtClean="0"/>
              <a:t>r</a:t>
            </a:r>
            <a:r>
              <a:rPr lang="en-US" sz="1800" dirty="0" smtClean="0"/>
              <a:t> </a:t>
            </a:r>
            <a:r>
              <a:rPr lang="el-GR" sz="1800" dirty="0" smtClean="0">
                <a:latin typeface="Times New Roman"/>
                <a:cs typeface="Times New Roman"/>
              </a:rPr>
              <a:t>α</a:t>
            </a:r>
            <a:r>
              <a:rPr lang="en-US" sz="1800" dirty="0" smtClean="0"/>
              <a:t> [H</a:t>
            </a:r>
            <a:r>
              <a:rPr lang="en-US" sz="1800" baseline="30000" dirty="0" smtClean="0"/>
              <a:t>+</a:t>
            </a:r>
            <a:r>
              <a:rPr lang="en-US" sz="1800" dirty="0" smtClean="0"/>
              <a:t>][A</a:t>
            </a:r>
            <a:r>
              <a:rPr lang="en-US" sz="1800" baseline="30000" dirty="0" smtClean="0"/>
              <a:t>-</a:t>
            </a:r>
            <a:r>
              <a:rPr lang="en-US" sz="1800" dirty="0" smtClean="0"/>
              <a:t>]</a:t>
            </a:r>
          </a:p>
          <a:p>
            <a:pPr algn="ctr">
              <a:buNone/>
            </a:pPr>
            <a:r>
              <a:rPr lang="en-US" sz="1800" dirty="0" err="1" smtClean="0"/>
              <a:t>V</a:t>
            </a:r>
            <a:r>
              <a:rPr lang="en-US" sz="1800" baseline="-25000" dirty="0" err="1" smtClean="0"/>
              <a:t>r</a:t>
            </a:r>
            <a:r>
              <a:rPr lang="en-US" sz="1800" baseline="-25000" dirty="0" smtClean="0"/>
              <a:t> </a:t>
            </a:r>
            <a:r>
              <a:rPr lang="en-US" sz="1800" dirty="0" smtClean="0"/>
              <a:t>= k</a:t>
            </a:r>
            <a:r>
              <a:rPr lang="en-US" sz="1800" baseline="-25000" dirty="0" smtClean="0"/>
              <a:t>-1</a:t>
            </a:r>
            <a:r>
              <a:rPr lang="en-US" sz="1800" dirty="0" smtClean="0"/>
              <a:t> [H</a:t>
            </a:r>
            <a:r>
              <a:rPr lang="en-US" sz="1800" baseline="30000" dirty="0" smtClean="0"/>
              <a:t>+</a:t>
            </a:r>
            <a:r>
              <a:rPr lang="en-US" sz="1800" dirty="0" smtClean="0"/>
              <a:t>][A</a:t>
            </a:r>
            <a:r>
              <a:rPr lang="en-US" sz="1800" baseline="30000" dirty="0" smtClean="0"/>
              <a:t>-</a:t>
            </a:r>
            <a:r>
              <a:rPr lang="en-US" sz="1800" dirty="0" smtClean="0"/>
              <a:t>]</a:t>
            </a:r>
          </a:p>
        </p:txBody>
      </p:sp>
      <p:sp>
        <p:nvSpPr>
          <p:cNvPr id="5" name="Left-Right Arrow 4"/>
          <p:cNvSpPr/>
          <p:nvPr/>
        </p:nvSpPr>
        <p:spPr>
          <a:xfrm>
            <a:off x="3733800" y="2045732"/>
            <a:ext cx="990600" cy="2286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038600" y="1752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7" name="TextBox 6"/>
          <p:cNvSpPr txBox="1"/>
          <p:nvPr/>
        </p:nvSpPr>
        <p:spPr>
          <a:xfrm>
            <a:off x="4038600" y="2209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K-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AF0C0C"/>
                </a:solidFill>
              </a:rPr>
              <a:t>1- How many ml of 0.025 M H</a:t>
            </a:r>
            <a:r>
              <a:rPr lang="en-US" baseline="-25000" dirty="0" smtClean="0">
                <a:solidFill>
                  <a:srgbClr val="AF0C0C"/>
                </a:solidFill>
              </a:rPr>
              <a:t>2</a:t>
            </a:r>
            <a:r>
              <a:rPr lang="en-US" dirty="0" smtClean="0">
                <a:solidFill>
                  <a:srgbClr val="AF0C0C"/>
                </a:solidFill>
              </a:rPr>
              <a:t>SO</a:t>
            </a:r>
            <a:r>
              <a:rPr lang="en-US" baseline="-25000" dirty="0" smtClean="0">
                <a:solidFill>
                  <a:srgbClr val="AF0C0C"/>
                </a:solidFill>
              </a:rPr>
              <a:t>4</a:t>
            </a:r>
            <a:r>
              <a:rPr lang="en-US" dirty="0" smtClean="0">
                <a:solidFill>
                  <a:srgbClr val="AF0C0C"/>
                </a:solidFill>
              </a:rPr>
              <a:t> are required to neutralize exactly 525 ml of 0.06 M KOH? </a:t>
            </a:r>
          </a:p>
          <a:p>
            <a:r>
              <a:rPr lang="en-US" dirty="0" smtClean="0">
                <a:solidFill>
                  <a:srgbClr val="AF0C0C"/>
                </a:solidFill>
              </a:rPr>
              <a:t>2- What is the pH of the neutralized solution?</a:t>
            </a:r>
          </a:p>
          <a:p>
            <a:pPr>
              <a:buNone/>
            </a:pPr>
            <a:r>
              <a:rPr lang="en-US" dirty="0" smtClean="0"/>
              <a:t>No. of moles (equivalents) of H</a:t>
            </a:r>
            <a:r>
              <a:rPr lang="en-US" baseline="30000" dirty="0" smtClean="0"/>
              <a:t>+</a:t>
            </a:r>
            <a:r>
              <a:rPr lang="en-US" dirty="0" smtClean="0"/>
              <a:t> required = no. of moles (equivalents) of OH</a:t>
            </a:r>
            <a:r>
              <a:rPr lang="en-US" baseline="30000" dirty="0" smtClean="0"/>
              <a:t>-</a:t>
            </a:r>
            <a:r>
              <a:rPr lang="en-US" dirty="0" smtClean="0"/>
              <a:t> present</a:t>
            </a:r>
          </a:p>
          <a:p>
            <a:pPr algn="ctr">
              <a:buNone/>
            </a:pPr>
            <a:r>
              <a:rPr lang="en-US" dirty="0" err="1" smtClean="0"/>
              <a:t>L</a:t>
            </a:r>
            <a:r>
              <a:rPr lang="en-US" baseline="-30000" dirty="0" err="1" smtClean="0"/>
              <a:t>acid</a:t>
            </a:r>
            <a:r>
              <a:rPr lang="en-US" dirty="0" smtClean="0"/>
              <a:t> </a:t>
            </a:r>
            <a:r>
              <a:rPr lang="en-US" dirty="0" smtClean="0">
                <a:latin typeface="Traditional Arabic"/>
                <a:cs typeface="Traditional Arabic"/>
              </a:rPr>
              <a:t>×</a:t>
            </a:r>
            <a:r>
              <a:rPr lang="en-US" dirty="0" smtClean="0"/>
              <a:t> </a:t>
            </a:r>
            <a:r>
              <a:rPr lang="en-US" dirty="0" err="1" smtClean="0"/>
              <a:t>N</a:t>
            </a:r>
            <a:r>
              <a:rPr lang="en-US" baseline="-30000" dirty="0" err="1" smtClean="0"/>
              <a:t>acid</a:t>
            </a:r>
            <a:r>
              <a:rPr lang="en-US" dirty="0" smtClean="0"/>
              <a:t>  = no. of equivalents</a:t>
            </a:r>
          </a:p>
          <a:p>
            <a:pPr algn="ctr">
              <a:buNone/>
            </a:pPr>
            <a:r>
              <a:rPr lang="en-US" dirty="0" err="1" smtClean="0"/>
              <a:t>L</a:t>
            </a:r>
            <a:r>
              <a:rPr lang="en-US" baseline="-30000" dirty="0" err="1" smtClean="0"/>
              <a:t>acid</a:t>
            </a:r>
            <a:r>
              <a:rPr lang="en-US" dirty="0" smtClean="0"/>
              <a:t> </a:t>
            </a:r>
            <a:r>
              <a:rPr lang="en-US" dirty="0" smtClean="0">
                <a:latin typeface="Traditional Arabic"/>
                <a:cs typeface="Traditional Arabic"/>
              </a:rPr>
              <a:t>×</a:t>
            </a:r>
            <a:r>
              <a:rPr lang="en-US" dirty="0" smtClean="0"/>
              <a:t> </a:t>
            </a:r>
            <a:r>
              <a:rPr lang="en-US" dirty="0" err="1" smtClean="0"/>
              <a:t>N</a:t>
            </a:r>
            <a:r>
              <a:rPr lang="en-US" baseline="-30000" dirty="0" err="1" smtClean="0"/>
              <a:t>acid</a:t>
            </a:r>
            <a:r>
              <a:rPr lang="en-US" dirty="0" smtClean="0"/>
              <a:t>  = </a:t>
            </a:r>
            <a:r>
              <a:rPr lang="en-US" dirty="0" err="1" smtClean="0"/>
              <a:t>L</a:t>
            </a:r>
            <a:r>
              <a:rPr lang="en-US" baseline="-30000" dirty="0" err="1" smtClean="0"/>
              <a:t>base</a:t>
            </a:r>
            <a:r>
              <a:rPr lang="en-US" dirty="0" smtClean="0"/>
              <a:t> </a:t>
            </a:r>
            <a:r>
              <a:rPr lang="en-US" dirty="0" smtClean="0">
                <a:latin typeface="Traditional Arabic"/>
                <a:cs typeface="Traditional Arabic"/>
              </a:rPr>
              <a:t>×</a:t>
            </a:r>
            <a:r>
              <a:rPr lang="en-US" dirty="0" smtClean="0"/>
              <a:t> </a:t>
            </a:r>
            <a:r>
              <a:rPr lang="en-US" dirty="0" err="1" smtClean="0"/>
              <a:t>N</a:t>
            </a:r>
            <a:r>
              <a:rPr lang="en-US" baseline="-30000" dirty="0" err="1" smtClean="0"/>
              <a:t>base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35996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en-US" dirty="0" smtClean="0"/>
              <a:t> = 0.025 M = 0.05 N</a:t>
            </a:r>
          </a:p>
          <a:p>
            <a:pPr algn="ctr">
              <a:buNone/>
            </a:pPr>
            <a:r>
              <a:rPr lang="en-US" dirty="0" err="1" smtClean="0"/>
              <a:t>L</a:t>
            </a:r>
            <a:r>
              <a:rPr lang="en-US" baseline="-30000" dirty="0" err="1" smtClean="0"/>
              <a:t>acid</a:t>
            </a:r>
            <a:r>
              <a:rPr lang="en-US" dirty="0" smtClean="0"/>
              <a:t> </a:t>
            </a:r>
            <a:r>
              <a:rPr lang="en-US" dirty="0" smtClean="0">
                <a:latin typeface="Traditional Arabic"/>
                <a:cs typeface="Traditional Arabic"/>
              </a:rPr>
              <a:t>×</a:t>
            </a:r>
            <a:r>
              <a:rPr lang="en-US" dirty="0" smtClean="0"/>
              <a:t> 0.05  = 0.525 </a:t>
            </a:r>
            <a:r>
              <a:rPr lang="en-US" dirty="0" smtClean="0">
                <a:latin typeface="Traditional Arabic"/>
                <a:cs typeface="Traditional Arabic"/>
              </a:rPr>
              <a:t>×</a:t>
            </a:r>
            <a:r>
              <a:rPr lang="en-US" dirty="0" smtClean="0"/>
              <a:t> 0.06</a:t>
            </a:r>
          </a:p>
          <a:p>
            <a:pPr algn="ctr">
              <a:buNone/>
            </a:pPr>
            <a:r>
              <a:rPr lang="en-US" dirty="0" err="1" smtClean="0"/>
              <a:t>L</a:t>
            </a:r>
            <a:r>
              <a:rPr lang="en-US" baseline="-30000" dirty="0" err="1" smtClean="0"/>
              <a:t>acid</a:t>
            </a:r>
            <a:r>
              <a:rPr lang="en-US" dirty="0" smtClean="0"/>
              <a:t> = (0.525 </a:t>
            </a:r>
            <a:r>
              <a:rPr lang="en-US" dirty="0" smtClean="0">
                <a:latin typeface="Traditional Arabic"/>
                <a:cs typeface="Traditional Arabic"/>
              </a:rPr>
              <a:t>× </a:t>
            </a:r>
            <a:r>
              <a:rPr lang="en-US" dirty="0" smtClean="0">
                <a:latin typeface="+mj-lt"/>
                <a:cs typeface="Traditional Arabic"/>
              </a:rPr>
              <a:t>0.06) / 0.05</a:t>
            </a:r>
          </a:p>
          <a:p>
            <a:pPr algn="ctr">
              <a:buNone/>
            </a:pPr>
            <a:r>
              <a:rPr lang="en-US" dirty="0" err="1" smtClean="0"/>
              <a:t>L</a:t>
            </a:r>
            <a:r>
              <a:rPr lang="en-US" baseline="-30000" dirty="0" err="1" smtClean="0"/>
              <a:t>acid</a:t>
            </a:r>
            <a:r>
              <a:rPr lang="en-US" dirty="0" smtClean="0"/>
              <a:t> = 0.63</a:t>
            </a:r>
          </a:p>
          <a:p>
            <a:pPr algn="ctr">
              <a:buNone/>
            </a:pPr>
            <a:r>
              <a:rPr lang="en-US" dirty="0" smtClean="0">
                <a:latin typeface="+mj-lt"/>
              </a:rPr>
              <a:t>Acid required = 630 ml</a:t>
            </a:r>
          </a:p>
          <a:p>
            <a:pPr algn="ctr">
              <a:buNone/>
            </a:pPr>
            <a:r>
              <a:rPr lang="en-US" dirty="0" smtClean="0">
                <a:latin typeface="+mj-lt"/>
              </a:rPr>
              <a:t>The neutralized solution contains only </a:t>
            </a:r>
            <a:r>
              <a:rPr lang="en-US" dirty="0" smtClean="0"/>
              <a:t>K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en-US" dirty="0" smtClean="0"/>
              <a:t> “a salt” of a strong acid and strong base has no effect on pH</a:t>
            </a:r>
          </a:p>
          <a:p>
            <a:pPr algn="ctr">
              <a:buNone/>
            </a:pPr>
            <a:r>
              <a:rPr lang="en-US" dirty="0" smtClean="0">
                <a:latin typeface="+mj-lt"/>
              </a:rPr>
              <a:t>pH =7</a:t>
            </a:r>
          </a:p>
          <a:p>
            <a:pPr algn="ctr">
              <a:buNone/>
            </a:pPr>
            <a:endParaRPr lang="en-US" dirty="0" smtClean="0">
              <a:latin typeface="+mj-lt"/>
            </a:endParaRPr>
          </a:p>
          <a:p>
            <a:pPr algn="ctr">
              <a:buNone/>
            </a:pPr>
            <a:endParaRPr lang="en-US" dirty="0"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Cont’ed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30363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AF0C0C"/>
                </a:solidFill>
              </a:rPr>
              <a:t>How many </a:t>
            </a:r>
            <a:r>
              <a:rPr lang="en-US" dirty="0" smtClean="0">
                <a:solidFill>
                  <a:srgbClr val="AF0C0C"/>
                </a:solidFill>
              </a:rPr>
              <a:t>ml </a:t>
            </a:r>
            <a:r>
              <a:rPr lang="en-US" dirty="0" smtClean="0">
                <a:solidFill>
                  <a:srgbClr val="AF0C0C"/>
                </a:solidFill>
              </a:rPr>
              <a:t>of 0.05 N </a:t>
            </a:r>
            <a:r>
              <a:rPr lang="en-US" dirty="0" err="1" smtClean="0">
                <a:solidFill>
                  <a:srgbClr val="AF0C0C"/>
                </a:solidFill>
              </a:rPr>
              <a:t>HCl</a:t>
            </a:r>
            <a:r>
              <a:rPr lang="en-US" dirty="0" smtClean="0">
                <a:solidFill>
                  <a:srgbClr val="AF0C0C"/>
                </a:solidFill>
              </a:rPr>
              <a:t> are required to neutralize exactly 8g of </a:t>
            </a:r>
            <a:r>
              <a:rPr lang="en-US" dirty="0" err="1" smtClean="0">
                <a:solidFill>
                  <a:srgbClr val="AF0C0C"/>
                </a:solidFill>
              </a:rPr>
              <a:t>NaOH</a:t>
            </a:r>
            <a:r>
              <a:rPr lang="en-US" dirty="0" smtClean="0">
                <a:solidFill>
                  <a:srgbClr val="AF0C0C"/>
                </a:solidFill>
              </a:rPr>
              <a:t>?</a:t>
            </a:r>
          </a:p>
          <a:p>
            <a:pPr>
              <a:buNone/>
            </a:pPr>
            <a:r>
              <a:rPr lang="en-US" dirty="0" smtClean="0"/>
              <a:t>At the equivalent point:</a:t>
            </a:r>
          </a:p>
          <a:p>
            <a:pPr>
              <a:buNone/>
            </a:pPr>
            <a:r>
              <a:rPr lang="en-US" dirty="0" smtClean="0"/>
              <a:t>The no. of moles H</a:t>
            </a:r>
            <a:r>
              <a:rPr lang="en-US" baseline="30000" dirty="0" smtClean="0"/>
              <a:t>+</a:t>
            </a:r>
            <a:r>
              <a:rPr lang="en-US" dirty="0" smtClean="0"/>
              <a:t> added = no. of moles OH</a:t>
            </a:r>
            <a:r>
              <a:rPr lang="en-US" baseline="30000" dirty="0" smtClean="0"/>
              <a:t>- </a:t>
            </a:r>
            <a:r>
              <a:rPr lang="en-US" dirty="0" smtClean="0"/>
              <a:t>present</a:t>
            </a:r>
          </a:p>
          <a:p>
            <a:pPr algn="ctr">
              <a:buNone/>
            </a:pPr>
            <a:r>
              <a:rPr lang="en-US" dirty="0" err="1" smtClean="0"/>
              <a:t>L</a:t>
            </a:r>
            <a:r>
              <a:rPr lang="en-US" baseline="-30000" dirty="0" err="1" smtClean="0"/>
              <a:t>acid</a:t>
            </a:r>
            <a:r>
              <a:rPr lang="en-US" dirty="0" smtClean="0"/>
              <a:t> </a:t>
            </a:r>
            <a:r>
              <a:rPr lang="en-US" dirty="0" smtClean="0">
                <a:latin typeface="Traditional Arabic"/>
                <a:cs typeface="Traditional Arabic"/>
              </a:rPr>
              <a:t>×</a:t>
            </a:r>
            <a:r>
              <a:rPr lang="en-US" dirty="0" smtClean="0"/>
              <a:t> </a:t>
            </a:r>
            <a:r>
              <a:rPr lang="en-US" dirty="0" err="1" smtClean="0"/>
              <a:t>N</a:t>
            </a:r>
            <a:r>
              <a:rPr lang="en-US" baseline="-30000" dirty="0" err="1" smtClean="0"/>
              <a:t>acid</a:t>
            </a:r>
            <a:r>
              <a:rPr lang="en-US" dirty="0" smtClean="0"/>
              <a:t>  = no. of (moles) equivalents of  H</a:t>
            </a:r>
            <a:r>
              <a:rPr lang="en-US" baseline="30000" dirty="0" smtClean="0"/>
              <a:t>+ </a:t>
            </a:r>
            <a:r>
              <a:rPr lang="en-US" dirty="0" smtClean="0"/>
              <a:t>added</a:t>
            </a:r>
          </a:p>
          <a:p>
            <a:pPr algn="ctr">
              <a:buNone/>
            </a:pPr>
            <a:r>
              <a:rPr lang="en-US" dirty="0" err="1" smtClean="0"/>
              <a:t>wt</a:t>
            </a:r>
            <a:r>
              <a:rPr lang="en-US" baseline="-25000" dirty="0" err="1" smtClean="0"/>
              <a:t>NaOH</a:t>
            </a:r>
            <a:r>
              <a:rPr lang="en-US" dirty="0" smtClean="0"/>
              <a:t> / </a:t>
            </a:r>
            <a:r>
              <a:rPr lang="en-US" dirty="0" err="1" smtClean="0"/>
              <a:t>Mwt</a:t>
            </a:r>
            <a:r>
              <a:rPr lang="en-US" baseline="-25000" dirty="0" err="1" smtClean="0"/>
              <a:t>NaOH</a:t>
            </a:r>
            <a:r>
              <a:rPr lang="en-US" dirty="0" smtClean="0"/>
              <a:t> = no. of moles of </a:t>
            </a:r>
            <a:r>
              <a:rPr lang="en-US" dirty="0" err="1" smtClean="0"/>
              <a:t>NaOH</a:t>
            </a:r>
            <a:r>
              <a:rPr lang="en-US" dirty="0" smtClean="0"/>
              <a:t> (OH</a:t>
            </a:r>
            <a:r>
              <a:rPr lang="en-US" baseline="30000" dirty="0" smtClean="0"/>
              <a:t>-</a:t>
            </a:r>
            <a:r>
              <a:rPr lang="en-US" dirty="0" smtClean="0"/>
              <a:t>) present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22465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err="1" smtClean="0"/>
              <a:t>L</a:t>
            </a:r>
            <a:r>
              <a:rPr lang="en-US" baseline="-30000" dirty="0" err="1" smtClean="0"/>
              <a:t>acid</a:t>
            </a:r>
            <a:r>
              <a:rPr lang="en-US" dirty="0" smtClean="0"/>
              <a:t> </a:t>
            </a:r>
            <a:r>
              <a:rPr lang="en-US" dirty="0" smtClean="0">
                <a:latin typeface="Traditional Arabic"/>
                <a:cs typeface="Traditional Arabic"/>
              </a:rPr>
              <a:t>×</a:t>
            </a:r>
            <a:r>
              <a:rPr lang="en-US" dirty="0" smtClean="0"/>
              <a:t> </a:t>
            </a:r>
            <a:r>
              <a:rPr lang="en-US" dirty="0" err="1" smtClean="0"/>
              <a:t>N</a:t>
            </a:r>
            <a:r>
              <a:rPr lang="en-US" baseline="-30000" dirty="0" err="1" smtClean="0"/>
              <a:t>acid</a:t>
            </a:r>
            <a:r>
              <a:rPr lang="en-US" dirty="0" smtClean="0"/>
              <a:t>  = </a:t>
            </a:r>
            <a:r>
              <a:rPr lang="en-US" dirty="0" err="1" smtClean="0"/>
              <a:t>wt</a:t>
            </a:r>
            <a:r>
              <a:rPr lang="en-US" baseline="-25000" dirty="0" err="1" smtClean="0"/>
              <a:t>NaOH</a:t>
            </a:r>
            <a:r>
              <a:rPr lang="en-US" dirty="0" smtClean="0"/>
              <a:t> / </a:t>
            </a:r>
            <a:r>
              <a:rPr lang="en-US" dirty="0" err="1" smtClean="0"/>
              <a:t>Mwt</a:t>
            </a:r>
            <a:r>
              <a:rPr lang="en-US" baseline="-25000" dirty="0" err="1" smtClean="0"/>
              <a:t>NaOH</a:t>
            </a:r>
            <a:endParaRPr lang="en-US" baseline="-25000" dirty="0" smtClean="0"/>
          </a:p>
          <a:p>
            <a:pPr algn="ctr">
              <a:buNone/>
            </a:pPr>
            <a:r>
              <a:rPr lang="en-US" dirty="0" err="1" smtClean="0"/>
              <a:t>L</a:t>
            </a:r>
            <a:r>
              <a:rPr lang="en-US" baseline="-30000" dirty="0" err="1" smtClean="0"/>
              <a:t>acid</a:t>
            </a:r>
            <a:r>
              <a:rPr lang="en-US" dirty="0" smtClean="0"/>
              <a:t> </a:t>
            </a:r>
            <a:r>
              <a:rPr lang="en-US" dirty="0" smtClean="0">
                <a:latin typeface="Traditional Arabic"/>
                <a:cs typeface="Traditional Arabic"/>
              </a:rPr>
              <a:t>× </a:t>
            </a:r>
            <a:r>
              <a:rPr lang="en-US" dirty="0" smtClean="0">
                <a:cs typeface="Traditional Arabic"/>
              </a:rPr>
              <a:t>0.05 = 8 / 40</a:t>
            </a:r>
          </a:p>
          <a:p>
            <a:pPr algn="ctr">
              <a:buNone/>
            </a:pPr>
            <a:r>
              <a:rPr lang="en-US" dirty="0" err="1" smtClean="0"/>
              <a:t>L</a:t>
            </a:r>
            <a:r>
              <a:rPr lang="en-US" baseline="-30000" dirty="0" err="1" smtClean="0"/>
              <a:t>acid</a:t>
            </a:r>
            <a:r>
              <a:rPr lang="en-US" baseline="-30000" dirty="0" smtClean="0"/>
              <a:t> </a:t>
            </a:r>
            <a:r>
              <a:rPr lang="en-US" dirty="0" smtClean="0"/>
              <a:t>= 8 / 2 = 4 L or 4000 ml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Cont’ed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93179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Weak acids (HA) dissociates in water:</a:t>
            </a:r>
          </a:p>
          <a:p>
            <a:pPr algn="ctr">
              <a:buNone/>
            </a:pPr>
            <a:r>
              <a:rPr lang="en-US" sz="3200" dirty="0" smtClean="0"/>
              <a:t>	HA             H</a:t>
            </a:r>
            <a:r>
              <a:rPr lang="en-US" sz="3200" baseline="30000" dirty="0" smtClean="0"/>
              <a:t>+</a:t>
            </a:r>
            <a:r>
              <a:rPr lang="en-US" sz="3200" dirty="0" smtClean="0"/>
              <a:t> + A</a:t>
            </a:r>
            <a:r>
              <a:rPr lang="en-US" sz="3200" baseline="30000" dirty="0" smtClean="0"/>
              <a:t>-</a:t>
            </a:r>
          </a:p>
          <a:p>
            <a:pPr>
              <a:buNone/>
            </a:pPr>
            <a:r>
              <a:rPr lang="en-US" sz="3200" dirty="0" smtClean="0"/>
              <a:t>				K</a:t>
            </a:r>
            <a:r>
              <a:rPr lang="en-US" sz="3200" baseline="-25000" dirty="0" smtClean="0"/>
              <a:t>a</a:t>
            </a:r>
            <a:r>
              <a:rPr lang="en-US" sz="3200" dirty="0" smtClean="0"/>
              <a:t> =</a:t>
            </a:r>
          </a:p>
          <a:p>
            <a:r>
              <a:rPr lang="en-US" dirty="0" smtClean="0"/>
              <a:t>If we start with conjugated base </a:t>
            </a:r>
            <a:r>
              <a:rPr lang="en-US" sz="2800" dirty="0" smtClean="0"/>
              <a:t>A</a:t>
            </a:r>
            <a:r>
              <a:rPr lang="en-US" sz="2800" baseline="30000" dirty="0" smtClean="0"/>
              <a:t>-</a:t>
            </a:r>
            <a:r>
              <a:rPr lang="en-US" sz="2800" dirty="0" smtClean="0"/>
              <a:t> and dissolve it water, it ionizes as a typical base:</a:t>
            </a:r>
          </a:p>
          <a:p>
            <a:pPr algn="ctr">
              <a:buNone/>
            </a:pPr>
            <a:r>
              <a:rPr lang="en-US" sz="2800" dirty="0" smtClean="0"/>
              <a:t>A</a:t>
            </a:r>
            <a:r>
              <a:rPr lang="en-US" sz="2800" baseline="30000" dirty="0" smtClean="0"/>
              <a:t>-</a:t>
            </a:r>
            <a:r>
              <a:rPr lang="en-US" sz="2800" dirty="0" smtClean="0"/>
              <a:t> + HOH             HA + OH</a:t>
            </a:r>
            <a:r>
              <a:rPr lang="en-US" sz="2800" baseline="30000" dirty="0" smtClean="0"/>
              <a:t>-</a:t>
            </a:r>
          </a:p>
          <a:p>
            <a:pPr>
              <a:buNone/>
            </a:pPr>
            <a:r>
              <a:rPr lang="en-US" sz="2800" dirty="0" smtClean="0"/>
              <a:t>				K</a:t>
            </a:r>
            <a:r>
              <a:rPr lang="en-US" sz="2800" baseline="-25000" dirty="0" smtClean="0"/>
              <a:t>b</a:t>
            </a:r>
            <a:r>
              <a:rPr lang="en-US" sz="2800" dirty="0" smtClean="0"/>
              <a:t> =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Relationship between K</a:t>
            </a:r>
            <a:r>
              <a:rPr lang="en-US" baseline="-25000" dirty="0" smtClean="0"/>
              <a:t>a</a:t>
            </a:r>
            <a:r>
              <a:rPr lang="en-US" dirty="0" smtClean="0"/>
              <a:t> and </a:t>
            </a:r>
            <a:r>
              <a:rPr lang="en-US" dirty="0" err="1" smtClean="0"/>
              <a:t>K</a:t>
            </a:r>
            <a:r>
              <a:rPr lang="en-US" baseline="-25000" dirty="0" err="1" smtClean="0"/>
              <a:t>d</a:t>
            </a:r>
            <a:r>
              <a:rPr lang="en-US" dirty="0" smtClean="0"/>
              <a:t> for weak acids and bases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4495800" y="3285014"/>
            <a:ext cx="1578488" cy="86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602878" y="2901729"/>
            <a:ext cx="12825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[H</a:t>
            </a:r>
            <a:r>
              <a:rPr lang="en-US" sz="2400" baseline="30000" dirty="0" smtClean="0"/>
              <a:t>+</a:t>
            </a:r>
            <a:r>
              <a:rPr lang="en-US" sz="2400" dirty="0" smtClean="0"/>
              <a:t>] [A</a:t>
            </a:r>
            <a:r>
              <a:rPr lang="en-US" sz="2400" baseline="30000" dirty="0" smtClean="0"/>
              <a:t>-</a:t>
            </a:r>
            <a:r>
              <a:rPr lang="en-US" sz="2400" dirty="0" smtClean="0"/>
              <a:t>]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805388" y="3272135"/>
            <a:ext cx="887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[HA]</a:t>
            </a:r>
            <a:endParaRPr lang="en-US" sz="2400" dirty="0"/>
          </a:p>
        </p:txBody>
      </p:sp>
      <p:sp>
        <p:nvSpPr>
          <p:cNvPr id="7" name="Left-Right Arrow 6"/>
          <p:cNvSpPr/>
          <p:nvPr/>
        </p:nvSpPr>
        <p:spPr>
          <a:xfrm>
            <a:off x="4114800" y="2362200"/>
            <a:ext cx="838200" cy="2286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-Right Arrow 7"/>
          <p:cNvSpPr/>
          <p:nvPr/>
        </p:nvSpPr>
        <p:spPr>
          <a:xfrm>
            <a:off x="4191000" y="4724400"/>
            <a:ext cx="838200" cy="2286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4419600" y="5486400"/>
            <a:ext cx="1578488" cy="86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374278" y="5029200"/>
            <a:ext cx="1797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[HA] [OH</a:t>
            </a:r>
            <a:r>
              <a:rPr lang="en-US" sz="2400" baseline="30000" dirty="0" smtClean="0"/>
              <a:t>-</a:t>
            </a:r>
            <a:r>
              <a:rPr lang="en-US" sz="2400" dirty="0" smtClean="0"/>
              <a:t>]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4607666" y="5399606"/>
            <a:ext cx="887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[A</a:t>
            </a:r>
            <a:r>
              <a:rPr lang="en-US" sz="2400" baseline="30000" dirty="0" smtClean="0"/>
              <a:t>-</a:t>
            </a:r>
            <a:r>
              <a:rPr lang="en-US" sz="2400" dirty="0" smtClean="0"/>
              <a:t>]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3673974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800" dirty="0" smtClean="0"/>
              <a:t>			   </a:t>
            </a:r>
          </a:p>
          <a:p>
            <a:pPr>
              <a:buNone/>
            </a:pPr>
            <a:r>
              <a:rPr lang="en-US" sz="2800" dirty="0" smtClean="0"/>
              <a:t>			  [H</a:t>
            </a:r>
            <a:r>
              <a:rPr lang="en-US" sz="2800" baseline="30000" dirty="0" smtClean="0"/>
              <a:t>+</a:t>
            </a:r>
            <a:r>
              <a:rPr lang="en-US" sz="2800" dirty="0" smtClean="0"/>
              <a:t>] =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3200" dirty="0" smtClean="0"/>
              <a:t>			  </a:t>
            </a:r>
            <a:r>
              <a:rPr lang="en-US" sz="2800" dirty="0" smtClean="0"/>
              <a:t>[OH</a:t>
            </a:r>
            <a:r>
              <a:rPr lang="en-US" sz="2800" baseline="30000" dirty="0" smtClean="0"/>
              <a:t>-</a:t>
            </a:r>
            <a:r>
              <a:rPr lang="en-US" sz="2800" dirty="0" smtClean="0"/>
              <a:t>] =</a:t>
            </a:r>
          </a:p>
          <a:p>
            <a:pPr algn="ctr">
              <a:buNone/>
            </a:pPr>
            <a:r>
              <a:rPr lang="en-US" sz="2800" dirty="0" smtClean="0"/>
              <a:t>[H</a:t>
            </a:r>
            <a:r>
              <a:rPr lang="en-US" sz="2800" baseline="30000" dirty="0" smtClean="0"/>
              <a:t>+</a:t>
            </a:r>
            <a:r>
              <a:rPr lang="en-US" sz="2800" dirty="0" smtClean="0"/>
              <a:t>] [OH</a:t>
            </a:r>
            <a:r>
              <a:rPr lang="en-US" sz="2800" baseline="30000" dirty="0" smtClean="0"/>
              <a:t>-</a:t>
            </a:r>
            <a:r>
              <a:rPr lang="en-US" sz="2800" dirty="0" smtClean="0"/>
              <a:t>] = K</a:t>
            </a:r>
            <a:r>
              <a:rPr lang="en-US" sz="2800" baseline="-25000" dirty="0" smtClean="0"/>
              <a:t>w</a:t>
            </a:r>
          </a:p>
          <a:p>
            <a:pPr>
              <a:buNone/>
            </a:pPr>
            <a:r>
              <a:rPr lang="en-US" sz="2800" dirty="0" smtClean="0"/>
              <a:t>							 = K</a:t>
            </a:r>
            <a:r>
              <a:rPr lang="en-US" sz="2800" baseline="-25000" dirty="0" smtClean="0"/>
              <a:t>w</a:t>
            </a:r>
          </a:p>
          <a:p>
            <a:pPr>
              <a:buNone/>
            </a:pPr>
            <a:endParaRPr lang="en-US" sz="1100" baseline="-25000" dirty="0" smtClean="0"/>
          </a:p>
          <a:p>
            <a:pPr algn="ctr">
              <a:buNone/>
            </a:pPr>
            <a:r>
              <a:rPr lang="en-US" sz="2800" dirty="0" smtClean="0"/>
              <a:t>K</a:t>
            </a:r>
            <a:r>
              <a:rPr lang="en-US" sz="2800" baseline="-25000" dirty="0" smtClean="0"/>
              <a:t>a</a:t>
            </a:r>
            <a:r>
              <a:rPr lang="en-US" sz="2800" dirty="0" smtClean="0"/>
              <a:t>  </a:t>
            </a:r>
            <a:r>
              <a:rPr lang="en-US" sz="2800" dirty="0" smtClean="0">
                <a:cs typeface="Traditional Arabic"/>
              </a:rPr>
              <a:t>×</a:t>
            </a:r>
            <a:r>
              <a:rPr lang="en-US" sz="2800" dirty="0" smtClean="0"/>
              <a:t> K</a:t>
            </a:r>
            <a:r>
              <a:rPr lang="en-US" sz="2800" baseline="-25000" dirty="0" smtClean="0"/>
              <a:t>b</a:t>
            </a:r>
            <a:r>
              <a:rPr lang="en-US" sz="2800" dirty="0" smtClean="0"/>
              <a:t> = </a:t>
            </a:r>
            <a:r>
              <a:rPr lang="en-US" sz="2800" dirty="0" err="1" smtClean="0"/>
              <a:t>K</a:t>
            </a:r>
            <a:r>
              <a:rPr lang="en-US" sz="2800" baseline="-25000" dirty="0" err="1" smtClean="0"/>
              <a:t>w</a:t>
            </a:r>
            <a:endParaRPr lang="en-US" sz="2800" baseline="-25000" dirty="0" smtClean="0"/>
          </a:p>
          <a:p>
            <a:pPr algn="ctr">
              <a:buNone/>
            </a:pPr>
            <a:r>
              <a:rPr lang="en-US" sz="2800" dirty="0" smtClean="0"/>
              <a:t>Log K</a:t>
            </a:r>
            <a:r>
              <a:rPr lang="en-US" sz="2800" baseline="-25000" dirty="0" smtClean="0"/>
              <a:t>a</a:t>
            </a:r>
            <a:r>
              <a:rPr lang="en-US" sz="2800" dirty="0" smtClean="0"/>
              <a:t> + Log K</a:t>
            </a:r>
            <a:r>
              <a:rPr lang="en-US" sz="2800" baseline="-25000" dirty="0" smtClean="0"/>
              <a:t>b</a:t>
            </a:r>
            <a:r>
              <a:rPr lang="en-US" sz="2800" dirty="0" smtClean="0"/>
              <a:t> = Log </a:t>
            </a:r>
            <a:r>
              <a:rPr lang="en-US" sz="2800" dirty="0" err="1" smtClean="0"/>
              <a:t>K</a:t>
            </a:r>
            <a:r>
              <a:rPr lang="en-US" sz="2800" baseline="-25000" dirty="0" err="1" smtClean="0"/>
              <a:t>w</a:t>
            </a:r>
            <a:endParaRPr lang="en-US" sz="2800" baseline="-25000" dirty="0" smtClean="0"/>
          </a:p>
          <a:p>
            <a:pPr algn="ctr">
              <a:buNone/>
            </a:pPr>
            <a:r>
              <a:rPr lang="en-US" sz="2800" dirty="0" smtClean="0"/>
              <a:t>- Log K</a:t>
            </a:r>
            <a:r>
              <a:rPr lang="en-US" sz="2800" baseline="-25000" dirty="0" smtClean="0"/>
              <a:t>a</a:t>
            </a:r>
            <a:r>
              <a:rPr lang="en-US" sz="2800" dirty="0" smtClean="0"/>
              <a:t> - Log K</a:t>
            </a:r>
            <a:r>
              <a:rPr lang="en-US" sz="2800" baseline="-25000" dirty="0" smtClean="0"/>
              <a:t>b</a:t>
            </a:r>
            <a:r>
              <a:rPr lang="en-US" sz="2800" dirty="0" smtClean="0"/>
              <a:t> = - Log </a:t>
            </a:r>
            <a:r>
              <a:rPr lang="en-US" sz="2800" dirty="0" err="1" smtClean="0"/>
              <a:t>K</a:t>
            </a:r>
            <a:r>
              <a:rPr lang="en-US" sz="2800" baseline="-25000" dirty="0" err="1" smtClean="0"/>
              <a:t>w</a:t>
            </a:r>
            <a:endParaRPr lang="en-US" sz="2800" baseline="-25000" dirty="0" smtClean="0"/>
          </a:p>
          <a:p>
            <a:pPr algn="ctr">
              <a:buNone/>
            </a:pPr>
            <a:r>
              <a:rPr lang="en-US" sz="2800" dirty="0" err="1" smtClean="0"/>
              <a:t>pk</a:t>
            </a:r>
            <a:r>
              <a:rPr lang="en-US" sz="2800" baseline="-25000" dirty="0" err="1" smtClean="0"/>
              <a:t>a</a:t>
            </a:r>
            <a:r>
              <a:rPr lang="en-US" sz="2800" dirty="0" smtClean="0"/>
              <a:t> + </a:t>
            </a:r>
            <a:r>
              <a:rPr lang="en-US" sz="2800" dirty="0" err="1" smtClean="0"/>
              <a:t>pK</a:t>
            </a:r>
            <a:r>
              <a:rPr lang="en-US" sz="2800" baseline="-25000" dirty="0" err="1" smtClean="0"/>
              <a:t>b</a:t>
            </a:r>
            <a:r>
              <a:rPr lang="en-US" sz="2800" dirty="0" smtClean="0"/>
              <a:t> = </a:t>
            </a:r>
            <a:r>
              <a:rPr lang="en-US" sz="2800" dirty="0" err="1" smtClean="0"/>
              <a:t>pK</a:t>
            </a:r>
            <a:r>
              <a:rPr lang="en-US" sz="2800" baseline="-25000" dirty="0" err="1" smtClean="0"/>
              <a:t>w</a:t>
            </a:r>
            <a:endParaRPr lang="en-US" sz="2800" baseline="-25000" dirty="0" smtClean="0"/>
          </a:p>
          <a:p>
            <a:pPr algn="ctr">
              <a:buNone/>
            </a:pPr>
            <a:r>
              <a:rPr lang="en-US" sz="2800" dirty="0" smtClean="0"/>
              <a:t>14 = </a:t>
            </a:r>
            <a:r>
              <a:rPr lang="en-US" sz="2800" dirty="0" err="1" smtClean="0"/>
              <a:t>pK</a:t>
            </a:r>
            <a:r>
              <a:rPr lang="en-US" sz="2800" baseline="-25000" dirty="0" err="1" smtClean="0"/>
              <a:t>w</a:t>
            </a:r>
            <a:endParaRPr lang="en-US" sz="2800" baseline="-25000" dirty="0" smtClean="0"/>
          </a:p>
          <a:p>
            <a:pPr algn="ctr">
              <a:buNone/>
            </a:pPr>
            <a:r>
              <a:rPr lang="en-US" sz="2800" dirty="0" err="1" smtClean="0"/>
              <a:t>pk</a:t>
            </a:r>
            <a:r>
              <a:rPr lang="en-US" sz="2800" baseline="-25000" dirty="0" err="1" smtClean="0"/>
              <a:t>a</a:t>
            </a:r>
            <a:r>
              <a:rPr lang="en-US" sz="2800" dirty="0" smtClean="0"/>
              <a:t> + </a:t>
            </a:r>
            <a:r>
              <a:rPr lang="en-US" sz="2800" dirty="0" err="1" smtClean="0"/>
              <a:t>pK</a:t>
            </a:r>
            <a:r>
              <a:rPr lang="en-US" sz="2800" baseline="-25000" dirty="0" err="1" smtClean="0"/>
              <a:t>b</a:t>
            </a:r>
            <a:r>
              <a:rPr lang="en-US" sz="2800" dirty="0" smtClean="0"/>
              <a:t> = 14</a:t>
            </a:r>
            <a:endParaRPr lang="en-US" sz="2800" baseline="-25000" dirty="0" smtClean="0"/>
          </a:p>
          <a:p>
            <a:pPr>
              <a:buNone/>
            </a:pPr>
            <a:endParaRPr lang="en-US" sz="2800" dirty="0" smtClean="0"/>
          </a:p>
        </p:txBody>
      </p:sp>
      <p:cxnSp>
        <p:nvCxnSpPr>
          <p:cNvPr id="4" name="Straight Connector 3"/>
          <p:cNvCxnSpPr/>
          <p:nvPr/>
        </p:nvCxnSpPr>
        <p:spPr>
          <a:xfrm>
            <a:off x="3363781" y="868162"/>
            <a:ext cx="15784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418269" y="415172"/>
            <a:ext cx="12825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[HA] K</a:t>
            </a:r>
            <a:r>
              <a:rPr lang="en-US" sz="2400" baseline="-25000" dirty="0" smtClean="0"/>
              <a:t>a</a:t>
            </a:r>
            <a:endParaRPr lang="en-US" sz="2400" baseline="-25000" dirty="0"/>
          </a:p>
        </p:txBody>
      </p:sp>
      <p:sp>
        <p:nvSpPr>
          <p:cNvPr id="6" name="TextBox 5"/>
          <p:cNvSpPr txBox="1"/>
          <p:nvPr/>
        </p:nvSpPr>
        <p:spPr>
          <a:xfrm>
            <a:off x="3673369" y="876837"/>
            <a:ext cx="887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[A</a:t>
            </a:r>
            <a:r>
              <a:rPr lang="en-US" sz="2400" baseline="30000" dirty="0" smtClean="0"/>
              <a:t>-</a:t>
            </a:r>
            <a:r>
              <a:rPr lang="en-US" sz="2400" dirty="0" smtClean="0"/>
              <a:t>]</a:t>
            </a:r>
            <a:endParaRPr 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3526912" y="1874777"/>
            <a:ext cx="15784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744781" y="1481972"/>
            <a:ext cx="12825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[A</a:t>
            </a:r>
            <a:r>
              <a:rPr lang="en-US" sz="2400" baseline="30000" dirty="0" smtClean="0"/>
              <a:t>-</a:t>
            </a:r>
            <a:r>
              <a:rPr lang="en-US" sz="2400" dirty="0" smtClean="0"/>
              <a:t>] K</a:t>
            </a:r>
            <a:r>
              <a:rPr lang="en-US" sz="2400" baseline="-25000" dirty="0" smtClean="0"/>
              <a:t>b</a:t>
            </a:r>
            <a:endParaRPr lang="en-US" sz="2400" baseline="-25000" dirty="0"/>
          </a:p>
        </p:txBody>
      </p:sp>
      <p:sp>
        <p:nvSpPr>
          <p:cNvPr id="9" name="TextBox 8"/>
          <p:cNvSpPr txBox="1"/>
          <p:nvPr/>
        </p:nvSpPr>
        <p:spPr>
          <a:xfrm>
            <a:off x="3845333" y="1824335"/>
            <a:ext cx="887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[HA]</a:t>
            </a:r>
            <a:endParaRPr lang="en-US" sz="24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2590800" y="3276600"/>
            <a:ext cx="15784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819400" y="2814935"/>
            <a:ext cx="12825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[HA] K</a:t>
            </a:r>
            <a:r>
              <a:rPr lang="en-US" sz="2400" baseline="-25000" dirty="0" smtClean="0"/>
              <a:t>a</a:t>
            </a:r>
            <a:endParaRPr lang="en-US" sz="2400" baseline="-25000" dirty="0"/>
          </a:p>
        </p:txBody>
      </p:sp>
      <p:sp>
        <p:nvSpPr>
          <p:cNvPr id="12" name="TextBox 11"/>
          <p:cNvSpPr txBox="1"/>
          <p:nvPr/>
        </p:nvSpPr>
        <p:spPr>
          <a:xfrm>
            <a:off x="3011179" y="3272135"/>
            <a:ext cx="887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[A</a:t>
            </a:r>
            <a:r>
              <a:rPr lang="en-US" sz="2400" baseline="30000" dirty="0" smtClean="0"/>
              <a:t>-</a:t>
            </a:r>
            <a:r>
              <a:rPr lang="en-US" sz="2400" dirty="0" smtClean="0"/>
              <a:t>]</a:t>
            </a:r>
            <a:endParaRPr lang="en-US" sz="24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4467070" y="3263721"/>
            <a:ext cx="15784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813479" y="2809396"/>
            <a:ext cx="12825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[A</a:t>
            </a:r>
            <a:r>
              <a:rPr lang="en-US" sz="2400" baseline="30000" dirty="0" smtClean="0"/>
              <a:t>-</a:t>
            </a:r>
            <a:r>
              <a:rPr lang="en-US" sz="2400" dirty="0" smtClean="0"/>
              <a:t>] K</a:t>
            </a:r>
            <a:r>
              <a:rPr lang="en-US" sz="2400" baseline="-25000" dirty="0" smtClean="0"/>
              <a:t>b</a:t>
            </a:r>
            <a:endParaRPr lang="en-US" sz="2400" baseline="-25000" dirty="0"/>
          </a:p>
        </p:txBody>
      </p:sp>
      <p:sp>
        <p:nvSpPr>
          <p:cNvPr id="15" name="TextBox 14"/>
          <p:cNvSpPr txBox="1"/>
          <p:nvPr/>
        </p:nvSpPr>
        <p:spPr>
          <a:xfrm>
            <a:off x="4953000" y="3272135"/>
            <a:ext cx="887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[HA]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4191000" y="3017777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raditional Arabic"/>
                <a:cs typeface="Traditional Arabic"/>
              </a:rPr>
              <a:t>×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6371273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Example</a:t>
            </a:r>
            <a:endParaRPr lang="en-US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l" rtl="0">
              <a:lnSpc>
                <a:spcPct val="150000"/>
              </a:lnSpc>
            </a:pP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weak acid HA, is 0.1% ionized (dissociated) in a 0.2 M solution.</a:t>
            </a:r>
          </a:p>
          <a:p>
            <a:pPr marL="578358" indent="-514350" algn="l" rtl="0">
              <a:lnSpc>
                <a:spcPct val="150000"/>
              </a:lnSpc>
              <a:buAutoNum type="alphaLcParenR"/>
            </a:pP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What is the equilibrium constant of the acid K</a:t>
            </a:r>
            <a:r>
              <a:rPr lang="en-US" sz="2400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578358" indent="-514350" algn="l" rtl="0">
              <a:lnSpc>
                <a:spcPct val="150000"/>
              </a:lnSpc>
              <a:buAutoNum type="alphaLcParenR"/>
            </a:pP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What is the pH of the solution?</a:t>
            </a:r>
          </a:p>
          <a:p>
            <a:pPr marL="578358" indent="-514350">
              <a:lnSpc>
                <a:spcPct val="150000"/>
              </a:lnSpc>
              <a:buFontTx/>
              <a:buAutoNum type="alphaLcParenR"/>
            </a:pPr>
            <a:r>
              <a:rPr lang="en-US" dirty="0">
                <a:solidFill>
                  <a:srgbClr val="AF0C0C"/>
                </a:solidFill>
              </a:rPr>
              <a:t>How much weaker is the active acidity of the HA solution compared to a 0.2 M solution of </a:t>
            </a:r>
            <a:r>
              <a:rPr lang="en-US" dirty="0" err="1">
                <a:solidFill>
                  <a:srgbClr val="AF0C0C"/>
                </a:solidFill>
              </a:rPr>
              <a:t>HCl</a:t>
            </a:r>
            <a:r>
              <a:rPr lang="en-US" dirty="0" smtClean="0">
                <a:solidFill>
                  <a:srgbClr val="AF0C0C"/>
                </a:solidFill>
              </a:rPr>
              <a:t>?</a:t>
            </a:r>
            <a:endParaRPr lang="en-US" sz="2400" dirty="0" smtClean="0">
              <a:solidFill>
                <a:srgbClr val="AF0C0C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8358" indent="-514350" algn="l" rtl="0">
              <a:lnSpc>
                <a:spcPct val="150000"/>
              </a:lnSpc>
              <a:buAutoNum type="alphaLcParenR"/>
            </a:pP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How many ml of 0.1 N KOH would be required to neutralize completely 500 ml of 0.2 M HA solution?</a:t>
            </a:r>
            <a:endParaRPr lang="en-US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138534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88992"/>
            <a:ext cx="8229600" cy="5921408"/>
          </a:xfrm>
        </p:spPr>
        <p:txBody>
          <a:bodyPr>
            <a:normAutofit fontScale="92500" lnSpcReduction="10000"/>
          </a:bodyPr>
          <a:lstStyle/>
          <a:p>
            <a:pPr algn="l" rt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A)		    HA  	               	    H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+	  A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algn="l" rtl="0">
              <a:buNone/>
            </a:pPr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Start: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   0.2 M		    0	+	  0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dissociation fraction= (0.1/100)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×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0.2 </a:t>
            </a:r>
          </a:p>
          <a:p>
            <a:pPr algn="l" rtl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       = 2×10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-4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</a:t>
            </a:r>
          </a:p>
          <a:p>
            <a:pPr algn="l" rt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	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Equilibrium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0.2-2×10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-4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       2×10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-4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     2×10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-4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</a:t>
            </a:r>
          </a:p>
          <a:p>
            <a:pPr algn="l" rt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	    K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</a:t>
            </a:r>
          </a:p>
          <a:p>
            <a:pPr algn="l" rt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 algn="l" rtl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((2×10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-4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× (2×10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-4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)) / (0.2-2×10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-4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l" rt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When the amount of HA that has dissociated is small, 10% or less the K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simplified by ignoring the subtraction from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[HA]</a:t>
            </a:r>
          </a:p>
          <a:p>
            <a:pPr algn="l" rtl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Left-Right Arrow 3"/>
          <p:cNvSpPr/>
          <p:nvPr/>
        </p:nvSpPr>
        <p:spPr>
          <a:xfrm>
            <a:off x="3429000" y="1219200"/>
            <a:ext cx="1219200" cy="2286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3124200" y="4639525"/>
            <a:ext cx="1578488" cy="86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329190" y="4262735"/>
            <a:ext cx="12825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[H</a:t>
            </a:r>
            <a:r>
              <a:rPr lang="en-US" sz="2400" baseline="30000" dirty="0" smtClean="0"/>
              <a:t>+</a:t>
            </a:r>
            <a:r>
              <a:rPr lang="en-US" sz="2400" dirty="0" smtClean="0"/>
              <a:t>] [A</a:t>
            </a:r>
            <a:r>
              <a:rPr lang="en-US" sz="2400" baseline="30000" dirty="0" smtClean="0"/>
              <a:t>-</a:t>
            </a:r>
            <a:r>
              <a:rPr lang="en-US" sz="2400" dirty="0" smtClean="0"/>
              <a:t>]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467305" y="4643735"/>
            <a:ext cx="887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[HA]</a:t>
            </a:r>
            <a:endParaRPr lang="en-US" sz="2400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10762" y="0"/>
            <a:ext cx="8229600" cy="1143000"/>
          </a:xfrm>
        </p:spPr>
        <p:txBody>
          <a:bodyPr/>
          <a:lstStyle/>
          <a:p>
            <a:pPr rtl="0"/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Example </a:t>
            </a:r>
            <a:r>
              <a:rPr lang="en-US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Cont’ed</a:t>
            </a:r>
            <a:endParaRPr lang="en-US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Left-Right Arrow 8"/>
          <p:cNvSpPr/>
          <p:nvPr/>
        </p:nvSpPr>
        <p:spPr>
          <a:xfrm>
            <a:off x="3429000" y="1752600"/>
            <a:ext cx="685800" cy="2286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95893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4953000"/>
          </a:xfrm>
        </p:spPr>
        <p:txBody>
          <a:bodyPr>
            <a:noAutofit/>
          </a:bodyPr>
          <a:lstStyle/>
          <a:p>
            <a:pPr marL="0" indent="0" algn="l" rtl="0">
              <a:buNone/>
            </a:pP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	    K</a:t>
            </a:r>
            <a:r>
              <a:rPr lang="en-US" sz="2300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= ((2×10</a:t>
            </a:r>
            <a:r>
              <a:rPr lang="en-US" sz="2300" baseline="30000" dirty="0" smtClean="0">
                <a:latin typeface="Times New Roman" pitchFamily="18" charset="0"/>
                <a:cs typeface="Times New Roman" pitchFamily="18" charset="0"/>
              </a:rPr>
              <a:t>-4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) × (2×10</a:t>
            </a:r>
            <a:r>
              <a:rPr lang="en-US" sz="2300" baseline="30000" dirty="0" smtClean="0">
                <a:latin typeface="Times New Roman" pitchFamily="18" charset="0"/>
                <a:cs typeface="Times New Roman" pitchFamily="18" charset="0"/>
              </a:rPr>
              <a:t>-4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)) / 0.2</a:t>
            </a:r>
          </a:p>
          <a:p>
            <a:pPr marL="0" indent="0" algn="l" rtl="0">
              <a:buNone/>
            </a:pP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	     K</a:t>
            </a:r>
            <a:r>
              <a:rPr lang="en-US" sz="2300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= 4×10</a:t>
            </a:r>
            <a:r>
              <a:rPr lang="en-US" sz="2300" baseline="30000" dirty="0" smtClean="0">
                <a:latin typeface="Times New Roman" pitchFamily="18" charset="0"/>
                <a:cs typeface="Times New Roman" pitchFamily="18" charset="0"/>
              </a:rPr>
              <a:t>-8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/ 2×10</a:t>
            </a:r>
            <a:r>
              <a:rPr lang="en-US" sz="2300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endParaRPr lang="en-US" sz="23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	     K</a:t>
            </a:r>
            <a:r>
              <a:rPr lang="en-US" sz="2300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= 2×10</a:t>
            </a:r>
            <a:r>
              <a:rPr lang="en-US" sz="2300" baseline="30000" dirty="0" smtClean="0">
                <a:latin typeface="Times New Roman" pitchFamily="18" charset="0"/>
                <a:cs typeface="Times New Roman" pitchFamily="18" charset="0"/>
              </a:rPr>
              <a:t>-7</a:t>
            </a:r>
            <a:endParaRPr lang="en-US" sz="23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B) pH = - Log [H</a:t>
            </a:r>
            <a:r>
              <a:rPr lang="en-US" sz="2300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]</a:t>
            </a:r>
          </a:p>
          <a:p>
            <a:pPr marL="0" indent="0" algn="l" rtl="0">
              <a:buNone/>
            </a:pP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		pH = - Log 2×10</a:t>
            </a:r>
            <a:r>
              <a:rPr lang="en-US" sz="2300" baseline="30000" dirty="0" smtClean="0">
                <a:latin typeface="Times New Roman" pitchFamily="18" charset="0"/>
                <a:cs typeface="Times New Roman" pitchFamily="18" charset="0"/>
              </a:rPr>
              <a:t>-4</a:t>
            </a:r>
            <a:endParaRPr lang="en-US" sz="23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		pH = 3.7</a:t>
            </a:r>
          </a:p>
          <a:p>
            <a:pPr marL="0" indent="0">
              <a:buNone/>
            </a:pPr>
            <a:r>
              <a:rPr lang="en-US" sz="2300" dirty="0" smtClean="0"/>
              <a:t>C) A </a:t>
            </a:r>
            <a:r>
              <a:rPr lang="en-US" sz="2300" dirty="0"/>
              <a:t>0.2 M </a:t>
            </a:r>
            <a:r>
              <a:rPr lang="en-US" sz="2300" dirty="0" err="1"/>
              <a:t>HCl</a:t>
            </a:r>
            <a:r>
              <a:rPr lang="en-US" sz="2300" dirty="0"/>
              <a:t> would be 100% ionized and yields 0.2 M H</a:t>
            </a:r>
            <a:r>
              <a:rPr lang="en-US" sz="2300" baseline="30000" dirty="0"/>
              <a:t>+</a:t>
            </a:r>
            <a:r>
              <a:rPr lang="en-US" sz="2300" dirty="0"/>
              <a:t> </a:t>
            </a:r>
          </a:p>
          <a:p>
            <a:pPr>
              <a:buNone/>
            </a:pPr>
            <a:r>
              <a:rPr lang="en-US" sz="2300" dirty="0"/>
              <a:t>		pH = - Log [H</a:t>
            </a:r>
            <a:r>
              <a:rPr lang="en-US" sz="2300" baseline="30000" dirty="0"/>
              <a:t>+</a:t>
            </a:r>
            <a:r>
              <a:rPr lang="en-US" sz="2300" dirty="0"/>
              <a:t>]</a:t>
            </a:r>
          </a:p>
          <a:p>
            <a:pPr>
              <a:buNone/>
            </a:pPr>
            <a:r>
              <a:rPr lang="en-US" sz="2300" dirty="0"/>
              <a:t>		pH = - Log 0.2</a:t>
            </a:r>
          </a:p>
          <a:p>
            <a:pPr>
              <a:buNone/>
            </a:pPr>
            <a:r>
              <a:rPr lang="en-US" sz="2300" dirty="0"/>
              <a:t>		pH = 0.7</a:t>
            </a:r>
          </a:p>
          <a:p>
            <a:pPr>
              <a:buNone/>
            </a:pPr>
            <a:r>
              <a:rPr lang="en-US" sz="2300" dirty="0"/>
              <a:t>	The weak acid is 3 pH units less than </a:t>
            </a:r>
            <a:r>
              <a:rPr lang="en-US" sz="2300" dirty="0" err="1"/>
              <a:t>HCl</a:t>
            </a:r>
            <a:r>
              <a:rPr lang="en-US" sz="2300" dirty="0"/>
              <a:t> but this is a log scale, actually HA is 1000 times weaker than HCL</a:t>
            </a:r>
          </a:p>
          <a:p>
            <a:pPr marL="0" indent="0" algn="l" rtl="0">
              <a:buNone/>
            </a:pPr>
            <a:endParaRPr lang="en-US" sz="23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929939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D)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No. of moles of OH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required = no. of moles of H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present</a:t>
            </a:r>
          </a:p>
          <a:p>
            <a:pPr marL="0" indent="0" algn="ctr">
              <a:buNone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baseline="-30000" dirty="0" err="1">
                <a:latin typeface="Times New Roman" pitchFamily="18" charset="0"/>
                <a:cs typeface="Times New Roman" pitchFamily="18" charset="0"/>
              </a:rPr>
              <a:t>acid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×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baseline="-30000" dirty="0" err="1">
                <a:latin typeface="Times New Roman" pitchFamily="18" charset="0"/>
                <a:cs typeface="Times New Roman" pitchFamily="18" charset="0"/>
              </a:rPr>
              <a:t>acid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=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baseline="-30000" dirty="0" err="1">
                <a:latin typeface="Times New Roman" pitchFamily="18" charset="0"/>
                <a:cs typeface="Times New Roman" pitchFamily="18" charset="0"/>
              </a:rPr>
              <a:t>base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×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baseline="-30000" dirty="0" err="1">
                <a:latin typeface="Times New Roman" pitchFamily="18" charset="0"/>
                <a:cs typeface="Times New Roman" pitchFamily="18" charset="0"/>
              </a:rPr>
              <a:t>base</a:t>
            </a:r>
            <a:endParaRPr lang="en-US" baseline="-30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N = M</a:t>
            </a:r>
          </a:p>
          <a:p>
            <a:pPr marL="0" indent="0" algn="ctr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0.5 × 0.2  =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baseline="-30000" dirty="0" err="1">
                <a:latin typeface="Times New Roman" pitchFamily="18" charset="0"/>
                <a:cs typeface="Times New Roman" pitchFamily="18" charset="0"/>
              </a:rPr>
              <a:t>base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× 0.1</a:t>
            </a:r>
          </a:p>
          <a:p>
            <a:pPr marL="0" indent="0" algn="ctr">
              <a:buNone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baseline="-30000" dirty="0" err="1">
                <a:latin typeface="Times New Roman" pitchFamily="18" charset="0"/>
                <a:cs typeface="Times New Roman" pitchFamily="18" charset="0"/>
              </a:rPr>
              <a:t>base</a:t>
            </a:r>
            <a:r>
              <a:rPr lang="en-US" baseline="-3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= 0.1/ 0.1 = 1 liter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Example Continue</a:t>
            </a:r>
            <a:endParaRPr lang="en-US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2066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Equilibrium constant </a:t>
            </a:r>
            <a:r>
              <a:rPr lang="en-US" dirty="0" err="1" smtClean="0"/>
              <a:t>cont’ed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accent1"/>
                </a:solidFill>
              </a:rPr>
              <a:t>At equilibrium:       </a:t>
            </a:r>
            <a:r>
              <a:rPr lang="en-US" sz="3200" dirty="0" err="1" smtClean="0"/>
              <a:t>V</a:t>
            </a:r>
            <a:r>
              <a:rPr lang="en-US" sz="3200" baseline="-25000" dirty="0" err="1" smtClean="0"/>
              <a:t>f</a:t>
            </a:r>
            <a:r>
              <a:rPr lang="en-US" sz="3200" baseline="-25000" dirty="0" smtClean="0"/>
              <a:t> </a:t>
            </a:r>
            <a:r>
              <a:rPr lang="en-US" sz="3200" dirty="0" smtClean="0"/>
              <a:t>=</a:t>
            </a:r>
            <a:r>
              <a:rPr lang="en-US" sz="2800" dirty="0" smtClean="0"/>
              <a:t> </a:t>
            </a:r>
            <a:r>
              <a:rPr lang="en-US" sz="2800" dirty="0" err="1" smtClean="0"/>
              <a:t>V</a:t>
            </a:r>
            <a:r>
              <a:rPr lang="en-US" sz="2800" baseline="-25000" dirty="0" err="1" smtClean="0"/>
              <a:t>r</a:t>
            </a:r>
            <a:r>
              <a:rPr lang="en-US" sz="2800" baseline="-25000" dirty="0" smtClean="0"/>
              <a:t> 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1"/>
                </a:solidFill>
              </a:rPr>
              <a:t>Or </a:t>
            </a:r>
            <a:r>
              <a:rPr lang="en-US" sz="2800" dirty="0" smtClean="0"/>
              <a:t>     	</a:t>
            </a:r>
            <a:r>
              <a:rPr lang="en-US" sz="3200" dirty="0" smtClean="0"/>
              <a:t> k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 [HA] = k</a:t>
            </a:r>
            <a:r>
              <a:rPr lang="en-US" sz="3200" baseline="-25000" dirty="0" smtClean="0"/>
              <a:t>-1</a:t>
            </a:r>
            <a:r>
              <a:rPr lang="en-US" sz="3200" dirty="0" smtClean="0"/>
              <a:t> [H</a:t>
            </a:r>
            <a:r>
              <a:rPr lang="en-US" sz="3200" baseline="30000" dirty="0" smtClean="0"/>
              <a:t>+</a:t>
            </a:r>
            <a:r>
              <a:rPr lang="en-US" sz="3200" dirty="0" smtClean="0"/>
              <a:t>][A</a:t>
            </a:r>
            <a:r>
              <a:rPr lang="en-US" sz="3200" baseline="30000" dirty="0" smtClean="0"/>
              <a:t>-</a:t>
            </a:r>
            <a:r>
              <a:rPr lang="en-US" sz="3200" dirty="0" smtClean="0"/>
              <a:t>]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819400" y="3200400"/>
            <a:ext cx="2819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k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       [H</a:t>
            </a:r>
            <a:r>
              <a:rPr lang="en-US" sz="2800" baseline="30000" dirty="0" smtClean="0"/>
              <a:t>+</a:t>
            </a:r>
            <a:r>
              <a:rPr lang="en-US" sz="2800" dirty="0" smtClean="0"/>
              <a:t>][A</a:t>
            </a:r>
            <a:r>
              <a:rPr lang="en-US" sz="2800" baseline="30000" dirty="0" smtClean="0"/>
              <a:t>-</a:t>
            </a:r>
            <a:r>
              <a:rPr lang="en-US" sz="2800" dirty="0" smtClean="0"/>
              <a:t>]</a:t>
            </a:r>
          </a:p>
          <a:p>
            <a:r>
              <a:rPr lang="en-US" sz="2800" dirty="0" smtClean="0"/>
              <a:t>k</a:t>
            </a:r>
            <a:r>
              <a:rPr lang="en-US" sz="2800" baseline="-25000" dirty="0" smtClean="0"/>
              <a:t>-1</a:t>
            </a:r>
            <a:r>
              <a:rPr lang="en-US" sz="2800" dirty="0" smtClean="0"/>
              <a:t>        </a:t>
            </a:r>
            <a:r>
              <a:rPr lang="en-US" sz="2800" smtClean="0"/>
              <a:t>[HA]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352800" y="34290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=</a:t>
            </a:r>
            <a:endParaRPr lang="en-US" sz="28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3810000" y="3690610"/>
            <a:ext cx="1463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5" idx="1"/>
            <a:endCxn id="6" idx="1"/>
          </p:cNvCxnSpPr>
          <p:nvPr/>
        </p:nvCxnSpPr>
        <p:spPr>
          <a:xfrm rot="10800000" flipH="1" flipV="1">
            <a:off x="2819400" y="3677454"/>
            <a:ext cx="533400" cy="131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124200" y="5522893"/>
            <a:ext cx="2057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    [H</a:t>
            </a:r>
            <a:r>
              <a:rPr lang="en-US" sz="2800" baseline="30000" smtClean="0"/>
              <a:t>+</a:t>
            </a:r>
            <a:r>
              <a:rPr lang="en-US" sz="2800" smtClean="0"/>
              <a:t>][A</a:t>
            </a:r>
            <a:r>
              <a:rPr lang="en-US" sz="2800" baseline="30000" smtClean="0"/>
              <a:t>-</a:t>
            </a:r>
            <a:r>
              <a:rPr lang="en-US" sz="2800" smtClean="0"/>
              <a:t>]</a:t>
            </a:r>
            <a:endParaRPr lang="en-US" sz="2800" dirty="0" smtClean="0"/>
          </a:p>
          <a:p>
            <a:r>
              <a:rPr lang="en-US" sz="2800" dirty="0" smtClean="0"/>
              <a:t>      [HA]</a:t>
            </a:r>
            <a:endParaRPr lang="en-US" sz="28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3733800" y="4800600"/>
            <a:ext cx="1463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352800" y="458218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=</a:t>
            </a:r>
            <a:endParaRPr 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2667000" y="579120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K</a:t>
            </a:r>
            <a:r>
              <a:rPr lang="en-US" sz="2800" baseline="-25000" dirty="0" err="1" smtClean="0"/>
              <a:t>eq</a:t>
            </a:r>
            <a:endParaRPr lang="en-US" sz="2800" baseline="-25000" dirty="0"/>
          </a:p>
        </p:txBody>
      </p:sp>
      <p:sp>
        <p:nvSpPr>
          <p:cNvPr id="16" name="TextBox 15"/>
          <p:cNvSpPr txBox="1"/>
          <p:nvPr/>
        </p:nvSpPr>
        <p:spPr>
          <a:xfrm>
            <a:off x="4038600" y="4267200"/>
            <a:ext cx="990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k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      </a:t>
            </a:r>
          </a:p>
          <a:p>
            <a:r>
              <a:rPr lang="en-US" sz="2800" dirty="0" smtClean="0"/>
              <a:t>k</a:t>
            </a:r>
            <a:r>
              <a:rPr lang="en-US" sz="2800" baseline="-25000" dirty="0" smtClean="0"/>
              <a:t>-1</a:t>
            </a:r>
            <a:r>
              <a:rPr lang="en-US" sz="2800" dirty="0" smtClean="0"/>
              <a:t>        </a:t>
            </a:r>
            <a:endParaRPr lang="en-US" sz="2800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3581400" y="6019800"/>
            <a:ext cx="1463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200400" y="580138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=</a:t>
            </a:r>
            <a:endParaRPr lang="en-US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2743200" y="458218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K</a:t>
            </a:r>
            <a:r>
              <a:rPr lang="en-US" sz="2800" baseline="-25000" dirty="0" err="1" smtClean="0"/>
              <a:t>eq</a:t>
            </a:r>
            <a:endParaRPr lang="en-US" sz="2800" baseline="-25000" dirty="0"/>
          </a:p>
        </p:txBody>
      </p:sp>
      <p:sp>
        <p:nvSpPr>
          <p:cNvPr id="20" name="Right Arrow 19"/>
          <p:cNvSpPr/>
          <p:nvPr/>
        </p:nvSpPr>
        <p:spPr>
          <a:xfrm>
            <a:off x="1524000" y="4800600"/>
            <a:ext cx="9906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1143000"/>
          </a:xfrm>
        </p:spPr>
        <p:txBody>
          <a:bodyPr/>
          <a:lstStyle/>
          <a:p>
            <a:pPr rtl="0"/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Example</a:t>
            </a:r>
            <a:endParaRPr lang="en-US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638800"/>
          </a:xfrm>
        </p:spPr>
        <p:txBody>
          <a:bodyPr>
            <a:normAutofit fontScale="85000" lnSpcReduction="20000"/>
          </a:bodyPr>
          <a:lstStyle/>
          <a:p>
            <a:pPr algn="l" rtl="0">
              <a:lnSpc>
                <a:spcPct val="150000"/>
              </a:lnSpc>
            </a:pP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How many ml of 0.05 N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are required to neutralize exactly 8g of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l" rtl="0">
              <a:lnSpc>
                <a:spcPct val="150000"/>
              </a:lnSpc>
              <a:buFont typeface="Wingdings 2" pitchFamily="18" charset="2"/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At the equivalent point:</a:t>
            </a:r>
          </a:p>
          <a:p>
            <a:pPr algn="l" rtl="0">
              <a:lnSpc>
                <a:spcPct val="150000"/>
              </a:lnSpc>
              <a:buFont typeface="Wingdings 2" pitchFamily="18" charset="2"/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no. of moles H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added = no. of moles OH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present</a:t>
            </a:r>
          </a:p>
          <a:p>
            <a:pPr algn="ctr" rtl="0">
              <a:lnSpc>
                <a:spcPct val="150000"/>
              </a:lnSpc>
              <a:buFont typeface="Wingdings 2" pitchFamily="18" charset="2"/>
              <a:buNone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400" baseline="-30000" dirty="0" err="1">
                <a:latin typeface="Times New Roman" pitchFamily="18" charset="0"/>
                <a:cs typeface="Times New Roman" pitchFamily="18" charset="0"/>
              </a:rPr>
              <a:t>acid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×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baseline="-30000" dirty="0" err="1">
                <a:latin typeface="Times New Roman" pitchFamily="18" charset="0"/>
                <a:cs typeface="Times New Roman" pitchFamily="18" charset="0"/>
              </a:rPr>
              <a:t>acid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= no. of (moles) equivalents of  H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added</a:t>
            </a:r>
          </a:p>
          <a:p>
            <a:pPr algn="ctr" rtl="0">
              <a:lnSpc>
                <a:spcPct val="150000"/>
              </a:lnSpc>
              <a:buFont typeface="Wingdings 2" pitchFamily="18" charset="2"/>
              <a:buNone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wt</a:t>
            </a:r>
            <a:r>
              <a:rPr lang="en-US" sz="2400" baseline="-25000" dirty="0" err="1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Mwt</a:t>
            </a:r>
            <a:r>
              <a:rPr lang="en-US" sz="2400" baseline="-25000" dirty="0" err="1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= no. of moles of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(OH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present</a:t>
            </a:r>
          </a:p>
          <a:p>
            <a:pPr algn="ctr" rtl="0">
              <a:lnSpc>
                <a:spcPct val="150000"/>
              </a:lnSpc>
              <a:buFont typeface="Wingdings 2" pitchFamily="18" charset="2"/>
              <a:buNone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400" baseline="-30000" dirty="0" err="1">
                <a:latin typeface="Times New Roman" pitchFamily="18" charset="0"/>
                <a:cs typeface="Times New Roman" pitchFamily="18" charset="0"/>
              </a:rPr>
              <a:t>acid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×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baseline="-30000" dirty="0" err="1">
                <a:latin typeface="Times New Roman" pitchFamily="18" charset="0"/>
                <a:cs typeface="Times New Roman" pitchFamily="18" charset="0"/>
              </a:rPr>
              <a:t>acid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=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wt</a:t>
            </a:r>
            <a:r>
              <a:rPr lang="en-US" sz="2400" baseline="-25000" dirty="0" err="1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Mwt</a:t>
            </a:r>
            <a:r>
              <a:rPr lang="en-US" sz="2400" baseline="-25000" dirty="0" err="1" smtClean="0">
                <a:latin typeface="Times New Roman" pitchFamily="18" charset="0"/>
                <a:cs typeface="Times New Roman" pitchFamily="18" charset="0"/>
              </a:rPr>
              <a:t>NaOH</a:t>
            </a:r>
            <a:endParaRPr lang="en-US" sz="24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lnSpc>
                <a:spcPct val="150000"/>
              </a:lnSpc>
              <a:buFont typeface="Wingdings 2" pitchFamily="18" charset="2"/>
              <a:buNone/>
            </a:pP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400" baseline="-30000" dirty="0" err="1" smtClean="0">
                <a:latin typeface="Times New Roman" pitchFamily="18" charset="0"/>
                <a:cs typeface="Times New Roman" pitchFamily="18" charset="0"/>
              </a:rPr>
              <a:t>acid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× 0.05 = 8 / 40</a:t>
            </a:r>
          </a:p>
          <a:p>
            <a:pPr algn="ctr" rtl="0">
              <a:lnSpc>
                <a:spcPct val="150000"/>
              </a:lnSpc>
              <a:buFont typeface="Wingdings 2" pitchFamily="18" charset="2"/>
              <a:buNone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400" baseline="-30000" dirty="0" err="1">
                <a:latin typeface="Times New Roman" pitchFamily="18" charset="0"/>
                <a:cs typeface="Times New Roman" pitchFamily="18" charset="0"/>
              </a:rPr>
              <a:t>acid</a:t>
            </a:r>
            <a:r>
              <a:rPr lang="en-US" sz="2400" baseline="-3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0.2/ 0.05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= 4 L or 4000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ml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ctr" rtl="0">
              <a:lnSpc>
                <a:spcPct val="150000"/>
              </a:lnSpc>
              <a:buFont typeface="Wingdings 2" pitchFamily="18" charset="2"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lnSpc>
                <a:spcPct val="150000"/>
              </a:lnSpc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lnSpc>
                <a:spcPct val="150000"/>
              </a:lnSpc>
              <a:buFont typeface="Wingdings 2" pitchFamily="18" charset="2"/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27666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Acids and Bases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Acids and 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008000"/>
                </a:solidFill>
              </a:rPr>
              <a:t>Acid</a:t>
            </a:r>
            <a:r>
              <a:rPr lang="en-US" b="1" i="1" dirty="0" smtClean="0"/>
              <a:t>:</a:t>
            </a:r>
            <a:r>
              <a:rPr lang="en-US" dirty="0" smtClean="0"/>
              <a:t> is a substance that can donate protons (hydrogen ions).</a:t>
            </a:r>
          </a:p>
          <a:p>
            <a:r>
              <a:rPr lang="en-US" b="1" i="1" dirty="0" smtClean="0">
                <a:solidFill>
                  <a:srgbClr val="008000"/>
                </a:solidFill>
              </a:rPr>
              <a:t>Base</a:t>
            </a:r>
            <a:r>
              <a:rPr lang="en-US" b="1" i="1" dirty="0" smtClean="0"/>
              <a:t>:</a:t>
            </a:r>
            <a:r>
              <a:rPr lang="en-US" dirty="0" smtClean="0"/>
              <a:t> is a substance that can accept protons.</a:t>
            </a:r>
          </a:p>
          <a:p>
            <a:r>
              <a:rPr lang="en-US" dirty="0" err="1" smtClean="0"/>
              <a:t>Bronsted</a:t>
            </a:r>
            <a:r>
              <a:rPr lang="en-US" dirty="0" smtClean="0"/>
              <a:t> concept:</a:t>
            </a:r>
          </a:p>
          <a:p>
            <a:pPr algn="ctr">
              <a:buNone/>
            </a:pPr>
            <a:r>
              <a:rPr lang="en-US" dirty="0" smtClean="0"/>
              <a:t>HA + B</a:t>
            </a:r>
            <a:r>
              <a:rPr lang="en-US" baseline="30000" dirty="0" smtClean="0"/>
              <a:t>-</a:t>
            </a:r>
            <a:r>
              <a:rPr lang="en-US" dirty="0" smtClean="0"/>
              <a:t>		A</a:t>
            </a:r>
            <a:r>
              <a:rPr lang="en-US" baseline="30000" dirty="0" smtClean="0"/>
              <a:t>-</a:t>
            </a:r>
            <a:r>
              <a:rPr lang="en-US" dirty="0" smtClean="0"/>
              <a:t>  +   HB</a:t>
            </a:r>
          </a:p>
          <a:p>
            <a:endParaRPr lang="en-US" dirty="0"/>
          </a:p>
        </p:txBody>
      </p:sp>
      <p:sp>
        <p:nvSpPr>
          <p:cNvPr id="4" name="Left-Right Arrow 3"/>
          <p:cNvSpPr/>
          <p:nvPr/>
        </p:nvSpPr>
        <p:spPr>
          <a:xfrm>
            <a:off x="3886200" y="4114800"/>
            <a:ext cx="914400" cy="2286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0" y="37338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Acid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124200" y="37338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Base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943600" y="358140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Conjugated Acid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4724400" y="358140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Conjugated Base</a:t>
            </a:r>
            <a:endParaRPr lang="en-US" sz="1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Ionization of strong acids and 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strong acid is a substance that ionizes 100% in aqueous solutions.</a:t>
            </a:r>
          </a:p>
          <a:p>
            <a:pPr algn="ctr">
              <a:buNone/>
            </a:pPr>
            <a:r>
              <a:rPr lang="en-US" dirty="0" err="1" smtClean="0"/>
              <a:t>HCl</a:t>
            </a:r>
            <a:r>
              <a:rPr lang="en-US" dirty="0" smtClean="0"/>
              <a:t>  +  H</a:t>
            </a:r>
            <a:r>
              <a:rPr lang="en-US" baseline="-25000" dirty="0" smtClean="0"/>
              <a:t>2</a:t>
            </a:r>
            <a:r>
              <a:rPr lang="en-US" dirty="0" smtClean="0"/>
              <a:t>O		H</a:t>
            </a:r>
            <a:r>
              <a:rPr lang="en-US" baseline="-25000" dirty="0" smtClean="0"/>
              <a:t>3</a:t>
            </a:r>
            <a:r>
              <a:rPr lang="en-US" dirty="0" smtClean="0"/>
              <a:t>O</a:t>
            </a:r>
            <a:r>
              <a:rPr lang="en-US" baseline="30000" dirty="0" smtClean="0"/>
              <a:t>+</a:t>
            </a:r>
            <a:r>
              <a:rPr lang="en-US" dirty="0" smtClean="0"/>
              <a:t>  +  </a:t>
            </a:r>
            <a:r>
              <a:rPr lang="en-US" dirty="0" err="1" smtClean="0"/>
              <a:t>Cl</a:t>
            </a:r>
            <a:r>
              <a:rPr lang="en-US" baseline="30000" dirty="0" smtClean="0"/>
              <a:t>-</a:t>
            </a:r>
          </a:p>
          <a:p>
            <a:r>
              <a:rPr lang="en-US" dirty="0" smtClean="0"/>
              <a:t>A strong base is a substance that ionizes totally in solution to produce OH</a:t>
            </a:r>
            <a:r>
              <a:rPr lang="en-US" baseline="30000" dirty="0" smtClean="0"/>
              <a:t>-</a:t>
            </a:r>
            <a:r>
              <a:rPr lang="en-US" dirty="0" smtClean="0"/>
              <a:t> ions.</a:t>
            </a:r>
          </a:p>
          <a:p>
            <a:pPr algn="ctr">
              <a:buNone/>
            </a:pPr>
            <a:r>
              <a:rPr lang="en-US" dirty="0" smtClean="0"/>
              <a:t>KOH  		K</a:t>
            </a:r>
            <a:r>
              <a:rPr lang="en-US" baseline="30000" dirty="0" smtClean="0"/>
              <a:t>+</a:t>
            </a:r>
            <a:r>
              <a:rPr lang="en-US" dirty="0" smtClean="0"/>
              <a:t>  +  OH</a:t>
            </a:r>
            <a:r>
              <a:rPr lang="en-US" baseline="30000" dirty="0" smtClean="0"/>
              <a:t>-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4114800" y="2819400"/>
            <a:ext cx="9906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3733800" y="4495800"/>
            <a:ext cx="9906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Ionization of Water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O			H</a:t>
            </a:r>
            <a:r>
              <a:rPr lang="en-US" baseline="30000" dirty="0" smtClean="0"/>
              <a:t>+</a:t>
            </a:r>
            <a:r>
              <a:rPr lang="en-US" dirty="0" smtClean="0"/>
              <a:t>  +   OH</a:t>
            </a:r>
            <a:r>
              <a:rPr lang="en-US" baseline="30000" dirty="0" smtClean="0"/>
              <a:t>-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Water is amphoteric it can accept and donate protons.</a:t>
            </a:r>
          </a:p>
          <a:p>
            <a:r>
              <a:rPr lang="en-US" dirty="0" smtClean="0"/>
              <a:t>In pure water 1 mole of [H</a:t>
            </a:r>
            <a:r>
              <a:rPr lang="en-US" baseline="30000" dirty="0" smtClean="0"/>
              <a:t>+</a:t>
            </a:r>
            <a:r>
              <a:rPr lang="en-US" dirty="0" smtClean="0"/>
              <a:t>] produces 1 mole of [OH</a:t>
            </a:r>
            <a:r>
              <a:rPr lang="en-US" baseline="30000" dirty="0" smtClean="0"/>
              <a:t>-</a:t>
            </a:r>
            <a:r>
              <a:rPr lang="en-US" dirty="0" smtClean="0"/>
              <a:t>], </a:t>
            </a:r>
            <a:r>
              <a:rPr lang="en-US" dirty="0" err="1" smtClean="0"/>
              <a:t>ie</a:t>
            </a:r>
            <a:r>
              <a:rPr lang="en-US" dirty="0" smtClean="0"/>
              <a:t>. [H</a:t>
            </a:r>
            <a:r>
              <a:rPr lang="en-US" baseline="30000" dirty="0" smtClean="0"/>
              <a:t>+</a:t>
            </a:r>
            <a:r>
              <a:rPr lang="en-US" dirty="0" smtClean="0"/>
              <a:t>] = [OH</a:t>
            </a:r>
            <a:r>
              <a:rPr lang="en-US" baseline="30000" dirty="0" smtClean="0"/>
              <a:t>-</a:t>
            </a:r>
            <a:r>
              <a:rPr lang="en-US" dirty="0" smtClean="0"/>
              <a:t>]</a:t>
            </a:r>
          </a:p>
          <a:p>
            <a:r>
              <a:rPr lang="en-US" dirty="0" smtClean="0"/>
              <a:t>The pH of water = 7</a:t>
            </a:r>
          </a:p>
          <a:p>
            <a:r>
              <a:rPr lang="en-US" dirty="0" smtClean="0"/>
              <a:t>Then: [H</a:t>
            </a:r>
            <a:r>
              <a:rPr lang="en-US" baseline="30000" dirty="0" smtClean="0"/>
              <a:t>+</a:t>
            </a:r>
            <a:r>
              <a:rPr lang="en-US" dirty="0" smtClean="0"/>
              <a:t>] = [OH</a:t>
            </a:r>
            <a:r>
              <a:rPr lang="en-US" baseline="30000" dirty="0" smtClean="0"/>
              <a:t>-</a:t>
            </a:r>
            <a:r>
              <a:rPr lang="en-US" dirty="0" smtClean="0"/>
              <a:t>] = 10</a:t>
            </a:r>
            <a:r>
              <a:rPr lang="en-US" baseline="30000" dirty="0" smtClean="0"/>
              <a:t>-7 </a:t>
            </a:r>
            <a:r>
              <a:rPr lang="en-US" dirty="0" smtClean="0"/>
              <a:t>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679371" y="1447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6" name="TextBox 5"/>
          <p:cNvSpPr txBox="1"/>
          <p:nvPr/>
        </p:nvSpPr>
        <p:spPr>
          <a:xfrm>
            <a:off x="3679371" y="19928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K-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450771" y="1828800"/>
            <a:ext cx="1273629" cy="23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3526971" y="1980402"/>
            <a:ext cx="1197429" cy="7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514600" y="26670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pK</a:t>
            </a:r>
            <a:r>
              <a:rPr lang="en-US" sz="2800" baseline="-25000" dirty="0" err="1" smtClean="0"/>
              <a:t>eq</a:t>
            </a:r>
            <a:endParaRPr lang="en-US" sz="2800" baseline="-25000" dirty="0"/>
          </a:p>
        </p:txBody>
      </p:sp>
      <p:sp>
        <p:nvSpPr>
          <p:cNvPr id="14" name="TextBox 13"/>
          <p:cNvSpPr txBox="1"/>
          <p:nvPr/>
        </p:nvSpPr>
        <p:spPr>
          <a:xfrm>
            <a:off x="3429000" y="2438400"/>
            <a:ext cx="2667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  [H</a:t>
            </a:r>
            <a:r>
              <a:rPr lang="en-US" sz="2800" baseline="30000" dirty="0" smtClean="0"/>
              <a:t>+</a:t>
            </a:r>
            <a:r>
              <a:rPr lang="en-US" sz="2800" dirty="0" smtClean="0"/>
              <a:t>] [OH</a:t>
            </a:r>
            <a:r>
              <a:rPr lang="en-US" sz="2800" baseline="30000" dirty="0" smtClean="0"/>
              <a:t>-</a:t>
            </a:r>
            <a:r>
              <a:rPr lang="en-US" sz="2800" dirty="0" smtClean="0"/>
              <a:t>]</a:t>
            </a:r>
          </a:p>
          <a:p>
            <a:r>
              <a:rPr lang="en-US" sz="2800" dirty="0" smtClean="0"/>
              <a:t>      [H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O]</a:t>
            </a:r>
            <a:endParaRPr 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3276600" y="27432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=</a:t>
            </a:r>
            <a:endParaRPr lang="en-US" sz="2400" dirty="0"/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3657600" y="2971800"/>
            <a:ext cx="2057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Ionization of Water </a:t>
            </a:r>
            <a:r>
              <a:rPr lang="en-US" dirty="0" err="1" smtClean="0"/>
              <a:t>cont’ed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35138"/>
            <a:ext cx="7847013" cy="481806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Thus the </a:t>
            </a:r>
            <a:r>
              <a:rPr lang="en-US" dirty="0" err="1" smtClean="0"/>
              <a:t>molarity</a:t>
            </a:r>
            <a:r>
              <a:rPr lang="en-US" dirty="0" smtClean="0"/>
              <a:t> of water:</a:t>
            </a:r>
          </a:p>
          <a:p>
            <a:pPr>
              <a:buNone/>
            </a:pPr>
            <a:r>
              <a:rPr lang="en-US" dirty="0" smtClean="0"/>
              <a:t>				M = 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In 1 liter of water = 1000g of water</a:t>
            </a:r>
          </a:p>
          <a:p>
            <a:pPr algn="ctr">
              <a:buNone/>
            </a:pPr>
            <a:r>
              <a:rPr lang="en-US" dirty="0" err="1" smtClean="0"/>
              <a:t>Mwt</a:t>
            </a:r>
            <a:r>
              <a:rPr lang="en-US" dirty="0" smtClean="0"/>
              <a:t> </a:t>
            </a:r>
            <a:r>
              <a:rPr lang="en-US" sz="3200" dirty="0" smtClean="0"/>
              <a:t>H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O = 18</a:t>
            </a:r>
          </a:p>
          <a:p>
            <a:pPr algn="ctr">
              <a:buNone/>
            </a:pPr>
            <a:r>
              <a:rPr lang="en-US" sz="3200" dirty="0" smtClean="0"/>
              <a:t>No. of moles 1000 / 18 = 55.6 moles</a:t>
            </a:r>
          </a:p>
          <a:p>
            <a:pPr algn="ctr">
              <a:buNone/>
            </a:pPr>
            <a:r>
              <a:rPr lang="en-US" sz="3200" dirty="0" smtClean="0"/>
              <a:t>M = 55.6 / 1 = 55.6 M</a:t>
            </a:r>
          </a:p>
          <a:p>
            <a:pPr>
              <a:buNone/>
            </a:pPr>
            <a:r>
              <a:rPr lang="en-US" sz="3200" dirty="0" smtClean="0"/>
              <a:t>Since part of water molecules is ionized </a:t>
            </a:r>
          </a:p>
          <a:p>
            <a:pPr>
              <a:buNone/>
            </a:pPr>
            <a:r>
              <a:rPr lang="en-US" sz="3200" dirty="0" smtClean="0"/>
              <a:t>The actual conc. of the water is = 55.6 -10</a:t>
            </a:r>
            <a:r>
              <a:rPr lang="en-US" sz="3200" baseline="30000" dirty="0" smtClean="0"/>
              <a:t>-7</a:t>
            </a:r>
            <a:r>
              <a:rPr lang="en-US" sz="3200" dirty="0" smtClean="0"/>
              <a:t> 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886200" y="2362200"/>
            <a:ext cx="2819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419600" y="1981200"/>
            <a:ext cx="1676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no. of moles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86200" y="24384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volume of solution in L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2461</TotalTime>
  <Words>1925</Words>
  <Application>Microsoft Macintosh PowerPoint</Application>
  <PresentationFormat>On-screen Show (4:3)</PresentationFormat>
  <Paragraphs>358</Paragraphs>
  <Slides>40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Inkwell</vt:lpstr>
      <vt:lpstr>Equilibrium constant</vt:lpstr>
      <vt:lpstr>Equilibrium constant</vt:lpstr>
      <vt:lpstr>Equilibrium constant cont’ed</vt:lpstr>
      <vt:lpstr>Equilibrium constant cont’ed</vt:lpstr>
      <vt:lpstr>Acids and Bases</vt:lpstr>
      <vt:lpstr>Acids and Bases</vt:lpstr>
      <vt:lpstr>Ionization of strong acids and bases</vt:lpstr>
      <vt:lpstr>Ionization of Water</vt:lpstr>
      <vt:lpstr>Ionization of Water cont’ed</vt:lpstr>
      <vt:lpstr>Ionization of Water cont’ed</vt:lpstr>
      <vt:lpstr>Ionization of weak acids</vt:lpstr>
      <vt:lpstr>Ionization of weak acids cont’ed</vt:lpstr>
      <vt:lpstr>Ionization of Weak Bases</vt:lpstr>
      <vt:lpstr>Ionization of Weak Bases</vt:lpstr>
      <vt:lpstr>pH</vt:lpstr>
      <vt:lpstr>pH and pOH</vt:lpstr>
      <vt:lpstr>PowerPoint Presentation</vt:lpstr>
      <vt:lpstr>PowerPoint Presentation</vt:lpstr>
      <vt:lpstr>pH of Solutions of Weak Acids</vt:lpstr>
      <vt:lpstr>pH of Solutions of Weak Acids Cont’ed</vt:lpstr>
      <vt:lpstr>Example 1</vt:lpstr>
      <vt:lpstr>PowerPoint Presentation</vt:lpstr>
      <vt:lpstr>PowerPoint Presentation</vt:lpstr>
      <vt:lpstr>Example 2</vt:lpstr>
      <vt:lpstr>PowerPoint Presentation</vt:lpstr>
      <vt:lpstr>Example 3</vt:lpstr>
      <vt:lpstr>Example 4</vt:lpstr>
      <vt:lpstr>PowerPoint Presentation</vt:lpstr>
      <vt:lpstr>Neutralization</vt:lpstr>
      <vt:lpstr>Example1</vt:lpstr>
      <vt:lpstr>Cont’ed</vt:lpstr>
      <vt:lpstr>Example 2</vt:lpstr>
      <vt:lpstr>Cont’ed</vt:lpstr>
      <vt:lpstr>Relationship between Ka and Kd for weak acids and bases</vt:lpstr>
      <vt:lpstr>PowerPoint Presentation</vt:lpstr>
      <vt:lpstr>Example</vt:lpstr>
      <vt:lpstr>Example Cont’ed</vt:lpstr>
      <vt:lpstr>PowerPoint Presentation</vt:lpstr>
      <vt:lpstr>Example Continue</vt:lpstr>
      <vt:lpstr>Example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Equilibrium constant</dc:title>
  <dc:creator>Mohammed</dc:creator>
  <cp:lastModifiedBy>Nojood Altwaijry</cp:lastModifiedBy>
  <cp:revision>55</cp:revision>
  <dcterms:created xsi:type="dcterms:W3CDTF">2008-11-01T18:29:50Z</dcterms:created>
  <dcterms:modified xsi:type="dcterms:W3CDTF">2018-10-02T07:33:50Z</dcterms:modified>
</cp:coreProperties>
</file>