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59" r:id="rId6"/>
    <p:sldId id="271" r:id="rId7"/>
    <p:sldId id="261" r:id="rId8"/>
    <p:sldId id="268" r:id="rId9"/>
    <p:sldId id="267" r:id="rId10"/>
    <p:sldId id="262" r:id="rId11"/>
    <p:sldId id="276" r:id="rId12"/>
    <p:sldId id="278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B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84C68-1E29-4F72-9A7A-B320D3E100AB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AE5C9-55E4-430A-882C-8C829AEB6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1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E5C9-55E4-430A-882C-8C829AEB6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5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B46C53E-EF9F-4300-A19D-49F0595C3867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DC4ABD8-D608-4EA2-8D5C-CC7AF896A7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543800" cy="1524000"/>
          </a:xfrm>
        </p:spPr>
        <p:txBody>
          <a:bodyPr/>
          <a:lstStyle/>
          <a:p>
            <a:r>
              <a:rPr lang="en-US" sz="4400" dirty="0" smtClean="0"/>
              <a:t>Absorption spectrum and spectrophotometric determination of concentration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6858000" cy="990600"/>
          </a:xfrm>
        </p:spPr>
        <p:txBody>
          <a:bodyPr/>
          <a:lstStyle/>
          <a:p>
            <a:r>
              <a:rPr lang="en-US" dirty="0" smtClean="0"/>
              <a:t>Experiment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molar extinction coefficient</a:t>
            </a:r>
            <a:r>
              <a:rPr lang="en-US" dirty="0"/>
              <a:t>, </a:t>
            </a:r>
            <a:r>
              <a:rPr lang="en-US" i="1" dirty="0"/>
              <a:t>ε</a:t>
            </a:r>
            <a:r>
              <a:rPr lang="en-US" dirty="0"/>
              <a:t>, is a measurement of how strongly a chemical species absorbs light at a given wavelength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calculated from </a:t>
            </a:r>
            <a:r>
              <a:rPr lang="en-GB" dirty="0">
                <a:solidFill>
                  <a:srgbClr val="0070C0"/>
                </a:solidFill>
                <a:latin typeface="Calibri" pitchFamily="34" charset="0"/>
              </a:rPr>
              <a:t>A = </a:t>
            </a:r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ε</a:t>
            </a:r>
            <a:r>
              <a:rPr lang="en-GB" dirty="0" err="1">
                <a:solidFill>
                  <a:srgbClr val="0070C0"/>
                </a:solidFill>
                <a:latin typeface="Calibri" pitchFamily="34" charset="0"/>
              </a:rPr>
              <a:t>lc</a:t>
            </a:r>
            <a:r>
              <a:rPr lang="en-GB" dirty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en-GB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It is different for </a:t>
            </a:r>
            <a:r>
              <a:rPr lang="en-US" b="1" dirty="0" smtClean="0">
                <a:solidFill>
                  <a:srgbClr val="0070C0"/>
                </a:solidFill>
              </a:rPr>
              <a:t>different substances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wave length</a:t>
            </a:r>
            <a:r>
              <a:rPr lang="en-US" dirty="0" smtClean="0"/>
              <a:t>..</a:t>
            </a:r>
          </a:p>
          <a:p>
            <a:endParaRPr lang="en-US" dirty="0" smtClean="0"/>
          </a:p>
          <a:p>
            <a:r>
              <a:rPr lang="en-US" dirty="0"/>
              <a:t>Extinction coefficient has many units but they must relate to the units of  concentration and length of light path. If the concentration if in </a:t>
            </a:r>
            <a:r>
              <a:rPr lang="en-US" dirty="0" smtClean="0"/>
              <a:t>molarity E </a:t>
            </a:r>
            <a:r>
              <a:rPr lang="en-US" dirty="0"/>
              <a:t> is  the  molar  extinction  coefficient(ε</a:t>
            </a:r>
            <a:r>
              <a:rPr lang="en-US" dirty="0" smtClean="0"/>
              <a:t>)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(M</a:t>
            </a:r>
            <a:r>
              <a:rPr lang="en-US" b="1" baseline="30000" dirty="0" smtClean="0">
                <a:solidFill>
                  <a:srgbClr val="0070C0"/>
                </a:solidFill>
              </a:rPr>
              <a:t>-1</a:t>
            </a:r>
            <a:r>
              <a:rPr lang="en-US" b="1" dirty="0" smtClean="0">
                <a:solidFill>
                  <a:srgbClr val="0070C0"/>
                </a:solidFill>
              </a:rPr>
              <a:t> cm</a:t>
            </a:r>
            <a:r>
              <a:rPr lang="en-US" b="1" baseline="30000" dirty="0" smtClean="0">
                <a:solidFill>
                  <a:srgbClr val="0070C0"/>
                </a:solidFill>
              </a:rPr>
              <a:t>-1 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85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3-Molar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coefficient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1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14800" y="3429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Determination of Absorption Spectrum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659800" y="388646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4920734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Detection the concentration </a:t>
            </a:r>
            <a:r>
              <a:rPr lang="en-US" smtClean="0"/>
              <a:t>of Standard curve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1-Absorption </a:t>
            </a:r>
            <a:r>
              <a:rPr lang="en-US" b="1" dirty="0"/>
              <a:t>Spectrum: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03207"/>
              </p:ext>
            </p:extLst>
          </p:nvPr>
        </p:nvGraphicFramePr>
        <p:xfrm>
          <a:off x="1219200" y="2133600"/>
          <a:ext cx="5334000" cy="189458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663471">
                  <a:extLst>
                    <a:ext uri="{9D8B030D-6E8A-4147-A177-3AD203B41FA5}">
                      <a16:colId xmlns:a16="http://schemas.microsoft.com/office/drawing/2014/main" val="657657094"/>
                    </a:ext>
                  </a:extLst>
                </a:gridCol>
                <a:gridCol w="1670529">
                  <a:extLst>
                    <a:ext uri="{9D8B030D-6E8A-4147-A177-3AD203B41FA5}">
                      <a16:colId xmlns:a16="http://schemas.microsoft.com/office/drawing/2014/main" val="383370669"/>
                    </a:ext>
                  </a:extLst>
                </a:gridCol>
              </a:tblGrid>
              <a:tr h="4736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Reagent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Volume (ml)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09827"/>
                  </a:ext>
                </a:extLst>
              </a:tr>
              <a:tr h="4736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 M citrate buffer, pH 2.4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8656827"/>
                  </a:ext>
                </a:extLst>
              </a:tr>
              <a:tr h="4736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7.5 x 10 </a:t>
                      </a:r>
                      <a:r>
                        <a:rPr lang="en-US" sz="1800" baseline="30000">
                          <a:effectLst/>
                        </a:rPr>
                        <a:t>- 5</a:t>
                      </a:r>
                      <a:r>
                        <a:rPr lang="en-US" sz="1800">
                          <a:effectLst/>
                        </a:rPr>
                        <a:t> M bromophenol blue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7885881"/>
                  </a:ext>
                </a:extLst>
              </a:tr>
              <a:tr h="4736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95% ethanol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016622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9200" y="1076495"/>
            <a:ext cx="5420074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Take a test tube and add the following reagents: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1-Absorption Spectrum: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543800" cy="38862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Mix and measure the absorbance of the solution from 320 to 620 nm at 20 nm intervals, using a scanning spectrophotometer, against a water </a:t>
            </a:r>
            <a:r>
              <a:rPr lang="en-US" b="1" u="sng" dirty="0"/>
              <a:t>blank</a:t>
            </a:r>
            <a:r>
              <a:rPr lang="en-US" b="1" dirty="0"/>
              <a:t>. Remember to zero the instrument at each wavelength setting</a:t>
            </a:r>
            <a:r>
              <a:rPr lang="en-US" b="1" dirty="0" smtClean="0"/>
              <a:t>.</a:t>
            </a:r>
          </a:p>
          <a:p>
            <a:pPr lvl="0"/>
            <a:endParaRPr lang="en-US" b="1" dirty="0"/>
          </a:p>
          <a:p>
            <a:r>
              <a:rPr lang="en-US" dirty="0"/>
              <a:t>-Plot a graph of absorbance against wavelength (absorption spectrum curve), From the graph or spectrum determine </a:t>
            </a:r>
            <a:r>
              <a:rPr lang="en-US" dirty="0" err="1"/>
              <a:t>λmax</a:t>
            </a:r>
            <a:r>
              <a:rPr lang="en-US" dirty="0"/>
              <a:t> for bromophenol blue at pH 2.4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-</a:t>
            </a:r>
            <a:r>
              <a:rPr lang="en-US" dirty="0" err="1"/>
              <a:t>λmax</a:t>
            </a:r>
            <a:r>
              <a:rPr lang="en-US" dirty="0"/>
              <a:t> for bromophenol blue at pH 2.4 =……………. nm.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6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2. Standard </a:t>
            </a:r>
            <a:r>
              <a:rPr lang="en-US" alt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curve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283657"/>
              </p:ext>
            </p:extLst>
          </p:nvPr>
        </p:nvGraphicFramePr>
        <p:xfrm>
          <a:off x="914400" y="861580"/>
          <a:ext cx="5952475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8398">
                  <a:extLst>
                    <a:ext uri="{9D8B030D-6E8A-4147-A177-3AD203B41FA5}">
                      <a16:colId xmlns:a16="http://schemas.microsoft.com/office/drawing/2014/main" val="3822837863"/>
                    </a:ext>
                  </a:extLst>
                </a:gridCol>
                <a:gridCol w="1638224">
                  <a:extLst>
                    <a:ext uri="{9D8B030D-6E8A-4147-A177-3AD203B41FA5}">
                      <a16:colId xmlns:a16="http://schemas.microsoft.com/office/drawing/2014/main" val="3268023377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1902651972"/>
                    </a:ext>
                  </a:extLst>
                </a:gridCol>
                <a:gridCol w="1481080">
                  <a:extLst>
                    <a:ext uri="{9D8B030D-6E8A-4147-A177-3AD203B41FA5}">
                      <a16:colId xmlns:a16="http://schemas.microsoft.com/office/drawing/2014/main" val="3896972352"/>
                    </a:ext>
                  </a:extLst>
                </a:gridCol>
                <a:gridCol w="1069887">
                  <a:extLst>
                    <a:ext uri="{9D8B030D-6E8A-4147-A177-3AD203B41FA5}">
                      <a16:colId xmlns:a16="http://schemas.microsoft.com/office/drawing/2014/main" val="884237454"/>
                    </a:ext>
                  </a:extLst>
                </a:gridCol>
              </a:tblGrid>
              <a:tr h="75946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Tube No.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7.5x10 </a:t>
                      </a:r>
                      <a:r>
                        <a:rPr lang="en-US" sz="1200" baseline="30000" dirty="0">
                          <a:effectLst/>
                        </a:rPr>
                        <a:t>- 5</a:t>
                      </a:r>
                      <a:r>
                        <a:rPr lang="en-US" sz="1200" dirty="0">
                          <a:effectLst/>
                        </a:rPr>
                        <a:t>M bromophenol blue (ml) [std.]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ethanol (ml)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 M citrate buffer [pH 2.4] (ml)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Unknown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sample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(ml)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811311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0 . 9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089334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81052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42948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44152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52408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28047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[unknown]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9 . 0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84646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64384" y="4182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2. Standard curve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         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a) Set up 8 test tubes as follows: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b) Mix and measure the absorbance of all the tubes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at ………. nm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against a water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blank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Results: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a-Record the absorbance in the table below: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b-Plot a standard curve of absorbance against Molar concentration of bromophenol blue x10</a:t>
            </a:r>
            <a:r>
              <a:rPr kumimoji="0" lang="en-US" altLang="en-US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– 6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c-From the curve determine the molar concentration of the unknown sample (tube 8).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98666"/>
              </p:ext>
            </p:extLst>
          </p:nvPr>
        </p:nvGraphicFramePr>
        <p:xfrm>
          <a:off x="1143000" y="685800"/>
          <a:ext cx="6248400" cy="31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885">
                  <a:extLst>
                    <a:ext uri="{9D8B030D-6E8A-4147-A177-3AD203B41FA5}">
                      <a16:colId xmlns:a16="http://schemas.microsoft.com/office/drawing/2014/main" val="3037648588"/>
                    </a:ext>
                  </a:extLst>
                </a:gridCol>
                <a:gridCol w="2516150">
                  <a:extLst>
                    <a:ext uri="{9D8B030D-6E8A-4147-A177-3AD203B41FA5}">
                      <a16:colId xmlns:a16="http://schemas.microsoft.com/office/drawing/2014/main" val="2831530409"/>
                    </a:ext>
                  </a:extLst>
                </a:gridCol>
                <a:gridCol w="2629365">
                  <a:extLst>
                    <a:ext uri="{9D8B030D-6E8A-4147-A177-3AD203B41FA5}">
                      <a16:colId xmlns:a16="http://schemas.microsoft.com/office/drawing/2014/main" val="3060378334"/>
                    </a:ext>
                  </a:extLst>
                </a:gridCol>
              </a:tblGrid>
              <a:tr h="60196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Tube No.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Molar concentration of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bromophenol blue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Absorbance at 430 nm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540438"/>
                  </a:ext>
                </a:extLst>
              </a:tr>
              <a:tr h="3232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76525"/>
                  </a:ext>
                </a:extLst>
              </a:tr>
              <a:tr h="3232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686"/>
                  </a:ext>
                </a:extLst>
              </a:tr>
              <a:tr h="33785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639144"/>
                  </a:ext>
                </a:extLst>
              </a:tr>
              <a:tr h="3232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2230443"/>
                  </a:ext>
                </a:extLst>
              </a:tr>
              <a:tr h="3232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63825"/>
                  </a:ext>
                </a:extLst>
              </a:tr>
              <a:tr h="3232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500340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>
                          <a:effectLst/>
                        </a:rPr>
                        <a:t>7[unknown]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...................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5592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6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1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this lab, three things that will be discussed</a:t>
            </a: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Absorption spectrum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How to find the concentration of unknown sample</a:t>
            </a:r>
          </a:p>
          <a:p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Extinction coefficient calculation </a:t>
            </a:r>
            <a:r>
              <a:rPr lang="el-G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(ε)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8" t="41280" r="51086" b="37538"/>
          <a:stretch/>
        </p:blipFill>
        <p:spPr bwMode="auto">
          <a:xfrm>
            <a:off x="1219200" y="1981200"/>
            <a:ext cx="1758137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ttp://static.enzolifesciences.com/fileadmin/files/image/Standard_Curve_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29" y="3810000"/>
            <a:ext cx="1432171" cy="103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7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939" y="517237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1-Absorption Spectrum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630" y="947586"/>
            <a:ext cx="8153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>
                <a:latin typeface="Calibri" pitchFamily="34" charset="0"/>
              </a:rPr>
              <a:t>The </a:t>
            </a:r>
            <a:r>
              <a:rPr lang="en-GB" sz="2000" dirty="0">
                <a:latin typeface="Calibri" pitchFamily="34" charset="0"/>
              </a:rPr>
              <a:t>curve that display the action or </a:t>
            </a:r>
            <a:r>
              <a:rPr lang="en-GB" sz="2000" dirty="0" smtClean="0">
                <a:latin typeface="Calibri" pitchFamily="34" charset="0"/>
              </a:rPr>
              <a:t>behaviour </a:t>
            </a:r>
            <a:r>
              <a:rPr lang="en-GB" sz="2000" dirty="0">
                <a:latin typeface="Calibri" pitchFamily="34" charset="0"/>
              </a:rPr>
              <a:t>of absorption of  </a:t>
            </a:r>
            <a:r>
              <a:rPr lang="en-GB" sz="2000" dirty="0" smtClean="0">
                <a:latin typeface="Calibri" pitchFamily="34" charset="0"/>
              </a:rPr>
              <a:t>molecule</a:t>
            </a:r>
            <a:r>
              <a:rPr lang="ar-SA" sz="2000" dirty="0" smtClean="0">
                <a:latin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</a:rPr>
              <a:t>at </a:t>
            </a:r>
            <a:r>
              <a:rPr lang="en-GB" sz="2000" dirty="0">
                <a:latin typeface="Calibri" pitchFamily="34" charset="0"/>
              </a:rPr>
              <a:t>different  weave lengths. </a:t>
            </a:r>
            <a:endParaRPr lang="ar-SA" sz="2000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ar-SA" sz="2000" dirty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>
                <a:latin typeface="Calibri" pitchFamily="34" charset="0"/>
              </a:rPr>
              <a:t>Every </a:t>
            </a:r>
            <a:r>
              <a:rPr lang="en-GB" sz="2000" dirty="0">
                <a:latin typeface="Calibri" pitchFamily="34" charset="0"/>
              </a:rPr>
              <a:t>molecule has its own </a:t>
            </a:r>
            <a:r>
              <a:rPr lang="en-US" sz="2000" dirty="0">
                <a:latin typeface="Calibri" pitchFamily="34" charset="0"/>
              </a:rPr>
              <a:t>Absorption spectrum, 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So it’s act as fingerprint for each molecule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be shown as a plot of the light absorbed by that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compound 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against wavelength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1026" name="Picture 2" descr="http://www2.estrellamountain.edu/faculty/farabee/BIOBK/pigm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400"/>
            <a:ext cx="44196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Calibri" pitchFamily="34" charset="0"/>
              </a:rPr>
              <a:t>Uses:</a:t>
            </a:r>
          </a:p>
          <a:p>
            <a:endParaRPr lang="en-US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Identification of  unknown molecules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dirty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>
                <a:latin typeface="Arial" pitchFamily="34" charset="0"/>
                <a:cs typeface="Arial" pitchFamily="34" charset="0"/>
              </a:rPr>
              <a:t>max</a:t>
            </a:r>
            <a:r>
              <a:rPr lang="ar-SA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(</a:t>
            </a:r>
            <a:r>
              <a:rPr lang="en-GB" dirty="0">
                <a:latin typeface="Calibri" pitchFamily="34" charset="0"/>
              </a:rPr>
              <a:t>it is the weave length at which the molecule has the  maximum </a:t>
            </a:r>
            <a:r>
              <a:rPr lang="en-GB" dirty="0" smtClean="0">
                <a:latin typeface="Calibri" pitchFamily="34" charset="0"/>
              </a:rPr>
              <a:t>absorbance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itchFamily="34" charset="0"/>
                <a:cs typeface="Arial" pitchFamily="34" charset="0"/>
              </a:rPr>
              <a:t>Contamination detection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ntingscience.org/index.php?module=MediaAttach&amp;func=download&amp;inline=1&amp;fileid=2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6695123" cy="50292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743200" y="2514600"/>
            <a:ext cx="0" cy="21336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514600" y="4343400"/>
            <a:ext cx="457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66753" y="493033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λ</a:t>
            </a:r>
            <a:r>
              <a:rPr lang="en-GB" dirty="0">
                <a:latin typeface="Arial" pitchFamily="34" charset="0"/>
                <a:cs typeface="Arial" pitchFamily="34" charset="0"/>
              </a:rPr>
              <a:t>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2-Unknown Concentration of  </a:t>
            </a: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sample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88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077200" cy="51054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Cambria" pitchFamily="18" charset="0"/>
              <a:cs typeface="Arial" pitchFamily="34" charset="0"/>
            </a:endParaRPr>
          </a:p>
          <a:p>
            <a:r>
              <a:rPr lang="en-US" sz="2000" dirty="0" smtClean="0">
                <a:latin typeface="Cambria" pitchFamily="18" charset="0"/>
                <a:cs typeface="Arial" pitchFamily="34" charset="0"/>
              </a:rPr>
              <a:t>The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Beer-Lambert law 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shows 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linear relationship between absorbance and 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concentration.</a:t>
            </a:r>
          </a:p>
          <a:p>
            <a:pPr marL="0" indent="0">
              <a:buNone/>
            </a:pP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latin typeface="Cambria" pitchFamily="18" charset="0"/>
                <a:cs typeface="Arial" pitchFamily="34" charset="0"/>
              </a:rPr>
              <a:t>So, from this they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use </a:t>
            </a:r>
            <a:r>
              <a:rPr lang="en-US" sz="2000" b="1" i="1" dirty="0" smtClean="0">
                <a:latin typeface="Cambria" pitchFamily="18" charset="0"/>
                <a:cs typeface="Arial" pitchFamily="34" charset="0"/>
              </a:rPr>
              <a:t>standard </a:t>
            </a:r>
            <a:r>
              <a:rPr lang="en-US" sz="2000" b="1" i="1" dirty="0">
                <a:latin typeface="Cambria" pitchFamily="18" charset="0"/>
                <a:cs typeface="Arial" pitchFamily="34" charset="0"/>
              </a:rPr>
              <a:t>curve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that shows a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relationship between 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A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and concentration 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depending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on the </a:t>
            </a:r>
            <a:r>
              <a:rPr lang="en-US" sz="2000" b="1" i="1" dirty="0">
                <a:latin typeface="Cambria" pitchFamily="18" charset="0"/>
                <a:cs typeface="Arial" pitchFamily="34" charset="0"/>
              </a:rPr>
              <a:t>Beer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–</a:t>
            </a:r>
            <a:r>
              <a:rPr lang="en-US" sz="2000" b="1" i="1" dirty="0">
                <a:latin typeface="Cambria" pitchFamily="18" charset="0"/>
                <a:cs typeface="Arial" pitchFamily="34" charset="0"/>
              </a:rPr>
              <a:t>Lambert </a:t>
            </a:r>
            <a:r>
              <a:rPr lang="en-US" sz="2000" b="1" i="1" dirty="0" smtClean="0">
                <a:latin typeface="Cambria" pitchFamily="18" charset="0"/>
                <a:cs typeface="Arial" pitchFamily="34" charset="0"/>
              </a:rPr>
              <a:t>law</a:t>
            </a:r>
          </a:p>
          <a:p>
            <a:pPr marL="0" indent="0">
              <a:buNone/>
            </a:pPr>
            <a:endParaRPr lang="en-US" sz="2000" b="1" i="1" dirty="0" smtClean="0">
              <a:latin typeface="Cambria" pitchFamily="18" charset="0"/>
            </a:endParaRPr>
          </a:p>
          <a:p>
            <a:r>
              <a:rPr lang="en-US" sz="2000" dirty="0">
                <a:latin typeface="Cambria" pitchFamily="18" charset="0"/>
              </a:rPr>
              <a:t>Standard curve are most commonly used to determine the concentration of a substance, using serial dilution of solutions of  known </a:t>
            </a:r>
            <a:r>
              <a:rPr lang="en-US" sz="2000" dirty="0" smtClean="0">
                <a:latin typeface="Cambria" pitchFamily="18" charset="0"/>
              </a:rPr>
              <a:t>concentrations(standard solutions) </a:t>
            </a:r>
            <a:r>
              <a:rPr lang="en-US" sz="1800" dirty="0">
                <a:latin typeface="Calibri" pitchFamily="34" charset="0"/>
              </a:rPr>
              <a:t>is a solution containing a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known concentration of an element or a substance. </a:t>
            </a:r>
            <a:endParaRPr lang="ar-SA" sz="1800" dirty="0">
              <a:latin typeface="Calibri" pitchFamily="34" charset="0"/>
            </a:endParaRPr>
          </a:p>
          <a:p>
            <a:endParaRPr lang="en-US" sz="2000" dirty="0">
              <a:latin typeface="Cambria" pitchFamily="18" charset="0"/>
            </a:endParaRPr>
          </a:p>
          <a:p>
            <a:r>
              <a:rPr lang="en-US" sz="2200" dirty="0">
                <a:latin typeface="Cambria" pitchFamily="18" charset="0"/>
              </a:rPr>
              <a:t>Once the </a:t>
            </a:r>
            <a:r>
              <a:rPr lang="en-US" sz="2200" dirty="0" smtClean="0">
                <a:latin typeface="Cambria" pitchFamily="18" charset="0"/>
              </a:rPr>
              <a:t>standard </a:t>
            </a:r>
            <a:r>
              <a:rPr lang="en-US" sz="2200" dirty="0">
                <a:latin typeface="Cambria" pitchFamily="18" charset="0"/>
              </a:rPr>
              <a:t>curve is drawn, the concentration of an unknown sample may be determined by </a:t>
            </a:r>
            <a:r>
              <a:rPr lang="en-US" sz="2200" dirty="0" smtClean="0">
                <a:latin typeface="Cambria" pitchFamily="18" charset="0"/>
              </a:rPr>
              <a:t>measuring </a:t>
            </a:r>
            <a:r>
              <a:rPr lang="en-US" sz="2200" dirty="0">
                <a:latin typeface="Cambria" pitchFamily="18" charset="0"/>
              </a:rPr>
              <a:t>the absorption of the sample at the same wavelength and </a:t>
            </a:r>
            <a:r>
              <a:rPr lang="en-US" sz="2200" dirty="0" err="1">
                <a:latin typeface="Cambria" pitchFamily="18" charset="0"/>
              </a:rPr>
              <a:t>pathlength</a:t>
            </a:r>
            <a:r>
              <a:rPr lang="en-US" sz="2200" dirty="0" smtClean="0">
                <a:latin typeface="Cambria" pitchFamily="18" charset="0"/>
              </a:rPr>
              <a:t>.</a:t>
            </a: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liancechemistry.weebly.com/uploads/8/8/4/9/8849208/8801771_orig.png?34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11"/>
          <a:stretch/>
        </p:blipFill>
        <p:spPr bwMode="auto">
          <a:xfrm>
            <a:off x="1981200" y="533400"/>
            <a:ext cx="4572000" cy="332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743200" y="19812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495800" y="19812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343400" y="2971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>
            <a:stCxn id="7" idx="6"/>
          </p:cNvCxnSpPr>
          <p:nvPr/>
        </p:nvCxnSpPr>
        <p:spPr>
          <a:xfrm>
            <a:off x="4648200" y="3124200"/>
            <a:ext cx="53340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4038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Concentration of unknown sample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" y="4667254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should you do if the absorbance of the unknown sample is higher than the highest absorbance of the standard solution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dirty="0">
                <a:latin typeface="Cambria" pitchFamily="18" charset="0"/>
              </a:rPr>
              <a:t>Standard curve are most commonly used to determine the concentration of a substance, using serial dilution of solutions of  known concentrations(standard solutions)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1371600"/>
            <a:ext cx="228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9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two ways to find unknown concentration: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4495800" y="1905000"/>
            <a:ext cx="1905000" cy="1600200"/>
          </a:xfrm>
          <a:prstGeom prst="bentConnector3">
            <a:avLst>
              <a:gd name="adj1" fmla="val 103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3810000"/>
            <a:ext cx="436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applying Beer-lambert law directly using 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 rot="5400000">
            <a:off x="2438400" y="1905000"/>
            <a:ext cx="1905000" cy="1600200"/>
          </a:xfrm>
          <a:prstGeom prst="bentConnector3">
            <a:avLst>
              <a:gd name="adj1" fmla="val 103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5000" y="3886200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Standard curve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73133" y="4343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available </a:t>
            </a:r>
            <a:r>
              <a:rPr lang="en-US" dirty="0">
                <a:latin typeface="Calibri" pitchFamily="34" charset="0"/>
              </a:rPr>
              <a:t>information of any standard solution to determine the “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 smtClean="0">
                <a:latin typeface="Calibri" pitchFamily="34" charset="0"/>
              </a:rPr>
              <a:t>”,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then using these information to get the unknown concentration. Using:</a:t>
            </a:r>
            <a:r>
              <a:rPr lang="en-GB" dirty="0">
                <a:latin typeface="Calibri" pitchFamily="34" charset="0"/>
              </a:rPr>
              <a:t>A =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GB" dirty="0" err="1" smtClean="0">
                <a:latin typeface="Calibri" pitchFamily="34" charset="0"/>
              </a:rPr>
              <a:t>lc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Note: “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” will changed if when the weave length changed. </a:t>
            </a:r>
            <a:endParaRPr lang="ar-S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15061</TotalTime>
  <Words>707</Words>
  <Application>Microsoft Office PowerPoint</Application>
  <PresentationFormat>On-screen Show (4:3)</PresentationFormat>
  <Paragraphs>162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Impact</vt:lpstr>
      <vt:lpstr>Times New Roman</vt:lpstr>
      <vt:lpstr>TimesNewRomanPSMT</vt:lpstr>
      <vt:lpstr>NewsPrint</vt:lpstr>
      <vt:lpstr>Absorption spectrum and spectrophotometric determination of concentration</vt:lpstr>
      <vt:lpstr>PowerPoint Presentation</vt:lpstr>
      <vt:lpstr>PowerPoint Presentation</vt:lpstr>
      <vt:lpstr>PowerPoint Presentation</vt:lpstr>
      <vt:lpstr>PowerPoint Presentation</vt:lpstr>
      <vt:lpstr>2-Unknown Concentration of  sample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</vt:lpstr>
      <vt:lpstr>1-Absorption Spectrum: </vt:lpstr>
      <vt:lpstr>1-Absorption Spectrum:</vt:lpstr>
      <vt:lpstr>2. Standard curve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first first</cp:lastModifiedBy>
  <cp:revision>109</cp:revision>
  <dcterms:created xsi:type="dcterms:W3CDTF">2013-01-27T07:06:30Z</dcterms:created>
  <dcterms:modified xsi:type="dcterms:W3CDTF">2016-01-31T20:14:07Z</dcterms:modified>
</cp:coreProperties>
</file>