
<file path=[Content_Types].xml><?xml version="1.0" encoding="utf-8"?>
<Types xmlns="http://schemas.openxmlformats.org/package/2006/content-types">
  <Default Extension="xml" ContentType="application/xml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66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7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January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January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January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January 3,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January 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January 3,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January 3,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January 3,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January 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January 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January 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6.png"/><Relationship Id="rId5" Type="http://schemas.microsoft.com/office/2007/relationships/hdphoto" Target="../media/hdphoto4.wdp"/><Relationship Id="rId6" Type="http://schemas.openxmlformats.org/officeDocument/2006/relationships/image" Target="../media/image17.jpeg"/><Relationship Id="rId7" Type="http://schemas.microsoft.com/office/2007/relationships/hdphoto" Target="../media/hdphoto5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5" y="11642"/>
            <a:ext cx="2211419" cy="15102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8849" y="3204942"/>
            <a:ext cx="5937698" cy="1846659"/>
          </a:xfrm>
          <a:prstGeom prst="rect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9D1E23"/>
                </a:solidFill>
                <a:latin typeface="Abadi MT Condensed Extra Bold"/>
                <a:cs typeface="Abadi MT Condensed Extra Bold"/>
              </a:rPr>
              <a:t>ABO Blood Grouping &amp; Rh Groups </a:t>
            </a:r>
          </a:p>
          <a:p>
            <a:pPr algn="ctr"/>
            <a:endParaRPr lang="en-US" dirty="0"/>
          </a:p>
        </p:txBody>
      </p:sp>
      <p:sp>
        <p:nvSpPr>
          <p:cNvPr id="8" name="Subtitle 2"/>
          <p:cNvSpPr>
            <a:spLocks noGrp="1"/>
          </p:cNvSpPr>
          <p:nvPr/>
        </p:nvSpPr>
        <p:spPr>
          <a:xfrm>
            <a:off x="1015528" y="1033135"/>
            <a:ext cx="6858000" cy="83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600" kern="12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BCH 471</a:t>
            </a:r>
            <a:endParaRPr lang="en-US" sz="3600" kern="12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57870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729" y="-237343"/>
            <a:ext cx="5791200" cy="1371600"/>
          </a:xfrm>
        </p:spPr>
        <p:txBody>
          <a:bodyPr/>
          <a:lstStyle/>
          <a:p>
            <a:pPr algn="ctr"/>
            <a:r>
              <a:rPr lang="en-US" b="1" u="sng" cap="none" dirty="0" smtClean="0">
                <a:latin typeface="Adobe Caslon Pro"/>
                <a:cs typeface="Adobe Caslon Pro"/>
              </a:rPr>
              <a:t>Rh Blood Group Transfusion</a:t>
            </a:r>
            <a:endParaRPr lang="en-US" b="1" u="sng" cap="none" dirty="0">
              <a:latin typeface="Adobe Caslon Pro"/>
              <a:cs typeface="Adobe Caslon Pro"/>
            </a:endParaRPr>
          </a:p>
        </p:txBody>
      </p:sp>
      <p:pic>
        <p:nvPicPr>
          <p:cNvPr id="5" name="Picture 4" descr="Screen Shot 2014-10-11 at 10.31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67" y="3968574"/>
            <a:ext cx="3534204" cy="1854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7994"/>
            <a:ext cx="7620000" cy="2620580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u="sng" dirty="0">
                <a:solidFill>
                  <a:srgbClr val="D1282E"/>
                </a:solidFill>
                <a:latin typeface="Abadi MT Condensed Light"/>
                <a:cs typeface="Abadi MT Condensed Light"/>
              </a:rPr>
              <a:t>A person with Rh+ blood </a:t>
            </a:r>
            <a:r>
              <a:rPr lang="en-US" b="0" dirty="0">
                <a:latin typeface="Abadi MT Condensed Light"/>
                <a:cs typeface="Abadi MT Condensed Light"/>
              </a:rPr>
              <a:t>can receive blood from a person with Rh- blood without any problems </a:t>
            </a:r>
            <a:endParaRPr lang="en-US" b="0" dirty="0" smtClean="0"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u="sng" dirty="0" smtClean="0">
                <a:solidFill>
                  <a:srgbClr val="D1282E"/>
                </a:solidFill>
                <a:latin typeface="Abadi MT Condensed Light"/>
                <a:cs typeface="Abadi MT Condensed Light"/>
              </a:rPr>
              <a:t>A </a:t>
            </a:r>
            <a:r>
              <a:rPr lang="en-US" u="sng" dirty="0">
                <a:solidFill>
                  <a:srgbClr val="D1282E"/>
                </a:solidFill>
                <a:latin typeface="Abadi MT Condensed Light"/>
                <a:cs typeface="Abadi MT Condensed Light"/>
              </a:rPr>
              <a:t>person with Rh- blood </a:t>
            </a:r>
            <a:r>
              <a:rPr lang="en-US" b="0" dirty="0">
                <a:latin typeface="Abadi MT Condensed Light"/>
                <a:cs typeface="Abadi MT Condensed Light"/>
              </a:rPr>
              <a:t>can develop Rh antibodies in the blood plasma if he or she receives blood from a person with Rh+ blood, whose Rh antigens can trigger the production of Rh antibodies </a:t>
            </a:r>
          </a:p>
          <a:p>
            <a:endParaRPr lang="en-US" dirty="0"/>
          </a:p>
        </p:txBody>
      </p:sp>
      <p:pic>
        <p:nvPicPr>
          <p:cNvPr id="7" name="Picture 6" descr="Screen Shot 2014-10-11 at 10.30.2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55" b="49668"/>
          <a:stretch/>
        </p:blipFill>
        <p:spPr>
          <a:xfrm>
            <a:off x="830442" y="3968574"/>
            <a:ext cx="3517157" cy="1854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09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d-Blood-Cell-Compatibility-Tabl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80" y="682999"/>
            <a:ext cx="5411156" cy="5709442"/>
          </a:xfrm>
          <a:prstGeom prst="rect">
            <a:avLst/>
          </a:prstGeom>
        </p:spPr>
      </p:pic>
      <p:pic>
        <p:nvPicPr>
          <p:cNvPr id="5" name="Picture 4" descr="blood_percent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999"/>
            <a:ext cx="3393979" cy="56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7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885280"/>
            <a:ext cx="7620000" cy="8562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cap="none" dirty="0" smtClean="0">
                <a:latin typeface="Adobe Caslon Pro"/>
                <a:cs typeface="Adobe Caslon Pro"/>
              </a:rPr>
              <a:t>Hemolytic Disease of The Newborn (HDN)</a:t>
            </a:r>
            <a:br>
              <a:rPr lang="en-US" b="1" u="sng" cap="none" dirty="0" smtClean="0">
                <a:latin typeface="Adobe Caslon Pro"/>
                <a:cs typeface="Adobe Caslon Pro"/>
              </a:rPr>
            </a:br>
            <a:endParaRPr lang="en-US" b="1" u="sng" cap="none" dirty="0">
              <a:latin typeface="Adobe Caslon Pro"/>
              <a:cs typeface="Adobe Caslon Pro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79586"/>
            <a:ext cx="7620000" cy="4373563"/>
          </a:xfrm>
        </p:spPr>
        <p:txBody>
          <a:bodyPr/>
          <a:lstStyle/>
          <a:p>
            <a:pPr marL="251460" indent="-342900" algn="just">
              <a:buClr>
                <a:srgbClr val="FF0000"/>
              </a:buClr>
              <a:buFont typeface="Arial"/>
              <a:buChar char="•"/>
            </a:pPr>
            <a:r>
              <a:rPr lang="en-US" altLang="x-none" b="0" dirty="0" smtClean="0">
                <a:latin typeface="Abadi MT Condensed Light"/>
                <a:cs typeface="Abadi MT Condensed Light"/>
              </a:rPr>
              <a:t>Also called, </a:t>
            </a:r>
            <a:r>
              <a:rPr lang="en-US" b="0" dirty="0" err="1" smtClean="0">
                <a:latin typeface="Abadi MT Condensed Light"/>
                <a:cs typeface="Abadi MT Condensed Light"/>
              </a:rPr>
              <a:t>Erythroblastosis</a:t>
            </a:r>
            <a:r>
              <a:rPr lang="en-US" b="0" dirty="0" smtClean="0">
                <a:latin typeface="Abadi MT Condensed Light"/>
                <a:cs typeface="Abadi MT Condensed Light"/>
              </a:rPr>
              <a:t> </a:t>
            </a:r>
            <a:r>
              <a:rPr lang="en-US" b="0" dirty="0" err="1" smtClean="0">
                <a:latin typeface="Abadi MT Condensed Light"/>
                <a:cs typeface="Abadi MT Condensed Light"/>
              </a:rPr>
              <a:t>Fetalis</a:t>
            </a:r>
            <a:endParaRPr lang="en-US" b="0" dirty="0" smtClean="0">
              <a:latin typeface="Abadi MT Condensed Light"/>
              <a:cs typeface="Abadi MT Condensed Light"/>
            </a:endParaRPr>
          </a:p>
          <a:p>
            <a:pPr marL="251460" indent="-342900" algn="just">
              <a:buClr>
                <a:srgbClr val="FF0000"/>
              </a:buClr>
              <a:buFont typeface="Arial"/>
              <a:buChar char="•"/>
            </a:pPr>
            <a:r>
              <a:rPr lang="en-US" b="0" dirty="0" smtClean="0">
                <a:latin typeface="Abadi MT Condensed Light"/>
                <a:cs typeface="Abadi MT Condensed Light"/>
              </a:rPr>
              <a:t>Mother is Blood type </a:t>
            </a:r>
            <a:r>
              <a:rPr lang="en-US" u="sng" dirty="0" smtClean="0">
                <a:latin typeface="Abadi MT Condensed Light"/>
                <a:cs typeface="Abadi MT Condensed Light"/>
              </a:rPr>
              <a:t>Rh-</a:t>
            </a:r>
            <a:r>
              <a:rPr lang="en-US" b="0" dirty="0" smtClean="0">
                <a:latin typeface="Abadi MT Condensed Light"/>
                <a:cs typeface="Abadi MT Condensed Light"/>
              </a:rPr>
              <a:t>, Father and fetus are </a:t>
            </a:r>
            <a:r>
              <a:rPr lang="en-US" u="sng" dirty="0" smtClean="0">
                <a:latin typeface="Abadi MT Condensed Light"/>
                <a:cs typeface="Abadi MT Condensed Light"/>
              </a:rPr>
              <a:t>Rh</a:t>
            </a:r>
            <a:r>
              <a:rPr lang="en-US" u="sng" dirty="0">
                <a:latin typeface="Abadi MT Condensed Light"/>
                <a:cs typeface="Abadi MT Condensed Light"/>
              </a:rPr>
              <a:t>+ </a:t>
            </a:r>
            <a:endParaRPr lang="en-US" u="sng" dirty="0" smtClean="0">
              <a:latin typeface="Abadi MT Condensed Light"/>
              <a:cs typeface="Abadi MT Condensed Light"/>
            </a:endParaRPr>
          </a:p>
          <a:p>
            <a:pPr marL="251460" indent="-342900" algn="just">
              <a:buClr>
                <a:srgbClr val="FF0000"/>
              </a:buClr>
              <a:buFont typeface="Arial"/>
              <a:buChar char="•"/>
            </a:pPr>
            <a:r>
              <a:rPr lang="en-US" b="0" dirty="0" smtClean="0">
                <a:latin typeface="Abadi MT Condensed Light"/>
                <a:cs typeface="Abadi MT Condensed Light"/>
              </a:rPr>
              <a:t>First pregnancy = sensitization at delivery due to </a:t>
            </a:r>
            <a:r>
              <a:rPr lang="en-US" b="0" dirty="0">
                <a:latin typeface="Abadi MT Condensed Light"/>
                <a:cs typeface="Abadi MT Condensed Light"/>
              </a:rPr>
              <a:t>hemorrhage </a:t>
            </a:r>
            <a:endParaRPr lang="en-US" b="0" dirty="0" smtClean="0">
              <a:latin typeface="Abadi MT Condensed Light"/>
              <a:cs typeface="Abadi MT Condensed Light"/>
            </a:endParaRPr>
          </a:p>
          <a:p>
            <a:pPr marL="251460" indent="-342900" algn="just">
              <a:lnSpc>
                <a:spcPct val="140000"/>
              </a:lnSpc>
              <a:buClr>
                <a:srgbClr val="FF0000"/>
              </a:buClr>
              <a:buFont typeface="Arial"/>
              <a:buChar char="•"/>
            </a:pPr>
            <a:r>
              <a:rPr lang="en-US" b="0" dirty="0" smtClean="0">
                <a:latin typeface="Abadi MT Condensed Light"/>
                <a:cs typeface="Abadi MT Condensed Light"/>
              </a:rPr>
              <a:t>Second pregnancy = Mother produce </a:t>
            </a:r>
            <a:r>
              <a:rPr lang="en-US" b="0" dirty="0">
                <a:latin typeface="Abadi MT Condensed Light"/>
                <a:cs typeface="Abadi MT Condensed Light"/>
              </a:rPr>
              <a:t>a</a:t>
            </a:r>
            <a:r>
              <a:rPr lang="en-US" b="0" dirty="0" smtClean="0">
                <a:latin typeface="Abadi MT Condensed Light"/>
                <a:cs typeface="Abadi MT Condensed Light"/>
              </a:rPr>
              <a:t>nti</a:t>
            </a:r>
            <a:r>
              <a:rPr lang="en-US" b="0" dirty="0">
                <a:latin typeface="Abadi MT Condensed Light"/>
                <a:cs typeface="Abadi MT Condensed Light"/>
              </a:rPr>
              <a:t>-</a:t>
            </a:r>
            <a:r>
              <a:rPr lang="en-US" b="0" dirty="0" smtClean="0">
                <a:latin typeface="Abadi MT Condensed Light"/>
                <a:cs typeface="Abadi MT Condensed Light"/>
              </a:rPr>
              <a:t>Rh </a:t>
            </a:r>
            <a:r>
              <a:rPr lang="en-US" b="0" dirty="0" err="1" smtClean="0">
                <a:latin typeface="Abadi MT Condensed Light"/>
                <a:cs typeface="Abadi MT Condensed Light"/>
              </a:rPr>
              <a:t>IgG</a:t>
            </a:r>
            <a:r>
              <a:rPr lang="en-US" b="0" dirty="0" smtClean="0">
                <a:latin typeface="Abadi MT Condensed Light"/>
                <a:cs typeface="Abadi MT Condensed Light"/>
              </a:rPr>
              <a:t> antibodies that cross </a:t>
            </a:r>
            <a:r>
              <a:rPr lang="en-US" b="0" dirty="0">
                <a:latin typeface="Abadi MT Condensed Light"/>
                <a:cs typeface="Abadi MT Condensed Light"/>
              </a:rPr>
              <a:t>placenta to attack fetal </a:t>
            </a:r>
            <a:r>
              <a:rPr lang="en-US" b="0" dirty="0" smtClean="0">
                <a:latin typeface="Abadi MT Condensed Light"/>
                <a:cs typeface="Abadi MT Condensed Light"/>
              </a:rPr>
              <a:t>RBCs leading to hemolysis</a:t>
            </a:r>
            <a:endParaRPr lang="en-US" altLang="x-none" b="0" dirty="0" smtClean="0">
              <a:latin typeface="Abadi MT Condensed Light"/>
              <a:cs typeface="Abadi MT Condensed Light"/>
            </a:endParaRPr>
          </a:p>
          <a:p>
            <a:endParaRPr lang="x-none" dirty="0"/>
          </a:p>
          <a:p>
            <a:endParaRPr lang="en-US" dirty="0"/>
          </a:p>
        </p:txBody>
      </p:sp>
      <p:pic>
        <p:nvPicPr>
          <p:cNvPr id="6" name="Picture 11" descr="nw0013-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12" y="3933343"/>
            <a:ext cx="6324600" cy="271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06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0"/>
          <a:stretch/>
        </p:blipFill>
        <p:spPr>
          <a:xfrm>
            <a:off x="812820" y="2584825"/>
            <a:ext cx="5965839" cy="242047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010" y="-119349"/>
            <a:ext cx="5791200" cy="1371600"/>
          </a:xfrm>
        </p:spPr>
        <p:txBody>
          <a:bodyPr/>
          <a:lstStyle/>
          <a:p>
            <a:r>
              <a:rPr lang="en-US" u="sng" cap="none" dirty="0" smtClean="0"/>
              <a:t>Principle Of Test</a:t>
            </a:r>
            <a:endParaRPr lang="en-US" u="sng" cap="none" dirty="0"/>
          </a:p>
        </p:txBody>
      </p:sp>
      <p:pic>
        <p:nvPicPr>
          <p:cNvPr id="4" name="Picture 3" descr="470024794KITOF1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941" y="-239202"/>
            <a:ext cx="3655953" cy="2570026"/>
          </a:xfrm>
          <a:prstGeom prst="rect">
            <a:avLst/>
          </a:prstGeom>
        </p:spPr>
      </p:pic>
      <p:pic>
        <p:nvPicPr>
          <p:cNvPr id="5" name="Picture 4" descr="Screen Shot 2017-10-01 at 10.58.56 AM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94" y="2794000"/>
            <a:ext cx="1538940" cy="1987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5529" y="5771155"/>
            <a:ext cx="149411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Seen as the picture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8964" y="5119283"/>
            <a:ext cx="109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Type B blood </a:t>
            </a:r>
            <a:r>
              <a:rPr lang="en-US" dirty="0" err="1" smtClean="0"/>
              <a:t>gp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4541" y="5124824"/>
            <a:ext cx="140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Anti B antibodies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9177" y="5179048"/>
            <a:ext cx="153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Agglutination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5529" y="5193989"/>
            <a:ext cx="124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Hemolysis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439646" y="5005295"/>
            <a:ext cx="956236" cy="926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68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5" y="-306171"/>
            <a:ext cx="5791200" cy="13716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6" descr="bloodchart.jp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95" y="1526075"/>
            <a:ext cx="3810000" cy="4511829"/>
          </a:xfrm>
          <a:prstGeom prst="rect">
            <a:avLst/>
          </a:prstGeom>
          <a:ln>
            <a:solidFill>
              <a:srgbClr val="D1282E"/>
            </a:solidFill>
          </a:ln>
        </p:spPr>
      </p:pic>
      <p:pic>
        <p:nvPicPr>
          <p:cNvPr id="3" name="Picture 2" descr="Screen Shot 2016-10-02 at 11.21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1526075"/>
            <a:ext cx="4064000" cy="451182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9093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5791200" cy="1069911"/>
          </a:xfrm>
        </p:spPr>
        <p:txBody>
          <a:bodyPr/>
          <a:lstStyle/>
          <a:p>
            <a:r>
              <a:rPr lang="en-US" b="1" u="sng" cap="none" dirty="0" smtClean="0">
                <a:latin typeface="Adobe Caslon Pro"/>
                <a:cs typeface="Adobe Caslon Pro"/>
              </a:rPr>
              <a:t>Objectives</a:t>
            </a:r>
            <a:endParaRPr lang="en-US" b="1" u="sng" cap="none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785412" cy="3280359"/>
          </a:xfrm>
        </p:spPr>
        <p:txBody>
          <a:bodyPr/>
          <a:lstStyle/>
          <a:p>
            <a:pPr marL="342900" lvl="0" indent="-342900" algn="just" rtl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/>
              <a:buChar char="•"/>
            </a:pPr>
            <a:r>
              <a:rPr lang="en-US" altLang="x-none" sz="2400" b="0" dirty="0">
                <a:solidFill>
                  <a:prstClr val="black"/>
                </a:solidFill>
                <a:latin typeface="Century Schoolbook"/>
              </a:rPr>
              <a:t>T</a:t>
            </a:r>
            <a:r>
              <a:rPr lang="en-US" altLang="x-none" sz="2400" b="0" dirty="0" smtClean="0">
                <a:solidFill>
                  <a:prstClr val="black"/>
                </a:solidFill>
                <a:latin typeface="Century Schoolbook"/>
              </a:rPr>
              <a:t>o </a:t>
            </a:r>
            <a:r>
              <a:rPr lang="en-US" altLang="x-none" sz="2400" b="0" dirty="0">
                <a:solidFill>
                  <a:prstClr val="black"/>
                </a:solidFill>
                <a:latin typeface="Century Schoolbook"/>
              </a:rPr>
              <a:t>determine the blood group </a:t>
            </a:r>
            <a:r>
              <a:rPr lang="en-US" altLang="x-none" sz="2400" b="0" dirty="0" smtClean="0">
                <a:solidFill>
                  <a:prstClr val="black"/>
                </a:solidFill>
                <a:latin typeface="Century Schoolbook"/>
              </a:rPr>
              <a:t>according to the ABO </a:t>
            </a:r>
            <a:r>
              <a:rPr lang="en-US" altLang="x-none" sz="2400" b="0" dirty="0">
                <a:solidFill>
                  <a:prstClr val="black"/>
                </a:solidFill>
                <a:latin typeface="Century Schoolbook"/>
              </a:rPr>
              <a:t>system.</a:t>
            </a:r>
          </a:p>
          <a:p>
            <a:pPr lvl="0" algn="just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endParaRPr lang="en-US" altLang="x-none" sz="2400" b="0" dirty="0">
              <a:solidFill>
                <a:prstClr val="black"/>
              </a:solidFill>
              <a:latin typeface="Century Schoolbook"/>
            </a:endParaRPr>
          </a:p>
          <a:p>
            <a:pPr marL="342900" lvl="0" indent="-342900" algn="just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/>
              <a:buChar char="•"/>
            </a:pPr>
            <a:r>
              <a:rPr lang="en-US" altLang="x-none" sz="2400" b="0" dirty="0" smtClean="0">
                <a:solidFill>
                  <a:prstClr val="black"/>
                </a:solidFill>
                <a:latin typeface="Century Schoolbook"/>
              </a:rPr>
              <a:t>To </a:t>
            </a:r>
            <a:r>
              <a:rPr lang="en-US" altLang="x-none" sz="2400" b="0" dirty="0">
                <a:solidFill>
                  <a:prstClr val="black"/>
                </a:solidFill>
                <a:latin typeface="Century Schoolbook"/>
              </a:rPr>
              <a:t>test for the availability of the </a:t>
            </a:r>
            <a:r>
              <a:rPr lang="en-US" altLang="x-none" sz="2400" b="0" dirty="0" smtClean="0">
                <a:solidFill>
                  <a:prstClr val="black"/>
                </a:solidFill>
                <a:latin typeface="Century Schoolbook"/>
              </a:rPr>
              <a:t>Rh</a:t>
            </a:r>
            <a:r>
              <a:rPr lang="ar-sa" altLang="x-none" sz="2400" b="0" dirty="0" smtClean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altLang="x-none" sz="2400" b="0" dirty="0" smtClean="0">
                <a:solidFill>
                  <a:prstClr val="black"/>
                </a:solidFill>
                <a:latin typeface="Century Schoolbook"/>
              </a:rPr>
              <a:t>factor</a:t>
            </a:r>
            <a:r>
              <a:rPr lang="ar-sa" altLang="x-none" sz="2400" b="0" dirty="0" smtClean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altLang="x-none" sz="2400" b="0" dirty="0" smtClean="0">
                <a:solidFill>
                  <a:prstClr val="black"/>
                </a:solidFill>
                <a:latin typeface="Century Schoolbook"/>
              </a:rPr>
              <a:t>(</a:t>
            </a:r>
            <a:r>
              <a:rPr lang="en-US" altLang="x-none" sz="2400" b="0" dirty="0">
                <a:solidFill>
                  <a:prstClr val="black"/>
                </a:solidFill>
                <a:latin typeface="Century Schoolbook"/>
              </a:rPr>
              <a:t>D antigen</a:t>
            </a:r>
            <a:r>
              <a:rPr lang="en-US" altLang="x-none" sz="2400" b="0" dirty="0" smtClean="0">
                <a:solidFill>
                  <a:prstClr val="black"/>
                </a:solidFill>
                <a:latin typeface="Century Schoolbook"/>
              </a:rPr>
              <a:t>).</a:t>
            </a:r>
            <a:endParaRPr lang="en-US" altLang="x-none" sz="2400" b="0" dirty="0">
              <a:solidFill>
                <a:prstClr val="black"/>
              </a:solidFill>
              <a:latin typeface="Century Schoolboo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7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.jpeg"/>
          <p:cNvPicPr>
            <a:picLocks noChangeAspect="1"/>
          </p:cNvPicPr>
          <p:nvPr/>
        </p:nvPicPr>
        <p:blipFill rotWithShape="1">
          <a:blip r:embed="rId2">
            <a:alphaModFix amt="6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03" t="8810" r="49558" b="42644"/>
          <a:stretch/>
        </p:blipFill>
        <p:spPr>
          <a:xfrm>
            <a:off x="3207571" y="4228353"/>
            <a:ext cx="1110430" cy="1494118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6040"/>
            <a:ext cx="8810239" cy="566113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badi MT Condensed Light"/>
                <a:cs typeface="Abadi MT Condensed Light"/>
              </a:rPr>
              <a:t>The </a:t>
            </a:r>
            <a:r>
              <a:rPr lang="en-US" sz="2400" b="0" dirty="0">
                <a:latin typeface="Abadi MT Condensed Light"/>
                <a:cs typeface="Abadi MT Condensed Light"/>
              </a:rPr>
              <a:t>differences in human blood are due to the presence or absence of certain protein molecules called </a:t>
            </a:r>
            <a:r>
              <a:rPr lang="en-US" sz="2400" u="sng" dirty="0">
                <a:solidFill>
                  <a:srgbClr val="FF0000"/>
                </a:solidFill>
                <a:latin typeface="Abadi MT Condensed Light"/>
                <a:cs typeface="Abadi MT Condensed Light"/>
              </a:rPr>
              <a:t>antigens</a:t>
            </a:r>
            <a:r>
              <a:rPr lang="en-US" sz="2400" b="0" dirty="0">
                <a:latin typeface="Abadi MT Condensed Light"/>
                <a:cs typeface="Abadi MT Condensed Light"/>
              </a:rPr>
              <a:t> and </a:t>
            </a:r>
            <a:r>
              <a:rPr lang="en-US" sz="2400" u="sng" dirty="0">
                <a:solidFill>
                  <a:srgbClr val="FF0000"/>
                </a:solidFill>
                <a:latin typeface="Abadi MT Condensed Light"/>
                <a:cs typeface="Abadi MT Condensed Light"/>
              </a:rPr>
              <a:t>antibodies</a:t>
            </a:r>
            <a:r>
              <a:rPr lang="en-US" sz="2400" b="0" dirty="0">
                <a:latin typeface="Abadi MT Condensed Light"/>
                <a:cs typeface="Abadi MT Condensed Light"/>
              </a:rPr>
              <a:t>. </a:t>
            </a:r>
            <a:endParaRPr lang="en-US" sz="2400" b="0" dirty="0" smtClean="0"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badi MT Condensed Light"/>
                <a:cs typeface="Abadi MT Condensed Light"/>
              </a:rPr>
              <a:t>The </a:t>
            </a:r>
            <a:r>
              <a:rPr lang="en-US" sz="2400" u="sng" dirty="0">
                <a:solidFill>
                  <a:srgbClr val="FF0000"/>
                </a:solidFill>
                <a:latin typeface="Abadi MT Condensed Light"/>
                <a:cs typeface="Abadi MT Condensed Light"/>
              </a:rPr>
              <a:t>antigens</a:t>
            </a:r>
            <a:r>
              <a:rPr lang="en-US" sz="2400" b="0" dirty="0">
                <a:latin typeface="Abadi MT Condensed Light"/>
                <a:cs typeface="Abadi MT Condensed Light"/>
              </a:rPr>
              <a:t> are located on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Abadi MT Condensed Light"/>
                <a:cs typeface="Abadi MT Condensed Light"/>
              </a:rPr>
              <a:t>the surface of the red blood cells 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altLang="x-none" sz="2400" b="0" dirty="0" smtClean="0">
                <a:latin typeface="Abadi MT Condensed Light"/>
                <a:cs typeface="Abadi MT Condensed Light"/>
              </a:rPr>
              <a:t>Antigens are a</a:t>
            </a:r>
            <a:r>
              <a:rPr lang="en-US" altLang="x-none" sz="2400" b="0" dirty="0" smtClean="0">
                <a:solidFill>
                  <a:prstClr val="black"/>
                </a:solidFill>
                <a:latin typeface="Abadi MT Condensed Light"/>
                <a:cs typeface="Abadi MT Condensed Light"/>
              </a:rPr>
              <a:t>lso </a:t>
            </a:r>
            <a:r>
              <a:rPr lang="en-US" altLang="x-none" sz="2400" b="0" dirty="0">
                <a:solidFill>
                  <a:prstClr val="black"/>
                </a:solidFill>
                <a:latin typeface="Abadi MT Condensed Light"/>
                <a:cs typeface="Abadi MT Condensed Light"/>
              </a:rPr>
              <a:t>found in a wide variety of tissues and biological fluids such as saliva, milk , seminal fluid, urine , and gastric juice.</a:t>
            </a:r>
            <a:endParaRPr lang="en-US" sz="2400" u="sng" dirty="0" smtClean="0">
              <a:solidFill>
                <a:schemeClr val="tx2">
                  <a:lumMod val="75000"/>
                </a:schemeClr>
              </a:solidFill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badi MT Condensed Light"/>
                <a:cs typeface="Abadi MT Condensed Light"/>
              </a:rPr>
              <a:t>The </a:t>
            </a:r>
            <a:r>
              <a:rPr lang="en-US" sz="2400" u="sng" dirty="0" smtClean="0">
                <a:solidFill>
                  <a:schemeClr val="tx2"/>
                </a:solidFill>
                <a:latin typeface="Abadi MT Condensed Light"/>
                <a:cs typeface="Abadi MT Condensed Light"/>
              </a:rPr>
              <a:t>antibodies</a:t>
            </a:r>
            <a:r>
              <a:rPr lang="en-US" sz="2400" b="0" dirty="0" smtClean="0">
                <a:latin typeface="Abadi MT Condensed Light"/>
                <a:cs typeface="Abadi MT Condensed Light"/>
              </a:rPr>
              <a:t> </a:t>
            </a:r>
            <a:r>
              <a:rPr lang="en-US" sz="2400" b="0" dirty="0">
                <a:latin typeface="Abadi MT Condensed Light"/>
                <a:cs typeface="Abadi MT Condensed Light"/>
              </a:rPr>
              <a:t>are in the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Abadi MT Condensed Light"/>
                <a:cs typeface="Abadi MT Condensed Light"/>
              </a:rPr>
              <a:t>blood 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Abadi MT Condensed Light"/>
                <a:cs typeface="Abadi MT Condensed Light"/>
              </a:rPr>
              <a:t>plasma </a:t>
            </a:r>
            <a:r>
              <a:rPr lang="en-US" sz="2400" b="0" dirty="0" smtClean="0">
                <a:latin typeface="Abadi MT Condensed Light"/>
                <a:cs typeface="Abadi MT Condensed Light"/>
              </a:rPr>
              <a:t>to attack </a:t>
            </a:r>
            <a:r>
              <a:rPr lang="en-US" sz="2400" b="0" dirty="0">
                <a:latin typeface="Abadi MT Condensed Light"/>
                <a:cs typeface="Abadi MT Condensed Light"/>
              </a:rPr>
              <a:t>foreign antigens, </a:t>
            </a:r>
            <a:r>
              <a:rPr lang="en-US" sz="2400" b="0" dirty="0" smtClean="0">
                <a:latin typeface="Abadi MT Condensed Light"/>
                <a:cs typeface="Abadi MT Condensed Light"/>
              </a:rPr>
              <a:t>resulting </a:t>
            </a:r>
            <a:r>
              <a:rPr lang="en-US" sz="2400" b="0" dirty="0">
                <a:latin typeface="Abadi MT Condensed Light"/>
                <a:cs typeface="Abadi MT Condensed Light"/>
              </a:rPr>
              <a:t>in clumping (agglutination) </a:t>
            </a:r>
            <a:endParaRPr lang="en-US" sz="2400" u="sng" dirty="0" smtClean="0">
              <a:solidFill>
                <a:schemeClr val="tx2">
                  <a:lumMod val="75000"/>
                </a:schemeClr>
              </a:solidFill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endParaRPr lang="en-US" u="sng" dirty="0">
              <a:solidFill>
                <a:schemeClr val="tx2">
                  <a:lumMod val="75000"/>
                </a:schemeClr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96" y="343647"/>
            <a:ext cx="8468697" cy="908663"/>
          </a:xfrm>
        </p:spPr>
        <p:txBody>
          <a:bodyPr/>
          <a:lstStyle/>
          <a:p>
            <a:pPr algn="ctr"/>
            <a:r>
              <a:rPr lang="en-US" b="1" u="sng" cap="none" dirty="0" smtClean="0">
                <a:latin typeface="Adobe Caslon Pro"/>
                <a:cs typeface="Adobe Caslon Pro"/>
              </a:rPr>
              <a:t>Blood Group Substances</a:t>
            </a:r>
            <a:endParaRPr lang="en-US" b="1" u="sng" cap="none" dirty="0">
              <a:latin typeface="Adobe Caslon Pro"/>
              <a:cs typeface="Adobe Caslon Pro"/>
            </a:endParaRPr>
          </a:p>
        </p:txBody>
      </p:sp>
      <p:pic>
        <p:nvPicPr>
          <p:cNvPr id="4" name="Picture 3" descr="downloa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884" b="19450"/>
          <a:stretch/>
        </p:blipFill>
        <p:spPr>
          <a:xfrm>
            <a:off x="6972748" y="2012875"/>
            <a:ext cx="1615903" cy="14086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07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-345830"/>
            <a:ext cx="7078133" cy="1371600"/>
          </a:xfrm>
        </p:spPr>
        <p:txBody>
          <a:bodyPr/>
          <a:lstStyle/>
          <a:p>
            <a:pPr algn="ctr"/>
            <a:r>
              <a:rPr lang="en-US" b="1" u="sng" cap="none" dirty="0" smtClean="0">
                <a:latin typeface="Adobe Caslon Pro"/>
                <a:cs typeface="Adobe Caslon Pro"/>
              </a:rPr>
              <a:t>ABO Blood Type System</a:t>
            </a:r>
            <a:endParaRPr lang="en-US" b="1" u="sng" cap="none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71558"/>
            <a:ext cx="8617288" cy="4373563"/>
          </a:xfrm>
        </p:spPr>
        <p:txBody>
          <a:bodyPr>
            <a:normAutofit/>
          </a:bodyPr>
          <a:lstStyle/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/>
              <a:buChar char="•"/>
            </a:pPr>
            <a:r>
              <a:rPr lang="en-US" sz="2400" b="0" dirty="0">
                <a:solidFill>
                  <a:prstClr val="black"/>
                </a:solidFill>
                <a:latin typeface="Abadi MT Condensed Light"/>
                <a:cs typeface="Abadi MT Condensed Light"/>
              </a:rPr>
              <a:t>The ABO </a:t>
            </a:r>
            <a:r>
              <a:rPr lang="en-US" sz="2400" b="0" dirty="0" smtClean="0">
                <a:solidFill>
                  <a:prstClr val="black"/>
                </a:solidFill>
                <a:latin typeface="Abadi MT Condensed Light"/>
                <a:cs typeface="Abadi MT Condensed Light"/>
              </a:rPr>
              <a:t>blood type system </a:t>
            </a:r>
            <a:r>
              <a:rPr lang="en-US" sz="2400" b="0" dirty="0">
                <a:solidFill>
                  <a:prstClr val="black"/>
                </a:solidFill>
                <a:latin typeface="Abadi MT Condensed Light"/>
                <a:cs typeface="Abadi MT Condensed Light"/>
              </a:rPr>
              <a:t>is </a:t>
            </a:r>
            <a:r>
              <a:rPr lang="en-US" sz="2400" b="0" dirty="0" smtClean="0">
                <a:solidFill>
                  <a:prstClr val="black"/>
                </a:solidFill>
                <a:latin typeface="Abadi MT Condensed Light"/>
                <a:cs typeface="Abadi MT Condensed Light"/>
              </a:rPr>
              <a:t>the major blood type classification system.</a:t>
            </a: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/>
              <a:buChar char="•"/>
            </a:pPr>
            <a:r>
              <a:rPr lang="en-US" sz="2400" b="0" dirty="0" smtClean="0">
                <a:solidFill>
                  <a:prstClr val="black"/>
                </a:solidFill>
                <a:latin typeface="Abadi MT Condensed Light"/>
                <a:cs typeface="Abadi MT Condensed Light"/>
              </a:rPr>
              <a:t>The four blood types in the ABO system (A, B, AB, and O) refer to different versions of </a:t>
            </a:r>
            <a:r>
              <a:rPr lang="en-US" sz="2400" dirty="0">
                <a:solidFill>
                  <a:schemeClr val="tx2"/>
                </a:solidFill>
                <a:latin typeface="Abadi MT Condensed Light"/>
                <a:cs typeface="Abadi MT Condensed Light"/>
              </a:rPr>
              <a:t>oligosaccharides</a:t>
            </a:r>
            <a:r>
              <a:rPr lang="en-US" sz="2400" b="0" dirty="0" smtClean="0">
                <a:solidFill>
                  <a:prstClr val="black"/>
                </a:solidFill>
                <a:latin typeface="Abadi MT Condensed Light"/>
                <a:cs typeface="Abadi MT Condensed Light"/>
              </a:rPr>
              <a:t> which are present on the surface of RBCs.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06403"/>
              </p:ext>
            </p:extLst>
          </p:nvPr>
        </p:nvGraphicFramePr>
        <p:xfrm>
          <a:off x="768351" y="3386667"/>
          <a:ext cx="7190316" cy="3234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4" imgW="6083300" imgH="2197100" progId="Word.Document.12">
                  <p:embed/>
                </p:oleObj>
              </mc:Choice>
              <mc:Fallback>
                <p:oleObj name="Document" r:id="rId4" imgW="6083300" imgH="219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8351" y="3386667"/>
                        <a:ext cx="7190316" cy="3234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45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78" y="-250869"/>
            <a:ext cx="8575524" cy="1371600"/>
          </a:xfrm>
        </p:spPr>
        <p:txBody>
          <a:bodyPr/>
          <a:lstStyle/>
          <a:p>
            <a:pPr algn="ctr"/>
            <a:r>
              <a:rPr lang="en-US" b="1" u="sng" cap="none" dirty="0" smtClean="0">
                <a:latin typeface="Adobe Caslon Pro"/>
                <a:cs typeface="Adobe Caslon Pro"/>
              </a:rPr>
              <a:t>Importance of The ABO System </a:t>
            </a:r>
            <a:endParaRPr lang="en-US" u="sng" cap="none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77" y="1752601"/>
            <a:ext cx="5629125" cy="284116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altLang="x-none" sz="2400" b="0" dirty="0">
                <a:latin typeface="Abadi MT Condensed Light"/>
                <a:cs typeface="Abadi MT Condensed Light"/>
              </a:rPr>
              <a:t>Blood group antigens must be determined to </a:t>
            </a:r>
            <a:r>
              <a:rPr lang="en-US" altLang="x-none" sz="2400" b="0" dirty="0" smtClean="0">
                <a:latin typeface="Abadi MT Condensed Light"/>
                <a:cs typeface="Abadi MT Condensed Light"/>
              </a:rPr>
              <a:t>secure</a:t>
            </a:r>
            <a:r>
              <a:rPr lang="x-none" altLang="x-none" sz="2400" b="0" dirty="0" smtClean="0">
                <a:latin typeface="Abadi MT Condensed Light"/>
                <a:cs typeface="Abadi MT Condensed Light"/>
              </a:rPr>
              <a:t> </a:t>
            </a:r>
            <a:r>
              <a:rPr lang="en-US" altLang="x-none" sz="2400" b="0" dirty="0">
                <a:latin typeface="Abadi MT Condensed Light"/>
                <a:cs typeface="Abadi MT Condensed Light"/>
              </a:rPr>
              <a:t>a safe practice of blood </a:t>
            </a:r>
            <a:r>
              <a:rPr lang="en-US" altLang="x-none" sz="2400" b="0" dirty="0" smtClean="0">
                <a:latin typeface="Abadi MT Condensed Light"/>
                <a:cs typeface="Abadi MT Condensed Light"/>
              </a:rPr>
              <a:t>transfusion.</a:t>
            </a:r>
            <a:endParaRPr lang="en-US" sz="2400" b="0" dirty="0"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badi MT Condensed Light"/>
                <a:cs typeface="Abadi MT Condensed Light"/>
              </a:rPr>
              <a:t>They </a:t>
            </a:r>
            <a:r>
              <a:rPr lang="en-US" sz="2400" b="0" dirty="0">
                <a:latin typeface="Abadi MT Condensed Light"/>
                <a:cs typeface="Abadi MT Condensed Light"/>
              </a:rPr>
              <a:t>are also useful in determining familial relationships in forensic </a:t>
            </a:r>
            <a:r>
              <a:rPr lang="en-US" sz="2400" b="0" dirty="0" smtClean="0">
                <a:latin typeface="Abadi MT Condensed Light"/>
                <a:cs typeface="Abadi MT Condensed Light"/>
              </a:rPr>
              <a:t>medicine.</a:t>
            </a:r>
            <a:r>
              <a:rPr lang="x-none" altLang="x-none" sz="2400" b="0" dirty="0" smtClean="0">
                <a:latin typeface="Abadi MT Condensed Light"/>
                <a:cs typeface="Abadi MT Condensed Light"/>
              </a:rPr>
              <a:t> </a:t>
            </a:r>
            <a:endParaRPr lang="x-none" sz="2400" b="0" dirty="0">
              <a:latin typeface="Abadi MT Condensed Light"/>
              <a:cs typeface="Abadi MT Condensed Light"/>
            </a:endParaRPr>
          </a:p>
          <a:p>
            <a:pPr algn="just"/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02" y="1462045"/>
            <a:ext cx="2946400" cy="29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5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032483" cy="808767"/>
          </a:xfrm>
        </p:spPr>
        <p:txBody>
          <a:bodyPr/>
          <a:lstStyle/>
          <a:p>
            <a:pPr algn="ctr"/>
            <a:r>
              <a:rPr lang="en-US" u="sng" cap="none" dirty="0" smtClean="0">
                <a:latin typeface="Adobe Caslon Pro"/>
                <a:cs typeface="Adobe Caslon Pro"/>
              </a:rPr>
              <a:t>Genetics of Blood Types</a:t>
            </a:r>
            <a:endParaRPr lang="en-US" u="sng" cap="none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980"/>
            <a:ext cx="4740498" cy="514247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altLang="x-none" b="0" dirty="0">
                <a:latin typeface="Abadi MT Condensed Light"/>
                <a:cs typeface="Abadi MT Condensed Light"/>
              </a:rPr>
              <a:t>Your blood type is established before you are </a:t>
            </a:r>
            <a:r>
              <a:rPr lang="en-US" altLang="x-none" b="0" dirty="0" smtClean="0">
                <a:latin typeface="Abadi MT Condensed Light"/>
                <a:cs typeface="Abadi MT Condensed Light"/>
              </a:rPr>
              <a:t>born, </a:t>
            </a:r>
            <a:r>
              <a:rPr lang="en-US" altLang="x-none" b="0" dirty="0">
                <a:latin typeface="Abadi MT Condensed Light"/>
                <a:cs typeface="Abadi MT Condensed Light"/>
              </a:rPr>
              <a:t>by specific GENES inherited from your parents. </a:t>
            </a:r>
            <a:endParaRPr lang="en-US" altLang="x-none" b="0" dirty="0" smtClean="0">
              <a:latin typeface="Abadi MT Condensed Light"/>
              <a:cs typeface="Abadi MT Condensed Light"/>
            </a:endParaRPr>
          </a:p>
          <a:p>
            <a:pPr marL="800100" lvl="1" indent="-342900" algn="just">
              <a:lnSpc>
                <a:spcPct val="150000"/>
              </a:lnSpc>
              <a:buFont typeface="Arial"/>
              <a:buChar char="•"/>
            </a:pPr>
            <a:r>
              <a:rPr lang="en-US" altLang="x-none" b="0" dirty="0" smtClean="0">
                <a:latin typeface="Abadi MT Condensed Light"/>
                <a:cs typeface="Abadi MT Condensed Light"/>
              </a:rPr>
              <a:t>You have two copies of this gene, one inherited from </a:t>
            </a:r>
            <a:r>
              <a:rPr lang="en-US" altLang="x-none" b="0" dirty="0">
                <a:latin typeface="Abadi MT Condensed Light"/>
                <a:cs typeface="Abadi MT Condensed Light"/>
              </a:rPr>
              <a:t>your MOTHER and </a:t>
            </a:r>
            <a:r>
              <a:rPr lang="x-none" altLang="x-none" b="0" dirty="0">
                <a:latin typeface="Abadi MT Condensed Light"/>
                <a:cs typeface="Abadi MT Condensed Light"/>
              </a:rPr>
              <a:t> </a:t>
            </a:r>
            <a:r>
              <a:rPr lang="en-US" altLang="x-none" b="0" dirty="0" smtClean="0">
                <a:latin typeface="Abadi MT Condensed Light"/>
                <a:cs typeface="Abadi MT Condensed Light"/>
              </a:rPr>
              <a:t>the other inherited </a:t>
            </a:r>
            <a:r>
              <a:rPr lang="en-US" altLang="x-none" b="0" dirty="0">
                <a:latin typeface="Abadi MT Condensed Light"/>
                <a:cs typeface="Abadi MT Condensed Light"/>
              </a:rPr>
              <a:t>from your FATHER.  </a:t>
            </a:r>
          </a:p>
          <a:p>
            <a:endParaRPr lang="en-US" dirty="0"/>
          </a:p>
        </p:txBody>
      </p:sp>
      <p:pic>
        <p:nvPicPr>
          <p:cNvPr id="4" name="Picture 3" descr="codominant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8" b="2839"/>
          <a:stretch/>
        </p:blipFill>
        <p:spPr>
          <a:xfrm>
            <a:off x="5740430" y="1427468"/>
            <a:ext cx="2924175" cy="361866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 descr="inher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6" y="4622800"/>
            <a:ext cx="3703139" cy="1801656"/>
          </a:xfrm>
          <a:prstGeom prst="rect">
            <a:avLst/>
          </a:prstGeom>
          <a:ln>
            <a:solidFill>
              <a:srgbClr val="D1282E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740429" y="5046133"/>
            <a:ext cx="2974975" cy="1600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u="sng" dirty="0" err="1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Codominance</a:t>
            </a:r>
            <a:r>
              <a:rPr lang="en-US" sz="1600" b="1" dirty="0">
                <a:latin typeface="Abadi MT Condensed Light"/>
                <a:cs typeface="Abadi MT Condensed Light"/>
              </a:rPr>
              <a:t> </a:t>
            </a:r>
            <a:r>
              <a:rPr lang="en-US" sz="1600" b="1" dirty="0" smtClean="0">
                <a:latin typeface="Abadi MT Condensed Light"/>
                <a:cs typeface="Abadi MT Condensed Light"/>
              </a:rPr>
              <a:t> </a:t>
            </a:r>
          </a:p>
          <a:p>
            <a:pPr algn="just"/>
            <a:r>
              <a:rPr lang="en-US" sz="1600" b="1" dirty="0" smtClean="0">
                <a:latin typeface="Abadi MT Condensed Light"/>
                <a:cs typeface="Abadi MT Condensed Light"/>
              </a:rPr>
              <a:t>is a</a:t>
            </a:r>
            <a:r>
              <a:rPr lang="en-US" sz="1600" b="1" dirty="0">
                <a:latin typeface="Abadi MT Condensed Light"/>
                <a:cs typeface="Abadi MT Condensed Light"/>
              </a:rPr>
              <a:t> condition in which the alleles of a gene pair in a heterozygote are fully expressed thereby resulting in offspring with a phenotype that is neither dominant nor recessive </a:t>
            </a:r>
            <a:r>
              <a:rPr lang="en-US" sz="1600" dirty="0" smtClean="0">
                <a:latin typeface="Abadi MT Condensed Light"/>
                <a:cs typeface="Abadi MT Condensed Light"/>
              </a:rPr>
              <a:t> </a:t>
            </a:r>
            <a:endParaRPr lang="en-US" sz="16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01415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06664"/>
            <a:ext cx="8395237" cy="3894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847" y="119529"/>
            <a:ext cx="5791200" cy="879988"/>
          </a:xfrm>
        </p:spPr>
        <p:txBody>
          <a:bodyPr/>
          <a:lstStyle/>
          <a:p>
            <a:pPr algn="ctr"/>
            <a:r>
              <a:rPr lang="en-US" u="sng" cap="none" dirty="0" smtClean="0">
                <a:latin typeface="Adobe Caslon Pro"/>
                <a:cs typeface="Adobe Caslon Pro"/>
              </a:rPr>
              <a:t>Blood Types</a:t>
            </a:r>
            <a:endParaRPr lang="en-US" u="sng" cap="none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500"/>
            <a:ext cx="7620000" cy="489166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0" dirty="0">
                <a:latin typeface="Abadi MT Condensed Light"/>
                <a:cs typeface="Abadi MT Condensed Light"/>
              </a:rPr>
              <a:t>There are 3 alleles or genes for blood type: A, B, &amp; O. </a:t>
            </a:r>
            <a:endParaRPr lang="en-US" b="0" dirty="0" smtClean="0">
              <a:latin typeface="Abadi MT Condensed Light"/>
              <a:cs typeface="Abadi MT Condensed Ligh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0" dirty="0" smtClean="0">
                <a:latin typeface="Abadi MT Condensed Light"/>
                <a:cs typeface="Abadi MT Condensed Light"/>
              </a:rPr>
              <a:t>Since </a:t>
            </a:r>
            <a:r>
              <a:rPr lang="en-US" b="0" dirty="0">
                <a:latin typeface="Abadi MT Condensed Light"/>
                <a:cs typeface="Abadi MT Condensed Light"/>
              </a:rPr>
              <a:t>we have 2 genes, there </a:t>
            </a:r>
            <a:r>
              <a:rPr lang="en-US" u="sng" dirty="0">
                <a:solidFill>
                  <a:srgbClr val="9D1E23"/>
                </a:solidFill>
                <a:latin typeface="Abadi MT Condensed Light"/>
                <a:cs typeface="Abadi MT Condensed Light"/>
              </a:rPr>
              <a:t>are 6 possible combinations.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9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02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320798"/>
            <a:ext cx="8669867" cy="62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2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612" y="200848"/>
            <a:ext cx="5791200" cy="1010560"/>
          </a:xfrm>
        </p:spPr>
        <p:txBody>
          <a:bodyPr/>
          <a:lstStyle/>
          <a:p>
            <a:pPr algn="ctr"/>
            <a:r>
              <a:rPr lang="nl-NL" b="1" u="sng" cap="none" dirty="0" err="1" smtClean="0">
                <a:latin typeface="Adobe Caslon Pro"/>
                <a:cs typeface="Adobe Caslon Pro"/>
              </a:rPr>
              <a:t>Rhesus</a:t>
            </a:r>
            <a:r>
              <a:rPr lang="nl-NL" b="1" u="sng" cap="none" dirty="0" smtClean="0">
                <a:latin typeface="Adobe Caslon Pro"/>
                <a:cs typeface="Adobe Caslon Pro"/>
              </a:rPr>
              <a:t> Blood Group</a:t>
            </a:r>
            <a:endParaRPr lang="en-US" b="1" u="sng" cap="none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43124"/>
            <a:ext cx="8171959" cy="4997349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400" b="0" dirty="0">
                <a:latin typeface="Abadi MT Condensed Light"/>
                <a:cs typeface="Abadi MT Condensed Light"/>
              </a:rPr>
              <a:t>First studied in rhesus </a:t>
            </a:r>
            <a:r>
              <a:rPr lang="en-US" sz="2400" b="0" dirty="0" smtClean="0">
                <a:latin typeface="Abadi MT Condensed Light"/>
                <a:cs typeface="Abadi MT Condensed Light"/>
              </a:rPr>
              <a:t>monkeys.</a:t>
            </a:r>
            <a:endParaRPr lang="en-US" sz="2400" b="0" dirty="0"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400" b="0" dirty="0">
                <a:latin typeface="Abadi MT Condensed Light"/>
                <a:cs typeface="Abadi MT Condensed Light"/>
              </a:rPr>
              <a:t>Is the second most significant blood group system in human </a:t>
            </a:r>
            <a:r>
              <a:rPr lang="en-US" sz="2400" b="0" dirty="0" smtClean="0">
                <a:latin typeface="Abadi MT Condensed Light"/>
                <a:cs typeface="Abadi MT Condensed Light"/>
              </a:rPr>
              <a:t>transfusion. </a:t>
            </a:r>
            <a:endParaRPr lang="en-US" sz="2400" b="0" dirty="0"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400" b="0" dirty="0">
                <a:latin typeface="Abadi MT Condensed Light"/>
                <a:cs typeface="Abadi MT Condensed Light"/>
              </a:rPr>
              <a:t>The D antigen (</a:t>
            </a:r>
            <a:r>
              <a:rPr lang="en-US" sz="2400" b="0" dirty="0" err="1">
                <a:latin typeface="Abadi MT Condensed Light"/>
                <a:cs typeface="Abadi MT Condensed Light"/>
              </a:rPr>
              <a:t>RhD</a:t>
            </a:r>
            <a:r>
              <a:rPr lang="en-US" sz="2400" b="0" dirty="0">
                <a:latin typeface="Abadi MT Condensed Light"/>
                <a:cs typeface="Abadi MT Condensed Light"/>
              </a:rPr>
              <a:t>) is the most </a:t>
            </a:r>
            <a:r>
              <a:rPr lang="en-US" sz="2400" b="0" dirty="0" smtClean="0">
                <a:latin typeface="Abadi MT Condensed Light"/>
                <a:cs typeface="Abadi MT Condensed Light"/>
              </a:rPr>
              <a:t>important. </a:t>
            </a:r>
            <a:endParaRPr lang="en-US" sz="2400" b="0" dirty="0">
              <a:latin typeface="Abadi MT Condensed Light"/>
              <a:cs typeface="Abadi MT Condensed Light"/>
            </a:endParaRPr>
          </a:p>
          <a:p>
            <a:pPr marL="342900" lvl="1" indent="-342900" algn="just">
              <a:lnSpc>
                <a:spcPct val="150000"/>
              </a:lnSpc>
              <a:spcAft>
                <a:spcPts val="600"/>
              </a:spcAft>
              <a:buClrTx/>
              <a:buFont typeface="Arial"/>
              <a:buChar char="•"/>
            </a:pPr>
            <a:r>
              <a:rPr lang="en-US" sz="2400" dirty="0" smtClean="0">
                <a:latin typeface="Abadi MT Condensed Light"/>
                <a:cs typeface="Abadi MT Condensed Light"/>
              </a:rPr>
              <a:t>If </a:t>
            </a:r>
            <a:r>
              <a:rPr lang="en-US" sz="2400" dirty="0">
                <a:latin typeface="Abadi MT Condensed Light"/>
                <a:cs typeface="Abadi MT Condensed Light"/>
              </a:rPr>
              <a:t>it is </a:t>
            </a:r>
            <a:r>
              <a:rPr lang="en-US" sz="2400" dirty="0" smtClean="0">
                <a:latin typeface="Abadi MT Condensed Light"/>
                <a:cs typeface="Abadi MT Condensed Light"/>
              </a:rPr>
              <a:t>present </a:t>
            </a:r>
            <a:r>
              <a:rPr lang="en-US" sz="2400" dirty="0">
                <a:latin typeface="Abadi MT Condensed Light"/>
                <a:cs typeface="Abadi MT Condensed Light"/>
              </a:rPr>
              <a:t>on </a:t>
            </a:r>
            <a:r>
              <a:rPr lang="en-US" sz="2400" dirty="0" smtClean="0">
                <a:latin typeface="Abadi MT Condensed Light"/>
                <a:cs typeface="Abadi MT Condensed Light"/>
              </a:rPr>
              <a:t>RBCs’ surface, </a:t>
            </a:r>
            <a:r>
              <a:rPr lang="en-US" sz="2400" dirty="0">
                <a:latin typeface="Abadi MT Condensed Light"/>
                <a:cs typeface="Abadi MT Condensed Light"/>
              </a:rPr>
              <a:t>the blood is </a:t>
            </a:r>
            <a:r>
              <a:rPr lang="en-US" sz="2400" b="1" dirty="0" err="1">
                <a:solidFill>
                  <a:srgbClr val="008000"/>
                </a:solidFill>
                <a:latin typeface="Abadi MT Condensed Light"/>
                <a:cs typeface="Abadi MT Condensed Light"/>
              </a:rPr>
              <a:t>RhD</a:t>
            </a:r>
            <a:r>
              <a:rPr lang="en-US" sz="2400" b="1" dirty="0">
                <a:solidFill>
                  <a:srgbClr val="008000"/>
                </a:solidFill>
                <a:latin typeface="Abadi MT Condensed Light"/>
                <a:cs typeface="Abadi MT Condensed Light"/>
              </a:rPr>
              <a:t> positive </a:t>
            </a:r>
            <a:r>
              <a:rPr lang="en-US" sz="2400" dirty="0">
                <a:latin typeface="Abadi MT Condensed Light"/>
                <a:cs typeface="Abadi MT Condensed Light"/>
              </a:rPr>
              <a:t>(~80% of the population), if not it's </a:t>
            </a:r>
            <a:r>
              <a:rPr lang="en-US" sz="2400" b="1" dirty="0" err="1">
                <a:solidFill>
                  <a:schemeClr val="tx2"/>
                </a:solidFill>
                <a:latin typeface="Abadi MT Condensed Light"/>
                <a:cs typeface="Abadi MT Condensed Light"/>
              </a:rPr>
              <a:t>RhD</a:t>
            </a:r>
            <a:r>
              <a:rPr lang="en-US" sz="2400" b="1" dirty="0">
                <a:solidFill>
                  <a:schemeClr val="tx2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badi MT Condensed Light"/>
                <a:cs typeface="Abadi MT Condensed Light"/>
              </a:rPr>
              <a:t>negative</a:t>
            </a:r>
            <a:r>
              <a:rPr lang="en-US" sz="2400" dirty="0" smtClean="0">
                <a:latin typeface="Abadi MT Condensed Light"/>
                <a:cs typeface="Abadi MT Condensed Light"/>
              </a:rPr>
              <a:t>. </a:t>
            </a:r>
            <a:endParaRPr lang="en-US" sz="2400" dirty="0">
              <a:latin typeface="Abadi MT Condensed Light"/>
              <a:cs typeface="Abadi MT Condensed Light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b="0" dirty="0" smtClean="0">
                <a:latin typeface="Abadi MT Condensed Light"/>
                <a:cs typeface="Abadi MT Condensed Light"/>
              </a:rPr>
              <a:t>So</a:t>
            </a:r>
            <a:r>
              <a:rPr lang="en-US" sz="2400" b="0" dirty="0">
                <a:latin typeface="Abadi MT Condensed Light"/>
                <a:cs typeface="Abadi MT Condensed Light"/>
              </a:rPr>
              <a:t>, for example, some people in group A will have it, and will therefore be classed as </a:t>
            </a:r>
            <a:r>
              <a:rPr lang="en-US" sz="2400" b="0" dirty="0">
                <a:solidFill>
                  <a:srgbClr val="1E778E"/>
                </a:solidFill>
                <a:latin typeface="Abadi MT Condensed Light"/>
                <a:cs typeface="Abadi MT Condensed Light"/>
              </a:rPr>
              <a:t>A+ </a:t>
            </a:r>
            <a:r>
              <a:rPr lang="en-US" sz="2400" b="0" dirty="0">
                <a:latin typeface="Abadi MT Condensed Light"/>
                <a:cs typeface="Abadi MT Condensed Light"/>
              </a:rPr>
              <a:t>(or A positive), while the ones that don't, are </a:t>
            </a:r>
            <a:r>
              <a:rPr lang="en-US" sz="2400" b="0" dirty="0">
                <a:solidFill>
                  <a:srgbClr val="1E778E"/>
                </a:solidFill>
                <a:latin typeface="Abadi MT Condensed Light"/>
                <a:cs typeface="Abadi MT Condensed Light"/>
              </a:rPr>
              <a:t>A- </a:t>
            </a:r>
            <a:r>
              <a:rPr lang="en-US" sz="2400" b="0" dirty="0">
                <a:latin typeface="Abadi MT Condensed Light"/>
                <a:cs typeface="Abadi MT Condensed Light"/>
              </a:rPr>
              <a:t>(or A negative) and so it goes for groups B, AB and </a:t>
            </a:r>
            <a:r>
              <a:rPr lang="en-US" sz="2400" b="0" dirty="0" smtClean="0">
                <a:latin typeface="Abadi MT Condensed Light"/>
                <a:cs typeface="Abadi MT Condensed Light"/>
              </a:rPr>
              <a:t>O. </a:t>
            </a:r>
            <a:endParaRPr lang="en-US" sz="2400" b="0" dirty="0">
              <a:latin typeface="Abadi MT Condensed Light"/>
              <a:cs typeface="Abadi MT Condensed Light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1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1005</TotalTime>
  <Words>523</Words>
  <Application>Microsoft Macintosh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Essential</vt:lpstr>
      <vt:lpstr>Document</vt:lpstr>
      <vt:lpstr>PowerPoint Presentation</vt:lpstr>
      <vt:lpstr>Objectives</vt:lpstr>
      <vt:lpstr>Blood Group Substances</vt:lpstr>
      <vt:lpstr>ABO Blood Type System</vt:lpstr>
      <vt:lpstr>Importance of The ABO System </vt:lpstr>
      <vt:lpstr>Genetics of Blood Types</vt:lpstr>
      <vt:lpstr>Blood Types</vt:lpstr>
      <vt:lpstr>PowerPoint Presentation</vt:lpstr>
      <vt:lpstr>Rhesus Blood Group</vt:lpstr>
      <vt:lpstr>Rh Blood Group Transfusion</vt:lpstr>
      <vt:lpstr>PowerPoint Presentation</vt:lpstr>
      <vt:lpstr>Hemolytic Disease of The Newborn (HDN) </vt:lpstr>
      <vt:lpstr>Principle Of Test</vt:lpstr>
      <vt:lpstr>Results</vt:lpstr>
    </vt:vector>
  </TitlesOfParts>
  <Company>tb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 Mac </dc:creator>
  <cp:lastModifiedBy>Nora Saleh</cp:lastModifiedBy>
  <cp:revision>27</cp:revision>
  <dcterms:created xsi:type="dcterms:W3CDTF">2014-10-11T17:15:44Z</dcterms:created>
  <dcterms:modified xsi:type="dcterms:W3CDTF">2018-01-03T15:58:23Z</dcterms:modified>
</cp:coreProperties>
</file>