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66"/>
    <a:srgbClr val="993300"/>
    <a:srgbClr val="660066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06CC02-CCC3-4EFA-93C7-685977EDBC4F}" type="datetimeFigureOut">
              <a:rPr lang="ar-SA" smtClean="0"/>
              <a:pPr/>
              <a:t>08/11/33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2A8044-EAC4-4E35-B0E8-BBA4EEF77B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get-3-2009-sez_ae_9sba1r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87624" y="404664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3399"/>
                </a:solidFill>
              </a:rPr>
              <a:t>               مــــــاريا مــنــتــســـوري</a:t>
            </a:r>
            <a:endParaRPr lang="ar-SA" sz="32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15qn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683568" y="1196752"/>
            <a:ext cx="6048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660066"/>
                </a:solidFill>
              </a:rPr>
              <a:t>*أســلـــوب </a:t>
            </a:r>
            <a:r>
              <a:rPr lang="ar-SA" sz="2400" b="1" dirty="0" err="1" smtClean="0">
                <a:solidFill>
                  <a:srgbClr val="660066"/>
                </a:solidFill>
              </a:rPr>
              <a:t>مــنــتــسـوري</a:t>
            </a:r>
            <a:r>
              <a:rPr lang="ar-SA" sz="2400" b="1" dirty="0" smtClean="0">
                <a:solidFill>
                  <a:srgbClr val="660066"/>
                </a:solidFill>
              </a:rPr>
              <a:t> فـي قــاعــة الـفـصـل:</a:t>
            </a:r>
            <a:endParaRPr lang="ar-SA" sz="2400" b="1" dirty="0">
              <a:solidFill>
                <a:srgbClr val="660066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9552" y="2564904"/>
            <a:ext cx="619268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3399"/>
                </a:solidFill>
              </a:rPr>
              <a:t>تركز </a:t>
            </a:r>
            <a:r>
              <a:rPr lang="ar-SA" sz="2000" b="1" dirty="0" err="1" smtClean="0">
                <a:solidFill>
                  <a:srgbClr val="FF3399"/>
                </a:solidFill>
              </a:rPr>
              <a:t>منتسوري</a:t>
            </a:r>
            <a:r>
              <a:rPr lang="ar-SA" sz="2000" b="1" dirty="0" smtClean="0">
                <a:solidFill>
                  <a:srgbClr val="FF3399"/>
                </a:solidFill>
              </a:rPr>
              <a:t> على </a:t>
            </a:r>
            <a:r>
              <a:rPr lang="ar-SA" sz="2000" b="1" dirty="0" err="1" smtClean="0">
                <a:solidFill>
                  <a:srgbClr val="FF3399"/>
                </a:solidFill>
              </a:rPr>
              <a:t>اهمية</a:t>
            </a:r>
            <a:r>
              <a:rPr lang="ar-SA" sz="2000" b="1" dirty="0" smtClean="0">
                <a:solidFill>
                  <a:srgbClr val="FF3399"/>
                </a:solidFill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</a:rPr>
              <a:t>التهيئه</a:t>
            </a:r>
            <a:r>
              <a:rPr lang="ar-SA" sz="2000" b="1" dirty="0" smtClean="0">
                <a:solidFill>
                  <a:srgbClr val="FF3399"/>
                </a:solidFill>
              </a:rPr>
              <a:t> وإعدادها,وضرورة تزويد الأطفال مواد وأدوات وأجهزة خاصة محددة توزع على </a:t>
            </a:r>
            <a:r>
              <a:rPr lang="ar-SA" sz="2000" b="1" dirty="0" err="1" smtClean="0">
                <a:solidFill>
                  <a:srgbClr val="FF3399"/>
                </a:solidFill>
              </a:rPr>
              <a:t>اركان</a:t>
            </a:r>
            <a:r>
              <a:rPr lang="ar-SA" sz="2000" b="1" dirty="0" smtClean="0">
                <a:solidFill>
                  <a:srgbClr val="FF3399"/>
                </a:solidFill>
              </a:rPr>
              <a:t> ثلاثة في قاعة الصف,أو مراكز اهتمام ثلاثة هي :</a:t>
            </a:r>
          </a:p>
          <a:p>
            <a:endParaRPr lang="ar-SA" sz="2000" b="1" dirty="0" smtClean="0">
              <a:solidFill>
                <a:srgbClr val="FF3399"/>
              </a:solidFill>
            </a:endParaRPr>
          </a:p>
          <a:p>
            <a:r>
              <a:rPr lang="ar-SA" sz="2000" b="1" dirty="0" smtClean="0">
                <a:solidFill>
                  <a:srgbClr val="660066"/>
                </a:solidFill>
              </a:rPr>
              <a:t>*الركن الأول: </a:t>
            </a:r>
            <a:r>
              <a:rPr lang="ar-SA" sz="2000" b="1" dirty="0" smtClean="0">
                <a:solidFill>
                  <a:srgbClr val="FF3399"/>
                </a:solidFill>
              </a:rPr>
              <a:t>وتطلق عليه </a:t>
            </a:r>
            <a:r>
              <a:rPr lang="ar-SA" sz="2000" b="1" dirty="0" err="1" smtClean="0">
                <a:solidFill>
                  <a:srgbClr val="FF3399"/>
                </a:solidFill>
              </a:rPr>
              <a:t>منتسوري</a:t>
            </a:r>
            <a:r>
              <a:rPr lang="ar-SA" sz="2000" b="1" dirty="0" smtClean="0">
                <a:solidFill>
                  <a:srgbClr val="FF3399"/>
                </a:solidFill>
              </a:rPr>
              <a:t> ركن الحياة </a:t>
            </a:r>
            <a:r>
              <a:rPr lang="ar-SA" sz="2000" b="1" dirty="0" err="1" smtClean="0">
                <a:solidFill>
                  <a:srgbClr val="FF3399"/>
                </a:solidFill>
              </a:rPr>
              <a:t>العمليه</a:t>
            </a:r>
            <a:r>
              <a:rPr lang="ar-SA" sz="2000" b="1" dirty="0" smtClean="0">
                <a:solidFill>
                  <a:srgbClr val="FF3399"/>
                </a:solidFill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</a:rPr>
              <a:t>او</a:t>
            </a:r>
            <a:r>
              <a:rPr lang="ar-SA" sz="2000" b="1" dirty="0" smtClean="0">
                <a:solidFill>
                  <a:srgbClr val="FF3399"/>
                </a:solidFill>
              </a:rPr>
              <a:t> ركن النشاط الحركي.</a:t>
            </a:r>
          </a:p>
          <a:p>
            <a:endParaRPr lang="ar-SA" sz="2000" b="1" dirty="0" smtClean="0">
              <a:solidFill>
                <a:srgbClr val="FF3399"/>
              </a:solidFill>
            </a:endParaRPr>
          </a:p>
          <a:p>
            <a:r>
              <a:rPr lang="ar-SA" sz="2000" b="1" dirty="0" smtClean="0">
                <a:solidFill>
                  <a:srgbClr val="660066"/>
                </a:solidFill>
              </a:rPr>
              <a:t>*الركن الثاني: </a:t>
            </a:r>
            <a:r>
              <a:rPr lang="ar-SA" sz="2000" b="1" dirty="0" smtClean="0">
                <a:solidFill>
                  <a:srgbClr val="FF3399"/>
                </a:solidFill>
              </a:rPr>
              <a:t>وتطلق ركن المواد الحسيه أو ركن تدريب الحواس.</a:t>
            </a:r>
          </a:p>
          <a:p>
            <a:endParaRPr lang="ar-SA" sz="2000" b="1" dirty="0" smtClean="0">
              <a:solidFill>
                <a:srgbClr val="660066"/>
              </a:solidFill>
            </a:endParaRPr>
          </a:p>
          <a:p>
            <a:r>
              <a:rPr lang="ar-SA" sz="2000" b="1" dirty="0" smtClean="0">
                <a:solidFill>
                  <a:srgbClr val="660066"/>
                </a:solidFill>
              </a:rPr>
              <a:t>*الركن الثالث:</a:t>
            </a:r>
            <a:r>
              <a:rPr lang="ar-SA" sz="2000" b="1" dirty="0" smtClean="0">
                <a:solidFill>
                  <a:srgbClr val="FF3399"/>
                </a:solidFill>
              </a:rPr>
              <a:t>وتطلق عليه ركن المواد </a:t>
            </a:r>
            <a:r>
              <a:rPr lang="ar-SA" sz="2000" b="1" dirty="0" err="1" smtClean="0">
                <a:solidFill>
                  <a:srgbClr val="FF3399"/>
                </a:solidFill>
              </a:rPr>
              <a:t>الاكاديميه</a:t>
            </a:r>
            <a:r>
              <a:rPr lang="ar-SA" sz="2000" b="1" dirty="0" smtClean="0">
                <a:solidFill>
                  <a:srgbClr val="FF3399"/>
                </a:solidFill>
              </a:rPr>
              <a:t> أو ركن تعليم </a:t>
            </a:r>
            <a:r>
              <a:rPr lang="ar-SA" sz="2000" b="1" dirty="0" err="1" smtClean="0">
                <a:solidFill>
                  <a:srgbClr val="FF3399"/>
                </a:solidFill>
              </a:rPr>
              <a:t>القراءه</a:t>
            </a:r>
            <a:r>
              <a:rPr lang="ar-SA" sz="2000" b="1" dirty="0" smtClean="0">
                <a:solidFill>
                  <a:srgbClr val="FF3399"/>
                </a:solidFill>
              </a:rPr>
              <a:t> والكتابة ولحساب وتمارس أنشطة كل ركن من خلال تفاعل الطفل المباشر مع المواد </a:t>
            </a:r>
            <a:r>
              <a:rPr lang="ar-SA" sz="2000" b="1" dirty="0" err="1" smtClean="0">
                <a:solidFill>
                  <a:srgbClr val="FF3399"/>
                </a:solidFill>
              </a:rPr>
              <a:t>والادوات</a:t>
            </a:r>
            <a:r>
              <a:rPr lang="ar-SA" sz="2000" b="1" dirty="0" smtClean="0">
                <a:solidFill>
                  <a:srgbClr val="FF3399"/>
                </a:solidFill>
              </a:rPr>
              <a:t> المتوفرة بالركن.</a:t>
            </a:r>
            <a:endParaRPr lang="ar-SA" sz="2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8l3528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827584" y="1052736"/>
            <a:ext cx="59046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err="1" smtClean="0">
                <a:solidFill>
                  <a:srgbClr val="FFC000"/>
                </a:solidFill>
              </a:rPr>
              <a:t>مــنــاشــط</a:t>
            </a:r>
            <a:r>
              <a:rPr lang="ar-SA" sz="3200" dirty="0" smtClean="0">
                <a:solidFill>
                  <a:srgbClr val="FFC000"/>
                </a:solidFill>
              </a:rPr>
              <a:t> أركـــان قــاعــات </a:t>
            </a:r>
            <a:r>
              <a:rPr lang="ar-SA" sz="3200" dirty="0" err="1" smtClean="0">
                <a:solidFill>
                  <a:srgbClr val="FFC000"/>
                </a:solidFill>
              </a:rPr>
              <a:t>مـنـتـسوري</a:t>
            </a:r>
            <a:r>
              <a:rPr lang="ar-SA" sz="3200" dirty="0" smtClean="0">
                <a:solidFill>
                  <a:srgbClr val="FFC000"/>
                </a:solidFill>
              </a:rPr>
              <a:t>: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544" y="2564904"/>
            <a:ext cx="6264696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أولاً: ركــن الحياة العملية:</a:t>
            </a:r>
          </a:p>
          <a:p>
            <a:endParaRPr lang="ar-SA" sz="2400" dirty="0" smtClean="0">
              <a:solidFill>
                <a:srgbClr val="0066FF"/>
              </a:solidFill>
            </a:endParaRPr>
          </a:p>
          <a:p>
            <a:r>
              <a:rPr lang="ar-SA" sz="2000" dirty="0" smtClean="0">
                <a:solidFill>
                  <a:srgbClr val="0066FF"/>
                </a:solidFill>
              </a:rPr>
              <a:t>ويمارس في هذا الركن </a:t>
            </a:r>
            <a:r>
              <a:rPr lang="ar-SA" sz="2000" dirty="0" err="1" smtClean="0">
                <a:solidFill>
                  <a:srgbClr val="0066FF"/>
                </a:solidFill>
              </a:rPr>
              <a:t>المناشط</a:t>
            </a:r>
            <a:r>
              <a:rPr lang="ar-SA" sz="2000" dirty="0" smtClean="0">
                <a:solidFill>
                  <a:srgbClr val="0066FF"/>
                </a:solidFill>
              </a:rPr>
              <a:t> </a:t>
            </a:r>
            <a:r>
              <a:rPr lang="ar-SA" sz="2000" dirty="0" err="1" smtClean="0">
                <a:solidFill>
                  <a:srgbClr val="0066FF"/>
                </a:solidFill>
              </a:rPr>
              <a:t>الحركيه</a:t>
            </a:r>
            <a:r>
              <a:rPr lang="ar-SA" sz="2000" dirty="0" smtClean="0">
                <a:solidFill>
                  <a:srgbClr val="0066FF"/>
                </a:solidFill>
              </a:rPr>
              <a:t> والأساسية مثل أنشطة المشي من  مكان لآخر وحمل </a:t>
            </a:r>
            <a:r>
              <a:rPr lang="ar-SA" sz="2000" dirty="0" err="1" smtClean="0">
                <a:solidFill>
                  <a:srgbClr val="0066FF"/>
                </a:solidFill>
              </a:rPr>
              <a:t>الاشياء</a:t>
            </a:r>
            <a:r>
              <a:rPr lang="ar-SA" sz="2000" dirty="0" smtClean="0">
                <a:solidFill>
                  <a:srgbClr val="0066FF"/>
                </a:solidFill>
              </a:rPr>
              <a:t> </a:t>
            </a:r>
            <a:r>
              <a:rPr lang="ar-SA" sz="2000" dirty="0" err="1" smtClean="0">
                <a:solidFill>
                  <a:srgbClr val="0066FF"/>
                </a:solidFill>
              </a:rPr>
              <a:t>الموجوده</a:t>
            </a:r>
            <a:r>
              <a:rPr lang="ar-SA" sz="2000" dirty="0" smtClean="0">
                <a:solidFill>
                  <a:srgbClr val="0066FF"/>
                </a:solidFill>
              </a:rPr>
              <a:t> </a:t>
            </a:r>
            <a:r>
              <a:rPr lang="ar-SA" sz="2000" dirty="0" err="1" smtClean="0">
                <a:solidFill>
                  <a:srgbClr val="0066FF"/>
                </a:solidFill>
              </a:rPr>
              <a:t>والتديب</a:t>
            </a:r>
            <a:r>
              <a:rPr lang="ar-SA" sz="2000" dirty="0" smtClean="0">
                <a:solidFill>
                  <a:srgbClr val="0066FF"/>
                </a:solidFill>
              </a:rPr>
              <a:t> على </a:t>
            </a:r>
            <a:r>
              <a:rPr lang="ar-SA" sz="2000" dirty="0" err="1" smtClean="0">
                <a:solidFill>
                  <a:srgbClr val="0066FF"/>
                </a:solidFill>
              </a:rPr>
              <a:t>تزرير</a:t>
            </a:r>
            <a:r>
              <a:rPr lang="ar-SA" sz="2000" dirty="0" smtClean="0">
                <a:solidFill>
                  <a:srgbClr val="0066FF"/>
                </a:solidFill>
              </a:rPr>
              <a:t> </a:t>
            </a:r>
            <a:r>
              <a:rPr lang="ar-SA" sz="2000" dirty="0" err="1" smtClean="0">
                <a:solidFill>
                  <a:srgbClr val="0066FF"/>
                </a:solidFill>
              </a:rPr>
              <a:t>نامذج</a:t>
            </a:r>
            <a:r>
              <a:rPr lang="ar-SA" sz="2000" dirty="0" smtClean="0">
                <a:solidFill>
                  <a:srgbClr val="0066FF"/>
                </a:solidFill>
              </a:rPr>
              <a:t> الملابس </a:t>
            </a:r>
            <a:r>
              <a:rPr lang="ar-SA" sz="2000" dirty="0" err="1" smtClean="0">
                <a:solidFill>
                  <a:srgbClr val="0066FF"/>
                </a:solidFill>
              </a:rPr>
              <a:t>المصممه</a:t>
            </a:r>
            <a:r>
              <a:rPr lang="ar-SA" sz="2000" dirty="0" smtClean="0">
                <a:solidFill>
                  <a:srgbClr val="0066FF"/>
                </a:solidFill>
              </a:rPr>
              <a:t> بدقه </a:t>
            </a:r>
            <a:endParaRPr lang="ar-SA" sz="2000" dirty="0">
              <a:solidFill>
                <a:srgbClr val="0066FF"/>
              </a:solidFill>
            </a:endParaRPr>
          </a:p>
          <a:p>
            <a:r>
              <a:rPr lang="ar-SA" sz="2000" dirty="0" smtClean="0">
                <a:solidFill>
                  <a:srgbClr val="0066FF"/>
                </a:solidFill>
              </a:rPr>
              <a:t>وربط عقدة, وعمل (فيونكه)وتهدف المناشط السابقه جميعها الى تحرير الطفل من الاعتماد على الكبار ،وتدريبه على تحقيق الاستقلال الذاتي، وتمكينه من التركيز في الانشطه التي يقوم بها. ويتدرب </a:t>
            </a:r>
            <a:r>
              <a:rPr lang="ar-SA" sz="2000" dirty="0" err="1" smtClean="0">
                <a:solidFill>
                  <a:srgbClr val="0066FF"/>
                </a:solidFill>
              </a:rPr>
              <a:t>الاطفال</a:t>
            </a:r>
            <a:r>
              <a:rPr lang="ar-SA" sz="2000" dirty="0" smtClean="0">
                <a:solidFill>
                  <a:srgbClr val="0066FF"/>
                </a:solidFill>
              </a:rPr>
              <a:t> من خلال هذا الركن على </a:t>
            </a:r>
            <a:r>
              <a:rPr lang="ar-SA" sz="2000" dirty="0" err="1" smtClean="0">
                <a:solidFill>
                  <a:srgbClr val="0066FF"/>
                </a:solidFill>
              </a:rPr>
              <a:t>انشطة</a:t>
            </a:r>
            <a:r>
              <a:rPr lang="ar-SA" sz="2000" dirty="0" smtClean="0">
                <a:solidFill>
                  <a:srgbClr val="0066FF"/>
                </a:solidFill>
              </a:rPr>
              <a:t> غسل الملابس ،ودعكها ،وصب الماء في وعاء دون سكبه ،وتلميع الاحذيه ،وتنظيف الزجاج ،وغسل االارض وكنسها ،وتنظيف الخضروات والفواكه.</a:t>
            </a:r>
            <a:endParaRPr lang="ar-SA" sz="2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11pk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مربع نص 4"/>
          <p:cNvSpPr txBox="1"/>
          <p:nvPr/>
        </p:nvSpPr>
        <p:spPr>
          <a:xfrm rot="10800000" flipV="1">
            <a:off x="539552" y="767678"/>
            <a:ext cx="6192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008000"/>
                </a:solidFill>
              </a:rPr>
              <a:t>ويدرب الطفل في ركن </a:t>
            </a:r>
            <a:r>
              <a:rPr lang="ar-SA" sz="3200" dirty="0" err="1" smtClean="0">
                <a:solidFill>
                  <a:srgbClr val="008000"/>
                </a:solidFill>
              </a:rPr>
              <a:t>انشطة</a:t>
            </a:r>
            <a:r>
              <a:rPr lang="ar-SA" sz="3200" dirty="0" smtClean="0">
                <a:solidFill>
                  <a:srgbClr val="008000"/>
                </a:solidFill>
              </a:rPr>
              <a:t> الحياة </a:t>
            </a:r>
            <a:r>
              <a:rPr lang="ar-SA" sz="3200" dirty="0" err="1" smtClean="0">
                <a:solidFill>
                  <a:srgbClr val="008000"/>
                </a:solidFill>
              </a:rPr>
              <a:t>الواقعه</a:t>
            </a:r>
            <a:r>
              <a:rPr lang="ar-SA" sz="3200" dirty="0" smtClean="0">
                <a:solidFill>
                  <a:srgbClr val="008000"/>
                </a:solidFill>
              </a:rPr>
              <a:t> على أربعة أنماط مختلفة من التمارين هــي : </a:t>
            </a:r>
            <a:endParaRPr lang="ar-SA" sz="3200" dirty="0">
              <a:solidFill>
                <a:srgbClr val="008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544" y="2492896"/>
            <a:ext cx="63367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8000"/>
                </a:solidFill>
              </a:rPr>
              <a:t>الأول: </a:t>
            </a:r>
            <a:r>
              <a:rPr lang="ar-SA" sz="2000" b="1" dirty="0" smtClean="0">
                <a:solidFill>
                  <a:srgbClr val="FF3399"/>
                </a:solidFill>
              </a:rPr>
              <a:t>هو أنشطة الرعاية الشخصية والتي </a:t>
            </a:r>
            <a:r>
              <a:rPr lang="ar-SA" sz="2000" b="1" dirty="0" err="1" smtClean="0">
                <a:solidFill>
                  <a:srgbClr val="FF3399"/>
                </a:solidFill>
              </a:rPr>
              <a:t>تتظمن</a:t>
            </a:r>
            <a:r>
              <a:rPr lang="ar-SA" sz="2000" b="1" dirty="0" smtClean="0">
                <a:solidFill>
                  <a:srgbClr val="FF3399"/>
                </a:solidFill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</a:rPr>
              <a:t>إستخدام</a:t>
            </a:r>
            <a:r>
              <a:rPr lang="ar-SA" sz="2000" b="1" dirty="0" smtClean="0">
                <a:solidFill>
                  <a:srgbClr val="FF3399"/>
                </a:solidFill>
              </a:rPr>
              <a:t> شماعات الملابس وتلميع </a:t>
            </a:r>
            <a:r>
              <a:rPr lang="ar-SA" sz="2000" b="1" dirty="0" err="1" smtClean="0">
                <a:solidFill>
                  <a:srgbClr val="FF3399"/>
                </a:solidFill>
              </a:rPr>
              <a:t>الاحذية</a:t>
            </a:r>
            <a:r>
              <a:rPr lang="ar-SA" sz="2000" b="1" dirty="0" smtClean="0">
                <a:solidFill>
                  <a:srgbClr val="FF3399"/>
                </a:solidFill>
              </a:rPr>
              <a:t>، وغسل اليدين. </a:t>
            </a:r>
          </a:p>
          <a:p>
            <a:endParaRPr lang="ar-SA" sz="2000" b="1" dirty="0" smtClean="0">
              <a:solidFill>
                <a:srgbClr val="FF3399"/>
              </a:solidFill>
            </a:endParaRPr>
          </a:p>
          <a:p>
            <a:endParaRPr lang="ar-SA" sz="2000" b="1" dirty="0">
              <a:solidFill>
                <a:srgbClr val="FF3399"/>
              </a:solidFill>
            </a:endParaRPr>
          </a:p>
          <a:p>
            <a:r>
              <a:rPr lang="ar-SA" sz="2000" b="1" dirty="0" smtClean="0">
                <a:solidFill>
                  <a:srgbClr val="008000"/>
                </a:solidFill>
              </a:rPr>
              <a:t>الثاني: </a:t>
            </a:r>
            <a:r>
              <a:rPr lang="ar-SA" sz="2000" b="1" dirty="0" err="1" smtClean="0">
                <a:solidFill>
                  <a:srgbClr val="FF3399"/>
                </a:solidFill>
              </a:rPr>
              <a:t>هوأنشطة</a:t>
            </a:r>
            <a:r>
              <a:rPr lang="ar-SA" sz="2000" b="1" dirty="0" smtClean="0">
                <a:solidFill>
                  <a:srgbClr val="FF3399"/>
                </a:solidFill>
              </a:rPr>
              <a:t> رعاية </a:t>
            </a:r>
            <a:r>
              <a:rPr lang="ar-SA" sz="2000" b="1" dirty="0" err="1" smtClean="0">
                <a:solidFill>
                  <a:srgbClr val="FF3399"/>
                </a:solidFill>
              </a:rPr>
              <a:t>البيئه</a:t>
            </a:r>
            <a:r>
              <a:rPr lang="ar-SA" sz="2000" b="1" dirty="0" smtClean="0">
                <a:solidFill>
                  <a:srgbClr val="FF3399"/>
                </a:solidFill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</a:rPr>
              <a:t>وتتظمن</a:t>
            </a:r>
            <a:r>
              <a:rPr lang="ar-SA" sz="2000" b="1" dirty="0" smtClean="0">
                <a:solidFill>
                  <a:srgbClr val="FF3399"/>
                </a:solidFill>
              </a:rPr>
              <a:t> إزالة </a:t>
            </a:r>
            <a:r>
              <a:rPr lang="ar-SA" sz="2000" b="1" dirty="0" err="1" smtClean="0">
                <a:solidFill>
                  <a:srgbClr val="FF3399"/>
                </a:solidFill>
              </a:rPr>
              <a:t>الاتربه</a:t>
            </a:r>
            <a:r>
              <a:rPr lang="ar-SA" sz="2000" b="1" dirty="0" smtClean="0">
                <a:solidFill>
                  <a:srgbClr val="FF3399"/>
                </a:solidFill>
              </a:rPr>
              <a:t>،وتلميع المناضد،وترتيب </a:t>
            </a:r>
            <a:r>
              <a:rPr lang="ar-SA" sz="2000" b="1" dirty="0" err="1" smtClean="0">
                <a:solidFill>
                  <a:srgbClr val="FF3399"/>
                </a:solidFill>
              </a:rPr>
              <a:t>الاثاث</a:t>
            </a:r>
            <a:r>
              <a:rPr lang="ar-SA" sz="2000" b="1" dirty="0" smtClean="0">
                <a:solidFill>
                  <a:srgbClr val="FF3399"/>
                </a:solidFill>
              </a:rPr>
              <a:t>.</a:t>
            </a:r>
            <a:endParaRPr lang="ar-SA" sz="2000" b="1" dirty="0">
              <a:solidFill>
                <a:srgbClr val="FF3399"/>
              </a:solidFill>
            </a:endParaRPr>
          </a:p>
          <a:p>
            <a:r>
              <a:rPr lang="ar-SA" sz="2000" b="1" dirty="0" smtClean="0">
                <a:solidFill>
                  <a:srgbClr val="008000"/>
                </a:solidFill>
              </a:rPr>
              <a:t>الثالث: </a:t>
            </a:r>
            <a:r>
              <a:rPr lang="ar-SA" sz="2000" b="1" dirty="0" err="1" smtClean="0">
                <a:solidFill>
                  <a:srgbClr val="FF3399"/>
                </a:solidFill>
              </a:rPr>
              <a:t>انشطة</a:t>
            </a:r>
            <a:r>
              <a:rPr lang="ar-SA" sz="2000" b="1" dirty="0" smtClean="0">
                <a:solidFill>
                  <a:srgbClr val="FF3399"/>
                </a:solidFill>
              </a:rPr>
              <a:t> الرعاية </a:t>
            </a:r>
            <a:r>
              <a:rPr lang="ar-SA" sz="2000" b="1" dirty="0" err="1" smtClean="0">
                <a:solidFill>
                  <a:srgbClr val="FF3399"/>
                </a:solidFill>
              </a:rPr>
              <a:t>الاجتماعيه</a:t>
            </a:r>
            <a:r>
              <a:rPr lang="ar-SA" sz="2000" b="1" dirty="0" smtClean="0">
                <a:solidFill>
                  <a:srgbClr val="FF3399"/>
                </a:solidFill>
              </a:rPr>
              <a:t> </a:t>
            </a:r>
            <a:r>
              <a:rPr lang="ar-SA" sz="2000" b="1" dirty="0" err="1" smtClean="0">
                <a:solidFill>
                  <a:srgbClr val="FF3399"/>
                </a:solidFill>
              </a:rPr>
              <a:t>وتتظمن</a:t>
            </a:r>
            <a:r>
              <a:rPr lang="ar-SA" sz="2000" b="1" dirty="0" smtClean="0">
                <a:solidFill>
                  <a:srgbClr val="FF3399"/>
                </a:solidFill>
              </a:rPr>
              <a:t> المشاركة الوجدانية الاجتماعية في المناسبات المختلفة ، والعطف على الاخرين (أطفال،حيوانات)،الرفق با المساكين،زيارة المرضى،الأخذ بيد الضعيف.</a:t>
            </a:r>
            <a:endParaRPr lang="ar-SA" sz="2000" b="1" dirty="0">
              <a:solidFill>
                <a:srgbClr val="FF3399"/>
              </a:solidFill>
            </a:endParaRPr>
          </a:p>
        </p:txBody>
      </p:sp>
      <p:pic>
        <p:nvPicPr>
          <p:cNvPr id="1026" name="Picture 2" descr="C:\Users\Sony\Desktop\jp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1076325" cy="792088"/>
          </a:xfrm>
          <a:prstGeom prst="rect">
            <a:avLst/>
          </a:prstGeom>
          <a:noFill/>
        </p:spPr>
      </p:pic>
      <p:pic>
        <p:nvPicPr>
          <p:cNvPr id="1027" name="Picture 3" descr="C:\Users\Sony\Desktop\k0iu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85184"/>
            <a:ext cx="2026915" cy="131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v30v-6b293df2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971600" y="1052736"/>
            <a:ext cx="78488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الرابع : </a:t>
            </a:r>
            <a:r>
              <a:rPr lang="ar-SA" sz="3200" b="1" dirty="0" smtClean="0">
                <a:solidFill>
                  <a:srgbClr val="660066"/>
                </a:solidFill>
              </a:rPr>
              <a:t>هــو أنشطة حركية وتتظمن المشي على خط مستقيم ،الأتزان أثناء الجري ، الوقوف على قدم واحد ، الوقوف على اطراف الاصابع </a:t>
            </a:r>
            <a:endParaRPr lang="ar-SA" sz="3200" b="1" dirty="0">
              <a:solidFill>
                <a:srgbClr val="660066"/>
              </a:solidFill>
            </a:endParaRPr>
          </a:p>
        </p:txBody>
      </p:sp>
      <p:pic>
        <p:nvPicPr>
          <p:cNvPr id="2050" name="Picture 2" descr="C:\Users\Sony\Desktop\jp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2674987" cy="3012926"/>
          </a:xfrm>
          <a:prstGeom prst="rect">
            <a:avLst/>
          </a:prstGeom>
          <a:noFill/>
        </p:spPr>
      </p:pic>
      <p:pic>
        <p:nvPicPr>
          <p:cNvPr id="2052" name="Picture 4" descr="C:\Users\Sony\Desktop\jpg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2mg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مربع نص 4"/>
          <p:cNvSpPr txBox="1"/>
          <p:nvPr/>
        </p:nvSpPr>
        <p:spPr>
          <a:xfrm>
            <a:off x="467544" y="548680"/>
            <a:ext cx="655272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FF0000"/>
                </a:solidFill>
              </a:rPr>
              <a:t>وتعتقد </a:t>
            </a:r>
            <a:r>
              <a:rPr lang="ar-SA" sz="2800" b="1" dirty="0" err="1" smtClean="0">
                <a:solidFill>
                  <a:srgbClr val="FF0000"/>
                </a:solidFill>
              </a:rPr>
              <a:t>منتسوري</a:t>
            </a:r>
            <a:r>
              <a:rPr lang="ar-SA" sz="2800" b="1" dirty="0" smtClean="0">
                <a:solidFill>
                  <a:srgbClr val="FF0000"/>
                </a:solidFill>
              </a:rPr>
              <a:t> أن اندماج الطفل في بعض ممارسة نشاط معين يمكنه من توسيع مدى انتباهه،كما انه من خلال أتباعه لتركيب منظم لبعض </a:t>
            </a:r>
            <a:r>
              <a:rPr lang="ar-SA" sz="2800" b="1" dirty="0" err="1" smtClean="0">
                <a:solidFill>
                  <a:srgbClr val="FF0000"/>
                </a:solidFill>
              </a:rPr>
              <a:t>الاعمال</a:t>
            </a:r>
            <a:r>
              <a:rPr lang="ar-SA" sz="2800" b="1" dirty="0" smtClean="0">
                <a:solidFill>
                  <a:srgbClr val="FF0000"/>
                </a:solidFill>
              </a:rPr>
              <a:t> يتمكن الطفل من </a:t>
            </a:r>
            <a:r>
              <a:rPr lang="ar-SA" sz="2800" b="1" dirty="0" err="1" smtClean="0">
                <a:solidFill>
                  <a:srgbClr val="FF0000"/>
                </a:solidFill>
              </a:rPr>
              <a:t>ادراك</a:t>
            </a:r>
            <a:r>
              <a:rPr lang="ar-SA" sz="2800" b="1" dirty="0" smtClean="0">
                <a:solidFill>
                  <a:srgbClr val="FF0000"/>
                </a:solidFill>
              </a:rPr>
              <a:t> التفاصيل </a:t>
            </a:r>
            <a:r>
              <a:rPr lang="ar-SA" sz="2800" b="1" dirty="0" err="1" smtClean="0">
                <a:solidFill>
                  <a:srgbClr val="FF0000"/>
                </a:solidFill>
              </a:rPr>
              <a:t>المحدده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لاجزاء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الاشياء</a:t>
            </a:r>
            <a:r>
              <a:rPr lang="ar-SA" sz="2800" b="1" dirty="0" smtClean="0">
                <a:solidFill>
                  <a:srgbClr val="FF0000"/>
                </a:solidFill>
              </a:rPr>
              <a:t> التي يتعامل معها . وترى </a:t>
            </a:r>
            <a:r>
              <a:rPr lang="ar-SA" sz="2800" b="1" dirty="0" err="1" smtClean="0">
                <a:solidFill>
                  <a:srgbClr val="FF0000"/>
                </a:solidFill>
              </a:rPr>
              <a:t>منتسوري</a:t>
            </a:r>
            <a:r>
              <a:rPr lang="ar-SA" sz="2800" b="1" dirty="0" smtClean="0">
                <a:solidFill>
                  <a:srgbClr val="FF0000"/>
                </a:solidFill>
              </a:rPr>
              <a:t> أن التعليم الجيد </a:t>
            </a:r>
            <a:r>
              <a:rPr lang="ar-SA" sz="2800" b="1" dirty="0" err="1" smtClean="0">
                <a:solidFill>
                  <a:srgbClr val="FF0000"/>
                </a:solidFill>
              </a:rPr>
              <a:t>لايمكن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ان</a:t>
            </a:r>
            <a:r>
              <a:rPr lang="ar-SA" sz="2800" b="1" dirty="0" smtClean="0">
                <a:solidFill>
                  <a:srgbClr val="FF0000"/>
                </a:solidFill>
              </a:rPr>
              <a:t> يتحقق </a:t>
            </a:r>
            <a:r>
              <a:rPr lang="ar-SA" sz="2800" b="1" dirty="0" err="1" smtClean="0">
                <a:solidFill>
                  <a:srgbClr val="FF0000"/>
                </a:solidFill>
              </a:rPr>
              <a:t>الا</a:t>
            </a:r>
            <a:r>
              <a:rPr lang="ar-SA" sz="2800" b="1" dirty="0" smtClean="0">
                <a:solidFill>
                  <a:srgbClr val="FF0000"/>
                </a:solidFill>
              </a:rPr>
              <a:t> إذا تمكن الطفل من تركيز انتباهه على </a:t>
            </a:r>
            <a:r>
              <a:rPr lang="ar-SA" sz="2800" b="1" dirty="0" err="1" smtClean="0">
                <a:solidFill>
                  <a:srgbClr val="FF0000"/>
                </a:solidFill>
              </a:rPr>
              <a:t>الشئ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اللذي</a:t>
            </a:r>
            <a:r>
              <a:rPr lang="ar-SA" sz="2800" b="1" dirty="0" smtClean="0">
                <a:solidFill>
                  <a:srgbClr val="FF0000"/>
                </a:solidFill>
              </a:rPr>
              <a:t> يتعامل معه،وعن طريق التفاعل المباشر مع الشيء ، ألا كان تعلمه ناقصا وغير تام الا أن منتسوري تؤكد تأكيداً كبيراً على اهمية الممارسه والتدريب فـي لطفولة لأكتساب مهارات اتقان هذه المناشط والممارسه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1st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مربع نص 5"/>
          <p:cNvSpPr txBox="1"/>
          <p:nvPr/>
        </p:nvSpPr>
        <p:spPr>
          <a:xfrm>
            <a:off x="395536" y="548680"/>
            <a:ext cx="662473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b="1" dirty="0" smtClean="0">
              <a:solidFill>
                <a:srgbClr val="993300"/>
              </a:solidFill>
            </a:endParaRPr>
          </a:p>
          <a:p>
            <a:r>
              <a:rPr lang="ar-SA" sz="2400" b="1" dirty="0" smtClean="0">
                <a:solidFill>
                  <a:srgbClr val="993300"/>
                </a:solidFill>
              </a:rPr>
              <a:t>وتؤكد </a:t>
            </a:r>
            <a:r>
              <a:rPr lang="ar-SA" sz="2400" b="1" dirty="0" err="1" smtClean="0">
                <a:solidFill>
                  <a:srgbClr val="993300"/>
                </a:solidFill>
              </a:rPr>
              <a:t>منتسوري</a:t>
            </a:r>
            <a:r>
              <a:rPr lang="ar-SA" sz="2400" b="1" dirty="0" smtClean="0">
                <a:solidFill>
                  <a:srgbClr val="993300"/>
                </a:solidFill>
              </a:rPr>
              <a:t> في برنامجها على </a:t>
            </a:r>
            <a:r>
              <a:rPr lang="ar-SA" sz="2400" b="1" dirty="0" err="1" smtClean="0">
                <a:solidFill>
                  <a:srgbClr val="993300"/>
                </a:solidFill>
              </a:rPr>
              <a:t>ان</a:t>
            </a:r>
            <a:r>
              <a:rPr lang="ar-SA" sz="2400" b="1" dirty="0" smtClean="0">
                <a:solidFill>
                  <a:srgbClr val="993300"/>
                </a:solidFill>
              </a:rPr>
              <a:t> نجاح 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 تدريب الطفل يتوقف على عملية العرض </a:t>
            </a:r>
            <a:r>
              <a:rPr lang="ar-SA" sz="2400" b="1" dirty="0" err="1" smtClean="0">
                <a:solidFill>
                  <a:srgbClr val="993300"/>
                </a:solidFill>
              </a:rPr>
              <a:t>اللتي</a:t>
            </a:r>
            <a:endParaRPr lang="ar-SA" sz="2400" b="1" dirty="0" smtClean="0">
              <a:solidFill>
                <a:srgbClr val="993300"/>
              </a:solidFill>
            </a:endParaRPr>
          </a:p>
          <a:p>
            <a:r>
              <a:rPr lang="ar-SA" sz="2400" b="1" dirty="0" smtClean="0">
                <a:solidFill>
                  <a:srgbClr val="993300"/>
                </a:solidFill>
              </a:rPr>
              <a:t> يقوم </a:t>
            </a:r>
            <a:r>
              <a:rPr lang="ar-SA" sz="2400" b="1" dirty="0" err="1" smtClean="0">
                <a:solidFill>
                  <a:srgbClr val="993300"/>
                </a:solidFill>
              </a:rPr>
              <a:t>بها</a:t>
            </a:r>
            <a:r>
              <a:rPr lang="ar-SA" sz="2400" b="1" dirty="0" smtClean="0">
                <a:solidFill>
                  <a:srgbClr val="993300"/>
                </a:solidFill>
              </a:rPr>
              <a:t> الكبار عندما </a:t>
            </a:r>
            <a:r>
              <a:rPr lang="ar-SA" sz="2400" b="1" dirty="0" err="1" smtClean="0">
                <a:solidFill>
                  <a:srgbClr val="993300"/>
                </a:solidFill>
              </a:rPr>
              <a:t>يسالهم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  <a:r>
              <a:rPr lang="ar-SA" sz="2400" b="1" dirty="0" err="1" smtClean="0">
                <a:solidFill>
                  <a:srgbClr val="993300"/>
                </a:solidFill>
              </a:rPr>
              <a:t>الاطفال</a:t>
            </a:r>
            <a:r>
              <a:rPr lang="ar-SA" sz="2400" b="1" dirty="0" smtClean="0">
                <a:solidFill>
                  <a:srgbClr val="993300"/>
                </a:solidFill>
              </a:rPr>
              <a:t>: 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كيف نفعل كذا؟!!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وترى </a:t>
            </a:r>
            <a:r>
              <a:rPr lang="ar-SA" sz="2400" b="1" dirty="0" err="1" smtClean="0">
                <a:solidFill>
                  <a:srgbClr val="993300"/>
                </a:solidFill>
              </a:rPr>
              <a:t>منتسوري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  <a:r>
              <a:rPr lang="ar-SA" sz="2400" b="1" dirty="0" err="1" smtClean="0">
                <a:solidFill>
                  <a:srgbClr val="993300"/>
                </a:solidFill>
              </a:rPr>
              <a:t>ان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  <a:r>
              <a:rPr lang="ar-SA" sz="2400" b="1" dirty="0" err="1" smtClean="0">
                <a:solidFill>
                  <a:srgbClr val="993300"/>
                </a:solidFill>
              </a:rPr>
              <a:t>اشراك</a:t>
            </a:r>
            <a:r>
              <a:rPr lang="ar-SA" sz="2400" b="1" dirty="0" smtClean="0">
                <a:solidFill>
                  <a:srgbClr val="993300"/>
                </a:solidFill>
              </a:rPr>
              <a:t> الطفل في </a:t>
            </a:r>
            <a:r>
              <a:rPr lang="ar-SA" sz="2400" b="1" dirty="0" err="1" smtClean="0">
                <a:solidFill>
                  <a:srgbClr val="993300"/>
                </a:solidFill>
              </a:rPr>
              <a:t>الانشطه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</a:p>
          <a:p>
            <a:r>
              <a:rPr lang="ar-SA" sz="2400" b="1" dirty="0" err="1" smtClean="0">
                <a:solidFill>
                  <a:srgbClr val="993300"/>
                </a:solidFill>
              </a:rPr>
              <a:t>الحركيه</a:t>
            </a:r>
            <a:r>
              <a:rPr lang="ar-SA" sz="2400" b="1" dirty="0" smtClean="0">
                <a:solidFill>
                  <a:srgbClr val="993300"/>
                </a:solidFill>
              </a:rPr>
              <a:t> يوسع من مدى انتباهه ،ويمكنه من 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التركيز ومعرفة التفاصيل.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وعادة </a:t>
            </a:r>
            <a:r>
              <a:rPr lang="ar-SA" sz="2400" b="1" dirty="0" err="1" smtClean="0">
                <a:solidFill>
                  <a:srgbClr val="993300"/>
                </a:solidFill>
              </a:rPr>
              <a:t>ماتجد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  <a:r>
              <a:rPr lang="ar-SA" sz="2400" b="1" dirty="0" err="1" smtClean="0">
                <a:solidFill>
                  <a:srgbClr val="993300"/>
                </a:solidFill>
              </a:rPr>
              <a:t>الاطفال</a:t>
            </a:r>
            <a:r>
              <a:rPr lang="ar-SA" sz="2400" b="1" dirty="0" smtClean="0">
                <a:solidFill>
                  <a:srgbClr val="993300"/>
                </a:solidFill>
              </a:rPr>
              <a:t> الملتحقين ببرنامج </a:t>
            </a:r>
            <a:r>
              <a:rPr lang="ar-SA" sz="2400" b="1" dirty="0" err="1" smtClean="0">
                <a:solidFill>
                  <a:srgbClr val="993300"/>
                </a:solidFill>
              </a:rPr>
              <a:t>منتسوري</a:t>
            </a:r>
            <a:endParaRPr lang="ar-SA" sz="2400" b="1" dirty="0" smtClean="0">
              <a:solidFill>
                <a:srgbClr val="993300"/>
              </a:solidFill>
            </a:endParaRPr>
          </a:p>
          <a:p>
            <a:r>
              <a:rPr lang="ar-SA" sz="2400" b="1" dirty="0" smtClean="0">
                <a:solidFill>
                  <a:srgbClr val="993300"/>
                </a:solidFill>
              </a:rPr>
              <a:t>يتدربون على تلميع الكراسي </a:t>
            </a:r>
            <a:r>
              <a:rPr lang="ar-SA" sz="2400" b="1" dirty="0" err="1" smtClean="0">
                <a:solidFill>
                  <a:srgbClr val="993300"/>
                </a:solidFill>
              </a:rPr>
              <a:t>والادراج</a:t>
            </a:r>
            <a:r>
              <a:rPr lang="ar-SA" sz="2400" b="1" dirty="0" smtClean="0">
                <a:solidFill>
                  <a:srgbClr val="993300"/>
                </a:solidFill>
              </a:rPr>
              <a:t> والمناضد ،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وتنظيف وتلميع زجاج الغرفه  لمدة تزيد </a:t>
            </a:r>
            <a:r>
              <a:rPr lang="ar-SA" sz="2400" b="1" dirty="0" err="1" smtClean="0">
                <a:solidFill>
                  <a:srgbClr val="993300"/>
                </a:solidFill>
              </a:rPr>
              <a:t>احياناً</a:t>
            </a:r>
            <a:r>
              <a:rPr lang="ar-SA" sz="2400" b="1" dirty="0" smtClean="0">
                <a:solidFill>
                  <a:srgbClr val="993300"/>
                </a:solidFill>
              </a:rPr>
              <a:t> </a:t>
            </a:r>
          </a:p>
          <a:p>
            <a:r>
              <a:rPr lang="ar-SA" sz="2400" b="1" dirty="0" smtClean="0">
                <a:solidFill>
                  <a:srgbClr val="993300"/>
                </a:solidFill>
              </a:rPr>
              <a:t>عن </a:t>
            </a:r>
            <a:r>
              <a:rPr lang="ar-SA" sz="2400" b="1" smtClean="0">
                <a:solidFill>
                  <a:srgbClr val="993300"/>
                </a:solidFill>
              </a:rPr>
              <a:t>20دقيقة متصلة </a:t>
            </a:r>
            <a:r>
              <a:rPr lang="ar-SA" sz="2400" b="1" dirty="0" smtClean="0">
                <a:solidFill>
                  <a:srgbClr val="993300"/>
                </a:solidFill>
              </a:rPr>
              <a:t>دون أن يشعروا بملل او فتور .</a:t>
            </a:r>
          </a:p>
          <a:p>
            <a:r>
              <a:rPr lang="ar-SA" sz="2400" b="1" dirty="0" err="1" smtClean="0">
                <a:solidFill>
                  <a:srgbClr val="993300"/>
                </a:solidFill>
              </a:rPr>
              <a:t>ولاتتعجب</a:t>
            </a:r>
            <a:r>
              <a:rPr lang="ar-SA" sz="2400" b="1" dirty="0" smtClean="0">
                <a:solidFill>
                  <a:srgbClr val="993300"/>
                </a:solidFill>
              </a:rPr>
              <a:t> حينما تجد طفلاً يبلغ الرابعة من عمره يتقن هذه المهارات بعد أن تدرب عليها في هذا البرنامج .</a:t>
            </a:r>
            <a:endParaRPr lang="ar-SA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3-2009-sez_ae_nyq43k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2123728" y="548680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</a:rPr>
              <a:t>عــمـــل الــطـــالــبـــات :</a:t>
            </a:r>
            <a:endParaRPr lang="ar-SA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3789040"/>
            <a:ext cx="91440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3399"/>
                </a:solidFill>
              </a:rPr>
              <a:t>                                 </a:t>
            </a:r>
          </a:p>
          <a:p>
            <a:r>
              <a:rPr lang="ar-SA" sz="2800" b="1" dirty="0" smtClean="0">
                <a:solidFill>
                  <a:srgbClr val="FF3399"/>
                </a:solidFill>
              </a:rPr>
              <a:t>                         أمـــل بــنـــت فــهـــد </a:t>
            </a:r>
            <a:r>
              <a:rPr lang="ar-SA" sz="2800" b="1" dirty="0" err="1" smtClean="0">
                <a:solidFill>
                  <a:srgbClr val="FF3399"/>
                </a:solidFill>
              </a:rPr>
              <a:t>الـــطـــربــاق</a:t>
            </a:r>
            <a:r>
              <a:rPr lang="ar-SA" sz="2800" b="1" dirty="0" smtClean="0">
                <a:solidFill>
                  <a:srgbClr val="FF3399"/>
                </a:solidFill>
              </a:rPr>
              <a:t>                                      </a:t>
            </a:r>
          </a:p>
          <a:p>
            <a:r>
              <a:rPr lang="ar-SA" sz="2800" b="1" dirty="0" smtClean="0">
                <a:solidFill>
                  <a:srgbClr val="FF3399"/>
                </a:solidFill>
              </a:rPr>
              <a:t>                                 </a:t>
            </a:r>
          </a:p>
          <a:p>
            <a:r>
              <a:rPr lang="ar-SA" sz="2800" b="1" dirty="0" smtClean="0">
                <a:solidFill>
                  <a:srgbClr val="FF3399"/>
                </a:solidFill>
              </a:rPr>
              <a:t>                         رنـــد بــنـــت  مــحــــمــــد </a:t>
            </a:r>
            <a:r>
              <a:rPr lang="ar-SA" sz="2800" b="1" dirty="0" err="1" smtClean="0">
                <a:solidFill>
                  <a:srgbClr val="FF3399"/>
                </a:solidFill>
              </a:rPr>
              <a:t>الــرمـيـحـي</a:t>
            </a:r>
            <a:endParaRPr lang="ar-SA" sz="2800" b="1" dirty="0" smtClean="0">
              <a:solidFill>
                <a:srgbClr val="FF3399"/>
              </a:solidFill>
            </a:endParaRPr>
          </a:p>
          <a:p>
            <a:r>
              <a:rPr lang="ar-SA" sz="2800" b="1" dirty="0" smtClean="0">
                <a:solidFill>
                  <a:srgbClr val="FF3399"/>
                </a:solidFill>
              </a:rPr>
              <a:t>                               </a:t>
            </a:r>
          </a:p>
          <a:p>
            <a:r>
              <a:rPr lang="ar-SA" sz="2800" b="1" dirty="0" smtClean="0">
                <a:solidFill>
                  <a:srgbClr val="FF3399"/>
                </a:solidFill>
              </a:rPr>
              <a:t>                        مـــهـــا بــنـــت  ســعـــود </a:t>
            </a:r>
            <a:r>
              <a:rPr lang="ar-SA" sz="2800" b="1" dirty="0" err="1" smtClean="0">
                <a:solidFill>
                  <a:srgbClr val="FF3399"/>
                </a:solidFill>
              </a:rPr>
              <a:t>الــدايـــل</a:t>
            </a:r>
            <a:r>
              <a:rPr lang="ar-SA" sz="2800" b="1" dirty="0" smtClean="0">
                <a:solidFill>
                  <a:srgbClr val="FF3399"/>
                </a:solidFill>
              </a:rPr>
              <a:t>  </a:t>
            </a:r>
            <a:endParaRPr lang="ar-SA" sz="28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</TotalTime>
  <Words>485</Words>
  <Application>Microsoft Office PowerPoint</Application>
  <PresentationFormat>عرض على الشاشة (3:4)‏</PresentationFormat>
  <Paragraphs>43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أصل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ebtihal</cp:lastModifiedBy>
  <cp:revision>13</cp:revision>
  <dcterms:created xsi:type="dcterms:W3CDTF">2010-12-04T16:43:21Z</dcterms:created>
  <dcterms:modified xsi:type="dcterms:W3CDTF">2012-09-23T11:14:30Z</dcterms:modified>
</cp:coreProperties>
</file>