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57" r:id="rId4"/>
    <p:sldId id="262" r:id="rId5"/>
    <p:sldId id="263" r:id="rId6"/>
    <p:sldId id="258" r:id="rId7"/>
    <p:sldId id="261" r:id="rId8"/>
    <p:sldId id="259" r:id="rId9"/>
    <p:sldId id="260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928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C369A-AE03-0942-8FC9-DEAD98A58C17}" type="datetimeFigureOut">
              <a:rPr lang="en-US" smtClean="0"/>
              <a:t>18-10-04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E03B9-965D-B240-B7AE-6E09309CF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294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D47ED-7799-1041-B669-3726E86AFFB3}" type="datetimeFigureOut">
              <a:rPr lang="en-US" smtClean="0"/>
              <a:t>18-10-04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A8E87-6F2F-FC4F-A48C-A5757E6B2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985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8E87-6F2F-FC4F-A48C-A5757E6B24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83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DA5A-1CED-2A47-9422-EF4EF7D8A22F}" type="datetime1">
              <a:rPr lang="en-CA" smtClean="0"/>
              <a:t>18-10-04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Polit&amp; Beck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FB35-E3F4-6343-BC0D-A23EECD5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92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7D50-F823-5F43-AB63-F3D231B0D411}" type="datetime1">
              <a:rPr lang="en-CA" smtClean="0"/>
              <a:t>18-10-04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Polit&amp; Beck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FB35-E3F4-6343-BC0D-A23EECD5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C798-E603-DD45-B0C7-1E3E64619756}" type="datetime1">
              <a:rPr lang="en-CA" smtClean="0"/>
              <a:t>18-10-04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Polit&amp; Beck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FB35-E3F4-6343-BC0D-A23EECD5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8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91BC-7A52-D445-B3B7-594C1651315E}" type="datetime1">
              <a:rPr lang="en-CA" smtClean="0"/>
              <a:t>18-10-04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Polit&amp; Beck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FB35-E3F4-6343-BC0D-A23EECD5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4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BE45-2417-3844-BC8D-9125E8292E0F}" type="datetime1">
              <a:rPr lang="en-CA" smtClean="0"/>
              <a:t>18-10-04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Polit&amp; Beck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FB35-E3F4-6343-BC0D-A23EECD5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5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31102-BDA8-4949-8AD2-CA55976E5DED}" type="datetime1">
              <a:rPr lang="en-CA" smtClean="0"/>
              <a:t>18-10-04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Polit&amp; Beck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FB35-E3F4-6343-BC0D-A23EECD5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4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4892-B847-2343-A49B-B14239C521E9}" type="datetime1">
              <a:rPr lang="en-CA" smtClean="0"/>
              <a:t>18-10-04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Polit&amp; Beck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FB35-E3F4-6343-BC0D-A23EECD5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7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C64A-2B97-4348-8D3C-1F86A11A5B40}" type="datetime1">
              <a:rPr lang="en-CA" smtClean="0"/>
              <a:t>18-10-04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Polit&amp; Beck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FB35-E3F4-6343-BC0D-A23EECD5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5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6F0B-1CFA-C940-B6D4-A1A19F2F5682}" type="datetime1">
              <a:rPr lang="en-CA" smtClean="0"/>
              <a:t>18-10-04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Polit&amp; Beck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FB35-E3F4-6343-BC0D-A23EECD5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9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F7A8-A71D-C345-9A87-475031F214DC}" type="datetime1">
              <a:rPr lang="en-CA" smtClean="0"/>
              <a:t>18-10-04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Polit&amp; Beck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FB35-E3F4-6343-BC0D-A23EECD5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9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DBC6-13B4-A848-A7C4-7D4F4EBF6D49}" type="datetime1">
              <a:rPr lang="en-CA" smtClean="0"/>
              <a:t>18-10-04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Polit&amp; Beck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FB35-E3F4-6343-BC0D-A23EECD5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6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41CE1-16BD-DC40-8830-0732D5D9D51D}" type="datetime1">
              <a:rPr lang="en-CA" smtClean="0"/>
              <a:t>18-10-04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Polit&amp; Beck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EFB35-E3F4-6343-BC0D-A23EECD5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5271"/>
            <a:ext cx="7772400" cy="209517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3</a:t>
            </a:r>
            <a:r>
              <a:rPr lang="en-US" sz="3200" baseline="30000" dirty="0" smtClean="0">
                <a:latin typeface="Times New Roman"/>
                <a:cs typeface="Times New Roman"/>
              </a:rPr>
              <a:t>rd</a:t>
            </a:r>
            <a:r>
              <a:rPr lang="en-US" sz="3200" dirty="0" smtClean="0">
                <a:latin typeface="Times New Roman"/>
                <a:cs typeface="Times New Roman"/>
              </a:rPr>
              <a:t> Class</a:t>
            </a:r>
            <a:r>
              <a:rPr lang="en-US" sz="3200" b="1" dirty="0" smtClean="0">
                <a:latin typeface="Times New Roman"/>
                <a:cs typeface="Times New Roman"/>
              </a:rPr>
              <a:t/>
            </a:r>
            <a:br>
              <a:rPr lang="en-US" sz="3200" b="1" dirty="0" smtClean="0">
                <a:latin typeface="Times New Roman"/>
                <a:cs typeface="Times New Roman"/>
              </a:rPr>
            </a:br>
            <a:r>
              <a:rPr lang="en-US" sz="3200" b="1" dirty="0" smtClean="0">
                <a:latin typeface="Times New Roman"/>
                <a:cs typeface="Times New Roman"/>
              </a:rPr>
              <a:t>Study Foundations: </a:t>
            </a:r>
            <a:br>
              <a:rPr lang="en-US" sz="3200" b="1" dirty="0" smtClean="0">
                <a:latin typeface="Times New Roman"/>
                <a:cs typeface="Times New Roman"/>
              </a:rPr>
            </a:br>
            <a:r>
              <a:rPr lang="en-US" sz="3200" b="1" dirty="0" smtClean="0">
                <a:latin typeface="Times New Roman"/>
                <a:cs typeface="Times New Roman"/>
              </a:rPr>
              <a:t>The Research Topic, Problem, Purpose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07689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NUR500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Latifah Almater RN, PhD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1.10.2018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Polit&amp; Beck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80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Research Purpose </a:t>
            </a:r>
            <a:endParaRPr lang="en-US" sz="32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Research purpose = research goal </a:t>
            </a:r>
          </a:p>
          <a:p>
            <a:pPr lvl="1"/>
            <a:r>
              <a:rPr lang="en-US" sz="2000" b="1" dirty="0" smtClean="0"/>
              <a:t>Purpose</a:t>
            </a:r>
            <a:r>
              <a:rPr lang="en-US" sz="2000" dirty="0" smtClean="0"/>
              <a:t>: “what you want to achieve when you do something; the reason you do or plan something”</a:t>
            </a:r>
          </a:p>
          <a:p>
            <a:pPr lvl="1"/>
            <a:r>
              <a:rPr lang="en-US" sz="2000" b="1" dirty="0" smtClean="0"/>
              <a:t>Aim</a:t>
            </a:r>
            <a:r>
              <a:rPr lang="en-US" sz="2000" dirty="0" smtClean="0"/>
              <a:t>: “something you hope to achieve by doing something”</a:t>
            </a:r>
          </a:p>
          <a:p>
            <a:pPr lvl="1"/>
            <a:r>
              <a:rPr lang="en-US" sz="2000" b="1" dirty="0"/>
              <a:t>O</a:t>
            </a:r>
            <a:r>
              <a:rPr lang="en-US" sz="2000" b="1" dirty="0" smtClean="0"/>
              <a:t>bjective:</a:t>
            </a:r>
            <a:r>
              <a:rPr lang="en-US" sz="2000" dirty="0" smtClean="0"/>
              <a:t> “the specific thing that you are trying to achieve”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0" indent="0" algn="r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dirty="0" err="1" smtClean="0">
                <a:latin typeface="Times New Roman"/>
                <a:cs typeface="Times New Roman"/>
              </a:rPr>
              <a:t>english.stackexchange.com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In quantitative research the research purpose identifies the variables,  their interrelationship and the population (PICO elements)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In qualitative research the research purpose identifies the concept or phenomena, the group, and the setting under the study.  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Polit&amp; Beck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38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Research Purpose and Types of Research Questions </a:t>
            </a:r>
            <a:endParaRPr lang="en-US" sz="32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Identification (qualitative) 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Description  (quantitative and </a:t>
            </a:r>
            <a:r>
              <a:rPr lang="en-US" sz="2400" dirty="0" smtClean="0">
                <a:latin typeface="Times New Roman"/>
                <a:cs typeface="Times New Roman"/>
              </a:rPr>
              <a:t>qualitative)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Exploration </a:t>
            </a:r>
            <a:r>
              <a:rPr lang="en-US" sz="2400" dirty="0" smtClean="0">
                <a:latin typeface="Times New Roman"/>
                <a:cs typeface="Times New Roman"/>
              </a:rPr>
              <a:t>(quantitative and qualitative)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Explanation </a:t>
            </a:r>
            <a:r>
              <a:rPr lang="en-US" sz="2400" dirty="0" smtClean="0">
                <a:latin typeface="Times New Roman"/>
                <a:cs typeface="Times New Roman"/>
              </a:rPr>
              <a:t>(quantitative and qualitative)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Predication (</a:t>
            </a:r>
            <a:r>
              <a:rPr lang="en-US" sz="2400" dirty="0" smtClean="0">
                <a:latin typeface="Times New Roman"/>
                <a:cs typeface="Times New Roman"/>
              </a:rPr>
              <a:t>quantitative)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Control (</a:t>
            </a:r>
            <a:r>
              <a:rPr lang="en-US" sz="2400" dirty="0" smtClean="0">
                <a:latin typeface="Times New Roman"/>
                <a:cs typeface="Times New Roman"/>
              </a:rPr>
              <a:t>quantitative)</a:t>
            </a:r>
          </a:p>
          <a:p>
            <a:pPr marL="0" indent="0">
              <a:buNone/>
            </a:pPr>
            <a:endParaRPr lang="en-US" sz="2400" b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Check table 1.3 ( p.15)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Polit&amp; Beck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19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7035"/>
          </a:xfrm>
        </p:spPr>
        <p:txBody>
          <a:bodyPr/>
          <a:lstStyle/>
          <a:p>
            <a:r>
              <a:rPr lang="en-US" dirty="0" smtClean="0"/>
              <a:t>Do’s and Don’ts</a:t>
            </a:r>
            <a:endParaRPr lang="en-US" dirty="0"/>
          </a:p>
        </p:txBody>
      </p:sp>
      <p:pic>
        <p:nvPicPr>
          <p:cNvPr id="4" name="Content Placeholder 3" descr="https://s3.amazonaws.com/libapps/accounts/16993/images/ResearchQuestions_infographic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4883" r="-74883"/>
          <a:stretch>
            <a:fillRect/>
          </a:stretch>
        </p:blipFill>
        <p:spPr bwMode="auto">
          <a:xfrm>
            <a:off x="0" y="1191674"/>
            <a:ext cx="9144000" cy="49344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Polit&amp; Beck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79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5400" dirty="0" smtClean="0">
                <a:latin typeface="Times New Roman"/>
                <a:cs typeface="Times New Roman"/>
              </a:rPr>
              <a:t>QUESTIONS?</a:t>
            </a:r>
            <a:endParaRPr lang="en-US" sz="5400" dirty="0">
              <a:latin typeface="Times New Roman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Polit&amp; Beck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69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Times New Roman"/>
                <a:cs typeface="Times New Roman"/>
              </a:rPr>
              <a:t>Outline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In this class we will cover the following:</a:t>
            </a:r>
          </a:p>
          <a:p>
            <a:r>
              <a:rPr lang="en-US" sz="2400" dirty="0">
                <a:latin typeface="Times New Roman"/>
                <a:cs typeface="Times New Roman"/>
              </a:rPr>
              <a:t>R</a:t>
            </a:r>
            <a:r>
              <a:rPr lang="en-US" sz="2400" dirty="0" smtClean="0">
                <a:latin typeface="Times New Roman"/>
                <a:cs typeface="Times New Roman"/>
              </a:rPr>
              <a:t>esearch topic</a:t>
            </a:r>
          </a:p>
          <a:p>
            <a:r>
              <a:rPr lang="en-US" sz="2400" dirty="0">
                <a:latin typeface="Times New Roman"/>
                <a:cs typeface="Times New Roman"/>
              </a:rPr>
              <a:t>R</a:t>
            </a:r>
            <a:r>
              <a:rPr lang="en-US" sz="2400" dirty="0" smtClean="0">
                <a:latin typeface="Times New Roman"/>
                <a:cs typeface="Times New Roman"/>
              </a:rPr>
              <a:t>esearch problem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Research question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Research purpose   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Polit&amp; Beck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62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	Development of  Research Problem </a:t>
            </a:r>
            <a:endParaRPr lang="en-US" sz="32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1. Select Research </a:t>
            </a:r>
            <a:r>
              <a:rPr lang="en-US" sz="2400" b="1" dirty="0">
                <a:latin typeface="Times New Roman"/>
                <a:cs typeface="Times New Roman"/>
              </a:rPr>
              <a:t>Topic </a:t>
            </a:r>
            <a:endParaRPr lang="en-US" sz="2400" b="1" dirty="0" smtClean="0">
              <a:latin typeface="Times New Roman"/>
              <a:cs typeface="Times New Roman"/>
            </a:endParaRPr>
          </a:p>
          <a:p>
            <a:pPr lvl="1"/>
            <a:r>
              <a:rPr lang="en-US" sz="2400" dirty="0" smtClean="0">
                <a:latin typeface="Times New Roman"/>
                <a:cs typeface="Times New Roman"/>
              </a:rPr>
              <a:t>Broad topic vs. Narrow topic </a:t>
            </a:r>
          </a:p>
          <a:p>
            <a:pPr lvl="1"/>
            <a:r>
              <a:rPr lang="en-US" sz="2400" dirty="0" smtClean="0">
                <a:latin typeface="Times New Roman"/>
                <a:cs typeface="Times New Roman"/>
              </a:rPr>
              <a:t>General vs. Specific </a:t>
            </a:r>
          </a:p>
          <a:p>
            <a:pPr marL="0" lvl="0" indent="0">
              <a:buNone/>
            </a:pPr>
            <a:r>
              <a:rPr lang="en-CA" sz="2400" b="1" dirty="0" smtClean="0">
                <a:latin typeface="Times New Roman"/>
                <a:cs typeface="Times New Roman"/>
              </a:rPr>
              <a:t>Tips to select your research topic </a:t>
            </a:r>
          </a:p>
          <a:p>
            <a:pPr lvl="1"/>
            <a:r>
              <a:rPr lang="en-CA" sz="2400" dirty="0" smtClean="0">
                <a:latin typeface="Times New Roman"/>
                <a:cs typeface="Times New Roman"/>
              </a:rPr>
              <a:t>Ideas (Brainstorm)</a:t>
            </a:r>
          </a:p>
          <a:p>
            <a:pPr lvl="1"/>
            <a:r>
              <a:rPr lang="en-CA" sz="2400" dirty="0" smtClean="0">
                <a:latin typeface="Times New Roman"/>
                <a:cs typeface="Times New Roman"/>
              </a:rPr>
              <a:t>Background  (Read)</a:t>
            </a:r>
            <a:endParaRPr lang="en-CA" sz="2400" dirty="0">
              <a:latin typeface="Times New Roman"/>
              <a:cs typeface="Times New Roman"/>
            </a:endParaRPr>
          </a:p>
          <a:p>
            <a:pPr lvl="1"/>
            <a:r>
              <a:rPr lang="en-CA" sz="2400" dirty="0">
                <a:latin typeface="Times New Roman"/>
                <a:cs typeface="Times New Roman"/>
              </a:rPr>
              <a:t>D</a:t>
            </a:r>
            <a:r>
              <a:rPr lang="en-CA" sz="2400" dirty="0" smtClean="0">
                <a:latin typeface="Times New Roman"/>
                <a:cs typeface="Times New Roman"/>
              </a:rPr>
              <a:t>efine</a:t>
            </a:r>
            <a:r>
              <a:rPr lang="en-CA" sz="2400" dirty="0">
                <a:latin typeface="Times New Roman"/>
                <a:cs typeface="Times New Roman"/>
              </a:rPr>
              <a:t> </a:t>
            </a:r>
            <a:r>
              <a:rPr lang="en-CA" sz="2400" dirty="0" smtClean="0">
                <a:latin typeface="Times New Roman"/>
                <a:cs typeface="Times New Roman"/>
              </a:rPr>
              <a:t>your topic (</a:t>
            </a:r>
            <a:r>
              <a:rPr lang="en-CA" sz="2400" dirty="0" smtClean="0">
                <a:latin typeface="Times New Roman"/>
                <a:cs typeface="Times New Roman"/>
              </a:rPr>
              <a:t>Focus)</a:t>
            </a:r>
            <a:endParaRPr lang="en-CA" sz="2400" dirty="0">
              <a:latin typeface="Times New Roman"/>
              <a:cs typeface="Times New Roman"/>
            </a:endParaRPr>
          </a:p>
          <a:p>
            <a:pPr lvl="1"/>
            <a:r>
              <a:rPr lang="en-CA" sz="2400" dirty="0" smtClean="0">
                <a:latin typeface="Times New Roman"/>
                <a:cs typeface="Times New Roman"/>
              </a:rPr>
              <a:t>Useful keywords (List)</a:t>
            </a:r>
            <a:endParaRPr lang="en-CA" sz="2400" dirty="0">
              <a:latin typeface="Times New Roman"/>
              <a:cs typeface="Times New Roman"/>
            </a:endParaRPr>
          </a:p>
          <a:p>
            <a:pPr lvl="1"/>
            <a:r>
              <a:rPr lang="en-CA" sz="2400" dirty="0" smtClean="0">
                <a:latin typeface="Times New Roman"/>
                <a:cs typeface="Times New Roman"/>
              </a:rPr>
              <a:t>Define</a:t>
            </a:r>
            <a:r>
              <a:rPr lang="en-CA" sz="2400" dirty="0">
                <a:latin typeface="Times New Roman"/>
                <a:cs typeface="Times New Roman"/>
              </a:rPr>
              <a:t> y</a:t>
            </a:r>
            <a:r>
              <a:rPr lang="en-CA" sz="2400" dirty="0" smtClean="0">
                <a:latin typeface="Times New Roman"/>
                <a:cs typeface="Times New Roman"/>
              </a:rPr>
              <a:t>our research question (Write)</a:t>
            </a:r>
            <a:endParaRPr lang="en-CA" sz="2400" dirty="0">
              <a:latin typeface="Times New Roman"/>
              <a:cs typeface="Times New Roman"/>
            </a:endParaRPr>
          </a:p>
          <a:p>
            <a:endParaRPr lang="en-CA" sz="2400" dirty="0">
              <a:latin typeface="Times New Roman"/>
              <a:cs typeface="Times New Roman"/>
            </a:endParaRPr>
          </a:p>
          <a:p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Polit&amp; Beck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19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	Development of  Research Problem </a:t>
            </a:r>
            <a:endParaRPr lang="en-US" sz="32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2. Narrowing your topic:</a:t>
            </a:r>
            <a:endParaRPr lang="en-US" sz="2400" b="1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What is going on with</a:t>
            </a:r>
            <a:r>
              <a:rPr lang="mr-IN" sz="2400" dirty="0" smtClean="0">
                <a:latin typeface="Times New Roman"/>
                <a:cs typeface="Times New Roman"/>
              </a:rPr>
              <a:t>…</a:t>
            </a:r>
            <a:r>
              <a:rPr lang="en-CA" sz="2400" dirty="0" smtClean="0">
                <a:latin typeface="Times New Roman"/>
                <a:cs typeface="Times New Roman"/>
              </a:rPr>
              <a:t>?</a:t>
            </a:r>
          </a:p>
          <a:p>
            <a:r>
              <a:rPr lang="en-CA" sz="2400" dirty="0" smtClean="0">
                <a:latin typeface="Times New Roman"/>
                <a:cs typeface="Times New Roman"/>
              </a:rPr>
              <a:t>What is the process by which</a:t>
            </a:r>
            <a:r>
              <a:rPr lang="mr-IN" sz="2400" dirty="0" smtClean="0">
                <a:latin typeface="Times New Roman"/>
                <a:cs typeface="Times New Roman"/>
              </a:rPr>
              <a:t>…</a:t>
            </a:r>
            <a:r>
              <a:rPr lang="en-CA" sz="2400" dirty="0" smtClean="0">
                <a:latin typeface="Times New Roman"/>
                <a:cs typeface="Times New Roman"/>
              </a:rPr>
              <a:t>?</a:t>
            </a:r>
          </a:p>
          <a:p>
            <a:r>
              <a:rPr lang="en-CA" sz="2400" dirty="0" smtClean="0">
                <a:latin typeface="Times New Roman"/>
                <a:cs typeface="Times New Roman"/>
              </a:rPr>
              <a:t>What is the meaning of </a:t>
            </a:r>
            <a:r>
              <a:rPr lang="mr-IN" sz="2400" dirty="0" smtClean="0">
                <a:latin typeface="Times New Roman"/>
                <a:cs typeface="Times New Roman"/>
              </a:rPr>
              <a:t>…</a:t>
            </a:r>
            <a:r>
              <a:rPr lang="en-CA" sz="2400" dirty="0" smtClean="0">
                <a:latin typeface="Times New Roman"/>
                <a:cs typeface="Times New Roman"/>
              </a:rPr>
              <a:t>? </a:t>
            </a:r>
          </a:p>
          <a:p>
            <a:r>
              <a:rPr lang="en-CA" sz="2400" dirty="0" smtClean="0">
                <a:latin typeface="Times New Roman"/>
                <a:cs typeface="Times New Roman"/>
              </a:rPr>
              <a:t>What is the extent of </a:t>
            </a:r>
            <a:r>
              <a:rPr lang="mr-IN" sz="2400" dirty="0" smtClean="0">
                <a:latin typeface="Times New Roman"/>
                <a:cs typeface="Times New Roman"/>
              </a:rPr>
              <a:t>…</a:t>
            </a:r>
            <a:r>
              <a:rPr lang="en-CA" sz="2400" dirty="0" smtClean="0">
                <a:latin typeface="Times New Roman"/>
                <a:cs typeface="Times New Roman"/>
              </a:rPr>
              <a:t>?</a:t>
            </a:r>
          </a:p>
          <a:p>
            <a:r>
              <a:rPr lang="en-CA" sz="2400" dirty="0" smtClean="0">
                <a:latin typeface="Times New Roman"/>
                <a:cs typeface="Times New Roman"/>
              </a:rPr>
              <a:t>What is the influence or causes for </a:t>
            </a:r>
            <a:r>
              <a:rPr lang="mr-IN" sz="2400" dirty="0" smtClean="0">
                <a:latin typeface="Times New Roman"/>
                <a:cs typeface="Times New Roman"/>
              </a:rPr>
              <a:t>…</a:t>
            </a:r>
            <a:r>
              <a:rPr lang="en-CA" sz="2400" dirty="0" smtClean="0">
                <a:latin typeface="Times New Roman"/>
                <a:cs typeface="Times New Roman"/>
              </a:rPr>
              <a:t>?</a:t>
            </a:r>
          </a:p>
          <a:p>
            <a:r>
              <a:rPr lang="en-CA" sz="2400" dirty="0" smtClean="0">
                <a:latin typeface="Times New Roman"/>
                <a:cs typeface="Times New Roman"/>
              </a:rPr>
              <a:t>What differences exist between </a:t>
            </a:r>
            <a:r>
              <a:rPr lang="mr-IN" sz="2400" dirty="0" smtClean="0">
                <a:latin typeface="Times New Roman"/>
                <a:cs typeface="Times New Roman"/>
              </a:rPr>
              <a:t>…</a:t>
            </a:r>
            <a:r>
              <a:rPr lang="en-CA" sz="2400" dirty="0" smtClean="0">
                <a:latin typeface="Times New Roman"/>
                <a:cs typeface="Times New Roman"/>
              </a:rPr>
              <a:t>?</a:t>
            </a:r>
          </a:p>
          <a:p>
            <a:r>
              <a:rPr lang="en-CA" sz="2400" dirty="0" smtClean="0">
                <a:latin typeface="Times New Roman"/>
                <a:cs typeface="Times New Roman"/>
              </a:rPr>
              <a:t>What are the consequences of </a:t>
            </a:r>
            <a:r>
              <a:rPr lang="mr-IN" sz="2400" dirty="0" smtClean="0">
                <a:latin typeface="Times New Roman"/>
                <a:cs typeface="Times New Roman"/>
              </a:rPr>
              <a:t>…</a:t>
            </a:r>
            <a:r>
              <a:rPr lang="en-CA" sz="2400" dirty="0" smtClean="0">
                <a:latin typeface="Times New Roman"/>
                <a:cs typeface="Times New Roman"/>
              </a:rPr>
              <a:t>?    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Polit&amp; Beck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982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	Development of  Research Problem </a:t>
            </a:r>
            <a:endParaRPr lang="en-US" sz="32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3. Evaluate the research problem: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Significance of the problem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Researchability of the problem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Feasibility</a:t>
            </a:r>
          </a:p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latin typeface="Times New Roman"/>
                <a:cs typeface="Times New Roman"/>
              </a:rPr>
              <a:t>	</a:t>
            </a:r>
            <a:r>
              <a:rPr lang="en-US" sz="2000" dirty="0" smtClean="0">
                <a:latin typeface="Times New Roman"/>
                <a:cs typeface="Times New Roman"/>
              </a:rPr>
              <a:t>Time</a:t>
            </a:r>
          </a:p>
          <a:p>
            <a:pPr marL="457200" lvl="1" indent="0">
              <a:buNone/>
            </a:pP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	Researcher experience 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	Availability of the participants 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		Cooperation of others </a:t>
            </a:r>
          </a:p>
          <a:p>
            <a:pPr marL="0" indent="0">
              <a:buNone/>
            </a:pPr>
            <a:r>
              <a:rPr lang="en-US" sz="2000" dirty="0">
                <a:latin typeface="Times New Roman"/>
                <a:cs typeface="Times New Roman"/>
              </a:rPr>
              <a:t>	</a:t>
            </a:r>
            <a:r>
              <a:rPr lang="en-US" sz="2000" dirty="0" smtClean="0">
                <a:latin typeface="Times New Roman"/>
                <a:cs typeface="Times New Roman"/>
              </a:rPr>
              <a:t>	Ethical consideration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		Facilities and Equipment / Money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Researcher interest  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Polit&amp; Beck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99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Research </a:t>
            </a:r>
            <a:r>
              <a:rPr lang="en-US" sz="3200" dirty="0">
                <a:latin typeface="Times New Roman"/>
                <a:cs typeface="Times New Roman"/>
              </a:rPr>
              <a:t>P</a:t>
            </a:r>
            <a:r>
              <a:rPr lang="en-US" sz="3200" dirty="0" smtClean="0">
                <a:latin typeface="Times New Roman"/>
                <a:cs typeface="Times New Roman"/>
              </a:rPr>
              <a:t>roblem </a:t>
            </a:r>
            <a:endParaRPr lang="en-US" sz="32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Research problem identified within a topic of interest.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Solving the research question or contributing the solution should be clarified by the research purpose.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Problem statement is to articulate the problem (precise and clear)</a:t>
            </a:r>
          </a:p>
          <a:p>
            <a:pPr marL="0" indent="0">
              <a:buNone/>
            </a:pPr>
            <a:endParaRPr lang="en-US" sz="2400" b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Class Assignment: </a:t>
            </a:r>
            <a:r>
              <a:rPr lang="en-US" sz="2400" dirty="0" smtClean="0">
                <a:latin typeface="Times New Roman"/>
                <a:cs typeface="Times New Roman"/>
              </a:rPr>
              <a:t>Read and Explain</a:t>
            </a:r>
            <a:r>
              <a:rPr lang="en-US" sz="2400" b="1" dirty="0" smtClean="0">
                <a:latin typeface="Times New Roman"/>
                <a:cs typeface="Times New Roman"/>
              </a:rPr>
              <a:t>- </a:t>
            </a:r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i="1" dirty="0" smtClean="0">
                <a:latin typeface="Times New Roman"/>
                <a:cs typeface="Times New Roman"/>
              </a:rPr>
              <a:t>esearch </a:t>
            </a:r>
            <a:r>
              <a:rPr lang="en-US" sz="2400" i="1" dirty="0">
                <a:latin typeface="Times New Roman"/>
                <a:cs typeface="Times New Roman"/>
              </a:rPr>
              <a:t>P</a:t>
            </a:r>
            <a:r>
              <a:rPr lang="en-US" sz="2400" i="1" dirty="0" smtClean="0">
                <a:latin typeface="Times New Roman"/>
                <a:cs typeface="Times New Roman"/>
              </a:rPr>
              <a:t>roblem and Paradigm ( P.69)</a:t>
            </a:r>
            <a:r>
              <a:rPr lang="en-US" sz="2400" i="1" dirty="0" smtClean="0"/>
              <a:t>   </a:t>
            </a:r>
            <a:endParaRPr lang="en-US" sz="24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Polit&amp; Beck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35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Source of Research Problem </a:t>
            </a:r>
            <a:endParaRPr lang="en-US" sz="32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Clinical experience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Quality improvement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Nursing literature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Social issues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Theories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Ideas from external sources 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Polit&amp; Beck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85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Research Question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It is the specific question that the researcher want to answer by the end of his study.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RQ must address the research problem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RQ must fit the research method.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RQ determines the methodology.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RQ guides the data collection. 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RQ guides all stages of inquiry, analysis, and reporting.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In quantitative research method where there are predication answers, they use </a:t>
            </a:r>
            <a:r>
              <a:rPr lang="en-US" sz="2400" i="1" dirty="0" smtClean="0">
                <a:latin typeface="Times New Roman"/>
                <a:cs typeface="Times New Roman"/>
              </a:rPr>
              <a:t>hypotheses</a:t>
            </a:r>
            <a:r>
              <a:rPr lang="en-US" sz="2400" dirty="0" smtClean="0">
                <a:latin typeface="Times New Roman"/>
                <a:cs typeface="Times New Roman"/>
              </a:rPr>
              <a:t> that can be tasted.       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Polit&amp; Beck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70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Examples of useful phrases of RQ</a:t>
            </a:r>
            <a:endParaRPr lang="en-US" sz="32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To what extent / degree...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How effective is...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How have the decisions of... affected...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What is the role and significance of...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What is the best / cheapest / quickest method for....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In light of... how can one understand...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What has been the influence of... on...</a:t>
            </a:r>
          </a:p>
          <a:p>
            <a:pPr marL="0" indent="0" algn="r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Polit&amp; Beck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37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2566</TotalTime>
  <Words>526</Words>
  <Application>Microsoft Macintosh PowerPoint</Application>
  <PresentationFormat>On-screen Show (4:3)</PresentationFormat>
  <Paragraphs>106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3rd Class Study Foundations:  The Research Topic, Problem, Purpose</vt:lpstr>
      <vt:lpstr>Outline </vt:lpstr>
      <vt:lpstr> Development of  Research Problem </vt:lpstr>
      <vt:lpstr> Development of  Research Problem </vt:lpstr>
      <vt:lpstr> Development of  Research Problem </vt:lpstr>
      <vt:lpstr>Research Problem </vt:lpstr>
      <vt:lpstr>Source of Research Problem </vt:lpstr>
      <vt:lpstr>Research Question </vt:lpstr>
      <vt:lpstr>Examples of useful phrases of RQ</vt:lpstr>
      <vt:lpstr>Research Purpose </vt:lpstr>
      <vt:lpstr>Research Purpose and Types of Research Questions </vt:lpstr>
      <vt:lpstr>Do’s and Don’ts</vt:lpstr>
      <vt:lpstr>PowerPoint Presentation</vt:lpstr>
    </vt:vector>
  </TitlesOfParts>
  <Company>Dalhousie University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Foundations:  The Research Topic, Problem, Purpose</dc:title>
  <dc:creator>Latifah Almater</dc:creator>
  <cp:lastModifiedBy>Latifah Almater</cp:lastModifiedBy>
  <cp:revision>19</cp:revision>
  <dcterms:created xsi:type="dcterms:W3CDTF">2018-10-03T19:50:20Z</dcterms:created>
  <dcterms:modified xsi:type="dcterms:W3CDTF">2018-10-05T14:36:41Z</dcterms:modified>
</cp:coreProperties>
</file>