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64" r:id="rId5"/>
    <p:sldId id="265" r:id="rId6"/>
    <p:sldId id="267" r:id="rId7"/>
    <p:sldId id="266" r:id="rId8"/>
    <p:sldId id="259" r:id="rId9"/>
    <p:sldId id="260" r:id="rId10"/>
    <p:sldId id="261" r:id="rId11"/>
    <p:sldId id="262"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8C6B5870-8941-4D2B-AD6C-B170DBD9EBCF}" type="datetimeFigureOut">
              <a:rPr lang="ar-SA" smtClean="0"/>
              <a:t>04/06/31</a:t>
            </a:fld>
            <a:endParaRPr lang="ar-SA"/>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90FAF77F-E1B1-49E1-9171-9F2BFE877CB1}" type="slidenum">
              <a:rPr lang="ar-SA" smtClean="0"/>
              <a:t>‹#›</a:t>
            </a:fld>
            <a:endParaRPr lang="ar-S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F583DE2-CBB3-47BC-A70F-599673A95B40}" type="datetimeFigureOut">
              <a:rPr lang="ar-SA" smtClean="0"/>
              <a:pPr/>
              <a:t>04/06/31</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4E179C9-8AF2-4492-B9BA-E2126533E138}"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35844" name="Slide Number Placeholder 3"/>
          <p:cNvSpPr>
            <a:spLocks noGrp="1"/>
          </p:cNvSpPr>
          <p:nvPr>
            <p:ph type="sldNum" sz="quarter" idx="5"/>
          </p:nvPr>
        </p:nvSpPr>
        <p:spPr bwMode="auto">
          <a:noFill/>
          <a:ln>
            <a:miter lim="800000"/>
            <a:headEnd/>
            <a:tailEnd/>
          </a:ln>
        </p:spPr>
        <p:txBody>
          <a:bodyPr/>
          <a:lstStyle/>
          <a:p>
            <a:fld id="{4BD11AD9-9353-44E2-B92F-093B7ADC8845}" type="slidenum">
              <a:rPr lang="ar-SA"/>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37892" name="Slide Number Placeholder 3"/>
          <p:cNvSpPr>
            <a:spLocks noGrp="1"/>
          </p:cNvSpPr>
          <p:nvPr>
            <p:ph type="sldNum" sz="quarter" idx="5"/>
          </p:nvPr>
        </p:nvSpPr>
        <p:spPr bwMode="auto">
          <a:noFill/>
          <a:ln>
            <a:miter lim="800000"/>
            <a:headEnd/>
            <a:tailEnd/>
          </a:ln>
        </p:spPr>
        <p:txBody>
          <a:bodyPr/>
          <a:lstStyle/>
          <a:p>
            <a:fld id="{12CE2CE1-5D1F-4FF0-BCBD-BDB671DC4D35}" type="slidenum">
              <a:rPr lang="ar-SA"/>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SA" smtClean="0"/>
          </a:p>
        </p:txBody>
      </p:sp>
      <p:sp>
        <p:nvSpPr>
          <p:cNvPr id="38916" name="Slide Number Placeholder 3"/>
          <p:cNvSpPr>
            <a:spLocks noGrp="1"/>
          </p:cNvSpPr>
          <p:nvPr>
            <p:ph type="sldNum" sz="quarter" idx="5"/>
          </p:nvPr>
        </p:nvSpPr>
        <p:spPr bwMode="auto">
          <a:noFill/>
          <a:ln>
            <a:miter lim="800000"/>
            <a:headEnd/>
            <a:tailEnd/>
          </a:ln>
        </p:spPr>
        <p:txBody>
          <a:bodyPr/>
          <a:lstStyle/>
          <a:p>
            <a:fld id="{C5C8695C-2096-40DD-935B-817B9E0C4C87}" type="slidenum">
              <a:rPr lang="ar-SA"/>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smtClean="0">
                <a:effectLst>
                  <a:outerShdw blurRad="38100" dist="38100" dir="2700000" algn="tl">
                    <a:srgbClr val="000000">
                      <a:alpha val="43137"/>
                    </a:srgbClr>
                  </a:outerShdw>
                </a:effectLst>
                <a:cs typeface="+mn-cs"/>
              </a:rPr>
              <a:t>تقدير سكر اللاكتوز في الحليب</a:t>
            </a:r>
            <a:endParaRPr lang="ar-SA" b="1" dirty="0">
              <a:cs typeface="+mn-cs"/>
            </a:endParaRPr>
          </a:p>
        </p:txBody>
      </p:sp>
      <p:sp>
        <p:nvSpPr>
          <p:cNvPr id="3" name="Subtitle 2"/>
          <p:cNvSpPr>
            <a:spLocks noGrp="1"/>
          </p:cNvSpPr>
          <p:nvPr>
            <p:ph type="subTitle" idx="1"/>
          </p:nvPr>
        </p:nvSpPr>
        <p:spPr/>
        <p:txBody>
          <a:bodyPr/>
          <a:lstStyle/>
          <a:p>
            <a:endParaRPr lang="ar-S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a:bodyPr>
          <a:lstStyle/>
          <a:p>
            <a:pPr algn="r" rtl="1" eaLnBrk="1" fontAlgn="auto" hangingPunct="1">
              <a:spcAft>
                <a:spcPts val="0"/>
              </a:spcAft>
              <a:defRPr/>
            </a:pPr>
            <a:endParaRPr lang="en-US" sz="2000" dirty="0"/>
          </a:p>
        </p:txBody>
      </p:sp>
      <p:sp>
        <p:nvSpPr>
          <p:cNvPr id="21507" name="Content Placeholder 2"/>
          <p:cNvSpPr>
            <a:spLocks noGrp="1"/>
          </p:cNvSpPr>
          <p:nvPr>
            <p:ph sz="quarter" idx="1"/>
          </p:nvPr>
        </p:nvSpPr>
        <p:spPr>
          <a:xfrm>
            <a:off x="612775" y="1600200"/>
            <a:ext cx="8153400" cy="4495800"/>
          </a:xfrm>
        </p:spPr>
        <p:txBody>
          <a:bodyPr/>
          <a:lstStyle/>
          <a:p>
            <a:pPr algn="r" rtl="1" eaLnBrk="1" hangingPunct="1">
              <a:buFont typeface="Wingdings" pitchFamily="2" charset="2"/>
              <a:buNone/>
            </a:pPr>
            <a:r>
              <a:rPr lang="ar-SA" sz="3200" b="1" u="sng" dirty="0" smtClean="0"/>
              <a:t>النتائج:</a:t>
            </a:r>
          </a:p>
          <a:p>
            <a:pPr algn="r" rtl="1" eaLnBrk="1" hangingPunct="1">
              <a:buFont typeface="Wingdings" pitchFamily="2" charset="2"/>
              <a:buNone/>
            </a:pPr>
            <a:endParaRPr lang="en-US" dirty="0" smtClean="0"/>
          </a:p>
        </p:txBody>
      </p:sp>
      <p:graphicFrame>
        <p:nvGraphicFramePr>
          <p:cNvPr id="4" name="Table 3"/>
          <p:cNvGraphicFramePr>
            <a:graphicFrameLocks noGrp="1"/>
          </p:cNvGraphicFramePr>
          <p:nvPr/>
        </p:nvGraphicFramePr>
        <p:xfrm>
          <a:off x="1676400" y="2209800"/>
          <a:ext cx="5943600" cy="3840480"/>
        </p:xfrm>
        <a:graphic>
          <a:graphicData uri="http://schemas.openxmlformats.org/drawingml/2006/table">
            <a:tbl>
              <a:tblPr firstRow="1" bandRow="1">
                <a:tableStyleId>{5C22544A-7EE6-4342-B048-85BDC9FD1C3A}</a:tableStyleId>
              </a:tblPr>
              <a:tblGrid>
                <a:gridCol w="2463800"/>
                <a:gridCol w="2463800"/>
                <a:gridCol w="1016000"/>
              </a:tblGrid>
              <a:tr h="533400">
                <a:tc>
                  <a:txBody>
                    <a:bodyPr/>
                    <a:lstStyle/>
                    <a:p>
                      <a:pPr algn="ctr"/>
                      <a:r>
                        <a:rPr lang="ar-SA" dirty="0" smtClean="0"/>
                        <a:t>الأمتصاص عند</a:t>
                      </a:r>
                      <a:endParaRPr lang="ar-SA" baseline="0" dirty="0" smtClean="0"/>
                    </a:p>
                    <a:p>
                      <a:pPr algn="ctr"/>
                      <a:r>
                        <a:rPr lang="en-US" baseline="0" dirty="0" smtClean="0"/>
                        <a:t>680 nm</a:t>
                      </a:r>
                      <a:endParaRPr lang="ar-SA" dirty="0" smtClean="0"/>
                    </a:p>
                  </a:txBody>
                  <a:tcPr anchor="ctr"/>
                </a:tc>
                <a:tc>
                  <a:txBody>
                    <a:bodyPr/>
                    <a:lstStyle/>
                    <a:p>
                      <a:pPr algn="ctr"/>
                      <a:r>
                        <a:rPr lang="ar-SA" dirty="0" smtClean="0"/>
                        <a:t>تركيز</a:t>
                      </a:r>
                      <a:r>
                        <a:rPr lang="ar-SA" baseline="0" dirty="0" smtClean="0"/>
                        <a:t> اللاكتوز</a:t>
                      </a:r>
                    </a:p>
                    <a:p>
                      <a:pPr algn="ctr"/>
                      <a:r>
                        <a:rPr lang="ar-SA" baseline="0" dirty="0" smtClean="0"/>
                        <a:t>(مجرام \ دسل)</a:t>
                      </a:r>
                      <a:endParaRPr lang="en-US" dirty="0"/>
                    </a:p>
                  </a:txBody>
                  <a:tcPr anchor="ctr"/>
                </a:tc>
                <a:tc>
                  <a:txBody>
                    <a:bodyPr/>
                    <a:lstStyle/>
                    <a:p>
                      <a:pPr algn="ctr"/>
                      <a:r>
                        <a:rPr lang="ar-SA" dirty="0" smtClean="0"/>
                        <a:t>الأنبوبة</a:t>
                      </a:r>
                      <a:endParaRPr lang="en-US" dirty="0"/>
                    </a:p>
                  </a:txBody>
                  <a:tcPr anchor="ctr"/>
                </a:tc>
              </a:tr>
              <a:tr h="533400">
                <a:tc>
                  <a:txBody>
                    <a:bodyPr/>
                    <a:lstStyle/>
                    <a:p>
                      <a:pPr algn="ctr"/>
                      <a:endParaRPr lang="en-US"/>
                    </a:p>
                  </a:txBody>
                  <a:tcPr anchor="ctr"/>
                </a:tc>
                <a:tc>
                  <a:txBody>
                    <a:bodyPr/>
                    <a:lstStyle/>
                    <a:p>
                      <a:pPr algn="ctr"/>
                      <a:r>
                        <a:rPr lang="en-US" dirty="0" smtClean="0"/>
                        <a:t>2.5</a:t>
                      </a:r>
                      <a:endParaRPr lang="en-US" dirty="0"/>
                    </a:p>
                  </a:txBody>
                  <a:tcPr anchor="ctr"/>
                </a:tc>
                <a:tc>
                  <a:txBody>
                    <a:bodyPr/>
                    <a:lstStyle/>
                    <a:p>
                      <a:pPr algn="ctr"/>
                      <a:r>
                        <a:rPr lang="en-US" dirty="0" smtClean="0"/>
                        <a:t>B</a:t>
                      </a:r>
                      <a:endParaRPr lang="en-US" dirty="0"/>
                    </a:p>
                  </a:txBody>
                  <a:tcPr anchor="ctr"/>
                </a:tc>
              </a:tr>
              <a:tr h="533400">
                <a:tc>
                  <a:txBody>
                    <a:bodyPr/>
                    <a:lstStyle/>
                    <a:p>
                      <a:pPr algn="ctr"/>
                      <a:endParaRPr lang="en-US"/>
                    </a:p>
                  </a:txBody>
                  <a:tcPr anchor="ctr"/>
                </a:tc>
                <a:tc>
                  <a:txBody>
                    <a:bodyPr/>
                    <a:lstStyle/>
                    <a:p>
                      <a:pPr algn="ctr"/>
                      <a:r>
                        <a:rPr lang="en-US" dirty="0" smtClean="0"/>
                        <a:t>5</a:t>
                      </a:r>
                      <a:endParaRPr lang="en-US" dirty="0"/>
                    </a:p>
                  </a:txBody>
                  <a:tcPr anchor="ctr"/>
                </a:tc>
                <a:tc>
                  <a:txBody>
                    <a:bodyPr/>
                    <a:lstStyle/>
                    <a:p>
                      <a:pPr algn="ctr"/>
                      <a:r>
                        <a:rPr lang="en-US" dirty="0" smtClean="0"/>
                        <a:t>C</a:t>
                      </a:r>
                      <a:endParaRPr lang="en-US" dirty="0"/>
                    </a:p>
                  </a:txBody>
                  <a:tcPr anchor="ctr"/>
                </a:tc>
              </a:tr>
              <a:tr h="533400">
                <a:tc>
                  <a:txBody>
                    <a:bodyPr/>
                    <a:lstStyle/>
                    <a:p>
                      <a:pPr algn="ctr"/>
                      <a:endParaRPr lang="en-US"/>
                    </a:p>
                  </a:txBody>
                  <a:tcPr anchor="ctr"/>
                </a:tc>
                <a:tc>
                  <a:txBody>
                    <a:bodyPr/>
                    <a:lstStyle/>
                    <a:p>
                      <a:pPr algn="ctr"/>
                      <a:r>
                        <a:rPr lang="en-US" dirty="0" smtClean="0"/>
                        <a:t>7.5</a:t>
                      </a:r>
                      <a:endParaRPr lang="en-US" dirty="0"/>
                    </a:p>
                  </a:txBody>
                  <a:tcPr anchor="ctr"/>
                </a:tc>
                <a:tc>
                  <a:txBody>
                    <a:bodyPr/>
                    <a:lstStyle/>
                    <a:p>
                      <a:pPr algn="ctr"/>
                      <a:r>
                        <a:rPr lang="en-US" dirty="0" smtClean="0"/>
                        <a:t>D</a:t>
                      </a:r>
                      <a:endParaRPr lang="en-US" dirty="0"/>
                    </a:p>
                  </a:txBody>
                  <a:tcPr anchor="ctr"/>
                </a:tc>
              </a:tr>
              <a:tr h="533400">
                <a:tc>
                  <a:txBody>
                    <a:bodyPr/>
                    <a:lstStyle/>
                    <a:p>
                      <a:pPr algn="ctr"/>
                      <a:endParaRPr lang="en-US"/>
                    </a:p>
                  </a:txBody>
                  <a:tcPr anchor="ctr"/>
                </a:tc>
                <a:tc>
                  <a:txBody>
                    <a:bodyPr/>
                    <a:lstStyle/>
                    <a:p>
                      <a:pPr algn="ctr"/>
                      <a:r>
                        <a:rPr lang="en-US" dirty="0" smtClean="0"/>
                        <a:t>10</a:t>
                      </a:r>
                      <a:endParaRPr lang="en-US" dirty="0"/>
                    </a:p>
                  </a:txBody>
                  <a:tcPr anchor="ctr"/>
                </a:tc>
                <a:tc>
                  <a:txBody>
                    <a:bodyPr/>
                    <a:lstStyle/>
                    <a:p>
                      <a:pPr algn="ctr"/>
                      <a:r>
                        <a:rPr lang="en-US" dirty="0" smtClean="0"/>
                        <a:t>E</a:t>
                      </a:r>
                      <a:endParaRPr lang="en-US" dirty="0"/>
                    </a:p>
                  </a:txBody>
                  <a:tcPr anchor="ctr"/>
                </a:tc>
              </a:tr>
              <a:tr h="533400">
                <a:tc>
                  <a:txBody>
                    <a:bodyPr/>
                    <a:lstStyle/>
                    <a:p>
                      <a:pPr algn="ctr"/>
                      <a:endParaRPr lang="en-US"/>
                    </a:p>
                  </a:txBody>
                  <a:tcPr anchor="ctr"/>
                </a:tc>
                <a:tc>
                  <a:txBody>
                    <a:bodyPr/>
                    <a:lstStyle/>
                    <a:p>
                      <a:pPr algn="ctr"/>
                      <a:r>
                        <a:rPr lang="en-US" dirty="0" smtClean="0"/>
                        <a:t>?</a:t>
                      </a:r>
                      <a:endParaRPr lang="en-US" dirty="0"/>
                    </a:p>
                  </a:txBody>
                  <a:tcPr anchor="ctr"/>
                </a:tc>
                <a:tc>
                  <a:txBody>
                    <a:bodyPr/>
                    <a:lstStyle/>
                    <a:p>
                      <a:pPr algn="ctr"/>
                      <a:r>
                        <a:rPr lang="en-US" dirty="0" smtClean="0"/>
                        <a:t>F</a:t>
                      </a:r>
                      <a:endParaRPr lang="en-US" dirty="0"/>
                    </a:p>
                  </a:txBody>
                  <a:tcPr anchor="ctr"/>
                </a:tc>
              </a:tr>
              <a:tr h="533400">
                <a:tc>
                  <a:txBody>
                    <a:bodyPr/>
                    <a:lstStyle/>
                    <a:p>
                      <a:pPr algn="ctr"/>
                      <a:endParaRPr lang="en-US"/>
                    </a:p>
                  </a:txBody>
                  <a:tcPr anchor="ctr"/>
                </a:tc>
                <a:tc>
                  <a:txBody>
                    <a:bodyPr/>
                    <a:lstStyle/>
                    <a:p>
                      <a:pPr algn="ctr"/>
                      <a:r>
                        <a:rPr lang="en-US" dirty="0" smtClean="0"/>
                        <a:t>?</a:t>
                      </a:r>
                      <a:endParaRPr lang="en-US" dirty="0"/>
                    </a:p>
                  </a:txBody>
                  <a:tcPr anchor="ctr"/>
                </a:tc>
                <a:tc>
                  <a:txBody>
                    <a:bodyPr/>
                    <a:lstStyle/>
                    <a:p>
                      <a:pPr algn="ctr"/>
                      <a:r>
                        <a:rPr lang="en-US" dirty="0" smtClean="0"/>
                        <a:t>G</a:t>
                      </a:r>
                      <a:endParaRPr lang="en-US" dirty="0"/>
                    </a:p>
                  </a:txBody>
                  <a:tcPr anchor="ct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a:bodyPr>
          <a:lstStyle/>
          <a:p>
            <a:pPr algn="r" rtl="1" eaLnBrk="1" fontAlgn="auto" hangingPunct="1">
              <a:spcAft>
                <a:spcPts val="0"/>
              </a:spcAft>
              <a:defRPr/>
            </a:pPr>
            <a:endParaRPr lang="en-US" sz="2000" dirty="0"/>
          </a:p>
        </p:txBody>
      </p:sp>
      <p:graphicFrame>
        <p:nvGraphicFramePr>
          <p:cNvPr id="4" name="Content Placeholder 3"/>
          <p:cNvGraphicFramePr>
            <a:graphicFrameLocks noGrp="1"/>
          </p:cNvGraphicFramePr>
          <p:nvPr>
            <p:ph sz="quarter" idx="1"/>
          </p:nvPr>
        </p:nvGraphicFramePr>
        <p:xfrm>
          <a:off x="1066800" y="3886200"/>
          <a:ext cx="7315200" cy="1381760"/>
        </p:xfrm>
        <a:graphic>
          <a:graphicData uri="http://schemas.openxmlformats.org/drawingml/2006/table">
            <a:tbl>
              <a:tblPr firstRow="1" bandRow="1">
                <a:tableStyleId>{5C22544A-7EE6-4342-B048-85BDC9FD1C3A}</a:tableStyleId>
              </a:tblPr>
              <a:tblGrid>
                <a:gridCol w="2038350"/>
                <a:gridCol w="2038350"/>
                <a:gridCol w="2038350"/>
                <a:gridCol w="1200150"/>
              </a:tblGrid>
              <a:tr h="370840">
                <a:tc>
                  <a:txBody>
                    <a:bodyPr/>
                    <a:lstStyle/>
                    <a:p>
                      <a:pPr algn="ctr"/>
                      <a:r>
                        <a:rPr lang="ar-SA" dirty="0" smtClean="0"/>
                        <a:t>متوسط</a:t>
                      </a:r>
                      <a:r>
                        <a:rPr lang="ar-SA" baseline="0" dirty="0" smtClean="0"/>
                        <a:t> التركيز.</a:t>
                      </a:r>
                      <a:endParaRPr lang="en-US" dirty="0"/>
                    </a:p>
                  </a:txBody>
                  <a:tcPr anchor="ctr"/>
                </a:tc>
                <a:tc>
                  <a:txBody>
                    <a:bodyPr/>
                    <a:lstStyle/>
                    <a:p>
                      <a:pPr algn="ctr"/>
                      <a:r>
                        <a:rPr lang="ar-SA" dirty="0" smtClean="0"/>
                        <a:t>التركيز من الرسم</a:t>
                      </a:r>
                    </a:p>
                    <a:p>
                      <a:pPr algn="ctr"/>
                      <a:r>
                        <a:rPr lang="ar-SA" dirty="0" smtClean="0"/>
                        <a:t>(مجم</a:t>
                      </a:r>
                      <a:r>
                        <a:rPr lang="ar-SA" baseline="0" dirty="0" smtClean="0"/>
                        <a:t> \ دسل)</a:t>
                      </a:r>
                      <a:r>
                        <a:rPr lang="ar-SA" dirty="0" smtClean="0"/>
                        <a:t> </a:t>
                      </a:r>
                      <a:endParaRPr lang="en-US" dirty="0"/>
                    </a:p>
                  </a:txBody>
                  <a:tcPr anchor="ctr"/>
                </a:tc>
                <a:tc>
                  <a:txBody>
                    <a:bodyPr/>
                    <a:lstStyle/>
                    <a:p>
                      <a:pPr algn="ctr"/>
                      <a:r>
                        <a:rPr lang="ar-SA" dirty="0" smtClean="0"/>
                        <a:t>الأمتصاص</a:t>
                      </a:r>
                      <a:r>
                        <a:rPr lang="ar-SA" baseline="0" dirty="0" smtClean="0"/>
                        <a:t> عند </a:t>
                      </a:r>
                      <a:endParaRPr lang="en-US" baseline="0" dirty="0" smtClean="0"/>
                    </a:p>
                    <a:p>
                      <a:pPr algn="ctr"/>
                      <a:r>
                        <a:rPr lang="en-US" baseline="0" dirty="0" smtClean="0"/>
                        <a:t>680 nm</a:t>
                      </a:r>
                      <a:endParaRPr lang="en-US" dirty="0"/>
                    </a:p>
                  </a:txBody>
                  <a:tcPr anchor="ctr"/>
                </a:tc>
                <a:tc>
                  <a:txBody>
                    <a:bodyPr/>
                    <a:lstStyle/>
                    <a:p>
                      <a:pPr algn="ctr"/>
                      <a:r>
                        <a:rPr lang="ar-SA" dirty="0" smtClean="0"/>
                        <a:t>الأنبوبة</a:t>
                      </a:r>
                      <a:endParaRPr lang="en-US" dirty="0"/>
                    </a:p>
                  </a:txBody>
                  <a:tcPr anchor="ctr"/>
                </a:tc>
              </a:tr>
              <a:tr h="370840">
                <a:tc rowSpan="2">
                  <a:txBody>
                    <a:bodyPr/>
                    <a:lstStyle/>
                    <a:p>
                      <a:pPr algn="ctr"/>
                      <a:endParaRPr lang="en-US" dirty="0"/>
                    </a:p>
                  </a:txBody>
                  <a:tcPr anchor="ctr"/>
                </a:tc>
                <a:tc rowSpan="2">
                  <a:txBody>
                    <a:bodyPr/>
                    <a:lstStyle/>
                    <a:p>
                      <a:pPr algn="ctr"/>
                      <a:endParaRPr lang="en-US" dirty="0"/>
                    </a:p>
                  </a:txBody>
                  <a:tcPr anchor="ctr"/>
                </a:tc>
                <a:tc>
                  <a:txBody>
                    <a:bodyPr/>
                    <a:lstStyle/>
                    <a:p>
                      <a:pPr algn="ctr"/>
                      <a:endParaRPr lang="en-US"/>
                    </a:p>
                  </a:txBody>
                  <a:tcPr anchor="ctr"/>
                </a:tc>
                <a:tc>
                  <a:txBody>
                    <a:bodyPr/>
                    <a:lstStyle/>
                    <a:p>
                      <a:pPr algn="ctr"/>
                      <a:r>
                        <a:rPr lang="en-US" dirty="0" smtClean="0"/>
                        <a:t>F</a:t>
                      </a:r>
                      <a:endParaRPr lang="en-US" dirty="0"/>
                    </a:p>
                  </a:txBody>
                  <a:tcPr anchor="ctr"/>
                </a:tc>
              </a:tr>
              <a:tr h="370840">
                <a:tc vMerge="1">
                  <a:txBody>
                    <a:bodyPr/>
                    <a:lstStyle/>
                    <a:p>
                      <a:pPr algn="ctr"/>
                      <a:endParaRPr lang="en-US" dirty="0"/>
                    </a:p>
                  </a:txBody>
                  <a:tcPr anchor="ctr"/>
                </a:tc>
                <a:tc vMerge="1">
                  <a:txBody>
                    <a:bodyPr/>
                    <a:lstStyle/>
                    <a:p>
                      <a:pPr algn="ctr"/>
                      <a:endParaRPr lang="en-US" dirty="0"/>
                    </a:p>
                  </a:txBody>
                  <a:tcPr anchor="ctr"/>
                </a:tc>
                <a:tc>
                  <a:txBody>
                    <a:bodyPr/>
                    <a:lstStyle/>
                    <a:p>
                      <a:pPr algn="ctr"/>
                      <a:endParaRPr lang="en-US"/>
                    </a:p>
                  </a:txBody>
                  <a:tcPr anchor="ctr"/>
                </a:tc>
                <a:tc>
                  <a:txBody>
                    <a:bodyPr/>
                    <a:lstStyle/>
                    <a:p>
                      <a:pPr algn="ctr"/>
                      <a:r>
                        <a:rPr lang="en-US" dirty="0" smtClean="0"/>
                        <a:t>G</a:t>
                      </a:r>
                      <a:endParaRPr lang="en-US" dirty="0"/>
                    </a:p>
                  </a:txBody>
                  <a:tcPr anchor="ctr"/>
                </a:tc>
              </a:tr>
            </a:tbl>
          </a:graphicData>
        </a:graphic>
      </p:graphicFrame>
      <p:sp>
        <p:nvSpPr>
          <p:cNvPr id="5" name="Rectangle 4"/>
          <p:cNvSpPr/>
          <p:nvPr/>
        </p:nvSpPr>
        <p:spPr>
          <a:xfrm>
            <a:off x="609600" y="2057400"/>
            <a:ext cx="8077200" cy="1384995"/>
          </a:xfrm>
          <a:prstGeom prst="rect">
            <a:avLst/>
          </a:prstGeom>
        </p:spPr>
        <p:txBody>
          <a:bodyPr>
            <a:spAutoFit/>
          </a:bodyPr>
          <a:lstStyle/>
          <a:p>
            <a:pPr algn="r" rtl="1" fontAlgn="auto">
              <a:spcBef>
                <a:spcPts val="0"/>
              </a:spcBef>
              <a:spcAft>
                <a:spcPts val="0"/>
              </a:spcAft>
              <a:defRPr/>
            </a:pPr>
            <a:r>
              <a:rPr lang="ar-SA" sz="2800" dirty="0">
                <a:effectLst>
                  <a:outerShdw blurRad="38100" dist="38100" dir="2700000" algn="tl">
                    <a:srgbClr val="000000">
                      <a:alpha val="43137"/>
                    </a:srgbClr>
                  </a:outerShdw>
                </a:effectLst>
                <a:latin typeface="+mn-lt"/>
                <a:cs typeface="+mn-cs"/>
              </a:rPr>
              <a:t>6- ارسمي </a:t>
            </a:r>
            <a:r>
              <a:rPr lang="en-US" sz="2800" dirty="0">
                <a:effectLst>
                  <a:outerShdw blurRad="38100" dist="38100" dir="2700000" algn="tl">
                    <a:srgbClr val="000000">
                      <a:alpha val="43137"/>
                    </a:srgbClr>
                  </a:outerShdw>
                </a:effectLst>
                <a:latin typeface="+mn-lt"/>
                <a:cs typeface="+mn-cs"/>
              </a:rPr>
              <a:t>standard curve</a:t>
            </a:r>
            <a:r>
              <a:rPr lang="ar-SA" sz="2800" dirty="0">
                <a:effectLst>
                  <a:outerShdw blurRad="38100" dist="38100" dir="2700000" algn="tl">
                    <a:srgbClr val="000000">
                      <a:alpha val="43137"/>
                    </a:srgbClr>
                  </a:outerShdw>
                </a:effectLst>
                <a:latin typeface="+mn-lt"/>
                <a:cs typeface="+mn-cs"/>
              </a:rPr>
              <a:t>  للامتصاص مقابل التركيز للأنابيب </a:t>
            </a:r>
            <a:endParaRPr lang="ar-SA" sz="2800" dirty="0" smtClean="0">
              <a:effectLst>
                <a:outerShdw blurRad="38100" dist="38100" dir="2700000" algn="tl">
                  <a:srgbClr val="000000">
                    <a:alpha val="43137"/>
                  </a:srgbClr>
                </a:outerShdw>
              </a:effectLst>
              <a:latin typeface="+mn-lt"/>
              <a:cs typeface="+mn-cs"/>
            </a:endParaRPr>
          </a:p>
          <a:p>
            <a:pPr algn="r" rtl="1" fontAlgn="auto">
              <a:spcBef>
                <a:spcPts val="0"/>
              </a:spcBef>
              <a:spcAft>
                <a:spcPts val="0"/>
              </a:spcAft>
              <a:defRPr/>
            </a:pPr>
            <a:r>
              <a:rPr lang="en-US" sz="2800" dirty="0" smtClean="0">
                <a:effectLst>
                  <a:outerShdw blurRad="38100" dist="38100" dir="2700000" algn="tl">
                    <a:srgbClr val="000000">
                      <a:alpha val="43137"/>
                    </a:srgbClr>
                  </a:outerShdw>
                </a:effectLst>
                <a:latin typeface="+mn-lt"/>
                <a:cs typeface="+mn-cs"/>
              </a:rPr>
              <a:t>B       E     </a:t>
            </a:r>
            <a:r>
              <a:rPr lang="ar-SA" sz="2800" dirty="0" smtClean="0">
                <a:effectLst>
                  <a:outerShdw blurRad="38100" dist="38100" dir="2700000" algn="tl">
                    <a:srgbClr val="000000">
                      <a:alpha val="43137"/>
                    </a:srgbClr>
                  </a:outerShdw>
                </a:effectLst>
                <a:latin typeface="+mn-lt"/>
                <a:cs typeface="+mn-cs"/>
              </a:rPr>
              <a:t> </a:t>
            </a:r>
            <a:r>
              <a:rPr lang="ar-SA" sz="2800" dirty="0">
                <a:effectLst>
                  <a:outerShdw blurRad="38100" dist="38100" dir="2700000" algn="tl">
                    <a:srgbClr val="000000">
                      <a:alpha val="43137"/>
                    </a:srgbClr>
                  </a:outerShdw>
                </a:effectLst>
                <a:latin typeface="+mn-lt"/>
                <a:cs typeface="+mn-cs"/>
              </a:rPr>
              <a:t>.</a:t>
            </a:r>
          </a:p>
          <a:p>
            <a:pPr algn="r" rtl="1" fontAlgn="auto">
              <a:spcBef>
                <a:spcPts val="0"/>
              </a:spcBef>
              <a:spcAft>
                <a:spcPts val="0"/>
              </a:spcAft>
              <a:defRPr/>
            </a:pPr>
            <a:r>
              <a:rPr lang="ar-SA" sz="2800" dirty="0">
                <a:effectLst>
                  <a:outerShdw blurRad="38100" dist="38100" dir="2700000" algn="tl">
                    <a:srgbClr val="000000">
                      <a:alpha val="43137"/>
                    </a:srgbClr>
                  </a:outerShdw>
                </a:effectLst>
                <a:latin typeface="+mn-lt"/>
                <a:cs typeface="+mn-cs"/>
              </a:rPr>
              <a:t>7- قدري </a:t>
            </a:r>
            <a:r>
              <a:rPr lang="ar-SA" sz="2800" dirty="0" smtClean="0">
                <a:effectLst>
                  <a:outerShdw blurRad="38100" dist="38100" dir="2700000" algn="tl">
                    <a:srgbClr val="000000">
                      <a:alpha val="43137"/>
                    </a:srgbClr>
                  </a:outerShdw>
                </a:effectLst>
                <a:latin typeface="+mn-lt"/>
                <a:cs typeface="+mn-cs"/>
              </a:rPr>
              <a:t>التركيز </a:t>
            </a:r>
            <a:r>
              <a:rPr lang="ar-SA" sz="2800" dirty="0">
                <a:effectLst>
                  <a:outerShdw blurRad="38100" dist="38100" dir="2700000" algn="tl">
                    <a:srgbClr val="000000">
                      <a:alpha val="43137"/>
                    </a:srgbClr>
                  </a:outerShdw>
                </a:effectLst>
                <a:latin typeface="+mn-lt"/>
                <a:cs typeface="+mn-cs"/>
              </a:rPr>
              <a:t>للأنبوبتين </a:t>
            </a:r>
            <a:r>
              <a:rPr lang="en-US" sz="2800" dirty="0">
                <a:effectLst>
                  <a:outerShdw blurRad="38100" dist="38100" dir="2700000" algn="tl">
                    <a:srgbClr val="000000">
                      <a:alpha val="43137"/>
                    </a:srgbClr>
                  </a:outerShdw>
                </a:effectLst>
                <a:latin typeface="+mn-lt"/>
                <a:cs typeface="+mn-cs"/>
              </a:rPr>
              <a:t>F</a:t>
            </a:r>
            <a:r>
              <a:rPr lang="ar-SA" sz="2800" dirty="0">
                <a:effectLst>
                  <a:outerShdw blurRad="38100" dist="38100" dir="2700000" algn="tl">
                    <a:srgbClr val="000000">
                      <a:alpha val="43137"/>
                    </a:srgbClr>
                  </a:outerShdw>
                </a:effectLst>
                <a:latin typeface="+mn-lt"/>
                <a:cs typeface="+mn-cs"/>
              </a:rPr>
              <a:t> و </a:t>
            </a:r>
            <a:r>
              <a:rPr lang="en-US" sz="2800" dirty="0">
                <a:effectLst>
                  <a:outerShdw blurRad="38100" dist="38100" dir="2700000" algn="tl">
                    <a:srgbClr val="000000">
                      <a:alpha val="43137"/>
                    </a:srgbClr>
                  </a:outerShdw>
                </a:effectLst>
                <a:latin typeface="+mn-lt"/>
                <a:cs typeface="+mn-cs"/>
              </a:rPr>
              <a:t>G</a:t>
            </a:r>
            <a:r>
              <a:rPr lang="ar-SA" sz="2800" dirty="0">
                <a:effectLst>
                  <a:outerShdw blurRad="38100" dist="38100" dir="2700000" algn="tl">
                    <a:srgbClr val="000000">
                      <a:alpha val="43137"/>
                    </a:srgbClr>
                  </a:outerShdw>
                </a:effectLst>
                <a:latin typeface="+mn-lt"/>
                <a:cs typeface="+mn-cs"/>
              </a:rPr>
              <a:t>  من الرسم . </a:t>
            </a:r>
            <a:endParaRPr lang="en-US" sz="2800" dirty="0">
              <a:latin typeface="+mn-lt"/>
              <a:cs typeface="+mn-cs"/>
            </a:endParaRPr>
          </a:p>
        </p:txBody>
      </p:sp>
      <p:cxnSp>
        <p:nvCxnSpPr>
          <p:cNvPr id="8" name="Straight Arrow Connector 7"/>
          <p:cNvCxnSpPr/>
          <p:nvPr/>
        </p:nvCxnSpPr>
        <p:spPr>
          <a:xfrm>
            <a:off x="7543800" y="2819400"/>
            <a:ext cx="45720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fontScale="92500" lnSpcReduction="10000"/>
          </a:bodyPr>
          <a:lstStyle/>
          <a:p>
            <a:pPr marL="320040" indent="-320040" algn="r" rtl="1">
              <a:defRPr/>
            </a:pPr>
            <a:r>
              <a:rPr lang="ar-SA" sz="3000" dirty="0" smtClean="0"/>
              <a:t> تركيز </a:t>
            </a:r>
            <a:r>
              <a:rPr lang="en-US" sz="3000" dirty="0" smtClean="0"/>
              <a:t>working standard lactose solution</a:t>
            </a:r>
            <a:r>
              <a:rPr lang="ar-SA" sz="3000" dirty="0" smtClean="0"/>
              <a:t> = </a:t>
            </a:r>
            <a:r>
              <a:rPr lang="en-US" sz="3000" dirty="0" smtClean="0"/>
              <a:t>10</a:t>
            </a:r>
            <a:r>
              <a:rPr lang="ar-SA" sz="3000" dirty="0" smtClean="0"/>
              <a:t> مجرام \دسل</a:t>
            </a:r>
          </a:p>
          <a:p>
            <a:pPr marL="320040" indent="-320040" algn="r" rtl="1">
              <a:buNone/>
              <a:defRPr/>
            </a:pPr>
            <a:endParaRPr lang="en-US" sz="3000" b="1" u="sng" dirty="0" smtClean="0"/>
          </a:p>
          <a:p>
            <a:pPr marL="320040" indent="-320040" algn="r" rtl="1">
              <a:buNone/>
              <a:defRPr/>
            </a:pPr>
            <a:r>
              <a:rPr lang="ar-SA" sz="3500" b="1" u="sng" dirty="0" smtClean="0"/>
              <a:t>الحسابات:</a:t>
            </a:r>
          </a:p>
          <a:p>
            <a:pPr marL="320040" indent="-320040" algn="r" rtl="1">
              <a:buNone/>
              <a:defRPr/>
            </a:pPr>
            <a:endParaRPr lang="ar-SA" sz="2100" b="1" u="sng" dirty="0" smtClean="0"/>
          </a:p>
          <a:p>
            <a:pPr marL="320040" indent="-320040" algn="r" rtl="1">
              <a:buNone/>
              <a:defRPr/>
            </a:pPr>
            <a:r>
              <a:rPr lang="ar-SA" sz="3000" dirty="0" smtClean="0"/>
              <a:t>تركيز اللاكتوز (جرام \ لتر) = تركيزه (مجرام \ دسل) ÷ </a:t>
            </a:r>
            <a:r>
              <a:rPr lang="en-US" sz="3000" dirty="0" smtClean="0"/>
              <a:t>100</a:t>
            </a:r>
            <a:endParaRPr lang="ar-SA" sz="3000" dirty="0" smtClean="0"/>
          </a:p>
          <a:p>
            <a:pPr marL="320040" indent="-320040" algn="r" rtl="1">
              <a:buNone/>
              <a:defRPr/>
            </a:pPr>
            <a:r>
              <a:rPr lang="ar-SA" sz="3000" dirty="0" smtClean="0"/>
              <a:t>تركيز اللاكتوز في الحليب الغير مخفف = تركيز اللاكتوز (جرام\لتر) × </a:t>
            </a:r>
            <a:r>
              <a:rPr lang="en-US" sz="3000" dirty="0" smtClean="0"/>
              <a:t>40</a:t>
            </a:r>
            <a:r>
              <a:rPr lang="ar-SA" sz="3000" dirty="0" smtClean="0"/>
              <a:t> × </a:t>
            </a:r>
            <a:r>
              <a:rPr lang="en-US" sz="3000" dirty="0" smtClean="0"/>
              <a:t>25</a:t>
            </a:r>
            <a:endParaRPr lang="ar-SA" sz="3000" dirty="0" smtClean="0"/>
          </a:p>
          <a:p>
            <a:pPr marL="320040" indent="-320040" algn="r" rtl="1">
              <a:buNone/>
              <a:defRPr/>
            </a:pPr>
            <a:endParaRPr lang="ar-SA" sz="3000" dirty="0" smtClean="0"/>
          </a:p>
          <a:p>
            <a:pPr marL="320040" indent="-320040" algn="r" rtl="1">
              <a:defRPr/>
            </a:pPr>
            <a:r>
              <a:rPr lang="ar-SA" sz="3000" dirty="0" smtClean="0"/>
              <a:t>التركيز الطبيعي للاكتوز في الحليب = (</a:t>
            </a:r>
            <a:r>
              <a:rPr lang="en-US" sz="3000" dirty="0" smtClean="0"/>
              <a:t>40</a:t>
            </a:r>
            <a:r>
              <a:rPr lang="ar-SA" sz="3000" dirty="0" smtClean="0"/>
              <a:t> – </a:t>
            </a:r>
            <a:r>
              <a:rPr lang="en-US" sz="3000" dirty="0" smtClean="0"/>
              <a:t>52</a:t>
            </a:r>
            <a:r>
              <a:rPr lang="ar-SA" sz="3000" dirty="0" smtClean="0"/>
              <a:t> جرام \ لتر)</a:t>
            </a:r>
            <a:endParaRPr lang="en-US" sz="3000" dirty="0" smtClean="0"/>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dirty="0" smtClean="0">
                <a:effectLst>
                  <a:outerShdw blurRad="38100" dist="38100" dir="2700000" algn="tl">
                    <a:srgbClr val="000000">
                      <a:alpha val="43137"/>
                    </a:srgbClr>
                  </a:outerShdw>
                </a:effectLst>
              </a:rPr>
              <a:t> </a:t>
            </a:r>
            <a:endParaRPr lang="ar-SA"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algn="r" rtl="1">
              <a:buNone/>
            </a:pPr>
            <a:r>
              <a:rPr lang="ar-SA" sz="3500" b="1" u="sng" dirty="0" smtClean="0"/>
              <a:t>الأهداف:</a:t>
            </a:r>
          </a:p>
          <a:p>
            <a:pPr algn="r" rtl="1">
              <a:buNone/>
            </a:pPr>
            <a:endParaRPr lang="ar-SA" sz="1800" dirty="0" smtClean="0"/>
          </a:p>
          <a:p>
            <a:pPr algn="r" rtl="1">
              <a:buNone/>
            </a:pPr>
            <a:r>
              <a:rPr lang="en-US" dirty="0" smtClean="0"/>
              <a:t>1</a:t>
            </a:r>
            <a:r>
              <a:rPr lang="ar-SA" sz="2800" dirty="0" smtClean="0"/>
              <a:t>- تقدير تركيز اللاكتوز في الحليب</a:t>
            </a:r>
            <a:r>
              <a:rPr lang="ar-SA" dirty="0" smtClean="0"/>
              <a:t>.</a:t>
            </a:r>
          </a:p>
          <a:p>
            <a:pPr algn="r" rtl="1">
              <a:buNone/>
            </a:pPr>
            <a:endParaRPr lang="ar-SA" dirty="0" smtClean="0"/>
          </a:p>
          <a:p>
            <a:pPr algn="r" rtl="1">
              <a:buNone/>
            </a:pPr>
            <a:r>
              <a:rPr lang="ar-SA" b="1" u="sng" dirty="0" smtClean="0"/>
              <a:t>المقدمة والأساس:</a:t>
            </a:r>
          </a:p>
          <a:p>
            <a:pPr algn="r" rtl="1">
              <a:buNone/>
            </a:pPr>
            <a:endParaRPr lang="ar-SA" sz="1800" b="1" u="sng" dirty="0" smtClean="0"/>
          </a:p>
          <a:p>
            <a:pPr algn="r" rtl="1">
              <a:buNone/>
            </a:pPr>
            <a:r>
              <a:rPr lang="ar-SA" sz="2800" dirty="0" smtClean="0"/>
              <a:t>   يتم تقدير اللاكتوز في الحليب اعتماداً على قدرته الاختزاليه حيث انه سكر مختزل ، وبالتالي يتم تقديره بإحدى طرق الاختزال الشائعة الإستخدام. وفي هذه التجربه يتم تحضير عينة الحليب منزوع الدسم قبل البدء بالإختبار,تليها الإختبار, ثم حساب تركيز اللاكتوز في العينه المجهوله من المنحنى القياسي.</a:t>
            </a:r>
            <a:endParaRPr lang="en-US" sz="2800" dirty="0" smtClean="0"/>
          </a:p>
          <a:p>
            <a:pPr algn="r" rtl="1">
              <a:buNone/>
            </a:pPr>
            <a:endParaRPr lang="ar-SA"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a:bodyPr>
          <a:lstStyle/>
          <a:p>
            <a:pPr algn="r" rtl="1">
              <a:buNone/>
            </a:pPr>
            <a:r>
              <a:rPr lang="en-US" sz="2400" dirty="0" smtClean="0"/>
              <a:t>1  </a:t>
            </a:r>
            <a:r>
              <a:rPr lang="ar-SA" sz="2400" dirty="0" smtClean="0"/>
              <a:t>- </a:t>
            </a:r>
            <a:r>
              <a:rPr lang="ar-SA" sz="2400" u="sng" dirty="0" smtClean="0"/>
              <a:t>تحضير العينه </a:t>
            </a:r>
            <a:r>
              <a:rPr lang="ar-SA" sz="2400" b="1" dirty="0" smtClean="0"/>
              <a:t>:</a:t>
            </a:r>
          </a:p>
          <a:p>
            <a:pPr algn="just" rtl="1">
              <a:buNone/>
            </a:pPr>
            <a:r>
              <a:rPr lang="ar-SA" sz="2600" dirty="0" smtClean="0"/>
              <a:t>    يتم تخفيف الحليب </a:t>
            </a:r>
            <a:r>
              <a:rPr lang="en-US" sz="2600" dirty="0" smtClean="0"/>
              <a:t>1:25</a:t>
            </a:r>
            <a:endParaRPr lang="ar-SA" sz="2600" dirty="0" smtClean="0"/>
          </a:p>
          <a:p>
            <a:pPr algn="just" rtl="1">
              <a:buNone/>
            </a:pPr>
            <a:r>
              <a:rPr lang="en-US" sz="2600" dirty="0" smtClean="0"/>
              <a:t>]    </a:t>
            </a:r>
            <a:r>
              <a:rPr lang="ar-SA" sz="2600" dirty="0" smtClean="0"/>
              <a:t> أي بإضافة </a:t>
            </a:r>
            <a:r>
              <a:rPr lang="en-US" sz="2600" dirty="0" smtClean="0"/>
              <a:t>24 </a:t>
            </a:r>
            <a:r>
              <a:rPr lang="ar-SA" sz="2600" dirty="0" smtClean="0"/>
              <a:t> مل من الماء إلى مل واحد من الحليب </a:t>
            </a:r>
          </a:p>
          <a:p>
            <a:pPr algn="just" rtl="1">
              <a:buNone/>
            </a:pPr>
            <a:r>
              <a:rPr lang="ar-SA" sz="2600" b="1" dirty="0" smtClean="0"/>
              <a:t>   (</a:t>
            </a:r>
            <a:r>
              <a:rPr lang="en-US" sz="2600" dirty="0" smtClean="0"/>
              <a:t>1 + 24</a:t>
            </a:r>
            <a:r>
              <a:rPr lang="ar-SA" sz="2600" dirty="0" smtClean="0"/>
              <a:t>) </a:t>
            </a:r>
            <a:r>
              <a:rPr lang="en-US" sz="2600" dirty="0" smtClean="0"/>
              <a:t>[</a:t>
            </a:r>
            <a:r>
              <a:rPr lang="ar-SA" sz="2600" dirty="0" smtClean="0"/>
              <a:t> </a:t>
            </a:r>
            <a:r>
              <a:rPr lang="ar-SA" sz="2600" b="1" dirty="0" smtClean="0"/>
              <a:t>. </a:t>
            </a:r>
            <a:r>
              <a:rPr lang="ar-SA" sz="2600" dirty="0" smtClean="0"/>
              <a:t>يتم بعد ذلك إضافة محلول كبريتات الصوديوم - كبريتات النحاس إلى الحليب المخفف, ثم إضافة محلول تانجستيت الصوديوم لترسيب البروتين وإزالته عن الحليب. لإتمام ذلك يتم وضع العينه في جهازالطرد المركزي. بعد هذه العمليه يتم استخدام الرائق الناشئ في تجربتنا لهذا اليوم وهو الكشف عن وجود سكر اللاكتوز في الحليب.</a:t>
            </a:r>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fontScale="77500" lnSpcReduction="20000"/>
          </a:bodyPr>
          <a:lstStyle/>
          <a:p>
            <a:pPr algn="r" rtl="1">
              <a:buNone/>
            </a:pPr>
            <a:r>
              <a:rPr lang="en-US" sz="3100" dirty="0" smtClean="0"/>
              <a:t>2  </a:t>
            </a:r>
            <a:r>
              <a:rPr lang="ar-SA" sz="3100" dirty="0" smtClean="0"/>
              <a:t>- </a:t>
            </a:r>
            <a:r>
              <a:rPr lang="ar-SA" sz="3100" u="sng" dirty="0" smtClean="0"/>
              <a:t>الإختبار:</a:t>
            </a:r>
            <a:r>
              <a:rPr lang="ar-SA" sz="3100" dirty="0" smtClean="0"/>
              <a:t> </a:t>
            </a:r>
          </a:p>
          <a:p>
            <a:pPr algn="just" rtl="1">
              <a:buNone/>
            </a:pPr>
            <a:r>
              <a:rPr lang="ar-SA" dirty="0" smtClean="0"/>
              <a:t>    بعد تحضير العينات نقوم في البدايه بإضافة محلول الترتارات القلوي إلى الرائق لتوفير الوسط المناسب للتفاعل. في هذا الوسط يقوم سكراللاكتوز الموجود في العينه باختزال مركب كبريتات النحاس (ألمضاف سابقا إلى الحليب في الخطوه الأولى)  ويحوله إلى أوكسيد النحاس الذي يتشكل على شكل راسب. يعتبر هذا التفاعل هو </a:t>
            </a:r>
            <a:r>
              <a:rPr lang="ar-SA" dirty="0" smtClean="0">
                <a:effectLst>
                  <a:outerShdw blurRad="38100" dist="38100" dir="2700000" algn="tl">
                    <a:srgbClr val="000000">
                      <a:alpha val="43137"/>
                    </a:srgbClr>
                  </a:outerShdw>
                </a:effectLst>
              </a:rPr>
              <a:t>التفاعل الرئيسي </a:t>
            </a:r>
            <a:r>
              <a:rPr lang="ar-SA" dirty="0" smtClean="0"/>
              <a:t>في هذا الإختبار والمراد الكشف عن حصوله. وللكشف عن هذا التفاعل نقوم بالكشف عن وجود ناتج هذا التفاعل (اوكسيد النحاس) عن طريق إضافة محلول حمض الفوسفوموليبدك (المسمى بالكاشف)</a:t>
            </a:r>
            <a:r>
              <a:rPr lang="ar-SA" dirty="0" smtClean="0">
                <a:solidFill>
                  <a:srgbClr val="FF0000"/>
                </a:solidFill>
              </a:rPr>
              <a:t> </a:t>
            </a:r>
            <a:r>
              <a:rPr lang="ar-SA" dirty="0" smtClean="0"/>
              <a:t>الذي سيقوم بأكسدة أوكسيد النحاس المترسب إلى أوكسيد النحاسيك ومن ثم اختزال نفسه إلى مركب الموليبدينيوم الأزرق. يتم قياس درجة امتصاص اللون الأزرق الناتج عند الطول الموجي </a:t>
            </a:r>
            <a:r>
              <a:rPr lang="en-US" dirty="0" smtClean="0"/>
              <a:t>680</a:t>
            </a:r>
            <a:r>
              <a:rPr lang="ar-SA" dirty="0" smtClean="0"/>
              <a:t> نانو ميتر. تتناسب شدة كثافة اللون ( تركيزه) تناسبا طرديا مع تركيز أوكسيد النحاس الناتج من التفاعل الرئيسي , وبالتالي مع تركيز سكر اللاكتوز الرئيسي في التفاعل.</a:t>
            </a:r>
          </a:p>
          <a:p>
            <a:pPr algn="r" rtl="1">
              <a:buNone/>
            </a:pPr>
            <a:endParaRPr lang="ar-SA" dirty="0" smtClean="0"/>
          </a:p>
          <a:p>
            <a:pPr algn="r" rtl="1">
              <a:buNone/>
            </a:pPr>
            <a:endParaRPr lang="ar-SA" sz="2400" dirty="0" smtClean="0"/>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a:bodyPr>
          <a:lstStyle/>
          <a:p>
            <a:pPr algn="r" rtl="1">
              <a:buNone/>
            </a:pPr>
            <a:r>
              <a:rPr lang="en-US" sz="2400" dirty="0" smtClean="0"/>
              <a:t>3</a:t>
            </a:r>
            <a:r>
              <a:rPr lang="ar-SA" sz="2400" dirty="0" smtClean="0"/>
              <a:t> - </a:t>
            </a:r>
            <a:r>
              <a:rPr lang="ar-SA" sz="2800" u="sng" dirty="0" smtClean="0"/>
              <a:t>حساب تركيز اللاكتوز:</a:t>
            </a:r>
          </a:p>
          <a:p>
            <a:pPr algn="r" rtl="1">
              <a:buNone/>
            </a:pPr>
            <a:r>
              <a:rPr lang="ar-SA" sz="2800" dirty="0" smtClean="0"/>
              <a:t>    يمكن حساب تركيز سكر اللاكتوز الموجود في عينة الحليب المخففه باستخدام اختبار مماثل (موازي) في نفس الوقت على عينات أخرى ذات تراكيز لاكتوز معلومه ومتدرجه (والمسماة بمحاليل اللاكتوز القياسيه ), والتي باستخدامها يمكن إنشاء منحنى خط مستقيم مكون من درجة امتصاصها (الإحداث الصادي) وتركيزها المعلوم ( الإحداث السيني) (ملجم/ دسل) والمسمى بالمنحنى القياسي. سنستخدم بعد ذلك المنحنى القياسي في إيجاد تركيز عينة الحليب المجهولة التركيز.</a:t>
            </a:r>
          </a:p>
          <a:p>
            <a:pPr algn="r" rtl="1">
              <a:buNone/>
            </a:pPr>
            <a:endParaRPr lang="ar-SA" b="1" u="sng" dirty="0" smtClean="0"/>
          </a:p>
          <a:p>
            <a:pPr algn="r" rtl="1">
              <a:buNone/>
            </a:pP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200" b="1" dirty="0" smtClean="0">
                <a:effectLst>
                  <a:outerShdw blurRad="38100" dist="38100" dir="2700000" algn="tl">
                    <a:srgbClr val="000000">
                      <a:alpha val="43137"/>
                    </a:srgbClr>
                  </a:outerShdw>
                </a:effectLst>
                <a:cs typeface="+mn-cs"/>
              </a:rPr>
              <a:t>الأدوات وطريقة العمل:</a:t>
            </a:r>
            <a:endParaRPr lang="ar-SA" sz="3200" b="1" dirty="0">
              <a:effectLst>
                <a:outerShdw blurRad="38100" dist="38100" dir="2700000" algn="tl">
                  <a:srgbClr val="000000">
                    <a:alpha val="43137"/>
                  </a:srgbClr>
                </a:outerShdw>
              </a:effectLst>
              <a:cs typeface="+mn-cs"/>
            </a:endParaRPr>
          </a:p>
        </p:txBody>
      </p:sp>
      <p:sp>
        <p:nvSpPr>
          <p:cNvPr id="3" name="Content Placeholder 2"/>
          <p:cNvSpPr>
            <a:spLocks noGrp="1"/>
          </p:cNvSpPr>
          <p:nvPr>
            <p:ph idx="1"/>
          </p:nvPr>
        </p:nvSpPr>
        <p:spPr/>
        <p:txBody>
          <a:bodyPr>
            <a:normAutofit fontScale="70000" lnSpcReduction="20000"/>
          </a:bodyPr>
          <a:lstStyle/>
          <a:p>
            <a:pPr algn="r" rtl="1"/>
            <a:r>
              <a:rPr lang="ar-SA" sz="4000" b="1" dirty="0" smtClean="0"/>
              <a:t>الأدوات :</a:t>
            </a:r>
          </a:p>
          <a:p>
            <a:pPr algn="r" rtl="1">
              <a:buNone/>
            </a:pPr>
            <a:r>
              <a:rPr lang="ar-SA" dirty="0" smtClean="0"/>
              <a:t> </a:t>
            </a:r>
            <a:r>
              <a:rPr lang="en-US" dirty="0" smtClean="0"/>
              <a:t>1</a:t>
            </a:r>
            <a:r>
              <a:rPr lang="ar-SA" dirty="0" smtClean="0"/>
              <a:t>- حليب بقرمنزوع الدسم.</a:t>
            </a:r>
          </a:p>
          <a:p>
            <a:pPr algn="r" rtl="1">
              <a:buNone/>
            </a:pPr>
            <a:r>
              <a:rPr lang="en-US" dirty="0" smtClean="0"/>
              <a:t>2</a:t>
            </a:r>
            <a:r>
              <a:rPr lang="ar-SA" dirty="0" smtClean="0"/>
              <a:t>- أنابيب اختبار وحامل الأنابيب.</a:t>
            </a:r>
          </a:p>
          <a:p>
            <a:pPr algn="r" rtl="1">
              <a:buNone/>
            </a:pPr>
            <a:r>
              <a:rPr lang="en-US" dirty="0" smtClean="0"/>
              <a:t>3</a:t>
            </a:r>
            <a:r>
              <a:rPr lang="ar-SA" dirty="0" smtClean="0"/>
              <a:t>- </a:t>
            </a:r>
            <a:r>
              <a:rPr lang="en-US" dirty="0" smtClean="0"/>
              <a:t>250 </a:t>
            </a:r>
            <a:r>
              <a:rPr lang="ar-SA" dirty="0" smtClean="0"/>
              <a:t>مل دورق حجمي . </a:t>
            </a:r>
          </a:p>
          <a:p>
            <a:pPr algn="r" rtl="1">
              <a:buNone/>
            </a:pPr>
            <a:r>
              <a:rPr lang="en-US" dirty="0" smtClean="0"/>
              <a:t>4</a:t>
            </a:r>
            <a:r>
              <a:rPr lang="ar-SA" dirty="0" smtClean="0"/>
              <a:t>- جهاز طرد مركزي, مع خلايا عرض </a:t>
            </a:r>
            <a:r>
              <a:rPr lang="en-US" dirty="0" smtClean="0"/>
              <a:t>1</a:t>
            </a:r>
            <a:r>
              <a:rPr lang="ar-SA" dirty="0" smtClean="0"/>
              <a:t>سم ( </a:t>
            </a:r>
            <a:r>
              <a:rPr lang="en-US" dirty="0" smtClean="0"/>
              <a:t>Cuvettes</a:t>
            </a:r>
            <a:r>
              <a:rPr lang="ar-SA" dirty="0" smtClean="0"/>
              <a:t>).</a:t>
            </a:r>
          </a:p>
          <a:p>
            <a:pPr algn="r" rtl="1">
              <a:buNone/>
            </a:pPr>
            <a:r>
              <a:rPr lang="en-US" dirty="0" smtClean="0"/>
              <a:t>5</a:t>
            </a:r>
            <a:r>
              <a:rPr lang="ar-SA" dirty="0" smtClean="0"/>
              <a:t>- حمام مائي مغلي.</a:t>
            </a:r>
          </a:p>
          <a:p>
            <a:pPr algn="r" rtl="1">
              <a:buNone/>
            </a:pPr>
            <a:r>
              <a:rPr lang="en-US" dirty="0" smtClean="0"/>
              <a:t>6</a:t>
            </a:r>
            <a:r>
              <a:rPr lang="ar-SA" dirty="0" smtClean="0"/>
              <a:t>- رقائق الألومنيوم.</a:t>
            </a:r>
          </a:p>
          <a:p>
            <a:pPr algn="r" rtl="1">
              <a:buNone/>
            </a:pPr>
            <a:r>
              <a:rPr lang="en-US" dirty="0" smtClean="0"/>
              <a:t>7</a:t>
            </a:r>
            <a:r>
              <a:rPr lang="ar-SA" dirty="0" smtClean="0"/>
              <a:t>- </a:t>
            </a:r>
            <a:r>
              <a:rPr lang="en-US" dirty="0" smtClean="0"/>
              <a:t>Sodium sulphate- copper sulphate solution</a:t>
            </a:r>
            <a:r>
              <a:rPr lang="ar-SA" dirty="0" smtClean="0"/>
              <a:t> محلول كبريتات النحاس -  كبريتات الصوديوم.</a:t>
            </a:r>
          </a:p>
          <a:p>
            <a:pPr algn="r" rtl="1">
              <a:buNone/>
            </a:pPr>
            <a:r>
              <a:rPr lang="en-US" dirty="0" smtClean="0"/>
              <a:t>8</a:t>
            </a:r>
            <a:r>
              <a:rPr lang="ar-SA" dirty="0" smtClean="0"/>
              <a:t>- </a:t>
            </a:r>
            <a:r>
              <a:rPr lang="en-US" dirty="0" smtClean="0"/>
              <a:t>Sodiume tungestate solution</a:t>
            </a:r>
            <a:r>
              <a:rPr lang="ar-SA" dirty="0" smtClean="0"/>
              <a:t> محلول تنجيستيت الصوديوم.</a:t>
            </a:r>
          </a:p>
          <a:p>
            <a:pPr algn="r" rtl="1">
              <a:buNone/>
            </a:pPr>
            <a:r>
              <a:rPr lang="en-US" dirty="0" smtClean="0"/>
              <a:t>9</a:t>
            </a:r>
            <a:r>
              <a:rPr lang="ar-SA" dirty="0" smtClean="0"/>
              <a:t>- </a:t>
            </a:r>
            <a:r>
              <a:rPr lang="en-US" dirty="0" smtClean="0"/>
              <a:t>Alkaline Tartarate </a:t>
            </a:r>
            <a:r>
              <a:rPr lang="ar-SA" dirty="0" smtClean="0"/>
              <a:t> محلول التارتارات القاعدي.</a:t>
            </a:r>
          </a:p>
          <a:p>
            <a:pPr algn="r" rtl="1">
              <a:buNone/>
            </a:pPr>
            <a:r>
              <a:rPr lang="en-US" dirty="0" smtClean="0"/>
              <a:t>10</a:t>
            </a:r>
            <a:r>
              <a:rPr lang="ar-SA" dirty="0" smtClean="0"/>
              <a:t>- </a:t>
            </a:r>
            <a:r>
              <a:rPr lang="en-US" dirty="0" smtClean="0"/>
              <a:t>Phosphomolybdic acid reagent</a:t>
            </a:r>
            <a:r>
              <a:rPr lang="ar-SA" dirty="0" smtClean="0"/>
              <a:t> كاشف حمض الفوسفوموليبديك.</a:t>
            </a:r>
          </a:p>
          <a:p>
            <a:pPr algn="r" rtl="1">
              <a:buNone/>
            </a:pPr>
            <a:r>
              <a:rPr lang="en-US" dirty="0" smtClean="0"/>
              <a:t>11</a:t>
            </a:r>
            <a:r>
              <a:rPr lang="ar-SA" dirty="0" smtClean="0"/>
              <a:t>-  محلول اللاكتوز القياسي المستخدم (الرئيسي) = </a:t>
            </a:r>
            <a:r>
              <a:rPr lang="en-US" dirty="0" smtClean="0"/>
              <a:t>10 </a:t>
            </a:r>
            <a:r>
              <a:rPr lang="ar-SA" dirty="0" smtClean="0"/>
              <a:t>مل / دسل. </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fontScale="92500" lnSpcReduction="10000"/>
          </a:bodyPr>
          <a:lstStyle/>
          <a:p>
            <a:pPr algn="r" rtl="1"/>
            <a:r>
              <a:rPr lang="ar-SA" sz="2800" b="1" dirty="0" smtClean="0"/>
              <a:t>طريقة العمل: </a:t>
            </a:r>
          </a:p>
          <a:p>
            <a:pPr algn="r" rtl="1">
              <a:buNone/>
            </a:pPr>
            <a:r>
              <a:rPr lang="en-US" sz="2000" dirty="0" smtClean="0"/>
              <a:t>1</a:t>
            </a:r>
            <a:r>
              <a:rPr lang="ar-SA" sz="2600" dirty="0" smtClean="0"/>
              <a:t>- خففي عينة حليب منزوعة الدسم </a:t>
            </a:r>
            <a:r>
              <a:rPr lang="en-US" sz="2600" dirty="0" smtClean="0"/>
              <a:t>1:25) </a:t>
            </a:r>
            <a:r>
              <a:rPr lang="ar-SA" sz="2600" dirty="0" smtClean="0"/>
              <a:t> ) .</a:t>
            </a:r>
          </a:p>
          <a:p>
            <a:pPr algn="r" rtl="1">
              <a:buNone/>
            </a:pPr>
            <a:r>
              <a:rPr lang="en-US" sz="2600" dirty="0" smtClean="0"/>
              <a:t>2</a:t>
            </a:r>
            <a:r>
              <a:rPr lang="ar-SA" sz="2600" dirty="0" smtClean="0"/>
              <a:t>- أضيفي </a:t>
            </a:r>
            <a:r>
              <a:rPr lang="en-US" sz="2600" dirty="0" smtClean="0"/>
              <a:t>0.2</a:t>
            </a:r>
            <a:r>
              <a:rPr lang="ar-SA" sz="2600" dirty="0" smtClean="0"/>
              <a:t> مل من الحليب المخفف  إلى </a:t>
            </a:r>
            <a:r>
              <a:rPr lang="en-US" sz="2600" dirty="0" smtClean="0"/>
              <a:t>7.6</a:t>
            </a:r>
            <a:r>
              <a:rPr lang="ar-SA" sz="2600" dirty="0" smtClean="0"/>
              <a:t> مل من محلول كبريتات النحاس – كبريتات الصوديوم. امزجي يدا.</a:t>
            </a:r>
          </a:p>
          <a:p>
            <a:pPr algn="r" rtl="1">
              <a:buNone/>
            </a:pPr>
            <a:r>
              <a:rPr lang="en-US" sz="2600" dirty="0" smtClean="0"/>
              <a:t>3</a:t>
            </a:r>
            <a:r>
              <a:rPr lang="ar-SA" sz="2600" dirty="0" smtClean="0"/>
              <a:t>- أضيفي </a:t>
            </a:r>
            <a:r>
              <a:rPr lang="en-US" sz="2600" dirty="0" smtClean="0"/>
              <a:t>0.2 </a:t>
            </a:r>
            <a:r>
              <a:rPr lang="ar-SA" sz="2600" dirty="0" smtClean="0"/>
              <a:t> مل من محلول تانجستيت الصوديوم , امزجي ثم ادخلي العينه في جهاز الرد المركزي عند سرعة </a:t>
            </a:r>
            <a:r>
              <a:rPr lang="en-US" sz="2600" dirty="0" smtClean="0"/>
              <a:t>3500  rpm</a:t>
            </a:r>
            <a:r>
              <a:rPr lang="ar-SA" sz="2600" dirty="0" smtClean="0"/>
              <a:t> (</a:t>
            </a:r>
            <a:r>
              <a:rPr lang="en-US" sz="2600" dirty="0" smtClean="0"/>
              <a:t>rpm </a:t>
            </a:r>
            <a:r>
              <a:rPr lang="ar-SA" sz="2600" dirty="0" smtClean="0"/>
              <a:t> = دوره في الدقيقه ) لفصل الراسب ( البروتين )عن </a:t>
            </a:r>
            <a:r>
              <a:rPr lang="ar-SA" sz="2600" u="sng" dirty="0" smtClean="0">
                <a:solidFill>
                  <a:srgbClr val="FF0000"/>
                </a:solidFill>
              </a:rPr>
              <a:t>الرائق</a:t>
            </a:r>
            <a:r>
              <a:rPr lang="ar-SA" sz="2600" dirty="0" smtClean="0"/>
              <a:t>. بإضافتنا لـ</a:t>
            </a:r>
            <a:r>
              <a:rPr lang="en-US" sz="2600" dirty="0" smtClean="0"/>
              <a:t>0.2 </a:t>
            </a:r>
            <a:r>
              <a:rPr lang="ar-SA" sz="2600" dirty="0" smtClean="0"/>
              <a:t> مل من محلول تانجستيت الصوديوم نكون خففنا عينتنا </a:t>
            </a:r>
            <a:r>
              <a:rPr lang="en-US" sz="2600" dirty="0" smtClean="0"/>
              <a:t>40 </a:t>
            </a:r>
            <a:r>
              <a:rPr lang="ar-SA" sz="2600" dirty="0" smtClean="0"/>
              <a:t> مره بالإضافه للـ </a:t>
            </a:r>
            <a:r>
              <a:rPr lang="en-US" sz="2600" dirty="0" smtClean="0"/>
              <a:t>25 </a:t>
            </a:r>
            <a:r>
              <a:rPr lang="ar-SA" sz="2600" dirty="0" smtClean="0"/>
              <a:t>مره (التخفيف الاول).  </a:t>
            </a:r>
            <a:r>
              <a:rPr lang="ar-SA" sz="2600" dirty="0" smtClean="0">
                <a:solidFill>
                  <a:srgbClr val="FF0000"/>
                </a:solidFill>
              </a:rPr>
              <a:t>إلى هذه الخطوه  قد تم تحضيره لك مسبقا.</a:t>
            </a:r>
            <a:endParaRPr lang="ar-SA" sz="2600" dirty="0" smtClean="0"/>
          </a:p>
          <a:p>
            <a:pPr algn="r" rtl="1">
              <a:buNone/>
            </a:pPr>
            <a:r>
              <a:rPr lang="en-US" sz="2600" dirty="0" smtClean="0"/>
              <a:t>4</a:t>
            </a:r>
            <a:r>
              <a:rPr lang="ar-SA" sz="2600" dirty="0" smtClean="0"/>
              <a:t>-  حضري </a:t>
            </a:r>
            <a:r>
              <a:rPr lang="en-US" sz="2600" dirty="0" smtClean="0"/>
              <a:t>7</a:t>
            </a:r>
            <a:r>
              <a:rPr lang="ar-SA" sz="2600" dirty="0" smtClean="0"/>
              <a:t> أنابيب اختباروسميها من </a:t>
            </a:r>
            <a:r>
              <a:rPr lang="en-US" sz="2600" dirty="0" smtClean="0"/>
              <a:t>A        G</a:t>
            </a:r>
            <a:r>
              <a:rPr lang="ar-SA" sz="2600" dirty="0" smtClean="0"/>
              <a:t> كالتالي ( </a:t>
            </a:r>
            <a:r>
              <a:rPr lang="en-US" sz="2600" dirty="0" smtClean="0"/>
              <a:t>A – blank</a:t>
            </a:r>
            <a:r>
              <a:rPr lang="ar-SA" sz="2600" dirty="0" smtClean="0"/>
              <a:t> ، أنابيب المحاليل القياسيه</a:t>
            </a:r>
            <a:r>
              <a:rPr lang="en-US" sz="2600" dirty="0" smtClean="0"/>
              <a:t> B        E – standard </a:t>
            </a:r>
            <a:r>
              <a:rPr lang="ar-SA" sz="2600" dirty="0" smtClean="0"/>
              <a:t>،</a:t>
            </a:r>
            <a:r>
              <a:rPr lang="en-US" sz="2600" dirty="0" smtClean="0"/>
              <a:t> </a:t>
            </a:r>
            <a:r>
              <a:rPr lang="ar-SA" sz="2600" dirty="0" smtClean="0"/>
              <a:t> </a:t>
            </a:r>
            <a:r>
              <a:rPr lang="en-US" sz="2600" dirty="0" smtClean="0"/>
              <a:t>F</a:t>
            </a:r>
            <a:r>
              <a:rPr lang="ar-SA" sz="2600" dirty="0" smtClean="0"/>
              <a:t>  و  </a:t>
            </a:r>
            <a:r>
              <a:rPr lang="en-US" sz="2600" dirty="0" smtClean="0"/>
              <a:t> G test</a:t>
            </a:r>
            <a:r>
              <a:rPr lang="ar-SA" sz="2600" dirty="0" smtClean="0"/>
              <a:t>أنابيب العينه.</a:t>
            </a:r>
            <a:endParaRPr lang="en-US" sz="2600" dirty="0" smtClean="0"/>
          </a:p>
          <a:p>
            <a:pPr algn="r" rtl="1">
              <a:buNone/>
            </a:pPr>
            <a:r>
              <a:rPr lang="en-US" sz="2600" dirty="0" smtClean="0"/>
              <a:t>5</a:t>
            </a:r>
            <a:r>
              <a:rPr lang="ar-SA" sz="2600" dirty="0" smtClean="0"/>
              <a:t>- اتبعي الجدول التالي:</a:t>
            </a:r>
            <a:endParaRPr lang="ar-SA" sz="2600" dirty="0"/>
          </a:p>
        </p:txBody>
      </p:sp>
      <p:cxnSp>
        <p:nvCxnSpPr>
          <p:cNvPr id="5" name="Straight Arrow Connector 4"/>
          <p:cNvCxnSpPr/>
          <p:nvPr/>
        </p:nvCxnSpPr>
        <p:spPr>
          <a:xfrm>
            <a:off x="3962400" y="5105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572000" y="5410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a:bodyPr>
          <a:lstStyle/>
          <a:p>
            <a:pPr algn="r" rtl="1" eaLnBrk="1" fontAlgn="auto" hangingPunct="1">
              <a:spcAft>
                <a:spcPts val="0"/>
              </a:spcAft>
              <a:defRPr/>
            </a:pPr>
            <a:endParaRPr lang="ar-SA" sz="2000" dirty="0" smtClean="0">
              <a:effectLst>
                <a:outerShdw blurRad="38100" dist="38100" dir="2700000" algn="tl">
                  <a:srgbClr val="000000">
                    <a:alpha val="43137"/>
                  </a:srgbClr>
                </a:outerShdw>
              </a:effectLst>
            </a:endParaRPr>
          </a:p>
        </p:txBody>
      </p:sp>
      <p:graphicFrame>
        <p:nvGraphicFramePr>
          <p:cNvPr id="6" name="Content Placeholder 5"/>
          <p:cNvGraphicFramePr>
            <a:graphicFrameLocks noGrp="1"/>
          </p:cNvGraphicFramePr>
          <p:nvPr>
            <p:ph sz="quarter" idx="1"/>
          </p:nvPr>
        </p:nvGraphicFramePr>
        <p:xfrm>
          <a:off x="304800" y="1752600"/>
          <a:ext cx="8610601" cy="4571998"/>
        </p:xfrm>
        <a:graphic>
          <a:graphicData uri="http://schemas.openxmlformats.org/drawingml/2006/table">
            <a:tbl>
              <a:tblPr firstRow="1" bandRow="1">
                <a:tableStyleId>{5C22544A-7EE6-4342-B048-85BDC9FD1C3A}</a:tableStyleId>
              </a:tblPr>
              <a:tblGrid>
                <a:gridCol w="1912044"/>
                <a:gridCol w="1912044"/>
                <a:gridCol w="1912044"/>
                <a:gridCol w="1912044"/>
                <a:gridCol w="962425"/>
              </a:tblGrid>
              <a:tr h="1390365">
                <a:tc>
                  <a:txBody>
                    <a:bodyPr/>
                    <a:lstStyle/>
                    <a:p>
                      <a:pPr algn="ctr"/>
                      <a:r>
                        <a:rPr lang="en-US" dirty="0" smtClean="0"/>
                        <a:t>Alkaline</a:t>
                      </a:r>
                      <a:r>
                        <a:rPr lang="en-US" baseline="0" dirty="0" smtClean="0"/>
                        <a:t> </a:t>
                      </a:r>
                      <a:r>
                        <a:rPr lang="en-US" baseline="0" dirty="0" err="1" smtClean="0"/>
                        <a:t>tartarate</a:t>
                      </a:r>
                      <a:r>
                        <a:rPr lang="en-US" baseline="0" dirty="0" smtClean="0"/>
                        <a:t> solution</a:t>
                      </a:r>
                    </a:p>
                    <a:p>
                      <a:pPr algn="ctr"/>
                      <a:r>
                        <a:rPr lang="ar-SA" baseline="0" dirty="0" smtClean="0"/>
                        <a:t>(مل)</a:t>
                      </a:r>
                      <a:endParaRPr lang="en-US" dirty="0"/>
                    </a:p>
                  </a:txBody>
                  <a:tcPr anchor="ctr"/>
                </a:tc>
                <a:tc>
                  <a:txBody>
                    <a:bodyPr/>
                    <a:lstStyle/>
                    <a:p>
                      <a:pPr algn="ctr"/>
                      <a:r>
                        <a:rPr lang="en-US" dirty="0" smtClean="0"/>
                        <a:t>Supernatant</a:t>
                      </a:r>
                    </a:p>
                    <a:p>
                      <a:pPr algn="ctr"/>
                      <a:r>
                        <a:rPr lang="ar-SA" dirty="0" smtClean="0"/>
                        <a:t>(مل)</a:t>
                      </a:r>
                      <a:endParaRPr lang="en-US" dirty="0"/>
                    </a:p>
                  </a:txBody>
                  <a:tcPr anchor="ctr"/>
                </a:tc>
                <a:tc>
                  <a:txBody>
                    <a:bodyPr/>
                    <a:lstStyle/>
                    <a:p>
                      <a:pPr algn="ctr"/>
                      <a:r>
                        <a:rPr lang="en-US" dirty="0" smtClean="0"/>
                        <a:t>Sodium </a:t>
                      </a:r>
                      <a:r>
                        <a:rPr lang="en-US" dirty="0" err="1" smtClean="0"/>
                        <a:t>sulphate</a:t>
                      </a:r>
                      <a:r>
                        <a:rPr lang="en-US" dirty="0" smtClean="0"/>
                        <a:t> cupper </a:t>
                      </a:r>
                      <a:r>
                        <a:rPr lang="en-US" dirty="0" err="1" smtClean="0"/>
                        <a:t>sulphate</a:t>
                      </a:r>
                      <a:endParaRPr lang="en-US" dirty="0" smtClean="0"/>
                    </a:p>
                    <a:p>
                      <a:pPr algn="ctr"/>
                      <a:r>
                        <a:rPr lang="ar-SA" dirty="0" smtClean="0"/>
                        <a:t>(مل)</a:t>
                      </a:r>
                      <a:endParaRPr lang="en-US" dirty="0"/>
                    </a:p>
                  </a:txBody>
                  <a:tcPr anchor="ctr"/>
                </a:tc>
                <a:tc>
                  <a:txBody>
                    <a:bodyPr/>
                    <a:lstStyle/>
                    <a:p>
                      <a:pPr algn="ctr"/>
                      <a:r>
                        <a:rPr lang="en-US" dirty="0" smtClean="0"/>
                        <a:t>Working</a:t>
                      </a:r>
                      <a:r>
                        <a:rPr lang="en-US" baseline="0" dirty="0" smtClean="0"/>
                        <a:t> standard lactose</a:t>
                      </a:r>
                    </a:p>
                    <a:p>
                      <a:pPr algn="ctr"/>
                      <a:r>
                        <a:rPr lang="ar-SA" baseline="0" dirty="0" smtClean="0"/>
                        <a:t>(مل)</a:t>
                      </a:r>
                      <a:endParaRPr lang="en-US" dirty="0"/>
                    </a:p>
                  </a:txBody>
                  <a:tcPr anchor="ctr"/>
                </a:tc>
                <a:tc>
                  <a:txBody>
                    <a:bodyPr/>
                    <a:lstStyle/>
                    <a:p>
                      <a:pPr algn="ctr"/>
                      <a:r>
                        <a:rPr lang="ar-SA" dirty="0" smtClean="0"/>
                        <a:t>الأنبوبة</a:t>
                      </a:r>
                      <a:endParaRPr lang="en-US" dirty="0"/>
                    </a:p>
                  </a:txBody>
                  <a:tcPr anchor="ctr"/>
                </a:tc>
              </a:tr>
              <a:tr h="454519">
                <a:tc>
                  <a:txBody>
                    <a:bodyPr/>
                    <a:lstStyle/>
                    <a:p>
                      <a:pPr algn="ctr"/>
                      <a:r>
                        <a:rPr lang="en-US" dirty="0" smtClean="0"/>
                        <a:t>1</a:t>
                      </a:r>
                      <a:endParaRPr lang="en-US" dirty="0"/>
                    </a:p>
                  </a:txBody>
                  <a:tcPr anchor="ctr"/>
                </a:tc>
                <a:tc>
                  <a:txBody>
                    <a:bodyPr/>
                    <a:lstStyle/>
                    <a:p>
                      <a:pPr algn="ctr"/>
                      <a:r>
                        <a:rPr lang="ar-SA" dirty="0" smtClean="0"/>
                        <a:t>-</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0</a:t>
                      </a:r>
                      <a:endParaRPr lang="en-US" dirty="0"/>
                    </a:p>
                  </a:txBody>
                  <a:tcPr anchor="ctr"/>
                </a:tc>
                <a:tc>
                  <a:txBody>
                    <a:bodyPr/>
                    <a:lstStyle/>
                    <a:p>
                      <a:pPr algn="ctr"/>
                      <a:r>
                        <a:rPr lang="en-US" dirty="0" smtClean="0"/>
                        <a:t>A</a:t>
                      </a:r>
                      <a:endParaRPr lang="en-US" dirty="0"/>
                    </a:p>
                  </a:txBody>
                  <a:tcPr anchor="ctr"/>
                </a:tc>
              </a:tr>
              <a:tr h="454519">
                <a:tc>
                  <a:txBody>
                    <a:bodyPr/>
                    <a:lstStyle/>
                    <a:p>
                      <a:pPr algn="ctr"/>
                      <a:r>
                        <a:rPr lang="en-US" smtClean="0"/>
                        <a:t>1</a:t>
                      </a:r>
                      <a:endParaRPr lang="en-US" dirty="0"/>
                    </a:p>
                  </a:txBody>
                  <a:tcPr anchor="ctr"/>
                </a:tc>
                <a:tc>
                  <a:txBody>
                    <a:bodyPr/>
                    <a:lstStyle/>
                    <a:p>
                      <a:pPr algn="ctr"/>
                      <a:r>
                        <a:rPr lang="ar-SA" dirty="0" smtClean="0"/>
                        <a:t>-</a:t>
                      </a:r>
                      <a:endParaRPr lang="en-US" dirty="0"/>
                    </a:p>
                  </a:txBody>
                  <a:tcPr anchor="ctr"/>
                </a:tc>
                <a:tc>
                  <a:txBody>
                    <a:bodyPr/>
                    <a:lstStyle/>
                    <a:p>
                      <a:pPr algn="ctr"/>
                      <a:r>
                        <a:rPr lang="en-US" dirty="0" smtClean="0"/>
                        <a:t>0.75</a:t>
                      </a:r>
                      <a:endParaRPr lang="en-US" dirty="0"/>
                    </a:p>
                  </a:txBody>
                  <a:tcPr anchor="ctr"/>
                </a:tc>
                <a:tc>
                  <a:txBody>
                    <a:bodyPr/>
                    <a:lstStyle/>
                    <a:p>
                      <a:pPr algn="ctr"/>
                      <a:r>
                        <a:rPr lang="en-US" dirty="0" smtClean="0"/>
                        <a:t>0.25</a:t>
                      </a:r>
                      <a:endParaRPr lang="en-US" dirty="0"/>
                    </a:p>
                  </a:txBody>
                  <a:tcPr anchor="ctr"/>
                </a:tc>
                <a:tc>
                  <a:txBody>
                    <a:bodyPr/>
                    <a:lstStyle/>
                    <a:p>
                      <a:pPr algn="ctr"/>
                      <a:r>
                        <a:rPr lang="en-US" dirty="0" smtClean="0"/>
                        <a:t>B</a:t>
                      </a:r>
                      <a:endParaRPr lang="en-US" dirty="0"/>
                    </a:p>
                  </a:txBody>
                  <a:tcPr anchor="ctr"/>
                </a:tc>
              </a:tr>
              <a:tr h="454519">
                <a:tc>
                  <a:txBody>
                    <a:bodyPr/>
                    <a:lstStyle/>
                    <a:p>
                      <a:pPr algn="ctr"/>
                      <a:r>
                        <a:rPr lang="en-US" smtClean="0"/>
                        <a:t>1</a:t>
                      </a:r>
                      <a:endParaRPr lang="en-US" dirty="0"/>
                    </a:p>
                  </a:txBody>
                  <a:tcPr anchor="ctr"/>
                </a:tc>
                <a:tc>
                  <a:txBody>
                    <a:bodyPr/>
                    <a:lstStyle/>
                    <a:p>
                      <a:pPr algn="ctr"/>
                      <a:r>
                        <a:rPr lang="ar-SA" dirty="0" smtClean="0"/>
                        <a:t>-</a:t>
                      </a:r>
                      <a:endParaRPr lang="en-US" dirty="0"/>
                    </a:p>
                  </a:txBody>
                  <a:tcPr anchor="ctr"/>
                </a:tc>
                <a:tc>
                  <a:txBody>
                    <a:bodyPr/>
                    <a:lstStyle/>
                    <a:p>
                      <a:pPr algn="ctr"/>
                      <a:r>
                        <a:rPr lang="en-US" dirty="0" smtClean="0"/>
                        <a:t>0.5</a:t>
                      </a:r>
                      <a:endParaRPr lang="en-US" dirty="0"/>
                    </a:p>
                  </a:txBody>
                  <a:tcPr anchor="ctr"/>
                </a:tc>
                <a:tc>
                  <a:txBody>
                    <a:bodyPr/>
                    <a:lstStyle/>
                    <a:p>
                      <a:pPr algn="ctr"/>
                      <a:r>
                        <a:rPr lang="en-US" dirty="0" smtClean="0"/>
                        <a:t>0.5</a:t>
                      </a:r>
                      <a:endParaRPr lang="en-US" dirty="0"/>
                    </a:p>
                  </a:txBody>
                  <a:tcPr anchor="ctr"/>
                </a:tc>
                <a:tc>
                  <a:txBody>
                    <a:bodyPr/>
                    <a:lstStyle/>
                    <a:p>
                      <a:pPr algn="ctr"/>
                      <a:r>
                        <a:rPr lang="en-US" dirty="0" smtClean="0"/>
                        <a:t>C</a:t>
                      </a:r>
                      <a:endParaRPr lang="en-US" dirty="0"/>
                    </a:p>
                  </a:txBody>
                  <a:tcPr anchor="ctr"/>
                </a:tc>
              </a:tr>
              <a:tr h="454519">
                <a:tc>
                  <a:txBody>
                    <a:bodyPr/>
                    <a:lstStyle/>
                    <a:p>
                      <a:pPr algn="ctr"/>
                      <a:r>
                        <a:rPr lang="en-US" smtClean="0"/>
                        <a:t>1</a:t>
                      </a:r>
                      <a:endParaRPr lang="en-US" dirty="0"/>
                    </a:p>
                  </a:txBody>
                  <a:tcPr anchor="ctr"/>
                </a:tc>
                <a:tc>
                  <a:txBody>
                    <a:bodyPr/>
                    <a:lstStyle/>
                    <a:p>
                      <a:pPr algn="ctr"/>
                      <a:r>
                        <a:rPr lang="ar-SA" dirty="0" smtClean="0"/>
                        <a:t>-</a:t>
                      </a:r>
                      <a:endParaRPr lang="en-US" dirty="0"/>
                    </a:p>
                  </a:txBody>
                  <a:tcPr anchor="ctr"/>
                </a:tc>
                <a:tc>
                  <a:txBody>
                    <a:bodyPr/>
                    <a:lstStyle/>
                    <a:p>
                      <a:pPr algn="ctr"/>
                      <a:r>
                        <a:rPr lang="en-US" dirty="0" smtClean="0"/>
                        <a:t>0.25</a:t>
                      </a:r>
                      <a:endParaRPr lang="en-US" dirty="0"/>
                    </a:p>
                  </a:txBody>
                  <a:tcPr anchor="ctr"/>
                </a:tc>
                <a:tc>
                  <a:txBody>
                    <a:bodyPr/>
                    <a:lstStyle/>
                    <a:p>
                      <a:pPr algn="ctr"/>
                      <a:r>
                        <a:rPr lang="en-US" dirty="0" smtClean="0"/>
                        <a:t>0.75</a:t>
                      </a:r>
                      <a:endParaRPr lang="en-US" dirty="0"/>
                    </a:p>
                  </a:txBody>
                  <a:tcPr anchor="ctr"/>
                </a:tc>
                <a:tc>
                  <a:txBody>
                    <a:bodyPr/>
                    <a:lstStyle/>
                    <a:p>
                      <a:pPr algn="ctr"/>
                      <a:r>
                        <a:rPr lang="en-US" dirty="0" smtClean="0"/>
                        <a:t>D</a:t>
                      </a:r>
                      <a:endParaRPr lang="en-US" dirty="0"/>
                    </a:p>
                  </a:txBody>
                  <a:tcPr anchor="ctr"/>
                </a:tc>
              </a:tr>
              <a:tr h="454519">
                <a:tc>
                  <a:txBody>
                    <a:bodyPr/>
                    <a:lstStyle/>
                    <a:p>
                      <a:pPr algn="ctr"/>
                      <a:r>
                        <a:rPr lang="en-US" smtClean="0"/>
                        <a:t>1</a:t>
                      </a:r>
                      <a:endParaRPr lang="en-US" dirty="0"/>
                    </a:p>
                  </a:txBody>
                  <a:tcPr anchor="ctr"/>
                </a:tc>
                <a:tc>
                  <a:txBody>
                    <a:bodyPr/>
                    <a:lstStyle/>
                    <a:p>
                      <a:pPr algn="ctr"/>
                      <a:r>
                        <a:rPr lang="ar-SA" dirty="0" smtClean="0"/>
                        <a:t>-</a:t>
                      </a:r>
                      <a:endParaRPr lang="en-US" dirty="0"/>
                    </a:p>
                  </a:txBody>
                  <a:tcPr anchor="ctr"/>
                </a:tc>
                <a:tc>
                  <a:txBody>
                    <a:bodyPr/>
                    <a:lstStyle/>
                    <a:p>
                      <a:pPr algn="ctr"/>
                      <a:r>
                        <a:rPr lang="en-US" dirty="0" smtClean="0"/>
                        <a:t>0</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E</a:t>
                      </a:r>
                      <a:endParaRPr lang="en-US" dirty="0"/>
                    </a:p>
                  </a:txBody>
                  <a:tcPr anchor="ctr"/>
                </a:tc>
              </a:tr>
              <a:tr h="454519">
                <a:tc>
                  <a:txBody>
                    <a:bodyPr/>
                    <a:lstStyle/>
                    <a:p>
                      <a:pPr algn="ctr"/>
                      <a:r>
                        <a:rPr lang="en-US" smtClean="0"/>
                        <a:t>1</a:t>
                      </a:r>
                      <a:endParaRPr lang="en-US" dirty="0"/>
                    </a:p>
                  </a:txBody>
                  <a:tcPr anchor="ctr"/>
                </a:tc>
                <a:tc>
                  <a:txBody>
                    <a:bodyPr/>
                    <a:lstStyle/>
                    <a:p>
                      <a:pPr algn="ctr"/>
                      <a:r>
                        <a:rPr lang="en-US" smtClean="0"/>
                        <a:t>1</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F</a:t>
                      </a:r>
                      <a:endParaRPr lang="en-US" dirty="0"/>
                    </a:p>
                  </a:txBody>
                  <a:tcPr anchor="ctr"/>
                </a:tc>
              </a:tr>
              <a:tr h="454519">
                <a:tc>
                  <a:txBody>
                    <a:bodyPr/>
                    <a:lstStyle/>
                    <a:p>
                      <a:pPr algn="ctr"/>
                      <a:r>
                        <a:rPr lang="en-US" dirty="0" smtClean="0"/>
                        <a:t>1</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a:t>
                      </a:r>
                      <a:endParaRPr lang="en-US" dirty="0"/>
                    </a:p>
                  </a:txBody>
                  <a:tcPr anchor="ctr"/>
                </a:tc>
                <a:tc>
                  <a:txBody>
                    <a:bodyPr/>
                    <a:lstStyle/>
                    <a:p>
                      <a:pPr algn="ctr"/>
                      <a:r>
                        <a:rPr lang="en-US" dirty="0" smtClean="0"/>
                        <a:t>G</a:t>
                      </a:r>
                      <a:endParaRPr lang="en-US" dirty="0"/>
                    </a:p>
                  </a:txBody>
                  <a:tcPr anchor="ct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lnSpcReduction="10000"/>
          </a:bodyPr>
          <a:lstStyle/>
          <a:p>
            <a:pPr algn="r" rtl="1">
              <a:buNone/>
            </a:pPr>
            <a:r>
              <a:rPr lang="ar-SA" sz="2800" dirty="0" smtClean="0"/>
              <a:t>3- غطي الأنابيب بالقصدير         حمام مائي يغلي (10 دقائق).</a:t>
            </a:r>
          </a:p>
          <a:p>
            <a:pPr algn="r" rtl="1">
              <a:buNone/>
            </a:pPr>
            <a:r>
              <a:rPr lang="ar-SA" sz="2800" dirty="0" smtClean="0"/>
              <a:t>4- بردي الأنابيب          اضيفي لكل الأنابيب 3 مل من </a:t>
            </a:r>
            <a:r>
              <a:rPr lang="en-US" sz="2800" dirty="0" smtClean="0"/>
              <a:t>(phosphmolybdic acid reagent)</a:t>
            </a:r>
            <a:r>
              <a:rPr lang="ar-SA" sz="2800" dirty="0" smtClean="0"/>
              <a:t>          اضيفي لكل الأنابيب 3 مل ماء مقطر          رجي الأنابيب باستخدام </a:t>
            </a:r>
            <a:r>
              <a:rPr lang="en-US" sz="2800" dirty="0" smtClean="0"/>
              <a:t>vortex</a:t>
            </a:r>
            <a:r>
              <a:rPr lang="ar-SA" sz="2800" dirty="0" smtClean="0"/>
              <a:t>.</a:t>
            </a:r>
          </a:p>
          <a:p>
            <a:pPr algn="r" rtl="1">
              <a:buNone/>
            </a:pPr>
            <a:r>
              <a:rPr lang="ar-SA" sz="2800" dirty="0" smtClean="0"/>
              <a:t>5- بعد 5 دقائق قيسي الأمتصاص عند </a:t>
            </a:r>
            <a:r>
              <a:rPr lang="en-US" sz="2800" dirty="0" smtClean="0"/>
              <a:t>680 nm</a:t>
            </a:r>
            <a:r>
              <a:rPr lang="ar-SA" sz="2800" dirty="0" smtClean="0"/>
              <a:t> .</a:t>
            </a:r>
          </a:p>
          <a:p>
            <a:pPr algn="r" rtl="1">
              <a:buNone/>
            </a:pPr>
            <a:endParaRPr lang="ar-SA" sz="2400" dirty="0" smtClean="0">
              <a:solidFill>
                <a:srgbClr val="FF0000"/>
              </a:solidFill>
            </a:endParaRPr>
          </a:p>
          <a:p>
            <a:pPr algn="r" rtl="1">
              <a:buNone/>
            </a:pPr>
            <a:r>
              <a:rPr lang="ar-SA" sz="2400" dirty="0" smtClean="0">
                <a:solidFill>
                  <a:srgbClr val="FF0000"/>
                </a:solidFill>
              </a:rPr>
              <a:t>ملاحظه:</a:t>
            </a:r>
          </a:p>
          <a:p>
            <a:pPr algn="r" rtl="1">
              <a:buNone/>
            </a:pPr>
            <a:r>
              <a:rPr lang="en-US" sz="2400" dirty="0" smtClean="0">
                <a:solidFill>
                  <a:srgbClr val="FF0000"/>
                </a:solidFill>
              </a:rPr>
              <a:t>Lactose Working standerd </a:t>
            </a:r>
            <a:r>
              <a:rPr lang="ar-SA" sz="2400" dirty="0" smtClean="0">
                <a:solidFill>
                  <a:srgbClr val="FF0000"/>
                </a:solidFill>
              </a:rPr>
              <a:t> محلول اللاكتوز القياسي </a:t>
            </a:r>
            <a:r>
              <a:rPr lang="ar-SA" sz="2400" dirty="0" smtClean="0">
                <a:solidFill>
                  <a:srgbClr val="FF0000"/>
                </a:solidFill>
              </a:rPr>
              <a:t>المستخدم.</a:t>
            </a:r>
            <a:endParaRPr lang="ar-SA" sz="2400" dirty="0" smtClean="0">
              <a:solidFill>
                <a:srgbClr val="FF0000"/>
              </a:solidFill>
            </a:endParaRPr>
          </a:p>
          <a:p>
            <a:pPr algn="r" rtl="1">
              <a:buNone/>
            </a:pPr>
            <a:r>
              <a:rPr lang="en-US" sz="2400" dirty="0" smtClean="0">
                <a:solidFill>
                  <a:srgbClr val="FF0000"/>
                </a:solidFill>
              </a:rPr>
              <a:t>Sopernatant</a:t>
            </a:r>
            <a:r>
              <a:rPr lang="ar-SA" sz="2400" dirty="0" smtClean="0">
                <a:solidFill>
                  <a:srgbClr val="FF0000"/>
                </a:solidFill>
              </a:rPr>
              <a:t> الرائق.</a:t>
            </a:r>
          </a:p>
          <a:p>
            <a:pPr algn="r" rtl="1">
              <a:buNone/>
            </a:pPr>
            <a:r>
              <a:rPr lang="ar-SA" sz="2800" dirty="0" smtClean="0"/>
              <a:t> </a:t>
            </a:r>
            <a:endParaRPr lang="en-US" sz="2800" dirty="0" smtClean="0"/>
          </a:p>
          <a:p>
            <a:endParaRPr lang="ar-SA" dirty="0"/>
          </a:p>
        </p:txBody>
      </p:sp>
      <p:cxnSp>
        <p:nvCxnSpPr>
          <p:cNvPr id="4" name="Straight Arrow Connector 3"/>
          <p:cNvCxnSpPr/>
          <p:nvPr/>
        </p:nvCxnSpPr>
        <p:spPr>
          <a:xfrm rot="10800000">
            <a:off x="4724400" y="1905000"/>
            <a:ext cx="68580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rot="10800000">
            <a:off x="5791200" y="2438400"/>
            <a:ext cx="68580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10800000">
            <a:off x="2895600" y="2819400"/>
            <a:ext cx="68580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a:off x="5638800" y="3276600"/>
            <a:ext cx="685800" cy="1588"/>
          </a:xfrm>
          <a:prstGeom prst="straightConnector1">
            <a:avLst/>
          </a:prstGeom>
          <a:ln w="28575">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TotalTime>
  <Words>879</Words>
  <Application>Microsoft Office PowerPoint</Application>
  <PresentationFormat>On-screen Show (4:3)</PresentationFormat>
  <Paragraphs>129</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تقدير سكر اللاكتوز في الحليب</vt:lpstr>
      <vt:lpstr> </vt:lpstr>
      <vt:lpstr>Slide 3</vt:lpstr>
      <vt:lpstr>Slide 4</vt:lpstr>
      <vt:lpstr>Slide 5</vt:lpstr>
      <vt:lpstr>الأدوات وطريقة العمل:</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تقدير سكر اللاكتوز في الحليب</dc:title>
  <dc:creator>The Peace Dove</dc:creator>
  <cp:lastModifiedBy>The Peace Dove</cp:lastModifiedBy>
  <cp:revision>34</cp:revision>
  <dcterms:created xsi:type="dcterms:W3CDTF">2006-08-16T00:00:00Z</dcterms:created>
  <dcterms:modified xsi:type="dcterms:W3CDTF">2010-05-17T04:58:52Z</dcterms:modified>
</cp:coreProperties>
</file>