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9" r:id="rId13"/>
    <p:sldId id="271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79BC7F91-5FAF-4620-BD70-9DFC3C1AD3AE}" type="datetimeFigureOut">
              <a:rPr lang="ar-SA" smtClean="0"/>
              <a:pPr/>
              <a:t>27/05/31</a:t>
            </a:fld>
            <a:endParaRPr lang="ar-S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0047705A-497E-4998-8510-ECA9D2D4E33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SA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A4E3111-CA4A-4AF9-92AC-F794EACCEF80}" type="slidenum">
              <a:rPr lang="ar-SA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SA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0C38DBF-50F2-4D59-8CAC-706D56105D26}" type="slidenum">
              <a:rPr lang="ar-SA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SA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22ECD47-3EFE-41AC-BE72-EF974D4FBF59}" type="slidenum">
              <a:rPr lang="ar-SA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ar-SA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تقدير البروتين في الحليب</a:t>
            </a:r>
            <a:endParaRPr lang="ar-SA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/>
          </a:bodyPr>
          <a:lstStyle/>
          <a:p>
            <a:pPr algn="r" rtl="1" eaLnBrk="1" fontAlgn="auto" hangingPunct="1">
              <a:spcAft>
                <a:spcPts val="0"/>
              </a:spcAft>
              <a:defRPr/>
            </a:pPr>
            <a:r>
              <a:rPr lang="ar-SA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2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304800" y="1600200"/>
          <a:ext cx="8534402" cy="49067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2074"/>
                <a:gridCol w="1892074"/>
                <a:gridCol w="1892074"/>
                <a:gridCol w="1892074"/>
                <a:gridCol w="966106"/>
              </a:tblGrid>
              <a:tr h="884453"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تركيز الكازين</a:t>
                      </a:r>
                    </a:p>
                    <a:p>
                      <a:pPr algn="ctr"/>
                      <a:r>
                        <a:rPr lang="ar-SA" dirty="0" smtClean="0"/>
                        <a:t>(جرام \</a:t>
                      </a:r>
                      <a:r>
                        <a:rPr lang="ar-SA" baseline="0" dirty="0" smtClean="0"/>
                        <a:t> دسل)</a:t>
                      </a:r>
                      <a:endParaRPr lang="en-US" dirty="0"/>
                    </a:p>
                  </a:txBody>
                  <a:tcPr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Diluted milk</a:t>
                      </a:r>
                    </a:p>
                    <a:p>
                      <a:pPr algn="ctr"/>
                      <a:r>
                        <a:rPr lang="ar-SA" dirty="0" smtClean="0"/>
                        <a:t>(مل)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Stock casein solution</a:t>
                      </a:r>
                    </a:p>
                    <a:p>
                      <a:pPr algn="ctr"/>
                      <a:r>
                        <a:rPr lang="ar-SA" dirty="0" smtClean="0"/>
                        <a:t>(مل)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ماء مقطر</a:t>
                      </a:r>
                    </a:p>
                    <a:p>
                      <a:pPr algn="ctr"/>
                      <a:r>
                        <a:rPr lang="ar-SA" dirty="0" smtClean="0"/>
                        <a:t>(مل)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الأنبوبة</a:t>
                      </a:r>
                      <a:endParaRPr lang="en-US" dirty="0"/>
                    </a:p>
                  </a:txBody>
                  <a:tcPr anchor="ctr"/>
                </a:tc>
              </a:tr>
              <a:tr h="49904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 anchor="ctr"/>
                </a:tc>
              </a:tr>
              <a:tr h="49904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0.16</a:t>
                      </a:r>
                      <a:endParaRPr lang="en-US" dirty="0"/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 anchor="ctr"/>
                </a:tc>
              </a:tr>
              <a:tr h="49904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0.32</a:t>
                      </a:r>
                      <a:endParaRPr lang="en-US" dirty="0"/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 anchor="ctr"/>
                </a:tc>
              </a:tr>
              <a:tr h="49904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0.48</a:t>
                      </a:r>
                      <a:endParaRPr lang="en-US" dirty="0"/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 anchor="ctr"/>
                </a:tc>
              </a:tr>
              <a:tr h="49904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0.64</a:t>
                      </a:r>
                      <a:endParaRPr lang="en-US" dirty="0"/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 anchor="ctr"/>
                </a:tc>
              </a:tr>
              <a:tr h="49904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0.80</a:t>
                      </a:r>
                      <a:endParaRPr lang="en-US" dirty="0"/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 anchor="ctr"/>
                </a:tc>
              </a:tr>
              <a:tr h="49904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</a:t>
                      </a:r>
                      <a:endParaRPr lang="en-US" dirty="0"/>
                    </a:p>
                  </a:txBody>
                  <a:tcPr anchor="ctr"/>
                </a:tc>
              </a:tr>
              <a:tr h="49904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buNone/>
            </a:pPr>
            <a:r>
              <a:rPr lang="ar-SA" sz="2800" dirty="0" smtClean="0">
                <a:cs typeface="+mj-cs"/>
              </a:rPr>
              <a:t>3- رجي الانابيب حمام مائي  37 ْم  (5 دقائق).</a:t>
            </a:r>
          </a:p>
          <a:p>
            <a:pPr algn="r" rtl="1">
              <a:buNone/>
            </a:pPr>
            <a:r>
              <a:rPr lang="ar-SA" sz="2800" dirty="0" smtClean="0">
                <a:cs typeface="+mj-cs"/>
              </a:rPr>
              <a:t>4- اضيفي لكل الانابيب 5 مل من </a:t>
            </a:r>
            <a:r>
              <a:rPr lang="en-US" sz="2800" dirty="0" smtClean="0">
                <a:cs typeface="+mj-cs"/>
              </a:rPr>
              <a:t>(Biuret reagent)</a:t>
            </a:r>
            <a:r>
              <a:rPr lang="ar-SA" sz="2800" dirty="0" smtClean="0">
                <a:cs typeface="+mj-cs"/>
              </a:rPr>
              <a:t>         رجي الانابيب باستخدام </a:t>
            </a:r>
            <a:r>
              <a:rPr lang="en-US" sz="2800" dirty="0" smtClean="0">
                <a:cs typeface="+mj-cs"/>
              </a:rPr>
              <a:t>vortex</a:t>
            </a:r>
            <a:r>
              <a:rPr lang="ar-SA" sz="2800" dirty="0" smtClean="0">
                <a:cs typeface="+mj-cs"/>
              </a:rPr>
              <a:t>          حمام مائي 37 ْم (20 دقيقة) .</a:t>
            </a:r>
            <a:endParaRPr lang="en-US" sz="2800" dirty="0" smtClean="0">
              <a:cs typeface="+mj-cs"/>
            </a:endParaRPr>
          </a:p>
          <a:p>
            <a:pPr algn="r" rtl="1">
              <a:buNone/>
            </a:pPr>
            <a:r>
              <a:rPr lang="ar-SA" sz="2800" dirty="0" smtClean="0">
                <a:cs typeface="+mj-cs"/>
              </a:rPr>
              <a:t>5- قيسي الامتصاص بواسطة  </a:t>
            </a:r>
            <a:r>
              <a:rPr lang="en-US" sz="2800" dirty="0" smtClean="0">
                <a:cs typeface="+mj-cs"/>
              </a:rPr>
              <a:t>spectrophotometer</a:t>
            </a:r>
            <a:r>
              <a:rPr lang="ar-SA" sz="2800" dirty="0" smtClean="0">
                <a:cs typeface="+mj-cs"/>
              </a:rPr>
              <a:t> عند طول موجي </a:t>
            </a:r>
            <a:r>
              <a:rPr lang="en-US" sz="2800" dirty="0" smtClean="0">
                <a:cs typeface="+mj-cs"/>
              </a:rPr>
              <a:t>540 nm</a:t>
            </a:r>
            <a:r>
              <a:rPr lang="ar-SA" sz="2800" dirty="0" smtClean="0">
                <a:cs typeface="+mj-cs"/>
              </a:rPr>
              <a:t> .</a:t>
            </a:r>
          </a:p>
          <a:p>
            <a:pPr algn="r" rtl="1">
              <a:buNone/>
            </a:pPr>
            <a:r>
              <a:rPr lang="ar-SA" sz="2800" dirty="0" smtClean="0">
                <a:cs typeface="+mj-cs"/>
              </a:rPr>
              <a:t>6- ارسمي </a:t>
            </a:r>
            <a:r>
              <a:rPr lang="en-US" sz="2800" dirty="0" smtClean="0">
                <a:cs typeface="+mj-cs"/>
              </a:rPr>
              <a:t>standard curve</a:t>
            </a:r>
            <a:r>
              <a:rPr lang="ar-SA" sz="2800" dirty="0" smtClean="0">
                <a:cs typeface="+mj-cs"/>
              </a:rPr>
              <a:t> للامتصاص مقابل التركيز باستخدام نتائج الانابيب </a:t>
            </a:r>
            <a:r>
              <a:rPr lang="en-US" sz="2800" dirty="0" smtClean="0">
                <a:cs typeface="+mj-cs"/>
              </a:rPr>
              <a:t>B      F</a:t>
            </a:r>
            <a:r>
              <a:rPr lang="ar-SA" sz="2800" dirty="0" smtClean="0">
                <a:cs typeface="+mj-cs"/>
              </a:rPr>
              <a:t> .</a:t>
            </a:r>
          </a:p>
          <a:p>
            <a:pPr algn="r" rtl="1">
              <a:buNone/>
            </a:pPr>
            <a:r>
              <a:rPr lang="ar-SA" sz="2800" dirty="0" smtClean="0">
                <a:cs typeface="+mj-cs"/>
              </a:rPr>
              <a:t>7- من </a:t>
            </a:r>
            <a:r>
              <a:rPr lang="en-US" sz="2800" dirty="0" smtClean="0">
                <a:cs typeface="+mj-cs"/>
              </a:rPr>
              <a:t>standard curve</a:t>
            </a:r>
            <a:r>
              <a:rPr lang="ar-SA" sz="2800" dirty="0" smtClean="0">
                <a:cs typeface="+mj-cs"/>
              </a:rPr>
              <a:t> قدري تركيز الكازين في المحلول </a:t>
            </a:r>
            <a:r>
              <a:rPr lang="en-US" sz="2800" dirty="0" smtClean="0">
                <a:cs typeface="+mj-cs"/>
              </a:rPr>
              <a:t>G  </a:t>
            </a:r>
            <a:r>
              <a:rPr lang="ar-SA" sz="2800" dirty="0" smtClean="0">
                <a:cs typeface="+mj-cs"/>
              </a:rPr>
              <a:t> و</a:t>
            </a:r>
            <a:r>
              <a:rPr lang="en-US" sz="2800" dirty="0" smtClean="0">
                <a:cs typeface="+mj-cs"/>
              </a:rPr>
              <a:t>H</a:t>
            </a:r>
            <a:r>
              <a:rPr lang="ar-SA" sz="2800" dirty="0" smtClean="0">
                <a:cs typeface="+mj-cs"/>
              </a:rPr>
              <a:t>.</a:t>
            </a:r>
            <a:endParaRPr lang="ar-SA" sz="2800" dirty="0">
              <a:cs typeface="+mj-cs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6705600" y="4724400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rot="10800000">
            <a:off x="4572000" y="2819400"/>
            <a:ext cx="685800" cy="1588"/>
          </a:xfrm>
          <a:prstGeom prst="straightConnector1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10800000">
            <a:off x="1752600" y="2438400"/>
            <a:ext cx="685800" cy="1588"/>
          </a:xfrm>
          <a:prstGeom prst="straightConnector1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/>
          </a:bodyPr>
          <a:lstStyle/>
          <a:p>
            <a:pPr algn="r" rtl="1" eaLnBrk="1" fontAlgn="auto" hangingPunct="1">
              <a:spcAft>
                <a:spcPts val="0"/>
              </a:spcAft>
              <a:defRPr/>
            </a:pPr>
            <a:r>
              <a:rPr lang="ar-SA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2000" dirty="0"/>
          </a:p>
        </p:txBody>
      </p:sp>
      <p:sp>
        <p:nvSpPr>
          <p:cNvPr id="16387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algn="r" rtl="1" eaLnBrk="1" hangingPunct="1">
              <a:buFont typeface="Wingdings" pitchFamily="2" charset="2"/>
              <a:buNone/>
            </a:pPr>
            <a:r>
              <a:rPr lang="ar-SA" sz="3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النتائج:</a:t>
            </a:r>
          </a:p>
          <a:p>
            <a:pPr algn="r" rtl="1" eaLnBrk="1" hangingPunct="1">
              <a:buFont typeface="Wingdings" pitchFamily="2" charset="2"/>
              <a:buNone/>
            </a:pPr>
            <a:endParaRPr lang="en-US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676400" y="2362200"/>
          <a:ext cx="5867400" cy="3769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8300"/>
                <a:gridCol w="1638300"/>
                <a:gridCol w="1638300"/>
                <a:gridCol w="952500"/>
              </a:tblGrid>
              <a:tr h="447040"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الأمتصاص</a:t>
                      </a:r>
                      <a:r>
                        <a:rPr lang="ar-SA" baseline="0" dirty="0" smtClean="0"/>
                        <a:t> عند</a:t>
                      </a:r>
                    </a:p>
                    <a:p>
                      <a:pPr algn="ctr"/>
                      <a:r>
                        <a:rPr lang="en-US" baseline="0" dirty="0" smtClean="0"/>
                        <a:t>540 nm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تركيز</a:t>
                      </a:r>
                      <a:r>
                        <a:rPr lang="ar-SA" baseline="0" dirty="0" smtClean="0"/>
                        <a:t> الكازين</a:t>
                      </a:r>
                    </a:p>
                    <a:p>
                      <a:pPr algn="ctr"/>
                      <a:r>
                        <a:rPr lang="ar-SA" baseline="0" dirty="0" smtClean="0"/>
                        <a:t>(جرام \ لتر)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تركيز</a:t>
                      </a:r>
                      <a:r>
                        <a:rPr lang="ar-SA" baseline="0" dirty="0" smtClean="0"/>
                        <a:t> الكازين</a:t>
                      </a:r>
                    </a:p>
                    <a:p>
                      <a:pPr algn="ctr"/>
                      <a:r>
                        <a:rPr lang="ar-SA" baseline="0" dirty="0" smtClean="0"/>
                        <a:t>(جرام \ دسل)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الأنبوبة</a:t>
                      </a:r>
                      <a:endParaRPr lang="en-US" dirty="0"/>
                    </a:p>
                  </a:txBody>
                  <a:tcPr anchor="ctr"/>
                </a:tc>
              </a:tr>
              <a:tr h="447040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0.16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 anchor="ctr"/>
                </a:tc>
              </a:tr>
              <a:tr h="447040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0.32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 anchor="ctr"/>
                </a:tc>
              </a:tr>
              <a:tr h="447040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4.8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0.48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 anchor="ctr"/>
                </a:tc>
              </a:tr>
              <a:tr h="447040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6.4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0.64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 anchor="ctr"/>
                </a:tc>
              </a:tr>
              <a:tr h="447040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0.80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 anchor="ctr"/>
                </a:tc>
              </a:tr>
              <a:tr h="447040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</a:t>
                      </a:r>
                      <a:endParaRPr lang="en-US" dirty="0"/>
                    </a:p>
                  </a:txBody>
                  <a:tcPr anchor="ctr"/>
                </a:tc>
              </a:tr>
              <a:tr h="447040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/>
          </a:bodyPr>
          <a:lstStyle/>
          <a:p>
            <a:pPr algn="r" rtl="1" eaLnBrk="1" fontAlgn="auto" hangingPunct="1">
              <a:spcAft>
                <a:spcPts val="0"/>
              </a:spcAft>
              <a:defRPr/>
            </a:pPr>
            <a:r>
              <a:rPr lang="ar-SA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2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1524000" y="1752600"/>
          <a:ext cx="6397624" cy="213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9406"/>
                <a:gridCol w="1599406"/>
                <a:gridCol w="1599406"/>
                <a:gridCol w="1599406"/>
              </a:tblGrid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 متوسط</a:t>
                      </a:r>
                      <a:r>
                        <a:rPr lang="ar-SA" baseline="0" dirty="0" smtClean="0"/>
                        <a:t> التركيز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التركيز</a:t>
                      </a:r>
                      <a:r>
                        <a:rPr lang="ar-SA" baseline="0" dirty="0" smtClean="0"/>
                        <a:t> من الرسم</a:t>
                      </a:r>
                      <a:endParaRPr lang="ar-SA" dirty="0" smtClean="0"/>
                    </a:p>
                    <a:p>
                      <a:pPr algn="ctr"/>
                      <a:r>
                        <a:rPr lang="ar-SA" dirty="0" smtClean="0"/>
                        <a:t>(جرام \ لتر)</a:t>
                      </a:r>
                      <a:endParaRPr lang="en-US" dirty="0" smtClean="0"/>
                    </a:p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الأمتصاص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الأنبوبة</a:t>
                      </a:r>
                      <a:endParaRPr lang="en-US" dirty="0"/>
                    </a:p>
                  </a:txBody>
                  <a:tcPr anchor="ctr"/>
                </a:tc>
              </a:tr>
              <a:tr h="609600">
                <a:tc rowSpan="2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 smtClean="0"/>
                        <a:t> </a:t>
                      </a:r>
                      <a:endParaRPr lang="en-US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</a:t>
                      </a:r>
                      <a:endParaRPr lang="en-US" dirty="0"/>
                    </a:p>
                  </a:txBody>
                  <a:tcPr anchor="ctr"/>
                </a:tc>
              </a:tr>
              <a:tr h="609600"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304800" y="1143000"/>
            <a:ext cx="8610600" cy="5257800"/>
          </a:xfrm>
          <a:prstGeom prst="rect">
            <a:avLst/>
          </a:prstGeom>
        </p:spPr>
        <p:txBody>
          <a:bodyPr anchor="ctr"/>
          <a:lstStyle/>
          <a:p>
            <a:pPr algn="r" rtl="1" fontAlgn="auto">
              <a:spcAft>
                <a:spcPts val="0"/>
              </a:spcAft>
              <a:defRPr/>
            </a:pPr>
            <a:endParaRPr lang="ar-SA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+mj-lt"/>
              <a:ea typeface="+mj-ea"/>
              <a:cs typeface="+mj-cs"/>
            </a:endParaRPr>
          </a:p>
          <a:p>
            <a:pPr algn="r" rtl="1" fontAlgn="auto">
              <a:spcAft>
                <a:spcPts val="0"/>
              </a:spcAft>
              <a:defRPr/>
            </a:pPr>
            <a:r>
              <a:rPr lang="ar-SA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rPr>
              <a:t>حيث أننا سنقوم بحساب متوسط التركيز لكل عينه ( 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rPr>
              <a:t>G1,1` &amp; H2,2`</a:t>
            </a:r>
            <a:r>
              <a:rPr lang="ar-SA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rPr>
              <a:t>)</a:t>
            </a:r>
          </a:p>
          <a:p>
            <a:pPr algn="r" rtl="1" fontAlgn="auto">
              <a:spcAft>
                <a:spcPts val="0"/>
              </a:spcAft>
              <a:defRPr/>
            </a:pPr>
            <a:endParaRPr lang="ar-SA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+mj-lt"/>
              <a:ea typeface="+mj-ea"/>
              <a:cs typeface="+mj-cs"/>
            </a:endParaRPr>
          </a:p>
          <a:p>
            <a:pPr algn="r" rtl="1" fontAlgn="auto">
              <a:spcAft>
                <a:spcPts val="0"/>
              </a:spcAft>
              <a:defRPr/>
            </a:pPr>
            <a:endParaRPr lang="ar-SA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+mj-lt"/>
              <a:ea typeface="+mj-ea"/>
              <a:cs typeface="+mj-cs"/>
            </a:endParaRPr>
          </a:p>
          <a:p>
            <a:pPr algn="r" rtl="1" fontAlgn="auto">
              <a:spcAft>
                <a:spcPts val="0"/>
              </a:spcAft>
              <a:defRPr/>
            </a:pPr>
            <a:endParaRPr lang="ar-SA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+mj-lt"/>
              <a:ea typeface="+mj-ea"/>
              <a:cs typeface="+mj-cs"/>
            </a:endParaRPr>
          </a:p>
          <a:p>
            <a:pPr algn="r" rtl="1" fontAlgn="auto">
              <a:spcAft>
                <a:spcPts val="0"/>
              </a:spcAft>
              <a:defRPr/>
            </a:pPr>
            <a:endParaRPr lang="ar-SA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+mj-lt"/>
              <a:ea typeface="+mj-ea"/>
              <a:cs typeface="+mj-cs"/>
            </a:endParaRPr>
          </a:p>
          <a:p>
            <a:pPr algn="r" rtl="1" fontAlgn="auto">
              <a:spcAft>
                <a:spcPts val="0"/>
              </a:spcAft>
              <a:defRPr/>
            </a:pPr>
            <a:endParaRPr lang="ar-SA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+mj-lt"/>
              <a:ea typeface="+mj-ea"/>
              <a:cs typeface="+mj-cs"/>
            </a:endParaRPr>
          </a:p>
          <a:p>
            <a:pPr algn="r" rtl="1" fontAlgn="auto">
              <a:spcAft>
                <a:spcPts val="0"/>
              </a:spcAft>
              <a:defRPr/>
            </a:pPr>
            <a:endParaRPr lang="ar-SA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+mj-lt"/>
              <a:ea typeface="+mj-ea"/>
              <a:cs typeface="+mj-cs"/>
            </a:endParaRPr>
          </a:p>
          <a:p>
            <a:pPr algn="r" rtl="1" fontAlgn="auto">
              <a:spcAft>
                <a:spcPts val="0"/>
              </a:spcAft>
              <a:defRPr/>
            </a:pPr>
            <a:endParaRPr lang="ar-SA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+mj-lt"/>
              <a:ea typeface="+mj-ea"/>
              <a:cs typeface="+mj-cs"/>
            </a:endParaRPr>
          </a:p>
          <a:p>
            <a:pPr algn="r" rtl="1" fontAlgn="auto">
              <a:spcAft>
                <a:spcPts val="0"/>
              </a:spcAft>
              <a:defRPr/>
            </a:pPr>
            <a:r>
              <a:rPr lang="ar-SA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rPr>
              <a:t>تركيز 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rPr>
              <a:t>stock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rPr>
              <a:t>casien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rPr>
              <a:t> solution</a:t>
            </a:r>
            <a:r>
              <a:rPr lang="ar-SA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rPr>
              <a:t>= 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rPr>
              <a:t>0.8 </a:t>
            </a:r>
            <a:r>
              <a:rPr lang="ar-SA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rPr>
              <a:t>  جرام \ دسل  = 8 جرام \ لتر </a:t>
            </a:r>
          </a:p>
          <a:p>
            <a:pPr algn="r" rtl="1" fontAlgn="auto">
              <a:spcAft>
                <a:spcPts val="0"/>
              </a:spcAft>
              <a:defRPr/>
            </a:pPr>
            <a:endParaRPr lang="ar-SA" sz="2400" dirty="0">
              <a:solidFill>
                <a:schemeClr val="tx1">
                  <a:lumMod val="95000"/>
                  <a:lumOff val="5000"/>
                </a:schemeClr>
              </a:solidFill>
              <a:latin typeface="+mj-lt"/>
              <a:ea typeface="+mj-ea"/>
              <a:cs typeface="+mj-cs"/>
            </a:endParaRPr>
          </a:p>
          <a:p>
            <a:pPr algn="r" rtl="1" fontAlgn="auto">
              <a:spcAft>
                <a:spcPts val="0"/>
              </a:spcAft>
              <a:defRPr/>
            </a:pPr>
            <a:r>
              <a:rPr lang="ar-SA" sz="3200" b="1" u="sng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الحسابات:</a:t>
            </a:r>
          </a:p>
          <a:p>
            <a:pPr algn="r" rtl="1" fontAlgn="auto">
              <a:spcAft>
                <a:spcPts val="0"/>
              </a:spcAft>
              <a:defRPr/>
            </a:pPr>
            <a:r>
              <a:rPr lang="ar-SA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rPr>
              <a:t>تركيز الكازين في الحليب الغير مخفف (جرام \ لتر) =  تركيز الكازين من الرسم (جرام \ لتر) × 10</a:t>
            </a:r>
          </a:p>
          <a:p>
            <a:pPr algn="r" rtl="1" fontAlgn="auto">
              <a:spcAft>
                <a:spcPts val="0"/>
              </a:spcAft>
              <a:defRPr/>
            </a:pPr>
            <a:endParaRPr lang="ar-SA" sz="2400" dirty="0">
              <a:solidFill>
                <a:schemeClr val="tx1">
                  <a:lumMod val="95000"/>
                  <a:lumOff val="5000"/>
                </a:schemeClr>
              </a:solidFill>
              <a:latin typeface="+mj-lt"/>
              <a:ea typeface="+mj-ea"/>
              <a:cs typeface="+mj-cs"/>
            </a:endParaRPr>
          </a:p>
          <a:p>
            <a:pPr algn="r" rt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ar-SA" sz="240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 </a:t>
            </a:r>
            <a:r>
              <a:rPr lang="ar-SA" sz="240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التركيز</a:t>
            </a:r>
            <a:r>
              <a:rPr lang="ar-SA" sz="2400" dirty="0">
                <a:solidFill>
                  <a:srgbClr val="FF0000"/>
                </a:solidFill>
                <a:latin typeface="+mn-lt"/>
                <a:cs typeface="+mn-cs"/>
              </a:rPr>
              <a:t> الطبيعي</a:t>
            </a:r>
            <a:r>
              <a:rPr lang="ar-SA" sz="240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للكازين في الحليب ( 28 – 40 جرام \ لتر)</a:t>
            </a:r>
            <a:endParaRPr lang="en-US" sz="2400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r" rtl="1"/>
            <a:r>
              <a:rPr lang="ar-SA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الهدف:</a:t>
            </a:r>
          </a:p>
          <a:p>
            <a:pPr algn="r" rtl="1">
              <a:buNone/>
            </a:pPr>
            <a:r>
              <a:rPr lang="ar-SA" dirty="0" smtClean="0"/>
              <a:t>  </a:t>
            </a:r>
            <a:r>
              <a:rPr lang="ar-SA" sz="3000" dirty="0" smtClean="0">
                <a:cs typeface="+mj-cs"/>
              </a:rPr>
              <a:t>1- تقدير المحتوى الكلي للبروتين في الحليب.</a:t>
            </a:r>
          </a:p>
          <a:p>
            <a:pPr algn="r" rtl="1">
              <a:buNone/>
            </a:pPr>
            <a:endParaRPr lang="ar-SA" dirty="0" smtClean="0"/>
          </a:p>
          <a:p>
            <a:pPr algn="r" rtl="1"/>
            <a:r>
              <a:rPr lang="ar-SA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المقدمه والأساس:</a:t>
            </a:r>
          </a:p>
          <a:p>
            <a:pPr algn="r" rtl="1">
              <a:buNone/>
            </a:pPr>
            <a:r>
              <a:rPr lang="ar-SA" sz="3000" dirty="0" smtClean="0">
                <a:cs typeface="+mj-cs"/>
              </a:rPr>
              <a:t>    يحتوي الحليب على سكر اللاكتوز, دهون, وبروتينات. البروتين يتضمن بروتين الكازين (بروتين فوسفاتي) الذي يكون 80% من المحتوى البروتيني للحليب, بالإضافه لبروتين اللاكتوالبيومين, وقليل من اللاكتوجلوبيولين. هناك أيضاً كميات كبيره نسبيا من الكالسيوم , الفوسفات و فيتامين </a:t>
            </a:r>
            <a:r>
              <a:rPr lang="en-US" sz="3000" dirty="0" smtClean="0">
                <a:cs typeface="+mj-cs"/>
              </a:rPr>
              <a:t>A</a:t>
            </a:r>
            <a:r>
              <a:rPr lang="ar-SA" sz="3000" dirty="0" smtClean="0">
                <a:cs typeface="+mj-cs"/>
              </a:rPr>
              <a:t> وفيتامين </a:t>
            </a:r>
            <a:r>
              <a:rPr lang="en-US" sz="3000" dirty="0" smtClean="0">
                <a:cs typeface="+mj-cs"/>
              </a:rPr>
              <a:t>B2</a:t>
            </a:r>
            <a:r>
              <a:rPr lang="ar-SA" sz="3000" dirty="0" smtClean="0">
                <a:cs typeface="+mj-cs"/>
              </a:rPr>
              <a:t>, و كميات بسيطه من فيتامين </a:t>
            </a:r>
            <a:r>
              <a:rPr lang="en-US" sz="3000" dirty="0" smtClean="0">
                <a:cs typeface="+mj-cs"/>
              </a:rPr>
              <a:t>B1</a:t>
            </a:r>
            <a:r>
              <a:rPr lang="ar-SA" sz="3000" dirty="0" smtClean="0">
                <a:cs typeface="+mj-cs"/>
              </a:rPr>
              <a:t> , </a:t>
            </a:r>
            <a:r>
              <a:rPr lang="en-US" sz="3000" dirty="0" smtClean="0">
                <a:cs typeface="+mj-cs"/>
              </a:rPr>
              <a:t>C</a:t>
            </a:r>
            <a:r>
              <a:rPr lang="ar-SA" sz="3000" dirty="0" smtClean="0">
                <a:cs typeface="+mj-cs"/>
              </a:rPr>
              <a:t> , </a:t>
            </a:r>
            <a:r>
              <a:rPr lang="en-US" sz="3000" dirty="0" smtClean="0">
                <a:cs typeface="+mj-cs"/>
              </a:rPr>
              <a:t>D3</a:t>
            </a:r>
            <a:r>
              <a:rPr lang="ar-SA" sz="3000" dirty="0" smtClean="0">
                <a:cs typeface="+mj-cs"/>
              </a:rPr>
              <a:t> والحديد.</a:t>
            </a:r>
          </a:p>
          <a:p>
            <a:pPr algn="r" rtl="1">
              <a:buNone/>
            </a:pPr>
            <a:endParaRPr lang="ar-S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sz="2800" dirty="0" smtClean="0">
                <a:cs typeface="+mj-cs"/>
              </a:rPr>
              <a:t>اللون الأبيض للحليب بسبب السوائل المستحلبه و الملح الكالسيومي للكازين. المحتوى الدهني لحليب الأم يساوي محتواه في حليب البقر ولكن حليب الأم يحتوي كميات أكبر من اللاكتوز وكميات أقل من البروتين والكالسيوم والفوسفات. </a:t>
            </a:r>
          </a:p>
          <a:p>
            <a:pPr algn="r" rtl="1"/>
            <a:endParaRPr lang="ar-SA" sz="2800" dirty="0" smtClean="0">
              <a:cs typeface="+mj-cs"/>
            </a:endParaRPr>
          </a:p>
          <a:p>
            <a:pPr algn="r" rtl="1"/>
            <a:r>
              <a:rPr lang="ar-SA" sz="2800" dirty="0" smtClean="0">
                <a:cs typeface="+mj-cs"/>
              </a:rPr>
              <a:t>اللبأ (وهو اول حليب الام) يكون اكثر إصفرارا، ويحتوي على ضعف كمية البروتين الموجود في باقي حليب الأم والمتضمن بروتين الأجسام المناعية (الأميونوجلوبين(</a:t>
            </a:r>
            <a:r>
              <a:rPr lang="en-US" sz="2800" dirty="0" smtClean="0">
                <a:cs typeface="+mj-cs"/>
              </a:rPr>
              <a:t>Immunoglobulins</a:t>
            </a:r>
            <a:r>
              <a:rPr lang="ar-SA" sz="2800" dirty="0" smtClean="0">
                <a:cs typeface="+mj-cs"/>
              </a:rPr>
              <a:t>) )</a:t>
            </a:r>
          </a:p>
          <a:p>
            <a:pPr algn="r" rtl="1"/>
            <a:endParaRPr lang="ar-S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r" rtl="1"/>
            <a:r>
              <a:rPr lang="ar-SA" sz="3000" dirty="0" smtClean="0">
                <a:cs typeface="+mj-cs"/>
              </a:rPr>
              <a:t>يقدر المحتوى البروتيني للحليب على أنه كازين باستخدام ”تفاعل يسمى تفاعل البايوريت“ (</a:t>
            </a:r>
            <a:r>
              <a:rPr lang="en-US" sz="3000" dirty="0" smtClean="0">
                <a:cs typeface="+mj-cs"/>
              </a:rPr>
              <a:t>(Biuret reaction</a:t>
            </a:r>
            <a:r>
              <a:rPr lang="ar-SA" sz="3000" dirty="0" smtClean="0">
                <a:cs typeface="+mj-cs"/>
              </a:rPr>
              <a:t>. هذا التفاعل يعطي نتيجة (لون بنفسجي) مع المواد البيبتيديه (أي البروتينات والبيبتيدات) المحتويه على الأقل على رابطتين بيبتيديتين,  </a:t>
            </a:r>
          </a:p>
          <a:p>
            <a:pPr algn="r" rtl="1">
              <a:buNone/>
            </a:pPr>
            <a:r>
              <a:rPr lang="ar-SA" sz="3000" dirty="0" smtClean="0">
                <a:cs typeface="+mj-cs"/>
              </a:rPr>
              <a:t>   بالتالي لن يعطي نتيجة مع ثنائي الببتيد لأنه يحتوي فقط على رابطة ببتيدية واحده بين حمضين أمينيين، وكذلك الأحماض الأمينية الحره بسبب عدم احتوائها على روابط ببتيدية.</a:t>
            </a:r>
          </a:p>
          <a:p>
            <a:pPr algn="r" rtl="1">
              <a:buNone/>
            </a:pPr>
            <a:endParaRPr lang="ar-SA" sz="3000" dirty="0" smtClean="0">
              <a:cs typeface="+mj-cs"/>
            </a:endParaRPr>
          </a:p>
          <a:p>
            <a:pPr algn="r" rtl="1"/>
            <a:r>
              <a:rPr lang="ar-SA" sz="3000" dirty="0" smtClean="0">
                <a:cs typeface="+mj-cs"/>
              </a:rPr>
              <a:t>في الوسط شديد القاعديه تكون الببتيدات و البروتينات معقد مع ايون النحاسيك </a:t>
            </a:r>
            <a:r>
              <a:rPr lang="en-US" sz="3000" dirty="0" smtClean="0">
                <a:cs typeface="+mj-cs"/>
              </a:rPr>
              <a:t>Cu++</a:t>
            </a:r>
            <a:r>
              <a:rPr lang="ar-SA" sz="3000" dirty="0" smtClean="0">
                <a:cs typeface="+mj-cs"/>
              </a:rPr>
              <a:t> (ملح النحاسيك) والذي له لون بنفسجي يمكن قياسه باستخدام جهاز </a:t>
            </a:r>
            <a:r>
              <a:rPr lang="en-US" sz="3000" dirty="0" smtClean="0">
                <a:cs typeface="+mj-cs"/>
              </a:rPr>
              <a:t>spectrophotometer</a:t>
            </a:r>
            <a:r>
              <a:rPr lang="ar-SA" sz="3000" dirty="0" smtClean="0">
                <a:cs typeface="+mj-cs"/>
              </a:rPr>
              <a:t>.</a:t>
            </a:r>
          </a:p>
          <a:p>
            <a:pPr algn="r" rtl="1"/>
            <a:endParaRPr lang="ar-S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 rtl="1"/>
            <a:r>
              <a:rPr lang="ar-SA" b="1" dirty="0" smtClean="0"/>
              <a:t>إختبار البايوريت (تفاعل البايوريت):</a:t>
            </a:r>
          </a:p>
          <a:p>
            <a:pPr algn="r" rtl="1">
              <a:buNone/>
            </a:pPr>
            <a:r>
              <a:rPr lang="ar-SA" dirty="0" smtClean="0"/>
              <a:t>   </a:t>
            </a:r>
            <a:r>
              <a:rPr lang="ar-SA" sz="3000" dirty="0" smtClean="0"/>
              <a:t>إختبارالبايوريت مصلح عام يطلق على أي اختبار يكشف عن البروتينات باستخدام محلول كبريتات النحاس  (</a:t>
            </a:r>
            <a:r>
              <a:rPr lang="en-US" sz="3000" dirty="0" smtClean="0"/>
              <a:t>CuSO4</a:t>
            </a:r>
            <a:r>
              <a:rPr lang="ar-SA" sz="3000" dirty="0" smtClean="0"/>
              <a:t>) في وسط قاعدي.</a:t>
            </a:r>
          </a:p>
          <a:p>
            <a:pPr algn="r" rtl="1">
              <a:buNone/>
            </a:pPr>
            <a:r>
              <a:rPr lang="ar-SA" sz="3000" dirty="0" smtClean="0"/>
              <a:t>    الهدف من الإختبار: للكشف عن البروتينات كميا ونوعيا.</a:t>
            </a:r>
          </a:p>
          <a:p>
            <a:pPr algn="r" rtl="1">
              <a:buNone/>
            </a:pPr>
            <a:r>
              <a:rPr lang="ar-SA" sz="3000" dirty="0" smtClean="0"/>
              <a:t>   أساس الاختبار:  </a:t>
            </a:r>
          </a:p>
          <a:p>
            <a:pPr algn="r" rtl="1">
              <a:buNone/>
            </a:pPr>
            <a:r>
              <a:rPr lang="ar-SA" sz="3000" dirty="0" smtClean="0"/>
              <a:t>   سمي الإختبار بالبايوريت كناية عن البروتينات والبيبتيدات التي يتم الكشف عنها بواسطة هذا الإختبار.  </a:t>
            </a:r>
            <a:r>
              <a:rPr lang="ar-SA" dirty="0" smtClean="0">
                <a:solidFill>
                  <a:srgbClr val="FF0000"/>
                </a:solidFill>
              </a:rPr>
              <a:t>لماذا؟ </a:t>
            </a:r>
          </a:p>
          <a:p>
            <a:pPr algn="r" rtl="1">
              <a:buNone/>
            </a:pPr>
            <a:r>
              <a:rPr lang="ar-SA" dirty="0" smtClean="0"/>
              <a:t>   </a:t>
            </a:r>
            <a:r>
              <a:rPr lang="ar-SA" sz="2800" dirty="0" smtClean="0">
                <a:cs typeface="+mj-cs"/>
              </a:rPr>
              <a:t>لأن البايوريت يحتوي على رابطتين بيبتيديتين .</a:t>
            </a:r>
            <a:endParaRPr lang="ar-SA" sz="2800" dirty="0">
              <a:cs typeface="+mj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r" rtl="1"/>
            <a:r>
              <a:rPr lang="ar-SA" dirty="0" smtClean="0"/>
              <a:t>يتكون البايوريت نتيجه لتسخين جزيئين من اليوريا.</a:t>
            </a:r>
          </a:p>
          <a:p>
            <a:pPr algn="r" rtl="1">
              <a:buNone/>
            </a:pPr>
            <a:r>
              <a:rPr lang="ar-SA" dirty="0" smtClean="0"/>
              <a:t>  </a:t>
            </a:r>
            <a:r>
              <a:rPr lang="en-US" sz="2800" dirty="0" smtClean="0"/>
              <a:t>2NH2 – CO – NH2            NH3 + NH2-CO- NH –CO-NH2</a:t>
            </a:r>
          </a:p>
          <a:p>
            <a:pPr algn="r" rtl="1">
              <a:buNone/>
            </a:pPr>
            <a:endParaRPr lang="en-US" sz="2800" dirty="0" smtClean="0"/>
          </a:p>
          <a:p>
            <a:pPr algn="r" rtl="1">
              <a:buNone/>
            </a:pPr>
            <a:endParaRPr lang="en-US" sz="2800" dirty="0" smtClean="0"/>
          </a:p>
          <a:p>
            <a:pPr algn="r" rtl="1">
              <a:buNone/>
            </a:pPr>
            <a:r>
              <a:rPr lang="en-US" sz="2800" dirty="0" smtClean="0"/>
              <a:t>  </a:t>
            </a:r>
            <a:r>
              <a:rPr lang="ar-SA" sz="2800" dirty="0" smtClean="0"/>
              <a:t>الكاشف المستخدم: هو كاشف البايوريت, وهو الكاشف المستخدم بشكل شائع في اختبار البايوريت.</a:t>
            </a:r>
          </a:p>
          <a:p>
            <a:pPr algn="r" rtl="1">
              <a:buNone/>
            </a:pPr>
            <a:r>
              <a:rPr lang="ar-SA" sz="2800" dirty="0" smtClean="0"/>
              <a:t>    يتكون كاشف البايوريت من هيدروكسيد البوتاسيوم أو الصوديو(</a:t>
            </a:r>
            <a:r>
              <a:rPr lang="en-US" sz="2800" dirty="0" smtClean="0"/>
              <a:t>KOH,</a:t>
            </a:r>
          </a:p>
          <a:p>
            <a:pPr algn="r" rtl="1">
              <a:buNone/>
            </a:pPr>
            <a:r>
              <a:rPr lang="en-US" sz="2800" dirty="0" smtClean="0"/>
              <a:t>(NaOH    </a:t>
            </a:r>
            <a:r>
              <a:rPr lang="ar-SA" sz="2800" dirty="0" smtClean="0"/>
              <a:t> , كبريتات النحاس, وصوديوم بوتاسيوتارتاريت. لون هذا الكاشف أزرق يتحول إلى بنفسجي في وجود البروتينات, وإلى زهري أو بنفسجي ارجواني في وجود سلاسل البيبتيد القصيره.    </a:t>
            </a:r>
            <a:endParaRPr lang="ar-SA" sz="2800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657600" y="2362200"/>
            <a:ext cx="838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1295400" y="2895600"/>
            <a:ext cx="14478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dirty="0" smtClean="0"/>
              <a:t>يوريا</a:t>
            </a:r>
            <a:endParaRPr lang="ar-SA" sz="2000" dirty="0"/>
          </a:p>
        </p:txBody>
      </p:sp>
      <p:sp>
        <p:nvSpPr>
          <p:cNvPr id="8" name="Rectangle 7"/>
          <p:cNvSpPr/>
          <p:nvPr/>
        </p:nvSpPr>
        <p:spPr>
          <a:xfrm>
            <a:off x="5943600" y="2895600"/>
            <a:ext cx="14478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dirty="0" smtClean="0"/>
              <a:t>بايوريت</a:t>
            </a:r>
            <a:endParaRPr lang="ar-SA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sz="2800" dirty="0" smtClean="0">
                <a:cs typeface="+mj-cs"/>
              </a:rPr>
              <a:t>يتفاعل الكاشف مع البيبتيدات والبروتينات ليعطي لون بنفسجي أوأرجواني من معقد بيبتيدات النحاس المتكون. </a:t>
            </a:r>
            <a:endParaRPr lang="ar-SA" sz="2800" dirty="0" smtClean="0">
              <a:cs typeface="+mj-cs"/>
            </a:endParaRPr>
          </a:p>
          <a:p>
            <a:pPr algn="r" rtl="1">
              <a:buNone/>
            </a:pPr>
            <a:endParaRPr lang="ar-SA" sz="2800" dirty="0" smtClean="0">
              <a:cs typeface="+mj-cs"/>
            </a:endParaRPr>
          </a:p>
          <a:p>
            <a:pPr algn="r" rtl="1"/>
            <a:r>
              <a:rPr lang="ar-SA" sz="2800" dirty="0" smtClean="0">
                <a:cs typeface="+mj-cs"/>
              </a:rPr>
              <a:t>يمكن الكشف عن المعقد اللوني كميا باستخدام جهاز السبيكتروفوتوميتر في منطقة موجات الضوء البصريه (المنطقه البصريه (</a:t>
            </a:r>
            <a:r>
              <a:rPr lang="en-US" sz="2800" dirty="0" smtClean="0">
                <a:cs typeface="+mj-cs"/>
              </a:rPr>
              <a:t>Visible region</a:t>
            </a:r>
            <a:r>
              <a:rPr lang="ar-SA" sz="2800" dirty="0" smtClean="0">
                <a:cs typeface="+mj-cs"/>
              </a:rPr>
              <a:t>) ). يتناسب اللون المتكون طرديامع عدد الروابط البيبتيديه الموجوده في البروتين.</a:t>
            </a:r>
            <a:endParaRPr lang="ar-SA" sz="2800" dirty="0">
              <a:cs typeface="+mj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sz="2800" dirty="0" smtClean="0">
                <a:cs typeface="+mj-cs"/>
              </a:rPr>
              <a:t>في هذه التجربه سوف يتم الكشف عن بروتين الكازين في الحليب بواسطة اختبار البايوريت و من خلال المنحنى القياسي لمحلول بروتين الكازين القياسي.</a:t>
            </a:r>
          </a:p>
          <a:p>
            <a:pPr algn="r" rtl="1">
              <a:buNone/>
            </a:pPr>
            <a:endParaRPr lang="ar-SA" sz="2800" dirty="0"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25963"/>
          </a:xfrm>
        </p:spPr>
        <p:txBody>
          <a:bodyPr>
            <a:normAutofit/>
          </a:bodyPr>
          <a:lstStyle/>
          <a:p>
            <a:pPr algn="r" rtl="1">
              <a:buNone/>
            </a:pPr>
            <a:r>
              <a:rPr lang="ar-S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أ- </a:t>
            </a:r>
            <a:r>
              <a:rPr lang="ar-SA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تقدير البروتين (الكازين):</a:t>
            </a:r>
          </a:p>
          <a:p>
            <a:pPr algn="r" rtl="1">
              <a:buNone/>
            </a:pPr>
            <a:endParaRPr lang="en-US" dirty="0" smtClean="0"/>
          </a:p>
          <a:p>
            <a:pPr algn="r" rtl="1">
              <a:buNone/>
            </a:pPr>
            <a:r>
              <a:rPr lang="ar-SA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طريقة العمل:</a:t>
            </a:r>
          </a:p>
          <a:p>
            <a:pPr algn="r" rtl="1">
              <a:buNone/>
            </a:pPr>
            <a:r>
              <a:rPr lang="ar-SA" dirty="0" smtClean="0"/>
              <a:t>1</a:t>
            </a:r>
            <a:r>
              <a:rPr lang="ar-SA" sz="2400" dirty="0" smtClean="0">
                <a:cs typeface="+mj-cs"/>
              </a:rPr>
              <a:t>- حضري 8 انابيب و سميها كالتالي:</a:t>
            </a:r>
          </a:p>
          <a:p>
            <a:pPr algn="r" rtl="1">
              <a:buNone/>
            </a:pPr>
            <a:r>
              <a:rPr lang="ar-SA" sz="2400" dirty="0" smtClean="0">
                <a:cs typeface="+mj-cs"/>
              </a:rPr>
              <a:t>    </a:t>
            </a:r>
            <a:r>
              <a:rPr lang="en-US" sz="2400" dirty="0" smtClean="0">
                <a:cs typeface="+mj-cs"/>
              </a:rPr>
              <a:t>A</a:t>
            </a:r>
            <a:r>
              <a:rPr lang="ar-SA" sz="2400" dirty="0" smtClean="0">
                <a:cs typeface="+mj-cs"/>
              </a:rPr>
              <a:t>  </a:t>
            </a:r>
            <a:r>
              <a:rPr lang="en-US" sz="2400" dirty="0" smtClean="0">
                <a:cs typeface="+mj-cs"/>
              </a:rPr>
              <a:t>(blank)</a:t>
            </a:r>
            <a:r>
              <a:rPr lang="ar-SA" sz="2400" dirty="0" smtClean="0">
                <a:cs typeface="+mj-cs"/>
              </a:rPr>
              <a:t> ، </a:t>
            </a:r>
            <a:r>
              <a:rPr lang="en-US" sz="2400" dirty="0" smtClean="0">
                <a:cs typeface="+mj-cs"/>
              </a:rPr>
              <a:t>B        F</a:t>
            </a:r>
            <a:r>
              <a:rPr lang="ar-SA" sz="2400" dirty="0" smtClean="0">
                <a:cs typeface="+mj-cs"/>
              </a:rPr>
              <a:t>  </a:t>
            </a:r>
            <a:r>
              <a:rPr lang="en-US" sz="2400" dirty="0" smtClean="0">
                <a:cs typeface="+mj-cs"/>
              </a:rPr>
              <a:t> (standard)</a:t>
            </a:r>
            <a:r>
              <a:rPr lang="ar-SA" sz="2400" dirty="0" smtClean="0">
                <a:cs typeface="+mj-cs"/>
              </a:rPr>
              <a:t>، </a:t>
            </a:r>
            <a:r>
              <a:rPr lang="en-US" sz="2400" dirty="0" smtClean="0">
                <a:cs typeface="+mj-cs"/>
              </a:rPr>
              <a:t>G</a:t>
            </a:r>
            <a:r>
              <a:rPr lang="ar-SA" sz="2400" dirty="0" smtClean="0">
                <a:cs typeface="+mj-cs"/>
              </a:rPr>
              <a:t> و </a:t>
            </a:r>
            <a:r>
              <a:rPr lang="en-US" sz="2400" dirty="0" smtClean="0">
                <a:cs typeface="+mj-cs"/>
              </a:rPr>
              <a:t>H</a:t>
            </a:r>
            <a:r>
              <a:rPr lang="ar-SA" sz="2400" dirty="0" smtClean="0">
                <a:cs typeface="+mj-cs"/>
              </a:rPr>
              <a:t> </a:t>
            </a:r>
            <a:r>
              <a:rPr lang="en-US" sz="2400" dirty="0" smtClean="0">
                <a:cs typeface="+mj-cs"/>
              </a:rPr>
              <a:t>(sample)</a:t>
            </a:r>
            <a:r>
              <a:rPr lang="ar-SA" sz="2400" dirty="0" smtClean="0">
                <a:cs typeface="+mj-cs"/>
              </a:rPr>
              <a:t> .</a:t>
            </a:r>
          </a:p>
          <a:p>
            <a:pPr algn="r" rtl="1">
              <a:buNone/>
            </a:pPr>
            <a:endParaRPr lang="ar-SA" sz="2400" dirty="0" smtClean="0">
              <a:cs typeface="+mj-cs"/>
            </a:endParaRPr>
          </a:p>
          <a:p>
            <a:pPr algn="r" rtl="1">
              <a:buNone/>
            </a:pPr>
            <a:r>
              <a:rPr lang="ar-SA" sz="2400" dirty="0" smtClean="0">
                <a:cs typeface="+mj-cs"/>
              </a:rPr>
              <a:t>2- اتبعي الجدول التالي :</a:t>
            </a:r>
          </a:p>
          <a:p>
            <a:pPr algn="r" rtl="1">
              <a:buNone/>
            </a:pPr>
            <a:endParaRPr lang="ar-SA" dirty="0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6172200" y="4191000"/>
            <a:ext cx="533400" cy="1588"/>
          </a:xfrm>
          <a:prstGeom prst="straightConnector1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1177</TotalTime>
  <Words>777</Words>
  <Application>Microsoft Office PowerPoint</Application>
  <PresentationFormat>On-screen Show (4:3)</PresentationFormat>
  <Paragraphs>151</Paragraphs>
  <Slides>13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تقدير البروتين في الحليب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 </vt:lpstr>
      <vt:lpstr>Slide 11</vt:lpstr>
      <vt:lpstr> 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CASIEN PROTEIN DETERMINATION IN MILK</dc:title>
  <dc:creator>The Peace Dove</dc:creator>
  <cp:lastModifiedBy>The Peace Dove</cp:lastModifiedBy>
  <cp:revision>142</cp:revision>
  <dcterms:created xsi:type="dcterms:W3CDTF">2006-08-16T00:00:00Z</dcterms:created>
  <dcterms:modified xsi:type="dcterms:W3CDTF">2010-05-10T03:16:01Z</dcterms:modified>
</cp:coreProperties>
</file>