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2" r:id="rId10"/>
    <p:sldId id="260" r:id="rId11"/>
    <p:sldId id="266" r:id="rId12"/>
    <p:sldId id="268" r:id="rId13"/>
    <p:sldId id="269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A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4268251190823409E-2"/>
          <c:y val="0.14822171546696256"/>
          <c:w val="0.92567002041411528"/>
          <c:h val="0.72438219225389178"/>
        </c:manualLayout>
      </c:layout>
      <c:bar3DChart>
        <c:barDir val="col"/>
        <c:grouping val="clustered"/>
        <c:ser>
          <c:idx val="2"/>
          <c:order val="0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101392768"/>
        <c:axId val="101393920"/>
        <c:axId val="0"/>
      </c:bar3DChart>
      <c:catAx>
        <c:axId val="101392768"/>
        <c:scaling>
          <c:orientation val="minMax"/>
        </c:scaling>
        <c:delete val="1"/>
        <c:axPos val="b"/>
        <c:tickLblPos val="nextTo"/>
        <c:crossAx val="101393920"/>
        <c:crosses val="autoZero"/>
        <c:auto val="1"/>
        <c:lblAlgn val="ctr"/>
        <c:lblOffset val="100"/>
      </c:catAx>
      <c:valAx>
        <c:axId val="10139392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01392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ar-SA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D825E-DB12-436F-B0C7-E3008865540C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3C864BE-789C-4955-8E79-5A7D1E0F4887}">
      <dgm:prSet phldrT="[نص]"/>
      <dgm:spPr/>
      <dgm:t>
        <a:bodyPr/>
        <a:lstStyle/>
        <a:p>
          <a:pPr rtl="1"/>
          <a:r>
            <a:rPr lang="ar-SA" dirty="0" smtClean="0"/>
            <a:t>قوانين تنظيم المجال الإدراكي</a:t>
          </a:r>
          <a:endParaRPr lang="ar-SA" dirty="0"/>
        </a:p>
      </dgm:t>
    </dgm:pt>
    <dgm:pt modelId="{9CD100DD-E9C1-4E6B-ABBA-0E6635341931}" type="parTrans" cxnId="{D7D02A5F-F0B0-46FD-BD00-D62F56BA1C63}">
      <dgm:prSet/>
      <dgm:spPr/>
      <dgm:t>
        <a:bodyPr/>
        <a:lstStyle/>
        <a:p>
          <a:pPr rtl="1"/>
          <a:endParaRPr lang="ar-SA"/>
        </a:p>
      </dgm:t>
    </dgm:pt>
    <dgm:pt modelId="{A4BA04C1-41B2-4BC1-A824-0BC6443352F5}" type="sibTrans" cxnId="{D7D02A5F-F0B0-46FD-BD00-D62F56BA1C63}">
      <dgm:prSet/>
      <dgm:spPr/>
      <dgm:t>
        <a:bodyPr/>
        <a:lstStyle/>
        <a:p>
          <a:pPr rtl="1"/>
          <a:endParaRPr lang="ar-SA"/>
        </a:p>
      </dgm:t>
    </dgm:pt>
    <dgm:pt modelId="{B80A51E3-3D2D-46F1-84DA-146D9BE8B437}">
      <dgm:prSet phldrT="[نص]" custT="1"/>
      <dgm:spPr/>
      <dgm:t>
        <a:bodyPr/>
        <a:lstStyle/>
        <a:p>
          <a:pPr rtl="1"/>
          <a:r>
            <a:rPr lang="ar-SA" sz="2400" dirty="0" smtClean="0"/>
            <a:t>الدوافع</a:t>
          </a:r>
        </a:p>
        <a:p>
          <a:pPr rtl="1"/>
          <a:r>
            <a:rPr lang="ar-SA" sz="2400" dirty="0" smtClean="0"/>
            <a:t>( الحاجات )</a:t>
          </a:r>
          <a:endParaRPr lang="ar-SA" sz="2400" dirty="0"/>
        </a:p>
      </dgm:t>
    </dgm:pt>
    <dgm:pt modelId="{8AE4D4D6-D325-440B-9390-3BB2D2FE5ECB}" type="parTrans" cxnId="{D7AB4518-F34C-4614-8C83-D9A0773AE119}">
      <dgm:prSet/>
      <dgm:spPr/>
      <dgm:t>
        <a:bodyPr/>
        <a:lstStyle/>
        <a:p>
          <a:pPr rtl="1"/>
          <a:endParaRPr lang="ar-SA"/>
        </a:p>
      </dgm:t>
    </dgm:pt>
    <dgm:pt modelId="{2C6761E7-41BD-4C11-8E04-16A45EEE586A}" type="sibTrans" cxnId="{D7AB4518-F34C-4614-8C83-D9A0773AE119}">
      <dgm:prSet/>
      <dgm:spPr/>
      <dgm:t>
        <a:bodyPr/>
        <a:lstStyle/>
        <a:p>
          <a:pPr rtl="1"/>
          <a:endParaRPr lang="ar-SA"/>
        </a:p>
      </dgm:t>
    </dgm:pt>
    <dgm:pt modelId="{BB769898-EBCC-4F75-B336-75D360B6D0EC}" type="pres">
      <dgm:prSet presAssocID="{26DD825E-DB12-436F-B0C7-E3008865540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5EBB86B-668C-4353-8D4B-9C344CD982D7}" type="pres">
      <dgm:prSet presAssocID="{83C864BE-789C-4955-8E79-5A7D1E0F4887}" presName="gear1" presStyleLbl="node1" presStyleIdx="0" presStyleCnt="2" custFlipVert="0" custScaleX="112782" custScaleY="83012" custLinFactNeighborX="51567" custLinFactNeighborY="2193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0FCA95C-92BF-466C-87BD-83D2CCB8EE5A}" type="pres">
      <dgm:prSet presAssocID="{83C864BE-789C-4955-8E79-5A7D1E0F4887}" presName="gear1srcNode" presStyleLbl="node1" presStyleIdx="0" presStyleCnt="2"/>
      <dgm:spPr/>
      <dgm:t>
        <a:bodyPr/>
        <a:lstStyle/>
        <a:p>
          <a:pPr rtl="1"/>
          <a:endParaRPr lang="ar-SA"/>
        </a:p>
      </dgm:t>
    </dgm:pt>
    <dgm:pt modelId="{4144B893-6DB9-4421-9A92-1319D290E03B}" type="pres">
      <dgm:prSet presAssocID="{83C864BE-789C-4955-8E79-5A7D1E0F4887}" presName="gear1dstNode" presStyleLbl="node1" presStyleIdx="0" presStyleCnt="2"/>
      <dgm:spPr/>
      <dgm:t>
        <a:bodyPr/>
        <a:lstStyle/>
        <a:p>
          <a:pPr rtl="1"/>
          <a:endParaRPr lang="ar-SA"/>
        </a:p>
      </dgm:t>
    </dgm:pt>
    <dgm:pt modelId="{5060FEAE-A703-47C2-B5E3-36ED18F080C7}" type="pres">
      <dgm:prSet presAssocID="{B80A51E3-3D2D-46F1-84DA-146D9BE8B437}" presName="gear2" presStyleLbl="node1" presStyleIdx="1" presStyleCnt="2" custScaleX="161597" custScaleY="104444" custLinFactNeighborX="-22768" custLinFactNeighborY="8424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A55DC56-79AD-45F0-91CC-8E61B6F4B468}" type="pres">
      <dgm:prSet presAssocID="{B80A51E3-3D2D-46F1-84DA-146D9BE8B437}" presName="gear2srcNode" presStyleLbl="node1" presStyleIdx="1" presStyleCnt="2"/>
      <dgm:spPr/>
      <dgm:t>
        <a:bodyPr/>
        <a:lstStyle/>
        <a:p>
          <a:pPr rtl="1"/>
          <a:endParaRPr lang="ar-SA"/>
        </a:p>
      </dgm:t>
    </dgm:pt>
    <dgm:pt modelId="{B9A9AEB8-B677-4F95-9BA7-45C6CDFB1DCC}" type="pres">
      <dgm:prSet presAssocID="{B80A51E3-3D2D-46F1-84DA-146D9BE8B437}" presName="gear2dstNode" presStyleLbl="node1" presStyleIdx="1" presStyleCnt="2"/>
      <dgm:spPr/>
      <dgm:t>
        <a:bodyPr/>
        <a:lstStyle/>
        <a:p>
          <a:pPr rtl="1"/>
          <a:endParaRPr lang="ar-SA"/>
        </a:p>
      </dgm:t>
    </dgm:pt>
    <dgm:pt modelId="{039A0FFE-B3A0-417C-B057-4F0F24F99D6A}" type="pres">
      <dgm:prSet presAssocID="{A4BA04C1-41B2-4BC1-A824-0BC6443352F5}" presName="connector1" presStyleLbl="sibTrans2D1" presStyleIdx="0" presStyleCnt="2" custFlipVert="1" custFlipHor="0" custScaleX="10219" custScaleY="2023" custLinFactNeighborX="12988" custLinFactNeighborY="-92781"/>
      <dgm:spPr/>
      <dgm:t>
        <a:bodyPr/>
        <a:lstStyle/>
        <a:p>
          <a:pPr rtl="1"/>
          <a:endParaRPr lang="ar-SA"/>
        </a:p>
      </dgm:t>
    </dgm:pt>
    <dgm:pt modelId="{9EB094E2-A28E-499C-B5F7-8D2F5FB82041}" type="pres">
      <dgm:prSet presAssocID="{2C6761E7-41BD-4C11-8E04-16A45EEE586A}" presName="connector2" presStyleLbl="sibTrans2D1" presStyleIdx="1" presStyleCnt="2" custScaleX="7198" custScaleY="2550" custLinFactX="-21612" custLinFactNeighborX="-100000" custLinFactNeighborY="-9667"/>
      <dgm:spPr/>
      <dgm:t>
        <a:bodyPr/>
        <a:lstStyle/>
        <a:p>
          <a:pPr rtl="1"/>
          <a:endParaRPr lang="ar-SA"/>
        </a:p>
      </dgm:t>
    </dgm:pt>
  </dgm:ptLst>
  <dgm:cxnLst>
    <dgm:cxn modelId="{3FDC7682-2863-4C1C-A146-39A9D734BD51}" type="presOf" srcId="{83C864BE-789C-4955-8E79-5A7D1E0F4887}" destId="{45EBB86B-668C-4353-8D4B-9C344CD982D7}" srcOrd="0" destOrd="0" presId="urn:microsoft.com/office/officeart/2005/8/layout/gear1"/>
    <dgm:cxn modelId="{61F286BB-71DD-4BED-9690-C15288645D35}" type="presOf" srcId="{A4BA04C1-41B2-4BC1-A824-0BC6443352F5}" destId="{039A0FFE-B3A0-417C-B057-4F0F24F99D6A}" srcOrd="0" destOrd="0" presId="urn:microsoft.com/office/officeart/2005/8/layout/gear1"/>
    <dgm:cxn modelId="{F62F7864-B71A-4BD2-B072-302FAF341C41}" type="presOf" srcId="{26DD825E-DB12-436F-B0C7-E3008865540C}" destId="{BB769898-EBCC-4F75-B336-75D360B6D0EC}" srcOrd="0" destOrd="0" presId="urn:microsoft.com/office/officeart/2005/8/layout/gear1"/>
    <dgm:cxn modelId="{66BD6BC7-610C-4A6F-9D30-5E02D586D744}" type="presOf" srcId="{83C864BE-789C-4955-8E79-5A7D1E0F4887}" destId="{20FCA95C-92BF-466C-87BD-83D2CCB8EE5A}" srcOrd="1" destOrd="0" presId="urn:microsoft.com/office/officeart/2005/8/layout/gear1"/>
    <dgm:cxn modelId="{D6C4DEAC-F7D9-4259-B833-CFA06C5009B6}" type="presOf" srcId="{B80A51E3-3D2D-46F1-84DA-146D9BE8B437}" destId="{B9A9AEB8-B677-4F95-9BA7-45C6CDFB1DCC}" srcOrd="2" destOrd="0" presId="urn:microsoft.com/office/officeart/2005/8/layout/gear1"/>
    <dgm:cxn modelId="{D7AB4518-F34C-4614-8C83-D9A0773AE119}" srcId="{26DD825E-DB12-436F-B0C7-E3008865540C}" destId="{B80A51E3-3D2D-46F1-84DA-146D9BE8B437}" srcOrd="1" destOrd="0" parTransId="{8AE4D4D6-D325-440B-9390-3BB2D2FE5ECB}" sibTransId="{2C6761E7-41BD-4C11-8E04-16A45EEE586A}"/>
    <dgm:cxn modelId="{C6FF1EA7-37EE-4C46-8774-D0DF80D148B8}" type="presOf" srcId="{B80A51E3-3D2D-46F1-84DA-146D9BE8B437}" destId="{CA55DC56-79AD-45F0-91CC-8E61B6F4B468}" srcOrd="1" destOrd="0" presId="urn:microsoft.com/office/officeart/2005/8/layout/gear1"/>
    <dgm:cxn modelId="{D7D02A5F-F0B0-46FD-BD00-D62F56BA1C63}" srcId="{26DD825E-DB12-436F-B0C7-E3008865540C}" destId="{83C864BE-789C-4955-8E79-5A7D1E0F4887}" srcOrd="0" destOrd="0" parTransId="{9CD100DD-E9C1-4E6B-ABBA-0E6635341931}" sibTransId="{A4BA04C1-41B2-4BC1-A824-0BC6443352F5}"/>
    <dgm:cxn modelId="{0FBFE39B-2360-4DD2-B48E-CD415842EAA9}" type="presOf" srcId="{83C864BE-789C-4955-8E79-5A7D1E0F4887}" destId="{4144B893-6DB9-4421-9A92-1319D290E03B}" srcOrd="2" destOrd="0" presId="urn:microsoft.com/office/officeart/2005/8/layout/gear1"/>
    <dgm:cxn modelId="{D4227940-E8BF-4172-95C8-ED52C60B0128}" type="presOf" srcId="{B80A51E3-3D2D-46F1-84DA-146D9BE8B437}" destId="{5060FEAE-A703-47C2-B5E3-36ED18F080C7}" srcOrd="0" destOrd="0" presId="urn:microsoft.com/office/officeart/2005/8/layout/gear1"/>
    <dgm:cxn modelId="{6D8382AF-C994-4075-B018-E4734BAF7790}" type="presOf" srcId="{2C6761E7-41BD-4C11-8E04-16A45EEE586A}" destId="{9EB094E2-A28E-499C-B5F7-8D2F5FB82041}" srcOrd="0" destOrd="0" presId="urn:microsoft.com/office/officeart/2005/8/layout/gear1"/>
    <dgm:cxn modelId="{466FF434-0778-45F9-98BA-3D510DF65009}" type="presParOf" srcId="{BB769898-EBCC-4F75-B336-75D360B6D0EC}" destId="{45EBB86B-668C-4353-8D4B-9C344CD982D7}" srcOrd="0" destOrd="0" presId="urn:microsoft.com/office/officeart/2005/8/layout/gear1"/>
    <dgm:cxn modelId="{CB774D87-226F-4894-A632-796EA35A9343}" type="presParOf" srcId="{BB769898-EBCC-4F75-B336-75D360B6D0EC}" destId="{20FCA95C-92BF-466C-87BD-83D2CCB8EE5A}" srcOrd="1" destOrd="0" presId="urn:microsoft.com/office/officeart/2005/8/layout/gear1"/>
    <dgm:cxn modelId="{F4660EE8-57F6-4A7A-AAFD-B101CB60C651}" type="presParOf" srcId="{BB769898-EBCC-4F75-B336-75D360B6D0EC}" destId="{4144B893-6DB9-4421-9A92-1319D290E03B}" srcOrd="2" destOrd="0" presId="urn:microsoft.com/office/officeart/2005/8/layout/gear1"/>
    <dgm:cxn modelId="{2B5B2106-33D8-4E5A-9EE4-301C8E966119}" type="presParOf" srcId="{BB769898-EBCC-4F75-B336-75D360B6D0EC}" destId="{5060FEAE-A703-47C2-B5E3-36ED18F080C7}" srcOrd="3" destOrd="0" presId="urn:microsoft.com/office/officeart/2005/8/layout/gear1"/>
    <dgm:cxn modelId="{01B5A602-1246-436F-BEB7-0A52139DB44E}" type="presParOf" srcId="{BB769898-EBCC-4F75-B336-75D360B6D0EC}" destId="{CA55DC56-79AD-45F0-91CC-8E61B6F4B468}" srcOrd="4" destOrd="0" presId="urn:microsoft.com/office/officeart/2005/8/layout/gear1"/>
    <dgm:cxn modelId="{DD0AC03D-D39F-4427-8B23-6832A0EA7CDF}" type="presParOf" srcId="{BB769898-EBCC-4F75-B336-75D360B6D0EC}" destId="{B9A9AEB8-B677-4F95-9BA7-45C6CDFB1DCC}" srcOrd="5" destOrd="0" presId="urn:microsoft.com/office/officeart/2005/8/layout/gear1"/>
    <dgm:cxn modelId="{FCE15235-5513-410A-A190-8965D8D2E6CB}" type="presParOf" srcId="{BB769898-EBCC-4F75-B336-75D360B6D0EC}" destId="{039A0FFE-B3A0-417C-B057-4F0F24F99D6A}" srcOrd="6" destOrd="0" presId="urn:microsoft.com/office/officeart/2005/8/layout/gear1"/>
    <dgm:cxn modelId="{1AED170F-3501-4882-8CC3-32A10E9EA6D3}" type="presParOf" srcId="{BB769898-EBCC-4F75-B336-75D360B6D0EC}" destId="{9EB094E2-A28E-499C-B5F7-8D2F5FB82041}" srcOrd="7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0.84602</cdr:y>
    </cdr:from>
    <cdr:to>
      <cdr:x>0.97917</cdr:x>
      <cdr:y>1</cdr:y>
    </cdr:to>
    <cdr:sp macro="" textlink="">
      <cdr:nvSpPr>
        <cdr:cNvPr id="2" name="مربع نص 1"/>
        <cdr:cNvSpPr txBox="1"/>
      </cdr:nvSpPr>
      <cdr:spPr>
        <a:xfrm xmlns:a="http://schemas.openxmlformats.org/drawingml/2006/main">
          <a:off x="6357950" y="3857652"/>
          <a:ext cx="1700218" cy="696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endParaRPr lang="ar-SA" sz="1100" dirty="0"/>
        </a:p>
      </cdr:txBody>
    </cdr:sp>
  </cdr:relSizeAnchor>
  <cdr:relSizeAnchor xmlns:cdr="http://schemas.openxmlformats.org/drawingml/2006/chartDrawing">
    <cdr:from>
      <cdr:x>0.71181</cdr:x>
      <cdr:y>0.88391</cdr:y>
    </cdr:from>
    <cdr:to>
      <cdr:x>1</cdr:x>
      <cdr:y>0.97861</cdr:y>
    </cdr:to>
    <cdr:sp macro="" textlink="">
      <cdr:nvSpPr>
        <cdr:cNvPr id="3" name="مربع نص 2"/>
        <cdr:cNvSpPr txBox="1"/>
      </cdr:nvSpPr>
      <cdr:spPr>
        <a:xfrm xmlns:a="http://schemas.openxmlformats.org/drawingml/2006/main">
          <a:off x="5857884" y="4000528"/>
          <a:ext cx="237171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/>
        <a:p xmlns:a="http://schemas.openxmlformats.org/drawingml/2006/main">
          <a:r>
            <a:rPr lang="ar-SA" sz="2000" b="1" dirty="0" smtClean="0">
              <a:solidFill>
                <a:srgbClr val="C00000"/>
              </a:solidFill>
            </a:rPr>
            <a:t>كتغير في التنظيم المعرفي</a:t>
          </a:r>
          <a:endParaRPr lang="ar-SA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0.30382</cdr:x>
      <cdr:y>0.89969</cdr:y>
    </cdr:from>
    <cdr:to>
      <cdr:x>0.46007</cdr:x>
      <cdr:y>0.99439</cdr:y>
    </cdr:to>
    <cdr:sp macro="" textlink="">
      <cdr:nvSpPr>
        <cdr:cNvPr id="4" name="مربع نص 3"/>
        <cdr:cNvSpPr txBox="1"/>
      </cdr:nvSpPr>
      <cdr:spPr>
        <a:xfrm xmlns:a="http://schemas.openxmlformats.org/drawingml/2006/main">
          <a:off x="2500298" y="4071966"/>
          <a:ext cx="12858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/>
        <a:p xmlns:a="http://schemas.openxmlformats.org/drawingml/2006/main">
          <a:endParaRPr lang="ar-SA" sz="1100" dirty="0"/>
        </a:p>
      </cdr:txBody>
    </cdr:sp>
  </cdr:relSizeAnchor>
  <cdr:relSizeAnchor xmlns:cdr="http://schemas.openxmlformats.org/drawingml/2006/chartDrawing">
    <cdr:from>
      <cdr:x>0.2691</cdr:x>
      <cdr:y>0.89969</cdr:y>
    </cdr:from>
    <cdr:to>
      <cdr:x>0.52084</cdr:x>
      <cdr:y>1</cdr:y>
    </cdr:to>
    <cdr:sp macro="" textlink="">
      <cdr:nvSpPr>
        <cdr:cNvPr id="5" name="مربع نص 4"/>
        <cdr:cNvSpPr txBox="1"/>
      </cdr:nvSpPr>
      <cdr:spPr>
        <a:xfrm xmlns:a="http://schemas.openxmlformats.org/drawingml/2006/main">
          <a:off x="2214578" y="4071966"/>
          <a:ext cx="2071702" cy="453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/>
        <a:p xmlns:a="http://schemas.openxmlformats.org/drawingml/2006/main">
          <a:r>
            <a:rPr lang="ar-SA" sz="2000" b="1" dirty="0" smtClean="0">
              <a:solidFill>
                <a:srgbClr val="7030A0"/>
              </a:solidFill>
            </a:rPr>
            <a:t>في </a:t>
          </a:r>
          <a:r>
            <a:rPr lang="ar-SA" sz="2000" b="1" dirty="0" err="1" smtClean="0">
              <a:solidFill>
                <a:srgbClr val="7030A0"/>
              </a:solidFill>
            </a:rPr>
            <a:t>الأيدولوجيه</a:t>
          </a:r>
          <a:r>
            <a:rPr lang="ar-SA" sz="2000" b="1" dirty="0" smtClean="0">
              <a:solidFill>
                <a:srgbClr val="7030A0"/>
              </a:solidFill>
            </a:rPr>
            <a:t> والقيم</a:t>
          </a:r>
          <a:endParaRPr lang="ar-SA" sz="20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</cdr:x>
      <cdr:y>0.86812</cdr:y>
    </cdr:from>
    <cdr:to>
      <cdr:x>0.30382</cdr:x>
      <cdr:y>1</cdr:y>
    </cdr:to>
    <cdr:sp macro="" textlink="">
      <cdr:nvSpPr>
        <cdr:cNvPr id="6" name="مربع نص 5"/>
        <cdr:cNvSpPr txBox="1"/>
      </cdr:nvSpPr>
      <cdr:spPr>
        <a:xfrm xmlns:a="http://schemas.openxmlformats.org/drawingml/2006/main">
          <a:off x="0" y="3929090"/>
          <a:ext cx="2500330" cy="596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/>
        <a:p xmlns:a="http://schemas.openxmlformats.org/drawingml/2006/main">
          <a:r>
            <a:rPr lang="ar-SA" sz="2000" b="1" dirty="0" err="1" smtClean="0">
              <a:solidFill>
                <a:schemeClr val="accent5"/>
              </a:solidFill>
            </a:rPr>
            <a:t>كاسيطره</a:t>
          </a:r>
          <a:r>
            <a:rPr lang="ar-SA" sz="2000" b="1" dirty="0" smtClean="0">
              <a:solidFill>
                <a:schemeClr val="accent5"/>
              </a:solidFill>
            </a:rPr>
            <a:t> على</a:t>
          </a:r>
          <a:r>
            <a:rPr lang="ar-SA" sz="1100" b="1" dirty="0" smtClean="0">
              <a:solidFill>
                <a:schemeClr val="accent5"/>
              </a:solidFill>
            </a:rPr>
            <a:t> </a:t>
          </a:r>
          <a:r>
            <a:rPr lang="ar-SA" sz="2000" b="1" dirty="0" smtClean="0">
              <a:solidFill>
                <a:schemeClr val="accent5"/>
              </a:solidFill>
            </a:rPr>
            <a:t>الحركات </a:t>
          </a:r>
          <a:r>
            <a:rPr lang="ar-SA" sz="2000" b="1" dirty="0" err="1" smtClean="0">
              <a:solidFill>
                <a:schemeClr val="accent5"/>
              </a:solidFill>
            </a:rPr>
            <a:t>العضليه</a:t>
          </a:r>
          <a:endParaRPr lang="ar-SA" sz="2000" b="1" dirty="0">
            <a:solidFill>
              <a:schemeClr val="accent5"/>
            </a:solidFill>
          </a:endParaRPr>
        </a:p>
      </cdr:txBody>
    </cdr:sp>
  </cdr:relSizeAnchor>
  <cdr:relSizeAnchor xmlns:cdr="http://schemas.openxmlformats.org/drawingml/2006/chartDrawing">
    <cdr:from>
      <cdr:x>0.3559</cdr:x>
      <cdr:y>0.04735</cdr:y>
    </cdr:from>
    <cdr:to>
      <cdr:x>0.65972</cdr:x>
      <cdr:y>0.14206</cdr:y>
    </cdr:to>
    <cdr:sp macro="" textlink="">
      <cdr:nvSpPr>
        <cdr:cNvPr id="7" name="مربع نص 6"/>
        <cdr:cNvSpPr txBox="1"/>
      </cdr:nvSpPr>
      <cdr:spPr>
        <a:xfrm xmlns:a="http://schemas.openxmlformats.org/drawingml/2006/main">
          <a:off x="2928926" y="214314"/>
          <a:ext cx="250033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/>
        <a:p xmlns:a="http://schemas.openxmlformats.org/drawingml/2006/main">
          <a:endParaRPr lang="ar-SA" sz="1100" dirty="0"/>
        </a:p>
      </cdr:txBody>
    </cdr:sp>
  </cdr:relSizeAnchor>
  <cdr:relSizeAnchor xmlns:cdr="http://schemas.openxmlformats.org/drawingml/2006/chartDrawing">
    <cdr:from>
      <cdr:x>0.46007</cdr:x>
      <cdr:y>0.06314</cdr:y>
    </cdr:from>
    <cdr:to>
      <cdr:x>0.76389</cdr:x>
      <cdr:y>0.17362</cdr:y>
    </cdr:to>
    <cdr:sp macro="" textlink="">
      <cdr:nvSpPr>
        <cdr:cNvPr id="8" name="مربع نص 7"/>
        <cdr:cNvSpPr txBox="1"/>
      </cdr:nvSpPr>
      <cdr:spPr>
        <a:xfrm xmlns:a="http://schemas.openxmlformats.org/drawingml/2006/main">
          <a:off x="3786182" y="285752"/>
          <a:ext cx="250033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1"/>
        <a:lstStyle xmlns:a="http://schemas.openxmlformats.org/drawingml/2006/main"/>
        <a:p xmlns:a="http://schemas.openxmlformats.org/drawingml/2006/main">
          <a:r>
            <a:rPr lang="ar-SA" sz="2800" dirty="0" smtClean="0"/>
            <a:t>التعلم</a:t>
          </a:r>
          <a:endParaRPr lang="ar-SA" sz="2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5976-FE1F-4C4B-B869-525FAC4ED72B}" type="datetimeFigureOut">
              <a:rPr lang="ar-SA" smtClean="0"/>
              <a:pPr/>
              <a:t>28/05/1434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AA8B5-67BE-4F40-A963-242B3EF976E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err="1" smtClean="0"/>
              <a:t>المحاضره</a:t>
            </a:r>
            <a:r>
              <a:rPr lang="ar-SA" dirty="0" smtClean="0"/>
              <a:t> </a:t>
            </a:r>
            <a:r>
              <a:rPr lang="ar-SA" dirty="0" err="1" smtClean="0"/>
              <a:t>الثامنه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تابع نظرية </a:t>
            </a:r>
            <a:r>
              <a:rPr lang="ar-SA" dirty="0" smtClean="0"/>
              <a:t>المجال </a:t>
            </a:r>
            <a:r>
              <a:rPr lang="ar-SA" dirty="0" smtClean="0"/>
              <a:t>– ليفين 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4- ويتفق مع أصحاب نظرية المجال حيث يرى أن إدراك المعنى هو مبدأ </a:t>
            </a:r>
            <a:r>
              <a:rPr lang="ar-SA" dirty="0" smtClean="0">
                <a:solidFill>
                  <a:srgbClr val="C00000"/>
                </a:solidFill>
              </a:rPr>
              <a:t>( إعادة تنظيم المجال ) </a:t>
            </a:r>
            <a:r>
              <a:rPr lang="ar-SA" dirty="0" smtClean="0"/>
              <a:t>مثل طريقة تعلم  المسائل </a:t>
            </a:r>
            <a:r>
              <a:rPr lang="ar-SA" dirty="0" err="1" smtClean="0"/>
              <a:t>الرياضيه</a:t>
            </a:r>
            <a:r>
              <a:rPr lang="ar-SA" dirty="0" smtClean="0"/>
              <a:t> أو الأفكار </a:t>
            </a:r>
            <a:r>
              <a:rPr lang="ar-SA" dirty="0" err="1" smtClean="0"/>
              <a:t>الاجتماعيه</a:t>
            </a:r>
            <a:r>
              <a:rPr lang="ar-SA" dirty="0" smtClean="0"/>
              <a:t> .  </a:t>
            </a:r>
          </a:p>
          <a:p>
            <a:r>
              <a:rPr lang="ar-SA" dirty="0" smtClean="0"/>
              <a:t>5- القوى </a:t>
            </a:r>
            <a:r>
              <a:rPr lang="ar-SA" dirty="0" err="1" smtClean="0"/>
              <a:t>المسئوله</a:t>
            </a:r>
            <a:r>
              <a:rPr lang="ar-SA" dirty="0" smtClean="0"/>
              <a:t> عن التغير المعرفي عند ليفين على نوعين : 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000100" y="1285860"/>
          <a:ext cx="561976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رابط كسهم مستقيم 5"/>
          <p:cNvCxnSpPr/>
          <p:nvPr/>
        </p:nvCxnSpPr>
        <p:spPr>
          <a:xfrm rot="10800000" flipV="1">
            <a:off x="5857884" y="3573464"/>
            <a:ext cx="1071570" cy="14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التعلم كتغير في </a:t>
            </a:r>
            <a:r>
              <a:rPr lang="ar-SA" dirty="0" err="1" smtClean="0"/>
              <a:t>الدافعيه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dirty="0" smtClean="0"/>
              <a:t>6- الاتجاهات </a:t>
            </a:r>
            <a:r>
              <a:rPr lang="ar-SA" dirty="0" err="1" smtClean="0"/>
              <a:t>الجزئيه</a:t>
            </a:r>
            <a:r>
              <a:rPr lang="ar-SA" dirty="0" smtClean="0"/>
              <a:t> تتجه نحو </a:t>
            </a:r>
            <a:r>
              <a:rPr lang="ar-SA" dirty="0" err="1" smtClean="0"/>
              <a:t>البلوره</a:t>
            </a:r>
            <a:r>
              <a:rPr lang="ar-SA" dirty="0" smtClean="0"/>
              <a:t> في سلوكنا </a:t>
            </a:r>
            <a:r>
              <a:rPr lang="ar-SA" dirty="0" err="1" smtClean="0"/>
              <a:t>الإجتماعي</a:t>
            </a:r>
            <a:r>
              <a:rPr lang="ar-SA" dirty="0" smtClean="0"/>
              <a:t> فيقرر بنفسه نوع الفرد الذي يود أن يكون عليه في المستقبل وعلى هذا الأساس يختار قيمه ومعاييره </a:t>
            </a:r>
            <a:r>
              <a:rPr lang="ar-SA" dirty="0" err="1" smtClean="0"/>
              <a:t>الاجتماعيه</a:t>
            </a:r>
            <a:r>
              <a:rPr lang="ar-SA" dirty="0" smtClean="0"/>
              <a:t> .</a:t>
            </a:r>
          </a:p>
          <a:p>
            <a:r>
              <a:rPr lang="ar-SA" dirty="0" smtClean="0"/>
              <a:t>7- يمكن أن نغير من هذا التنظيم ( الحيز أو المجال ) عن طريق : أولاً تغيير الحاجات أو الميول أو القيم </a:t>
            </a:r>
          </a:p>
          <a:p>
            <a:r>
              <a:rPr lang="ar-SA" dirty="0" smtClean="0"/>
              <a:t>ثانياً </a:t>
            </a:r>
            <a:r>
              <a:rPr lang="ar-SA" dirty="0" err="1" smtClean="0"/>
              <a:t>تغييرالطرق</a:t>
            </a:r>
            <a:r>
              <a:rPr lang="ar-SA" dirty="0" smtClean="0"/>
              <a:t> التي نشبع </a:t>
            </a:r>
            <a:r>
              <a:rPr lang="ar-SA" dirty="0" err="1" smtClean="0"/>
              <a:t>بها</a:t>
            </a:r>
            <a:r>
              <a:rPr lang="ar-SA" dirty="0" smtClean="0"/>
              <a:t> الحاجات أو الميول .</a:t>
            </a:r>
          </a:p>
          <a:p>
            <a:r>
              <a:rPr lang="ar-SA" dirty="0" smtClean="0"/>
              <a:t>ثالثاً ضرورة مراعاة عامل النضج وأهمية استخدام أسلوب التدرج لإحداث التغيير . وتحدث عن كيفية إملاء السلطات </a:t>
            </a:r>
            <a:r>
              <a:rPr lang="ar-SA" dirty="0" err="1" smtClean="0"/>
              <a:t>الخارجيه</a:t>
            </a:r>
            <a:r>
              <a:rPr lang="ar-SA" dirty="0" smtClean="0"/>
              <a:t> ( المربين ) لإحداث التغيير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SA" dirty="0" smtClean="0"/>
              <a:t>8- ماذا يعني سكون المجال أو عدم سكونه ؟</a:t>
            </a:r>
          </a:p>
          <a:p>
            <a:r>
              <a:rPr lang="ar-SA" dirty="0" smtClean="0"/>
              <a:t>السكون يدل على وجود حالة من التوازن بين الفرد وقوى المجال الخارجي  والعكس صحيح .</a:t>
            </a:r>
          </a:p>
          <a:p>
            <a:r>
              <a:rPr lang="ar-SA" dirty="0" smtClean="0"/>
              <a:t>9- أثر الثواب والعقاب : يجب أن توجد عوائق معينه تحول بين الحصول على الثواب دون الوصول إلى الهدف إلا عن طريق ممارسة النشاط الذي لا يميل إليه الطفل فعلاً .</a:t>
            </a:r>
          </a:p>
          <a:p>
            <a:r>
              <a:rPr lang="ar-SA" dirty="0" smtClean="0"/>
              <a:t>يرى أن الثواب يمكن أن يؤدي إلى تغيير فعلي في الميل .</a:t>
            </a:r>
          </a:p>
          <a:p>
            <a:r>
              <a:rPr lang="ar-SA" dirty="0" smtClean="0"/>
              <a:t>تأثير تكرار العقاب تجعل النشاط المطلوب </a:t>
            </a:r>
            <a:r>
              <a:rPr lang="ar-SA" dirty="0" err="1" smtClean="0"/>
              <a:t>اكثر</a:t>
            </a:r>
            <a:r>
              <a:rPr lang="ar-SA" dirty="0" smtClean="0"/>
              <a:t> بغضاُ ونفوراً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10- يمكن أن نغير الأهداف </a:t>
            </a:r>
            <a:r>
              <a:rPr lang="ar-SA" dirty="0" err="1" smtClean="0"/>
              <a:t>التافهه</a:t>
            </a:r>
            <a:r>
              <a:rPr lang="ar-SA" dirty="0" smtClean="0"/>
              <a:t> للفرد بأهداف ذات قيمه ولهذا شروط :</a:t>
            </a:r>
          </a:p>
          <a:p>
            <a:r>
              <a:rPr lang="ar-SA" dirty="0" smtClean="0"/>
              <a:t> أ- تبديلها بأهداف تشبهها ولكن أرقى ( استمرار النشاط ) </a:t>
            </a:r>
          </a:p>
          <a:p>
            <a:r>
              <a:rPr lang="ar-SA" dirty="0" smtClean="0"/>
              <a:t>ب- مراعاة عامل النضج </a:t>
            </a:r>
          </a:p>
          <a:p>
            <a:r>
              <a:rPr lang="ar-SA" dirty="0" smtClean="0"/>
              <a:t>ج- مراعاة عامل حيز حياة الفرد </a:t>
            </a:r>
          </a:p>
          <a:p>
            <a:endParaRPr lang="ar-SA" dirty="0" smtClean="0"/>
          </a:p>
          <a:p>
            <a:r>
              <a:rPr lang="ar-SA" dirty="0" smtClean="0"/>
              <a:t>11- يمكن تعديل سبل إشباع هذه الدوافع مع مراعاة نفس الشروط </a:t>
            </a:r>
            <a:r>
              <a:rPr lang="ar-SA" dirty="0" err="1" smtClean="0"/>
              <a:t>السابقه</a:t>
            </a:r>
            <a:r>
              <a:rPr lang="ar-SA" dirty="0" smtClean="0"/>
              <a:t> 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ملاحظه :- في التنظيم المعرفي يوجد قوى موجبه جاذبه وقوى سالبه منفره ، والفرد يحاول أن يتغلب على التوتر الناشئ بواسطة إجراء سلوك معين 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التطبيق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  1- ما هو اقتراح ليفين لدراسة التعلم ؟ </a:t>
            </a:r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/>
              <a:t> 2- يرى ليفين أن </a:t>
            </a:r>
            <a:r>
              <a:rPr lang="ar-SA" dirty="0" smtClean="0"/>
              <a:t>الثواب يمكن أن يؤدي إلى تغيير فعلي في الميل </a:t>
            </a:r>
            <a:r>
              <a:rPr lang="ar-SA" dirty="0" smtClean="0"/>
              <a:t>. هات ما يثبت ذلك من حديث نبينا عليه الصلاة والسلام . </a:t>
            </a:r>
            <a:endParaRPr lang="ar-SA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              والحمد لله الذي بنعمته تتم الصالحات</a:t>
            </a:r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منظر يشرح الصد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229600" cy="20717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هل تفاصيل حياتك تشبه تفاصيل حياة أحد من الناس ؟</a:t>
            </a:r>
          </a:p>
          <a:p>
            <a:r>
              <a:rPr lang="ar-SA" dirty="0" smtClean="0"/>
              <a:t>هل هناك شخص آخر يمتلك نفس المعلومات </a:t>
            </a:r>
            <a:r>
              <a:rPr lang="ar-SA" dirty="0" err="1" smtClean="0"/>
              <a:t>الموجوده</a:t>
            </a:r>
            <a:r>
              <a:rPr lang="ar-SA" dirty="0" smtClean="0"/>
              <a:t> في شريحة جوالك ؟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sz="3400" b="1" dirty="0"/>
          </a:p>
          <a:p>
            <a:pPr>
              <a:buNone/>
            </a:pPr>
            <a:r>
              <a:rPr lang="ar-SA" sz="4000" b="1" dirty="0" smtClean="0"/>
              <a:t> إذاً لكل شخص حيز حياه ( نفسي ) مختلف عن الآخر وهو ينمو في بعدين كما يرى :</a:t>
            </a:r>
          </a:p>
          <a:p>
            <a:pPr>
              <a:buNone/>
            </a:pPr>
            <a:endParaRPr lang="ar-SA" sz="4000" b="1" dirty="0" smtClean="0"/>
          </a:p>
          <a:p>
            <a:pPr>
              <a:buNone/>
            </a:pPr>
            <a:endParaRPr lang="ar-SA" sz="4000" b="1" dirty="0" smtClean="0"/>
          </a:p>
          <a:p>
            <a:pPr>
              <a:buNone/>
            </a:pPr>
            <a:endParaRPr lang="ar-SA" sz="3400" b="1" dirty="0"/>
          </a:p>
          <a:p>
            <a:pPr>
              <a:buNone/>
            </a:pPr>
            <a:r>
              <a:rPr lang="ar-SA" sz="4500" b="1" dirty="0" smtClean="0"/>
              <a:t>                                                     ليفين            </a:t>
            </a:r>
          </a:p>
          <a:p>
            <a:pPr>
              <a:buNone/>
            </a:pPr>
            <a:r>
              <a:rPr lang="ar-SA" sz="4500" b="1" dirty="0" smtClean="0"/>
              <a:t>                     </a:t>
            </a:r>
            <a:r>
              <a:rPr lang="ar-SA" sz="4500" b="1" dirty="0" smtClean="0">
                <a:solidFill>
                  <a:srgbClr val="C00000"/>
                </a:solidFill>
              </a:rPr>
              <a:t>الخيال – الواقع                                   البعد الزمني</a:t>
            </a:r>
          </a:p>
          <a:p>
            <a:pPr>
              <a:buNone/>
            </a:pPr>
            <a:endParaRPr lang="ar-SA" sz="3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ar-SA" sz="40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ar-SA" sz="4000" b="1" dirty="0" smtClean="0"/>
          </a:p>
          <a:p>
            <a:pPr>
              <a:buNone/>
            </a:pPr>
            <a:r>
              <a:rPr lang="ar-SA" sz="4000" b="1" dirty="0" smtClean="0"/>
              <a:t>مثال الطفل ينتقل من الحيز </a:t>
            </a:r>
            <a:r>
              <a:rPr lang="ar-SA" sz="4000" b="1" dirty="0" err="1" smtClean="0"/>
              <a:t>الملئ</a:t>
            </a:r>
            <a:r>
              <a:rPr lang="ar-SA" sz="4000" b="1" dirty="0" smtClean="0"/>
              <a:t> بالخيال إلى الحيز الأكثر واقعيه كلما كبر ، كما أنه لا يعيش إلا حاضره .</a:t>
            </a:r>
          </a:p>
          <a:p>
            <a:pPr>
              <a:buNone/>
            </a:pPr>
            <a:endParaRPr lang="ar-SA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</a:rPr>
              <a:t>                         </a:t>
            </a:r>
          </a:p>
          <a:p>
            <a:r>
              <a:rPr lang="ar-SA" dirty="0" smtClean="0"/>
              <a:t>                        </a:t>
            </a:r>
            <a:endParaRPr lang="ar-SA" dirty="0"/>
          </a:p>
        </p:txBody>
      </p:sp>
      <p:sp>
        <p:nvSpPr>
          <p:cNvPr id="4" name="وسيلة شرح مع سهم إلى اليسار واليمين 3"/>
          <p:cNvSpPr/>
          <p:nvPr/>
        </p:nvSpPr>
        <p:spPr>
          <a:xfrm>
            <a:off x="2143108" y="3000372"/>
            <a:ext cx="3000396" cy="357190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صورة أطفال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يشير ليفين إلى أن الكثير من الشذوذ النفسي ( </a:t>
            </a:r>
            <a:r>
              <a:rPr lang="ar-SA" dirty="0" err="1" smtClean="0"/>
              <a:t>الإضطراب</a:t>
            </a:r>
            <a:r>
              <a:rPr lang="ar-SA" dirty="0" smtClean="0"/>
              <a:t> النفسي واضطراب السلوك )  يمكن تفسيره على ضوء قصور حيز الحياة النفسي في بعد ( الواقع – الخيال ) هاتي مثال ؟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مثال : الاضطرابات </a:t>
            </a:r>
            <a:r>
              <a:rPr lang="ar-SA" dirty="0" err="1" smtClean="0"/>
              <a:t>السلوكيه</a:t>
            </a:r>
            <a:r>
              <a:rPr lang="ar-SA" dirty="0" smtClean="0"/>
              <a:t> : عادة الكذب ، الشذوذ الجنسي ، الإجرام</a:t>
            </a:r>
          </a:p>
          <a:p>
            <a:endParaRPr lang="ar-SA" dirty="0" smtClean="0"/>
          </a:p>
          <a:p>
            <a:r>
              <a:rPr lang="ar-SA" dirty="0" smtClean="0"/>
              <a:t>الاضطرابات </a:t>
            </a:r>
            <a:r>
              <a:rPr lang="ar-SA" dirty="0" err="1" smtClean="0"/>
              <a:t>النفسيه</a:t>
            </a:r>
            <a:r>
              <a:rPr lang="ar-SA" dirty="0" smtClean="0"/>
              <a:t> : الأمراض </a:t>
            </a:r>
            <a:r>
              <a:rPr lang="ar-SA" dirty="0" err="1" smtClean="0"/>
              <a:t>النفسيه</a:t>
            </a:r>
            <a:r>
              <a:rPr lang="ar-SA" dirty="0" smtClean="0"/>
              <a:t> كالاكتئاب والقلق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اقتراح ليفين لدراسة التعلم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4071934" y="5786454"/>
            <a:ext cx="1857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كتغير في </a:t>
            </a:r>
            <a:r>
              <a:rPr lang="ar-SA" sz="2000" b="1" dirty="0" err="1" smtClean="0">
                <a:solidFill>
                  <a:schemeClr val="accent6">
                    <a:lumMod val="50000"/>
                  </a:schemeClr>
                </a:solidFill>
              </a:rPr>
              <a:t>الدافعيه</a:t>
            </a:r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SA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آراء ليفين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SA" dirty="0" smtClean="0"/>
              <a:t>1-اهتم ليفين اهتماماً كبيراً بالأنواع </a:t>
            </a:r>
            <a:r>
              <a:rPr lang="ar-SA" dirty="0" err="1" smtClean="0"/>
              <a:t>الثلاثه</a:t>
            </a:r>
            <a:r>
              <a:rPr lang="ar-SA" dirty="0" smtClean="0"/>
              <a:t> الأولى . </a:t>
            </a:r>
          </a:p>
          <a:p>
            <a:r>
              <a:rPr lang="ar-SA" dirty="0" smtClean="0"/>
              <a:t>2- يجب أن نميز بين أثر التكرار على </a:t>
            </a:r>
            <a:r>
              <a:rPr lang="ar-SA" dirty="0" err="1" smtClean="0"/>
              <a:t>الدافعيه</a:t>
            </a:r>
            <a:r>
              <a:rPr lang="ar-SA" dirty="0" smtClean="0"/>
              <a:t> وبين أثر التكرار على التنظيم المعرفي ، متى يكون للتكرار أثر سلبي .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هل يقبل ليفين تفسير النظريات </a:t>
            </a:r>
            <a:r>
              <a:rPr lang="ar-SA" dirty="0" err="1" smtClean="0">
                <a:solidFill>
                  <a:srgbClr val="C00000"/>
                </a:solidFill>
              </a:rPr>
              <a:t>الإرتباطيه</a:t>
            </a:r>
            <a:r>
              <a:rPr lang="ar-SA" dirty="0" smtClean="0">
                <a:solidFill>
                  <a:srgbClr val="C00000"/>
                </a:solidFill>
              </a:rPr>
              <a:t> للموقف ؟ </a:t>
            </a:r>
          </a:p>
          <a:p>
            <a:r>
              <a:rPr lang="ar-SA" dirty="0" smtClean="0"/>
              <a:t>3- لا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ل</a:t>
            </a:r>
            <a:r>
              <a:rPr lang="ar-SA" dirty="0" smtClean="0">
                <a:solidFill>
                  <a:schemeClr val="bg1"/>
                </a:solidFill>
              </a:rPr>
              <a:t>يفين لا يقبل تفسير النظريات </a:t>
            </a:r>
            <a:r>
              <a:rPr lang="ar-SA" dirty="0" err="1" smtClean="0">
                <a:solidFill>
                  <a:schemeClr val="bg1"/>
                </a:solidFill>
              </a:rPr>
              <a:t>الإرتباطيه</a:t>
            </a:r>
            <a:r>
              <a:rPr lang="ar-SA" dirty="0" smtClean="0">
                <a:solidFill>
                  <a:schemeClr val="bg1"/>
                </a:solidFill>
              </a:rPr>
              <a:t> للموقف </a:t>
            </a:r>
            <a:r>
              <a:rPr lang="ar-SA" dirty="0" smtClean="0"/>
              <a:t>إنما يرى أن السلوك هو أسلوب من أساليب تنظيم عملية إدراك العالم الخارجي ليصل إلى إدراك المعنى وفهم الموقف وليس هو أسلوب من أساليب </a:t>
            </a:r>
            <a:r>
              <a:rPr lang="ar-SA" dirty="0" err="1" smtClean="0"/>
              <a:t>المحاوله</a:t>
            </a:r>
            <a:r>
              <a:rPr lang="ar-SA" dirty="0" smtClean="0"/>
              <a:t> والخطأ 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550</Words>
  <Application>Microsoft Office PowerPoint</Application>
  <PresentationFormat>عرض على الشاشة (3:4)‏</PresentationFormat>
  <Paragraphs>70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سمة Office</vt:lpstr>
      <vt:lpstr>المحاضره الثامنه</vt:lpstr>
      <vt:lpstr>     بسم الله الرحمن الرحيم     </vt:lpstr>
      <vt:lpstr>الشريحة 3</vt:lpstr>
      <vt:lpstr>الشريحة 4</vt:lpstr>
      <vt:lpstr>الشريحة 5</vt:lpstr>
      <vt:lpstr>الشريحة 6</vt:lpstr>
      <vt:lpstr>الشريحة 7</vt:lpstr>
      <vt:lpstr>اقتراح ليفين لدراسة التعلم</vt:lpstr>
      <vt:lpstr>آراء ليفين</vt:lpstr>
      <vt:lpstr>الشريحة 10</vt:lpstr>
      <vt:lpstr>التعلم كتغير في الدافعيه</vt:lpstr>
      <vt:lpstr>الشريحة 12</vt:lpstr>
      <vt:lpstr>الشريحة 13</vt:lpstr>
      <vt:lpstr>الشريحة 14</vt:lpstr>
      <vt:lpstr>التطبيق</vt:lpstr>
      <vt:lpstr>الشريحة 16</vt:lpstr>
      <vt:lpstr>الشريحة 17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الثامنه</dc:title>
  <dc:creator>FG</dc:creator>
  <cp:lastModifiedBy>FG</cp:lastModifiedBy>
  <cp:revision>19</cp:revision>
  <dcterms:created xsi:type="dcterms:W3CDTF">2013-04-04T05:21:59Z</dcterms:created>
  <dcterms:modified xsi:type="dcterms:W3CDTF">2013-04-07T22:13:03Z</dcterms:modified>
</cp:coreProperties>
</file>