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6" r:id="rId4"/>
  </p:sldMasterIdLst>
  <p:notesMasterIdLst>
    <p:notesMasterId r:id="rId29"/>
  </p:notesMasterIdLst>
  <p:sldIdLst>
    <p:sldId id="256" r:id="rId5"/>
    <p:sldId id="276" r:id="rId6"/>
    <p:sldId id="257" r:id="rId7"/>
    <p:sldId id="258" r:id="rId8"/>
    <p:sldId id="263" r:id="rId9"/>
    <p:sldId id="260" r:id="rId10"/>
    <p:sldId id="264" r:id="rId11"/>
    <p:sldId id="265" r:id="rId12"/>
    <p:sldId id="261" r:id="rId13"/>
    <p:sldId id="259" r:id="rId14"/>
    <p:sldId id="277" r:id="rId15"/>
    <p:sldId id="266" r:id="rId16"/>
    <p:sldId id="267" r:id="rId17"/>
    <p:sldId id="278" r:id="rId18"/>
    <p:sldId id="268" r:id="rId19"/>
    <p:sldId id="269" r:id="rId20"/>
    <p:sldId id="270" r:id="rId21"/>
    <p:sldId id="271" r:id="rId22"/>
    <p:sldId id="272" r:id="rId23"/>
    <p:sldId id="279" r:id="rId24"/>
    <p:sldId id="273" r:id="rId25"/>
    <p:sldId id="274" r:id="rId26"/>
    <p:sldId id="275" r:id="rId27"/>
    <p:sldId id="280"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06BC334-E079-4F24-9463-E35453CE9B23}" type="datetimeFigureOut">
              <a:rPr lang="ar-SA" smtClean="0"/>
              <a:pPr/>
              <a:t>11/03/33</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86697E8-5349-42EB-B72D-102773CC2709}" type="slidenum">
              <a:rPr lang="ar-SA" smtClean="0"/>
              <a:pPr/>
              <a:t>‹#›</a:t>
            </a:fld>
            <a:endParaRPr lang="ar-SA"/>
          </a:p>
        </p:txBody>
      </p:sp>
    </p:spTree>
    <p:extLst>
      <p:ext uri="{BB962C8B-B14F-4D97-AF65-F5344CB8AC3E}">
        <p14:creationId xmlns:p14="http://schemas.microsoft.com/office/powerpoint/2010/main" val="8176835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33C0B20-D407-4E80-A742-AC6976DF7986}" type="datetime1">
              <a:rPr lang="ar-SA" smtClean="0"/>
              <a:pPr/>
              <a:t>11/03/33</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3CFDE9F-9570-49AA-AD8D-0DC2D4E4C031}" type="slidenum">
              <a:rPr lang="ar-SA" smtClean="0"/>
              <a:pPr/>
              <a:t>‹#›</a:t>
            </a:fld>
            <a:endParaRPr lang="ar-S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C0B20-D407-4E80-A742-AC6976DF7986}" type="datetime1">
              <a:rPr lang="ar-SA" smtClean="0"/>
              <a:pPr/>
              <a:t>11/03/33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3C0B20-D407-4E80-A742-AC6976DF7986}" type="datetime1">
              <a:rPr lang="ar-SA" smtClean="0"/>
              <a:pPr/>
              <a:t>11/03/33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C0B20-D407-4E80-A742-AC6976DF7986}" type="datetime1">
              <a:rPr lang="ar-SA" smtClean="0"/>
              <a:pPr/>
              <a:t>11/03/33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33C0B20-D407-4E80-A742-AC6976DF7986}" type="datetime1">
              <a:rPr lang="ar-SA" smtClean="0"/>
              <a:pPr/>
              <a:t>11/03/33</a:t>
            </a:fld>
            <a:endParaRPr lang="ar-S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3C0B20-D407-4E80-A742-AC6976DF7986}" type="datetime1">
              <a:rPr lang="ar-SA" smtClean="0"/>
              <a:pPr/>
              <a:t>11/03/33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3C0B20-D407-4E80-A742-AC6976DF7986}" type="datetime1">
              <a:rPr lang="ar-SA" smtClean="0"/>
              <a:pPr/>
              <a:t>11/03/33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3C0B20-D407-4E80-A742-AC6976DF7986}" type="datetime1">
              <a:rPr lang="ar-SA" smtClean="0"/>
              <a:pPr/>
              <a:t>11/03/33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33C0B20-D407-4E80-A742-AC6976DF7986}" type="datetime1">
              <a:rPr lang="ar-SA" smtClean="0"/>
              <a:pPr/>
              <a:t>11/03/33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3C0B20-D407-4E80-A742-AC6976DF7986}" type="datetime1">
              <a:rPr lang="ar-SA" smtClean="0"/>
              <a:pPr/>
              <a:t>11/03/33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3CFDE9F-9570-49AA-AD8D-0DC2D4E4C031}" type="slidenum">
              <a:rPr lang="ar-SA" smtClean="0"/>
              <a:pPr/>
              <a:t>‹#›</a:t>
            </a:fld>
            <a:endParaRPr lang="ar-S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E33C0B20-D407-4E80-A742-AC6976DF7986}" type="datetime1">
              <a:rPr lang="ar-SA" smtClean="0"/>
              <a:pPr/>
              <a:t>11/03/33</a:t>
            </a:fld>
            <a:endParaRPr lang="ar-SA"/>
          </a:p>
        </p:txBody>
      </p:sp>
      <p:sp>
        <p:nvSpPr>
          <p:cNvPr id="7" name="Slide Number Placeholder 6"/>
          <p:cNvSpPr>
            <a:spLocks noGrp="1"/>
          </p:cNvSpPr>
          <p:nvPr>
            <p:ph type="sldNum" sz="quarter" idx="12"/>
          </p:nvPr>
        </p:nvSpPr>
        <p:spPr/>
        <p:txBody>
          <a:bodyPr/>
          <a:lstStyle/>
          <a:p>
            <a:fld id="{43CFDE9F-9570-49AA-AD8D-0DC2D4E4C031}" type="slidenum">
              <a:rPr lang="ar-SA" smtClean="0"/>
              <a:pPr/>
              <a:t>‹#›</a:t>
            </a:fld>
            <a:endParaRPr lang="ar-S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ar-S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33C0B20-D407-4E80-A742-AC6976DF7986}" type="datetime1">
              <a:rPr lang="ar-SA" smtClean="0"/>
              <a:pPr/>
              <a:t>11/03/33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3CFDE9F-9570-49AA-AD8D-0DC2D4E4C031}" type="slidenum">
              <a:rPr lang="ar-SA" smtClean="0"/>
              <a:pPr/>
              <a:t>‹#›</a:t>
            </a:fld>
            <a:endParaRPr lang="ar-S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ftr="0" dt="0"/>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CFDE9F-9570-49AA-AD8D-0DC2D4E4C031}" type="slidenum">
              <a:rPr lang="ar-SA" smtClean="0"/>
              <a:pPr/>
              <a:t>1</a:t>
            </a:fld>
            <a:endParaRPr lang="ar-SA"/>
          </a:p>
        </p:txBody>
      </p:sp>
      <p:sp>
        <p:nvSpPr>
          <p:cNvPr id="3" name="Subtitle 2"/>
          <p:cNvSpPr>
            <a:spLocks noGrp="1"/>
          </p:cNvSpPr>
          <p:nvPr>
            <p:ph type="subTitle" idx="1"/>
          </p:nvPr>
        </p:nvSpPr>
        <p:spPr>
          <a:xfrm>
            <a:off x="1763688" y="3284984"/>
            <a:ext cx="4784736" cy="108012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ar-SA" sz="2800" b="1" dirty="0" smtClean="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مدخل </a:t>
            </a:r>
            <a:r>
              <a:rPr lang="ar-SA" sz="2800" b="1" dirty="0" smtClean="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الى قواعد </a:t>
            </a:r>
            <a:r>
              <a:rPr lang="ar-SA" sz="2800" b="1" dirty="0" smtClean="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البيانات</a:t>
            </a:r>
          </a:p>
          <a:p>
            <a:endParaRPr lang="ar-SA" sz="28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endParaRPr>
          </a:p>
          <a:p>
            <a:endParaRPr lang="ar-SA" sz="28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endParaRPr>
          </a:p>
        </p:txBody>
      </p:sp>
      <p:sp>
        <p:nvSpPr>
          <p:cNvPr id="2" name="Title 1"/>
          <p:cNvSpPr>
            <a:spLocks noGrp="1"/>
          </p:cNvSpPr>
          <p:nvPr>
            <p:ph type="ctrTitle"/>
          </p:nvPr>
        </p:nvSpPr>
        <p:spPr>
          <a:xfrm>
            <a:off x="685800" y="692696"/>
            <a:ext cx="7772400" cy="1829761"/>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قـواعــــد الـبـيــانــات</a:t>
            </a:r>
            <a:br>
              <a:rPr lang="ar-SA"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br>
            <a:r>
              <a:rPr lang="ar-SA" sz="48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1207 عـال</a:t>
            </a:r>
            <a:endParaRPr lang="ar-SA" sz="4800"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5" name="Rectangle 4"/>
          <p:cNvSpPr/>
          <p:nvPr/>
        </p:nvSpPr>
        <p:spPr>
          <a:xfrm>
            <a:off x="1835696" y="4653136"/>
            <a:ext cx="3672408" cy="523220"/>
          </a:xfrm>
          <a:prstGeom prst="rect">
            <a:avLst/>
          </a:prstGeom>
        </p:spPr>
        <p:txBody>
          <a:bodyPr wrap="square">
            <a:spAutoFit/>
          </a:bodyPr>
          <a:lstStyle/>
          <a:p>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المحاضرة الأولى</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429744"/>
            <a:ext cx="7429552" cy="839016"/>
          </a:xfrm>
        </p:spPr>
        <p:txBody>
          <a:bodyPr>
            <a:normAutofit/>
          </a:bodyPr>
          <a:lstStyle/>
          <a:p>
            <a:pPr algn="r"/>
            <a:r>
              <a:rPr lang="ar-SA" sz="2800" b="1" dirty="0" smtClean="0"/>
              <a:t>هناك أمثلة أخرى على قواعد البيانات ؟</a:t>
            </a:r>
            <a:endParaRPr lang="ar-SA" sz="2800"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10</a:t>
            </a:fld>
            <a:endParaRPr lang="ar-SA"/>
          </a:p>
        </p:txBody>
      </p:sp>
      <p:sp>
        <p:nvSpPr>
          <p:cNvPr id="5" name="Text Box 5"/>
          <p:cNvSpPr txBox="1">
            <a:spLocks noChangeArrowheads="1"/>
          </p:cNvSpPr>
          <p:nvPr/>
        </p:nvSpPr>
        <p:spPr bwMode="auto">
          <a:xfrm>
            <a:off x="4643438" y="1893600"/>
            <a:ext cx="3808424" cy="2831544"/>
          </a:xfrm>
          <a:prstGeom prst="rect">
            <a:avLst/>
          </a:prstGeom>
          <a:noFill/>
          <a:ln w="9525">
            <a:noFill/>
            <a:miter lim="800000"/>
            <a:headEnd/>
            <a:tailEnd/>
          </a:ln>
          <a:effectLst/>
        </p:spPr>
        <p:txBody>
          <a:bodyPr wrap="square">
            <a:spAutoFit/>
          </a:bodyPr>
          <a:lstStyle/>
          <a:p>
            <a:r>
              <a:rPr lang="ar-SA" sz="3200" b="1" dirty="0"/>
              <a:t>نظام </a:t>
            </a:r>
            <a:r>
              <a:rPr lang="ar-SA" sz="3200" b="1" dirty="0" smtClean="0"/>
              <a:t>الجوازات </a:t>
            </a:r>
            <a:endParaRPr lang="ar-SA" sz="3200" b="1" dirty="0"/>
          </a:p>
          <a:p>
            <a:endParaRPr lang="ar-SA" sz="3200" b="1" dirty="0"/>
          </a:p>
          <a:p>
            <a:r>
              <a:rPr lang="ar-SA" sz="3200" b="1" dirty="0"/>
              <a:t>نظام </a:t>
            </a:r>
            <a:r>
              <a:rPr lang="ar-SA" sz="3200" b="1" dirty="0" smtClean="0"/>
              <a:t>المستشفيات</a:t>
            </a:r>
            <a:endParaRPr lang="ar-SA" sz="3200" b="1" dirty="0"/>
          </a:p>
          <a:p>
            <a:endParaRPr lang="ar-SA" sz="3200" b="1" dirty="0"/>
          </a:p>
          <a:p>
            <a:r>
              <a:rPr lang="ar-SA" sz="3200" b="1" dirty="0"/>
              <a:t>الأحوال المدنية</a:t>
            </a:r>
            <a:r>
              <a:rPr lang="ar-SA" b="1" dirty="0"/>
              <a:t> </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10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smtClean="0"/>
              <a:t>عناصر المحاضرة</a:t>
            </a:r>
            <a:endParaRPr lang="ar-SA" dirty="0"/>
          </a:p>
        </p:txBody>
      </p:sp>
      <p:sp>
        <p:nvSpPr>
          <p:cNvPr id="2" name="Content Placeholder 1"/>
          <p:cNvSpPr>
            <a:spLocks noGrp="1"/>
          </p:cNvSpPr>
          <p:nvPr>
            <p:ph idx="1"/>
          </p:nvPr>
        </p:nvSpPr>
        <p:spPr/>
        <p:txBody>
          <a:bodyPr/>
          <a:lstStyle/>
          <a:p>
            <a:r>
              <a:rPr lang="ar-SA" b="1" dirty="0" smtClean="0"/>
              <a:t>مقدمة.</a:t>
            </a:r>
          </a:p>
          <a:p>
            <a:r>
              <a:rPr lang="ar-SA" b="1" dirty="0" smtClean="0">
                <a:solidFill>
                  <a:srgbClr val="FF0000"/>
                </a:solidFill>
              </a:rPr>
              <a:t>البيانات والمعلومات وقواعد البيانات ونظم إدارة قواعد البيانات.</a:t>
            </a:r>
          </a:p>
          <a:p>
            <a:r>
              <a:rPr lang="ar-SA" b="1" dirty="0" smtClean="0"/>
              <a:t>مميزات استخدام قواعد البيانات.</a:t>
            </a:r>
          </a:p>
          <a:p>
            <a:r>
              <a:rPr lang="ar-SA" b="1" dirty="0" smtClean="0"/>
              <a:t>القائمون على قواعد البيانات.</a:t>
            </a:r>
            <a:endParaRPr lang="ar-SA" b="1"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11</a:t>
            </a:fld>
            <a:endParaRPr lang="ar-S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180" y="1880388"/>
            <a:ext cx="8443758" cy="1015663"/>
          </a:xfrm>
          <a:prstGeom prst="rect">
            <a:avLst/>
          </a:prstGeom>
          <a:noFill/>
        </p:spPr>
        <p:txBody>
          <a:bodyPr wrap="square" rtlCol="1">
            <a:spAutoFit/>
          </a:bodyPr>
          <a:lstStyle/>
          <a:p>
            <a:r>
              <a:rPr lang="ar-SA" sz="2000" b="1" u="sng" dirty="0" smtClean="0"/>
              <a:t>1- البيانات </a:t>
            </a:r>
            <a:r>
              <a:rPr lang="en-US" sz="2000" b="1" u="sng" dirty="0" smtClean="0"/>
              <a:t>Data)</a:t>
            </a:r>
            <a:r>
              <a:rPr lang="ar-SA" sz="2000" b="1" u="sng" dirty="0" smtClean="0"/>
              <a:t>): </a:t>
            </a:r>
          </a:p>
          <a:p>
            <a:r>
              <a:rPr lang="ar-SA" sz="2000" dirty="0" smtClean="0"/>
              <a:t>هي كافة البيانات المطلوب إدخالها والاستعلام عنها مثل : (اسم المريض , رقم الغرفة , الطبيب....)</a:t>
            </a:r>
            <a:endParaRPr lang="ar-SA" sz="2000" dirty="0"/>
          </a:p>
        </p:txBody>
      </p:sp>
      <p:sp>
        <p:nvSpPr>
          <p:cNvPr id="5" name="TextBox 4"/>
          <p:cNvSpPr txBox="1"/>
          <p:nvPr/>
        </p:nvSpPr>
        <p:spPr>
          <a:xfrm>
            <a:off x="179512" y="2951958"/>
            <a:ext cx="8681197" cy="707886"/>
          </a:xfrm>
          <a:prstGeom prst="rect">
            <a:avLst/>
          </a:prstGeom>
          <a:noFill/>
        </p:spPr>
        <p:txBody>
          <a:bodyPr wrap="square" rtlCol="1">
            <a:spAutoFit/>
          </a:bodyPr>
          <a:lstStyle/>
          <a:p>
            <a:r>
              <a:rPr lang="ar-SA" sz="2000" b="1" u="sng" dirty="0"/>
              <a:t>2</a:t>
            </a:r>
            <a:r>
              <a:rPr lang="ar-SA" sz="2000" b="1" u="sng" dirty="0" smtClean="0"/>
              <a:t>- المعلومات </a:t>
            </a:r>
            <a:r>
              <a:rPr lang="en-US" sz="2000" b="1" u="sng" dirty="0" smtClean="0"/>
              <a:t>Information)</a:t>
            </a:r>
            <a:r>
              <a:rPr lang="ar-SA" sz="2000" b="1" u="sng" dirty="0" smtClean="0"/>
              <a:t>): </a:t>
            </a:r>
          </a:p>
          <a:p>
            <a:r>
              <a:rPr lang="ar-SA" sz="2000" dirty="0" smtClean="0"/>
              <a:t>هي البيانات التي تمت معالجتها ووضعها في صورة ملائمة ومفهومة للمستخدم.</a:t>
            </a:r>
            <a:endParaRPr lang="ar-SA" sz="2000" dirty="0"/>
          </a:p>
        </p:txBody>
      </p:sp>
      <p:sp>
        <p:nvSpPr>
          <p:cNvPr id="6" name="TextBox 5"/>
          <p:cNvSpPr txBox="1"/>
          <p:nvPr/>
        </p:nvSpPr>
        <p:spPr>
          <a:xfrm>
            <a:off x="179512" y="3737776"/>
            <a:ext cx="8697645" cy="1015663"/>
          </a:xfrm>
          <a:prstGeom prst="rect">
            <a:avLst/>
          </a:prstGeom>
          <a:noFill/>
        </p:spPr>
        <p:txBody>
          <a:bodyPr wrap="square" rtlCol="1">
            <a:spAutoFit/>
          </a:bodyPr>
          <a:lstStyle/>
          <a:p>
            <a:r>
              <a:rPr lang="ar-SA" sz="2000" b="1" u="sng" dirty="0" smtClean="0"/>
              <a:t>3-قواعد البيانات </a:t>
            </a:r>
            <a:r>
              <a:rPr lang="en-US" sz="2000" b="1" u="sng" dirty="0" smtClean="0"/>
              <a:t>Database)</a:t>
            </a:r>
            <a:r>
              <a:rPr lang="ar-SA" sz="2000" b="1" u="sng" dirty="0" smtClean="0"/>
              <a:t>): </a:t>
            </a:r>
          </a:p>
          <a:p>
            <a:r>
              <a:rPr lang="ar-SA" sz="2000" dirty="0" smtClean="0"/>
              <a:t>هي مجموعة كبيرة من البيانات تجمعها علاقة معينة وتكون مخزنة بطريقة نموذجية دون تكرار.</a:t>
            </a:r>
            <a:endParaRPr lang="ar-SA" sz="2000" dirty="0"/>
          </a:p>
        </p:txBody>
      </p:sp>
      <p:sp>
        <p:nvSpPr>
          <p:cNvPr id="7" name="TextBox 6"/>
          <p:cNvSpPr txBox="1"/>
          <p:nvPr/>
        </p:nvSpPr>
        <p:spPr>
          <a:xfrm>
            <a:off x="179512" y="4953362"/>
            <a:ext cx="8697645" cy="707886"/>
          </a:xfrm>
          <a:prstGeom prst="rect">
            <a:avLst/>
          </a:prstGeom>
          <a:noFill/>
        </p:spPr>
        <p:txBody>
          <a:bodyPr wrap="square" rtlCol="1">
            <a:spAutoFit/>
          </a:bodyPr>
          <a:lstStyle/>
          <a:p>
            <a:r>
              <a:rPr lang="ar-SA" sz="2000" b="1" u="sng" dirty="0" smtClean="0"/>
              <a:t>4- تصميم قاعدة البيانات: </a:t>
            </a:r>
          </a:p>
          <a:p>
            <a:r>
              <a:rPr lang="ar-SA" sz="2000" dirty="0" smtClean="0"/>
              <a:t>يشمل تحديد أنواع البيانات والتراكيب والقيود على البيانات في قاعدة البيانات .</a:t>
            </a:r>
            <a:endParaRPr lang="ar-SA" sz="2000" dirty="0"/>
          </a:p>
        </p:txBody>
      </p:sp>
      <p:sp>
        <p:nvSpPr>
          <p:cNvPr id="9" name="Title 1"/>
          <p:cNvSpPr>
            <a:spLocks noGrp="1"/>
          </p:cNvSpPr>
          <p:nvPr>
            <p:ph type="title"/>
          </p:nvPr>
        </p:nvSpPr>
        <p:spPr/>
        <p:txBody>
          <a:bodyPr>
            <a:normAutofit fontScale="90000"/>
          </a:bodyPr>
          <a:lstStyle/>
          <a:p>
            <a:pPr algn="ctr"/>
            <a:r>
              <a:rPr lang="ar-SA" sz="2800" u="sng" dirty="0" smtClean="0"/>
              <a:t>البيانات والمعلومات وقواعد البيانات ونظم </a:t>
            </a:r>
            <a:r>
              <a:rPr lang="ar-SA" sz="2800" u="sng" dirty="0" err="1" smtClean="0"/>
              <a:t>ادارة</a:t>
            </a:r>
            <a:r>
              <a:rPr lang="ar-SA" sz="2800" u="sng" dirty="0" smtClean="0"/>
              <a:t> قواعد البيانات  </a:t>
            </a:r>
            <a:br>
              <a:rPr lang="ar-SA" sz="2800" u="sng" dirty="0" smtClean="0"/>
            </a:br>
            <a:r>
              <a:rPr lang="ar-SA" sz="2800" u="sng" dirty="0" smtClean="0"/>
              <a:t>  </a:t>
            </a:r>
            <a:r>
              <a:rPr lang="en-US" sz="2800" u="sng" dirty="0" smtClean="0"/>
              <a:t>DBMS</a:t>
            </a:r>
            <a:r>
              <a:rPr lang="ar-SA" sz="2800" u="sng" dirty="0" smtClean="0"/>
              <a:t> </a:t>
            </a:r>
            <a:r>
              <a:rPr lang="en-US" sz="2800" u="sng" dirty="0" smtClean="0"/>
              <a:t>Data, Information, Database and</a:t>
            </a:r>
            <a:endParaRPr lang="ar-SA" sz="2800" dirty="0"/>
          </a:p>
        </p:txBody>
      </p:sp>
      <p:sp>
        <p:nvSpPr>
          <p:cNvPr id="10" name="Slide Number Placeholder 9"/>
          <p:cNvSpPr>
            <a:spLocks noGrp="1"/>
          </p:cNvSpPr>
          <p:nvPr>
            <p:ph type="sldNum" sz="quarter" idx="12"/>
          </p:nvPr>
        </p:nvSpPr>
        <p:spPr/>
        <p:txBody>
          <a:bodyPr/>
          <a:lstStyle/>
          <a:p>
            <a:fld id="{43CFDE9F-9570-49AA-AD8D-0DC2D4E4C031}" type="slidenum">
              <a:rPr lang="ar-SA" smtClean="0"/>
              <a:pPr/>
              <a:t>12</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14290"/>
            <a:ext cx="8515110" cy="1143000"/>
          </a:xfrm>
        </p:spPr>
        <p:txBody>
          <a:bodyPr>
            <a:normAutofit/>
          </a:bodyPr>
          <a:lstStyle/>
          <a:p>
            <a:pPr algn="ctr"/>
            <a:r>
              <a:rPr lang="ar-SA" sz="2800" u="sng" dirty="0" smtClean="0"/>
              <a:t>البيانات والمعلومات وقواعد البيانات ونظم </a:t>
            </a:r>
            <a:r>
              <a:rPr lang="ar-SA" sz="2800" u="sng" dirty="0" err="1" smtClean="0"/>
              <a:t>ادارة</a:t>
            </a:r>
            <a:r>
              <a:rPr lang="ar-SA" sz="2800" u="sng" dirty="0" smtClean="0"/>
              <a:t> قواعد البيانات  </a:t>
            </a:r>
            <a:br>
              <a:rPr lang="ar-SA" sz="2800" u="sng" dirty="0" smtClean="0"/>
            </a:br>
            <a:r>
              <a:rPr lang="ar-SA" sz="2800" u="sng" dirty="0" smtClean="0"/>
              <a:t>  </a:t>
            </a:r>
            <a:r>
              <a:rPr lang="en-US" sz="2800" u="sng" dirty="0" smtClean="0"/>
              <a:t>DBMS</a:t>
            </a:r>
            <a:r>
              <a:rPr lang="ar-SA" sz="2800" u="sng" dirty="0" smtClean="0"/>
              <a:t> </a:t>
            </a:r>
            <a:r>
              <a:rPr lang="en-US" sz="2800" u="sng" dirty="0" smtClean="0"/>
              <a:t>Data, Information, Database and</a:t>
            </a:r>
            <a:endParaRPr lang="ar-SA" sz="2800" dirty="0"/>
          </a:p>
        </p:txBody>
      </p:sp>
      <p:sp>
        <p:nvSpPr>
          <p:cNvPr id="6" name="Slide Number Placeholder 5"/>
          <p:cNvSpPr>
            <a:spLocks noGrp="1"/>
          </p:cNvSpPr>
          <p:nvPr>
            <p:ph type="sldNum" sz="quarter" idx="12"/>
          </p:nvPr>
        </p:nvSpPr>
        <p:spPr/>
        <p:txBody>
          <a:bodyPr/>
          <a:lstStyle/>
          <a:p>
            <a:fld id="{43CFDE9F-9570-49AA-AD8D-0DC2D4E4C031}" type="slidenum">
              <a:rPr lang="ar-SA" smtClean="0"/>
              <a:pPr/>
              <a:t>13</a:t>
            </a:fld>
            <a:endParaRPr lang="ar-SA"/>
          </a:p>
        </p:txBody>
      </p:sp>
      <p:sp>
        <p:nvSpPr>
          <p:cNvPr id="8" name="TextBox 7"/>
          <p:cNvSpPr txBox="1"/>
          <p:nvPr/>
        </p:nvSpPr>
        <p:spPr>
          <a:xfrm>
            <a:off x="0" y="2492896"/>
            <a:ext cx="8917245" cy="1477328"/>
          </a:xfrm>
          <a:prstGeom prst="rect">
            <a:avLst/>
          </a:prstGeom>
          <a:noFill/>
        </p:spPr>
        <p:txBody>
          <a:bodyPr wrap="square" rtlCol="1">
            <a:spAutoFit/>
          </a:bodyPr>
          <a:lstStyle/>
          <a:p>
            <a:pPr>
              <a:lnSpc>
                <a:spcPct val="150000"/>
              </a:lnSpc>
            </a:pPr>
            <a:r>
              <a:rPr lang="ar-SA" sz="2000" b="1" u="sng" dirty="0" smtClean="0"/>
              <a:t>6- نظام إدارة قاعدة البيانات </a:t>
            </a:r>
            <a:r>
              <a:rPr lang="en-US" sz="2000" b="1" u="sng" dirty="0" smtClean="0"/>
              <a:t>Database management systems DBMS)</a:t>
            </a:r>
            <a:r>
              <a:rPr lang="ar-SA" sz="2000" b="1" u="sng" dirty="0" smtClean="0"/>
              <a:t>): </a:t>
            </a:r>
          </a:p>
          <a:p>
            <a:pPr>
              <a:lnSpc>
                <a:spcPct val="150000"/>
              </a:lnSpc>
            </a:pPr>
            <a:r>
              <a:rPr lang="ar-SA" sz="2000" dirty="0" smtClean="0"/>
              <a:t>هو</a:t>
            </a:r>
            <a:r>
              <a:rPr lang="en-US" sz="2000" dirty="0" smtClean="0"/>
              <a:t> </a:t>
            </a:r>
            <a:r>
              <a:rPr lang="ar-SA" sz="2000" dirty="0" smtClean="0"/>
              <a:t>مجموعة البرامج التي يمكن إستخدامها في إنشاء ومعالجة قاعدة بيانات ما, مثل برنامج </a:t>
            </a:r>
            <a:r>
              <a:rPr lang="en-US" sz="2000" dirty="0" smtClean="0"/>
              <a:t>Access</a:t>
            </a:r>
            <a:r>
              <a:rPr lang="ar-SA" sz="2000" dirty="0" smtClean="0"/>
              <a:t>.</a:t>
            </a:r>
            <a:endParaRPr lang="ar-SA" sz="2000" dirty="0"/>
          </a:p>
        </p:txBody>
      </p:sp>
      <p:sp>
        <p:nvSpPr>
          <p:cNvPr id="9" name="TextBox 8"/>
          <p:cNvSpPr txBox="1"/>
          <p:nvPr/>
        </p:nvSpPr>
        <p:spPr>
          <a:xfrm>
            <a:off x="179512" y="1680560"/>
            <a:ext cx="8737733" cy="956352"/>
          </a:xfrm>
          <a:prstGeom prst="rect">
            <a:avLst/>
          </a:prstGeom>
          <a:noFill/>
        </p:spPr>
        <p:txBody>
          <a:bodyPr wrap="square" rtlCol="1">
            <a:spAutoFit/>
          </a:bodyPr>
          <a:lstStyle/>
          <a:p>
            <a:pPr>
              <a:lnSpc>
                <a:spcPct val="150000"/>
              </a:lnSpc>
            </a:pPr>
            <a:r>
              <a:rPr lang="ar-SA" sz="2000" b="1" u="sng" dirty="0" smtClean="0"/>
              <a:t>5- بناء قاعدة بيانات : </a:t>
            </a:r>
            <a:r>
              <a:rPr lang="ar-SA" sz="2000" b="1" u="sng" dirty="0" smtClean="0"/>
              <a:t> </a:t>
            </a:r>
            <a:r>
              <a:rPr lang="ar-SA" sz="2000" dirty="0" smtClean="0"/>
              <a:t>هو </a:t>
            </a:r>
            <a:r>
              <a:rPr lang="ar-SA" sz="2000" dirty="0" smtClean="0"/>
              <a:t>عملية تخزين البيانات نفسها في وسط تخزين يتحكم فيه نظام إدارة قاعدة البيانات </a:t>
            </a:r>
            <a:r>
              <a:rPr lang="en-US" sz="2000" dirty="0" smtClean="0"/>
              <a:t>DBMS </a:t>
            </a:r>
            <a:r>
              <a:rPr lang="ar-SA" sz="2000" dirty="0" smtClean="0"/>
              <a:t>.</a:t>
            </a:r>
            <a:endParaRPr lang="ar-SA" sz="2000" dirty="0"/>
          </a:p>
        </p:txBody>
      </p:sp>
      <p:sp>
        <p:nvSpPr>
          <p:cNvPr id="10" name="TextBox 9"/>
          <p:cNvSpPr txBox="1"/>
          <p:nvPr/>
        </p:nvSpPr>
        <p:spPr>
          <a:xfrm>
            <a:off x="179512" y="3805297"/>
            <a:ext cx="8759559" cy="2631490"/>
          </a:xfrm>
          <a:prstGeom prst="rect">
            <a:avLst/>
          </a:prstGeom>
          <a:noFill/>
        </p:spPr>
        <p:txBody>
          <a:bodyPr wrap="square" rtlCol="1">
            <a:spAutoFit/>
          </a:bodyPr>
          <a:lstStyle/>
          <a:p>
            <a:pPr>
              <a:lnSpc>
                <a:spcPct val="150000"/>
              </a:lnSpc>
            </a:pPr>
            <a:r>
              <a:rPr lang="ar-SA" sz="2000" b="1" u="sng" dirty="0" smtClean="0"/>
              <a:t>7- معالجة قاعدة بيانات : </a:t>
            </a:r>
          </a:p>
          <a:p>
            <a:pPr>
              <a:lnSpc>
                <a:spcPct val="150000"/>
              </a:lnSpc>
            </a:pPr>
            <a:r>
              <a:rPr lang="ar-SA" b="1" dirty="0" smtClean="0"/>
              <a:t>تتضمن وظائف مثل الاستعلام من قاعدة البيانات لاستخراج بيانات معينة وتعديل قاعدة البيانات وإنتاج تقارير من البيانات. مثلا في نظام الجامعة نستخرج عدد الطالبات المسجلات في شعبة معينة أو مثلا نغير معلومات عن مادة معينة أو نستخرج تقرير يبين المواد التي تدرس في دبلوم الحاسب وأسماء من يدرسوها وعدد من يدرسونها.</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smtClean="0"/>
              <a:t>عناصر المحاضرة</a:t>
            </a:r>
            <a:endParaRPr lang="ar-SA" dirty="0"/>
          </a:p>
        </p:txBody>
      </p:sp>
      <p:sp>
        <p:nvSpPr>
          <p:cNvPr id="2" name="Content Placeholder 1"/>
          <p:cNvSpPr>
            <a:spLocks noGrp="1"/>
          </p:cNvSpPr>
          <p:nvPr>
            <p:ph idx="1"/>
          </p:nvPr>
        </p:nvSpPr>
        <p:spPr/>
        <p:txBody>
          <a:bodyPr/>
          <a:lstStyle/>
          <a:p>
            <a:r>
              <a:rPr lang="ar-SA" dirty="0" smtClean="0"/>
              <a:t>مقدمة.</a:t>
            </a:r>
          </a:p>
          <a:p>
            <a:r>
              <a:rPr lang="ar-SA" dirty="0" smtClean="0"/>
              <a:t>البيانات والمعلومات وقواعد البيانات ونظم إدارة قواعد البيانات.</a:t>
            </a:r>
          </a:p>
          <a:p>
            <a:r>
              <a:rPr lang="ar-SA" dirty="0" smtClean="0">
                <a:solidFill>
                  <a:srgbClr val="FF0000"/>
                </a:solidFill>
              </a:rPr>
              <a:t>مميزات استخدام قواعد البيانات.</a:t>
            </a:r>
          </a:p>
          <a:p>
            <a:r>
              <a:rPr lang="ar-SA" dirty="0" smtClean="0"/>
              <a:t>القائمون على قواعد البيانات.</a:t>
            </a:r>
            <a:endParaRPr lang="ar-SA"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14</a:t>
            </a:fld>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82372"/>
            <a:ext cx="7481918" cy="714380"/>
          </a:xfrm>
        </p:spPr>
        <p:txBody>
          <a:bodyPr>
            <a:normAutofit/>
          </a:bodyPr>
          <a:lstStyle/>
          <a:p>
            <a:pPr algn="ctr"/>
            <a:r>
              <a:rPr lang="ar-SA" sz="2800" b="1" u="sng" dirty="0" smtClean="0"/>
              <a:t>مميزات استخدام قواعد البيانات</a:t>
            </a:r>
            <a:endParaRPr lang="ar-SA" sz="2800" b="1" dirty="0"/>
          </a:p>
        </p:txBody>
      </p:sp>
      <p:sp>
        <p:nvSpPr>
          <p:cNvPr id="33" name="Slide Number Placeholder 32"/>
          <p:cNvSpPr>
            <a:spLocks noGrp="1"/>
          </p:cNvSpPr>
          <p:nvPr>
            <p:ph type="sldNum" sz="quarter" idx="12"/>
          </p:nvPr>
        </p:nvSpPr>
        <p:spPr/>
        <p:txBody>
          <a:bodyPr/>
          <a:lstStyle/>
          <a:p>
            <a:fld id="{43CFDE9F-9570-49AA-AD8D-0DC2D4E4C031}" type="slidenum">
              <a:rPr lang="ar-SA" smtClean="0"/>
              <a:pPr/>
              <a:t>15</a:t>
            </a:fld>
            <a:endParaRPr lang="ar-SA"/>
          </a:p>
        </p:txBody>
      </p:sp>
      <p:sp>
        <p:nvSpPr>
          <p:cNvPr id="6" name="TextBox 5"/>
          <p:cNvSpPr txBox="1"/>
          <p:nvPr/>
        </p:nvSpPr>
        <p:spPr>
          <a:xfrm>
            <a:off x="179512" y="1600924"/>
            <a:ext cx="8784976" cy="1107996"/>
          </a:xfrm>
          <a:prstGeom prst="rect">
            <a:avLst/>
          </a:prstGeom>
          <a:noFill/>
        </p:spPr>
        <p:txBody>
          <a:bodyPr wrap="square" rtlCol="1">
            <a:spAutoFit/>
          </a:bodyPr>
          <a:lstStyle/>
          <a:p>
            <a:pPr algn="just">
              <a:lnSpc>
                <a:spcPct val="150000"/>
              </a:lnSpc>
            </a:pPr>
            <a:r>
              <a:rPr lang="ar-SA" sz="2200" dirty="0" smtClean="0"/>
              <a:t>تتميز قاعدة البيانات بأن تخزين أي بيانات يتم في مكان واحد فقط تتأثر به كافة البرامج والتطبيقات التي تتناول قاعدة البيانات. يبين الشكل التالي </a:t>
            </a:r>
            <a:r>
              <a:rPr lang="ar-SA" sz="2200" dirty="0" smtClean="0"/>
              <a:t>ذلك:</a:t>
            </a:r>
            <a:endParaRPr lang="ar-SA" sz="2200" dirty="0"/>
          </a:p>
        </p:txBody>
      </p:sp>
      <p:sp>
        <p:nvSpPr>
          <p:cNvPr id="7" name="Flowchart: Magnetic Disk 6"/>
          <p:cNvSpPr/>
          <p:nvPr/>
        </p:nvSpPr>
        <p:spPr>
          <a:xfrm>
            <a:off x="2285984" y="5740096"/>
            <a:ext cx="4357718" cy="857256"/>
          </a:xfrm>
          <a:prstGeom prst="flowChartMagneticDisk">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قاعدة البيانات</a:t>
            </a:r>
            <a:endParaRPr lang="ar-SA" dirty="0"/>
          </a:p>
        </p:txBody>
      </p:sp>
      <p:sp>
        <p:nvSpPr>
          <p:cNvPr id="11" name="Rectangle 10"/>
          <p:cNvSpPr/>
          <p:nvPr/>
        </p:nvSpPr>
        <p:spPr>
          <a:xfrm>
            <a:off x="4848228" y="4239898"/>
            <a:ext cx="335758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solidFill>
                  <a:schemeClr val="tx1"/>
                </a:solidFill>
              </a:rPr>
              <a:t>نظام معلومات شئون الموظفين</a:t>
            </a:r>
            <a:endParaRPr lang="ar-SA" sz="2000" dirty="0"/>
          </a:p>
        </p:txBody>
      </p:sp>
      <p:sp>
        <p:nvSpPr>
          <p:cNvPr id="12" name="Rectangle 11"/>
          <p:cNvSpPr/>
          <p:nvPr/>
        </p:nvSpPr>
        <p:spPr>
          <a:xfrm>
            <a:off x="990576" y="4239898"/>
            <a:ext cx="335758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solidFill>
                  <a:schemeClr val="tx1"/>
                </a:solidFill>
              </a:rPr>
              <a:t>نظام معلومات المخازن والعهد</a:t>
            </a:r>
            <a:endParaRPr lang="ar-SA" sz="2000" dirty="0"/>
          </a:p>
        </p:txBody>
      </p:sp>
      <p:sp>
        <p:nvSpPr>
          <p:cNvPr id="13" name="Up-Down Arrow 12"/>
          <p:cNvSpPr/>
          <p:nvPr/>
        </p:nvSpPr>
        <p:spPr>
          <a:xfrm>
            <a:off x="5848360" y="509715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Up-Down Arrow 13"/>
          <p:cNvSpPr/>
          <p:nvPr/>
        </p:nvSpPr>
        <p:spPr>
          <a:xfrm>
            <a:off x="3062278" y="509715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5" name="Group 14"/>
          <p:cNvGrpSpPr/>
          <p:nvPr/>
        </p:nvGrpSpPr>
        <p:grpSpPr>
          <a:xfrm>
            <a:off x="7143768" y="3096890"/>
            <a:ext cx="928694" cy="1143008"/>
            <a:chOff x="7500958" y="2500306"/>
            <a:chExt cx="928694" cy="1143008"/>
          </a:xfrm>
        </p:grpSpPr>
        <p:sp>
          <p:nvSpPr>
            <p:cNvPr id="16" name="Left-Right Arrow Callout 15"/>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smtClean="0"/>
                <a:t>ب</a:t>
              </a:r>
              <a:endParaRPr lang="ar-SA" sz="1600" dirty="0"/>
            </a:p>
          </p:txBody>
        </p:sp>
        <p:sp>
          <p:nvSpPr>
            <p:cNvPr id="17" name="TextBox 16"/>
            <p:cNvSpPr txBox="1"/>
            <p:nvPr/>
          </p:nvSpPr>
          <p:spPr>
            <a:xfrm>
              <a:off x="7500958" y="2857496"/>
              <a:ext cx="928694" cy="338554"/>
            </a:xfrm>
            <a:prstGeom prst="rect">
              <a:avLst/>
            </a:prstGeom>
            <a:noFill/>
          </p:spPr>
          <p:txBody>
            <a:bodyPr wrap="square" rtlCol="1">
              <a:spAutoFit/>
            </a:bodyPr>
            <a:lstStyle/>
            <a:p>
              <a:r>
                <a:rPr lang="ar-SA" sz="1600" dirty="0" smtClean="0"/>
                <a:t>برنامج 1</a:t>
              </a:r>
              <a:endParaRPr lang="ar-SA" sz="1600" dirty="0"/>
            </a:p>
          </p:txBody>
        </p:sp>
      </p:grpSp>
      <p:grpSp>
        <p:nvGrpSpPr>
          <p:cNvPr id="18" name="Group 17"/>
          <p:cNvGrpSpPr/>
          <p:nvPr/>
        </p:nvGrpSpPr>
        <p:grpSpPr>
          <a:xfrm>
            <a:off x="6072198" y="3096890"/>
            <a:ext cx="928694" cy="1143008"/>
            <a:chOff x="7500958" y="2500306"/>
            <a:chExt cx="928694" cy="1143008"/>
          </a:xfrm>
        </p:grpSpPr>
        <p:sp>
          <p:nvSpPr>
            <p:cNvPr id="19" name="Left-Right Arrow Callout 18"/>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smtClean="0"/>
                <a:t>ب</a:t>
              </a:r>
              <a:endParaRPr lang="ar-SA" sz="1600" dirty="0"/>
            </a:p>
          </p:txBody>
        </p:sp>
        <p:sp>
          <p:nvSpPr>
            <p:cNvPr id="20" name="TextBox 19"/>
            <p:cNvSpPr txBox="1"/>
            <p:nvPr/>
          </p:nvSpPr>
          <p:spPr>
            <a:xfrm>
              <a:off x="7500958" y="2857496"/>
              <a:ext cx="928694" cy="338554"/>
            </a:xfrm>
            <a:prstGeom prst="rect">
              <a:avLst/>
            </a:prstGeom>
            <a:noFill/>
          </p:spPr>
          <p:txBody>
            <a:bodyPr wrap="square" rtlCol="1">
              <a:spAutoFit/>
            </a:bodyPr>
            <a:lstStyle/>
            <a:p>
              <a:r>
                <a:rPr lang="ar-SA" sz="1600" dirty="0" smtClean="0"/>
                <a:t>برنامج 2</a:t>
              </a:r>
              <a:endParaRPr lang="ar-SA" sz="1600" dirty="0"/>
            </a:p>
          </p:txBody>
        </p:sp>
      </p:grpSp>
      <p:grpSp>
        <p:nvGrpSpPr>
          <p:cNvPr id="21" name="Group 20"/>
          <p:cNvGrpSpPr/>
          <p:nvPr/>
        </p:nvGrpSpPr>
        <p:grpSpPr>
          <a:xfrm>
            <a:off x="5000628" y="3096890"/>
            <a:ext cx="928694" cy="1143008"/>
            <a:chOff x="7500958" y="2500306"/>
            <a:chExt cx="928694" cy="1143008"/>
          </a:xfrm>
        </p:grpSpPr>
        <p:sp>
          <p:nvSpPr>
            <p:cNvPr id="22" name="Left-Right Arrow Callout 2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smtClean="0"/>
                <a:t>ب</a:t>
              </a:r>
              <a:endParaRPr lang="ar-SA" sz="1600" dirty="0"/>
            </a:p>
          </p:txBody>
        </p:sp>
        <p:sp>
          <p:nvSpPr>
            <p:cNvPr id="23" name="TextBox 22"/>
            <p:cNvSpPr txBox="1"/>
            <p:nvPr/>
          </p:nvSpPr>
          <p:spPr>
            <a:xfrm>
              <a:off x="7500958" y="2857496"/>
              <a:ext cx="928694" cy="338554"/>
            </a:xfrm>
            <a:prstGeom prst="rect">
              <a:avLst/>
            </a:prstGeom>
            <a:noFill/>
          </p:spPr>
          <p:txBody>
            <a:bodyPr wrap="square" rtlCol="1">
              <a:spAutoFit/>
            </a:bodyPr>
            <a:lstStyle/>
            <a:p>
              <a:r>
                <a:rPr lang="ar-SA" sz="1600" dirty="0" smtClean="0"/>
                <a:t>برنامج 3</a:t>
              </a:r>
              <a:endParaRPr lang="ar-SA" sz="1600" dirty="0"/>
            </a:p>
          </p:txBody>
        </p:sp>
      </p:grpSp>
      <p:grpSp>
        <p:nvGrpSpPr>
          <p:cNvPr id="24" name="Group 23"/>
          <p:cNvGrpSpPr/>
          <p:nvPr/>
        </p:nvGrpSpPr>
        <p:grpSpPr>
          <a:xfrm>
            <a:off x="3286116" y="3096890"/>
            <a:ext cx="928694" cy="1143008"/>
            <a:chOff x="7500958" y="2500306"/>
            <a:chExt cx="928694" cy="1143008"/>
          </a:xfrm>
        </p:grpSpPr>
        <p:sp>
          <p:nvSpPr>
            <p:cNvPr id="25" name="Left-Right Arrow Callout 24"/>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smtClean="0"/>
                <a:t>ب</a:t>
              </a:r>
              <a:endParaRPr lang="ar-SA" sz="1600" dirty="0"/>
            </a:p>
          </p:txBody>
        </p:sp>
        <p:sp>
          <p:nvSpPr>
            <p:cNvPr id="26" name="TextBox 25"/>
            <p:cNvSpPr txBox="1"/>
            <p:nvPr/>
          </p:nvSpPr>
          <p:spPr>
            <a:xfrm>
              <a:off x="7500958" y="2857496"/>
              <a:ext cx="928694" cy="338554"/>
            </a:xfrm>
            <a:prstGeom prst="rect">
              <a:avLst/>
            </a:prstGeom>
            <a:noFill/>
          </p:spPr>
          <p:txBody>
            <a:bodyPr wrap="square" rtlCol="1">
              <a:spAutoFit/>
            </a:bodyPr>
            <a:lstStyle/>
            <a:p>
              <a:r>
                <a:rPr lang="ar-SA" sz="1600" dirty="0" smtClean="0"/>
                <a:t>برنامج 4</a:t>
              </a:r>
              <a:endParaRPr lang="ar-SA" sz="1600" dirty="0"/>
            </a:p>
          </p:txBody>
        </p:sp>
      </p:grpSp>
      <p:grpSp>
        <p:nvGrpSpPr>
          <p:cNvPr id="27" name="Group 26"/>
          <p:cNvGrpSpPr/>
          <p:nvPr/>
        </p:nvGrpSpPr>
        <p:grpSpPr>
          <a:xfrm>
            <a:off x="2214546" y="3096890"/>
            <a:ext cx="928694" cy="1143008"/>
            <a:chOff x="7500958" y="2500306"/>
            <a:chExt cx="928694" cy="1143008"/>
          </a:xfrm>
        </p:grpSpPr>
        <p:sp>
          <p:nvSpPr>
            <p:cNvPr id="28" name="Left-Right Arrow Callout 27"/>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smtClean="0"/>
                <a:t>ب</a:t>
              </a:r>
              <a:endParaRPr lang="ar-SA" sz="1600" dirty="0"/>
            </a:p>
          </p:txBody>
        </p:sp>
        <p:sp>
          <p:nvSpPr>
            <p:cNvPr id="29" name="TextBox 28"/>
            <p:cNvSpPr txBox="1"/>
            <p:nvPr/>
          </p:nvSpPr>
          <p:spPr>
            <a:xfrm>
              <a:off x="7500958" y="2857496"/>
              <a:ext cx="928694" cy="338554"/>
            </a:xfrm>
            <a:prstGeom prst="rect">
              <a:avLst/>
            </a:prstGeom>
            <a:noFill/>
          </p:spPr>
          <p:txBody>
            <a:bodyPr wrap="square" rtlCol="1">
              <a:spAutoFit/>
            </a:bodyPr>
            <a:lstStyle/>
            <a:p>
              <a:r>
                <a:rPr lang="ar-SA" sz="1600" dirty="0" smtClean="0"/>
                <a:t>برنامج 5</a:t>
              </a:r>
              <a:endParaRPr lang="ar-SA" sz="1600" dirty="0"/>
            </a:p>
          </p:txBody>
        </p:sp>
      </p:grpSp>
      <p:grpSp>
        <p:nvGrpSpPr>
          <p:cNvPr id="30" name="Group 29"/>
          <p:cNvGrpSpPr/>
          <p:nvPr/>
        </p:nvGrpSpPr>
        <p:grpSpPr>
          <a:xfrm>
            <a:off x="1000100" y="3096890"/>
            <a:ext cx="928694" cy="1143008"/>
            <a:chOff x="7500958" y="2500306"/>
            <a:chExt cx="928694" cy="1143008"/>
          </a:xfrm>
        </p:grpSpPr>
        <p:sp>
          <p:nvSpPr>
            <p:cNvPr id="31" name="Left-Right Arrow Callout 30"/>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smtClean="0"/>
                <a:t>ب</a:t>
              </a:r>
              <a:endParaRPr lang="ar-SA" sz="1600" dirty="0"/>
            </a:p>
          </p:txBody>
        </p:sp>
        <p:sp>
          <p:nvSpPr>
            <p:cNvPr id="32" name="TextBox 31"/>
            <p:cNvSpPr txBox="1"/>
            <p:nvPr/>
          </p:nvSpPr>
          <p:spPr>
            <a:xfrm>
              <a:off x="7500958" y="2857496"/>
              <a:ext cx="928694" cy="338554"/>
            </a:xfrm>
            <a:prstGeom prst="rect">
              <a:avLst/>
            </a:prstGeom>
            <a:noFill/>
          </p:spPr>
          <p:txBody>
            <a:bodyPr wrap="square" rtlCol="1">
              <a:spAutoFit/>
            </a:bodyPr>
            <a:lstStyle/>
            <a:p>
              <a:r>
                <a:rPr lang="ar-SA" sz="1600" dirty="0" smtClean="0"/>
                <a:t>برنامج 6</a:t>
              </a:r>
              <a:endParaRPr lang="ar-SA" sz="16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66" y="554380"/>
            <a:ext cx="7481918" cy="714380"/>
          </a:xfrm>
        </p:spPr>
        <p:txBody>
          <a:bodyPr>
            <a:normAutofit/>
          </a:bodyPr>
          <a:lstStyle/>
          <a:p>
            <a:pPr algn="ctr"/>
            <a:r>
              <a:rPr lang="ar-SA" sz="2800" b="1" u="sng" dirty="0" smtClean="0"/>
              <a:t>مميزات استخدام قواعد البيانات</a:t>
            </a:r>
            <a:endParaRPr lang="ar-SA" sz="2800" b="1" dirty="0"/>
          </a:p>
        </p:txBody>
      </p:sp>
      <p:sp>
        <p:nvSpPr>
          <p:cNvPr id="5" name="Slide Number Placeholder 4"/>
          <p:cNvSpPr>
            <a:spLocks noGrp="1"/>
          </p:cNvSpPr>
          <p:nvPr>
            <p:ph type="sldNum" sz="quarter" idx="12"/>
          </p:nvPr>
        </p:nvSpPr>
        <p:spPr/>
        <p:txBody>
          <a:bodyPr/>
          <a:lstStyle/>
          <a:p>
            <a:fld id="{43CFDE9F-9570-49AA-AD8D-0DC2D4E4C031}" type="slidenum">
              <a:rPr lang="ar-SA" smtClean="0"/>
              <a:pPr/>
              <a:t>16</a:t>
            </a:fld>
            <a:endParaRPr lang="ar-SA"/>
          </a:p>
        </p:txBody>
      </p:sp>
      <p:sp>
        <p:nvSpPr>
          <p:cNvPr id="27" name="TextBox 26"/>
          <p:cNvSpPr txBox="1"/>
          <p:nvPr/>
        </p:nvSpPr>
        <p:spPr>
          <a:xfrm>
            <a:off x="428596" y="2204864"/>
            <a:ext cx="8305685" cy="1754326"/>
          </a:xfrm>
          <a:prstGeom prst="rect">
            <a:avLst/>
          </a:prstGeom>
          <a:noFill/>
        </p:spPr>
        <p:txBody>
          <a:bodyPr wrap="square" rtlCol="1">
            <a:spAutoFit/>
          </a:bodyPr>
          <a:lstStyle/>
          <a:p>
            <a:pPr>
              <a:lnSpc>
                <a:spcPct val="150000"/>
              </a:lnSpc>
            </a:pPr>
            <a:r>
              <a:rPr lang="ar-SA" b="1" u="sng" dirty="0" smtClean="0"/>
              <a:t>1- ندرة تكرار البيانات: </a:t>
            </a:r>
          </a:p>
          <a:p>
            <a:pPr>
              <a:lnSpc>
                <a:spcPct val="150000"/>
              </a:lnSpc>
            </a:pPr>
            <a:r>
              <a:rPr lang="ar-SA" dirty="0" smtClean="0"/>
              <a:t>نظرا لاستخدام قاعدة بيانات واحدة فأي بيان لايتم تسجيله أكثر من مره . ويحدث فقط تكرار محدود لعدد من حقول البيانات بشكل يتحكم فيه مصمم قاعدة البيانات من أجل ربط البيانات ببعضها البعض وهذا يمنع ضياع حيز التخزين والجهد والوقت اللازمين لذلك. </a:t>
            </a:r>
            <a:endParaRPr lang="ar-SA" dirty="0"/>
          </a:p>
        </p:txBody>
      </p:sp>
      <p:sp>
        <p:nvSpPr>
          <p:cNvPr id="30" name="TextBox 29"/>
          <p:cNvSpPr txBox="1"/>
          <p:nvPr/>
        </p:nvSpPr>
        <p:spPr>
          <a:xfrm>
            <a:off x="395536" y="4149080"/>
            <a:ext cx="8305685" cy="2169825"/>
          </a:xfrm>
          <a:prstGeom prst="rect">
            <a:avLst/>
          </a:prstGeom>
          <a:noFill/>
        </p:spPr>
        <p:txBody>
          <a:bodyPr wrap="square" rtlCol="1">
            <a:spAutoFit/>
          </a:bodyPr>
          <a:lstStyle/>
          <a:p>
            <a:pPr>
              <a:lnSpc>
                <a:spcPct val="150000"/>
              </a:lnSpc>
            </a:pPr>
            <a:r>
              <a:rPr lang="ar-SA" b="1" u="sng" dirty="0" smtClean="0"/>
              <a:t>2- تجانس أو توافق  البيانات: </a:t>
            </a:r>
          </a:p>
          <a:p>
            <a:pPr>
              <a:lnSpc>
                <a:spcPct val="150000"/>
              </a:lnSpc>
            </a:pPr>
            <a:r>
              <a:rPr lang="ar-SA" dirty="0" smtClean="0"/>
              <a:t>يترتب على عدم تكرارالبيانات داخل قاعدة بيانات واحدة عدم وجود أي بيانات غير متوافقة ذلك لأن إدخال أي معلومة أوتعديلها أو حذفها يتم في نفس قاعدة البيانات وتتأثر به كافة التطبيقات التي تتناول القاعدة.(مثلا في نظام الجامعة عند تعديل عدد ساعات مادة معينة يظهر هذا التعديل في جداول الطلبة وجداول الأساتذة)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in)">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ox(in)">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82372"/>
            <a:ext cx="7481918" cy="714380"/>
          </a:xfrm>
        </p:spPr>
        <p:txBody>
          <a:bodyPr>
            <a:normAutofit/>
          </a:bodyPr>
          <a:lstStyle/>
          <a:p>
            <a:pPr algn="ctr"/>
            <a:r>
              <a:rPr lang="ar-SA" sz="2800" b="1" u="sng" dirty="0" smtClean="0"/>
              <a:t>مميزات استخدام قواعد البيانات</a:t>
            </a:r>
            <a:endParaRPr lang="ar-SA" sz="2800" b="1" dirty="0"/>
          </a:p>
        </p:txBody>
      </p:sp>
      <p:sp>
        <p:nvSpPr>
          <p:cNvPr id="7" name="Slide Number Placeholder 6"/>
          <p:cNvSpPr>
            <a:spLocks noGrp="1"/>
          </p:cNvSpPr>
          <p:nvPr>
            <p:ph type="sldNum" sz="quarter" idx="12"/>
          </p:nvPr>
        </p:nvSpPr>
        <p:spPr/>
        <p:txBody>
          <a:bodyPr/>
          <a:lstStyle/>
          <a:p>
            <a:fld id="{43CFDE9F-9570-49AA-AD8D-0DC2D4E4C031}" type="slidenum">
              <a:rPr lang="ar-SA" smtClean="0"/>
              <a:pPr/>
              <a:t>17</a:t>
            </a:fld>
            <a:endParaRPr lang="ar-SA"/>
          </a:p>
        </p:txBody>
      </p:sp>
      <p:sp>
        <p:nvSpPr>
          <p:cNvPr id="5" name="TextBox 4"/>
          <p:cNvSpPr txBox="1"/>
          <p:nvPr/>
        </p:nvSpPr>
        <p:spPr>
          <a:xfrm>
            <a:off x="477068" y="1720251"/>
            <a:ext cx="8305685" cy="1338828"/>
          </a:xfrm>
          <a:prstGeom prst="rect">
            <a:avLst/>
          </a:prstGeom>
          <a:noFill/>
        </p:spPr>
        <p:txBody>
          <a:bodyPr wrap="square" rtlCol="1">
            <a:spAutoFit/>
          </a:bodyPr>
          <a:lstStyle/>
          <a:p>
            <a:pPr>
              <a:lnSpc>
                <a:spcPct val="150000"/>
              </a:lnSpc>
            </a:pPr>
            <a:r>
              <a:rPr lang="ar-SA" b="1" u="sng" dirty="0" smtClean="0"/>
              <a:t>3- توفر المرونة : </a:t>
            </a:r>
          </a:p>
          <a:p>
            <a:pPr>
              <a:lnSpc>
                <a:spcPct val="150000"/>
              </a:lnSpc>
            </a:pPr>
            <a:r>
              <a:rPr lang="ar-SA" dirty="0" smtClean="0"/>
              <a:t>يتميز نظام معالجة قواعد البيانات بالمرونة الكبيرة والقابلية للتعديل وتتطلب وقتا وجهدا بسيطا جدا وبالتالي تكلفة منخفضة (مثل الحذف والإضافة) . </a:t>
            </a:r>
            <a:endParaRPr lang="ar-SA" dirty="0"/>
          </a:p>
        </p:txBody>
      </p:sp>
      <p:sp>
        <p:nvSpPr>
          <p:cNvPr id="6" name="TextBox 5"/>
          <p:cNvSpPr txBox="1"/>
          <p:nvPr/>
        </p:nvSpPr>
        <p:spPr>
          <a:xfrm>
            <a:off x="467544" y="3258850"/>
            <a:ext cx="8305685" cy="1754326"/>
          </a:xfrm>
          <a:prstGeom prst="rect">
            <a:avLst/>
          </a:prstGeom>
          <a:noFill/>
        </p:spPr>
        <p:txBody>
          <a:bodyPr wrap="square" rtlCol="1">
            <a:spAutoFit/>
          </a:bodyPr>
          <a:lstStyle/>
          <a:p>
            <a:pPr>
              <a:lnSpc>
                <a:spcPct val="150000"/>
              </a:lnSpc>
            </a:pPr>
            <a:r>
              <a:rPr lang="ar-SA" b="1" u="sng" dirty="0" smtClean="0"/>
              <a:t>4- توفر المواصفات القياسية  : </a:t>
            </a:r>
          </a:p>
          <a:p>
            <a:pPr>
              <a:lnSpc>
                <a:spcPct val="150000"/>
              </a:lnSpc>
            </a:pPr>
            <a:r>
              <a:rPr lang="ar-SA" dirty="0" smtClean="0"/>
              <a:t>في العادة يضع مصمم قاعدة البيانات قيودا على البيانات وعلى علاقاتها ببعضها البعض هذه القيود يفرضها النظام على جميع المتعاملين مع قاعدة البيانات مما يضمن توفر مواصفات قياسية عالية لأنها إجبارية من النظام  (مثلا لا ندخل درجة أكبر من مئة).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10364"/>
            <a:ext cx="7481918" cy="714380"/>
          </a:xfrm>
        </p:spPr>
        <p:txBody>
          <a:bodyPr>
            <a:normAutofit/>
          </a:bodyPr>
          <a:lstStyle/>
          <a:p>
            <a:pPr algn="ctr"/>
            <a:r>
              <a:rPr lang="ar-SA" sz="2800" b="1" u="sng" dirty="0" smtClean="0"/>
              <a:t>مميزات استخدام قواعد البيانات</a:t>
            </a:r>
            <a:endParaRPr lang="ar-SA" sz="2800" b="1" dirty="0"/>
          </a:p>
        </p:txBody>
      </p:sp>
      <p:sp>
        <p:nvSpPr>
          <p:cNvPr id="6" name="Slide Number Placeholder 5"/>
          <p:cNvSpPr>
            <a:spLocks noGrp="1"/>
          </p:cNvSpPr>
          <p:nvPr>
            <p:ph type="sldNum" sz="quarter" idx="12"/>
          </p:nvPr>
        </p:nvSpPr>
        <p:spPr/>
        <p:txBody>
          <a:bodyPr/>
          <a:lstStyle/>
          <a:p>
            <a:fld id="{43CFDE9F-9570-49AA-AD8D-0DC2D4E4C031}" type="slidenum">
              <a:rPr lang="ar-SA" smtClean="0"/>
              <a:pPr/>
              <a:t>18</a:t>
            </a:fld>
            <a:endParaRPr lang="ar-SA"/>
          </a:p>
        </p:txBody>
      </p:sp>
      <p:sp>
        <p:nvSpPr>
          <p:cNvPr id="7" name="TextBox 6"/>
          <p:cNvSpPr txBox="1"/>
          <p:nvPr/>
        </p:nvSpPr>
        <p:spPr>
          <a:xfrm>
            <a:off x="473648" y="1571085"/>
            <a:ext cx="8305685" cy="923330"/>
          </a:xfrm>
          <a:prstGeom prst="rect">
            <a:avLst/>
          </a:prstGeom>
          <a:noFill/>
        </p:spPr>
        <p:txBody>
          <a:bodyPr wrap="square" rtlCol="1">
            <a:spAutoFit/>
          </a:bodyPr>
          <a:lstStyle/>
          <a:p>
            <a:pPr>
              <a:lnSpc>
                <a:spcPct val="150000"/>
              </a:lnSpc>
            </a:pPr>
            <a:r>
              <a:rPr lang="ar-SA" b="1" u="sng" dirty="0" smtClean="0"/>
              <a:t>5- مشاركة كبيرة  : </a:t>
            </a:r>
          </a:p>
          <a:p>
            <a:pPr>
              <a:lnSpc>
                <a:spcPct val="150000"/>
              </a:lnSpc>
            </a:pPr>
            <a:r>
              <a:rPr lang="ar-SA" dirty="0" smtClean="0"/>
              <a:t>توفر نظم قواعد البيانات مشاركة كبيرة مع تعدد مستخدمي النظم  . </a:t>
            </a:r>
            <a:endParaRPr lang="ar-SA" dirty="0"/>
          </a:p>
        </p:txBody>
      </p:sp>
      <p:sp>
        <p:nvSpPr>
          <p:cNvPr id="8" name="TextBox 7"/>
          <p:cNvSpPr txBox="1"/>
          <p:nvPr/>
        </p:nvSpPr>
        <p:spPr>
          <a:xfrm>
            <a:off x="464124" y="2681056"/>
            <a:ext cx="8305685" cy="1754326"/>
          </a:xfrm>
          <a:prstGeom prst="rect">
            <a:avLst/>
          </a:prstGeom>
          <a:noFill/>
        </p:spPr>
        <p:txBody>
          <a:bodyPr wrap="square" rtlCol="1">
            <a:spAutoFit/>
          </a:bodyPr>
          <a:lstStyle/>
          <a:p>
            <a:pPr>
              <a:lnSpc>
                <a:spcPct val="150000"/>
              </a:lnSpc>
            </a:pPr>
            <a:r>
              <a:rPr lang="ar-SA" b="1" u="sng" dirty="0" smtClean="0"/>
              <a:t>6- سهولة الصيانة  : </a:t>
            </a:r>
          </a:p>
          <a:p>
            <a:pPr>
              <a:lnSpc>
                <a:spcPct val="150000"/>
              </a:lnSpc>
            </a:pPr>
            <a:r>
              <a:rPr lang="ar-SA" dirty="0" smtClean="0"/>
              <a:t>نظرا لأن التطبيقات تتناول نفس قاعدة البيانات فأن أي إجراء أي تعديل يتم في موضع واحد في قاعدة البيانات بسهولة ويسر وتحت مسؤولية المختص (مثلا عند تعديل عدد ساعات المقرر يتم التعديل مباشرة على جداول الأساتذة والطلبة)   </a:t>
            </a:r>
            <a:endParaRPr lang="ar-SA" dirty="0"/>
          </a:p>
        </p:txBody>
      </p:sp>
      <p:sp>
        <p:nvSpPr>
          <p:cNvPr id="9" name="TextBox 8"/>
          <p:cNvSpPr txBox="1"/>
          <p:nvPr/>
        </p:nvSpPr>
        <p:spPr>
          <a:xfrm>
            <a:off x="35496" y="4538444"/>
            <a:ext cx="8734313" cy="1338828"/>
          </a:xfrm>
          <a:prstGeom prst="rect">
            <a:avLst/>
          </a:prstGeom>
          <a:noFill/>
        </p:spPr>
        <p:txBody>
          <a:bodyPr wrap="square" rtlCol="1">
            <a:spAutoFit/>
          </a:bodyPr>
          <a:lstStyle/>
          <a:p>
            <a:pPr>
              <a:lnSpc>
                <a:spcPct val="150000"/>
              </a:lnSpc>
            </a:pPr>
            <a:r>
              <a:rPr lang="ar-SA" b="1" u="sng" dirty="0" smtClean="0"/>
              <a:t>7- أمن وسرية البيانات عالية جدا  : </a:t>
            </a:r>
          </a:p>
          <a:p>
            <a:pPr>
              <a:lnSpc>
                <a:spcPct val="150000"/>
              </a:lnSpc>
            </a:pPr>
            <a:r>
              <a:rPr lang="ar-SA" dirty="0" smtClean="0"/>
              <a:t>تتضمن نظم قوعد البيانات إعطاء صلاحيات محددة لكل مجموعة من المستخدمين وهذا يؤمن البيانات تأمين عاليا ضد المستخدمين غير المصرح لهم  .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54380"/>
            <a:ext cx="7481918" cy="714380"/>
          </a:xfrm>
        </p:spPr>
        <p:txBody>
          <a:bodyPr>
            <a:normAutofit/>
          </a:bodyPr>
          <a:lstStyle/>
          <a:p>
            <a:pPr algn="ctr"/>
            <a:r>
              <a:rPr lang="ar-SA" sz="2800" b="1" u="sng" dirty="0" smtClean="0"/>
              <a:t>مميزات استخدام قواعد البيانات</a:t>
            </a:r>
            <a:endParaRPr lang="ar-SA" sz="2800" b="1" dirty="0"/>
          </a:p>
        </p:txBody>
      </p:sp>
      <p:sp>
        <p:nvSpPr>
          <p:cNvPr id="6" name="Slide Number Placeholder 5"/>
          <p:cNvSpPr>
            <a:spLocks noGrp="1"/>
          </p:cNvSpPr>
          <p:nvPr>
            <p:ph type="sldNum" sz="quarter" idx="12"/>
          </p:nvPr>
        </p:nvSpPr>
        <p:spPr/>
        <p:txBody>
          <a:bodyPr/>
          <a:lstStyle/>
          <a:p>
            <a:fld id="{43CFDE9F-9570-49AA-AD8D-0DC2D4E4C031}" type="slidenum">
              <a:rPr lang="ar-SA" smtClean="0"/>
              <a:pPr/>
              <a:t>19</a:t>
            </a:fld>
            <a:endParaRPr lang="ar-SA"/>
          </a:p>
        </p:txBody>
      </p:sp>
      <p:sp>
        <p:nvSpPr>
          <p:cNvPr id="7" name="TextBox 6"/>
          <p:cNvSpPr txBox="1"/>
          <p:nvPr/>
        </p:nvSpPr>
        <p:spPr>
          <a:xfrm>
            <a:off x="473648" y="1468890"/>
            <a:ext cx="8305685" cy="1754326"/>
          </a:xfrm>
          <a:prstGeom prst="rect">
            <a:avLst/>
          </a:prstGeom>
          <a:noFill/>
        </p:spPr>
        <p:txBody>
          <a:bodyPr wrap="square" rtlCol="1">
            <a:spAutoFit/>
          </a:bodyPr>
          <a:lstStyle/>
          <a:p>
            <a:pPr>
              <a:lnSpc>
                <a:spcPct val="150000"/>
              </a:lnSpc>
            </a:pPr>
            <a:r>
              <a:rPr lang="ar-SA" b="1" u="sng" dirty="0" smtClean="0"/>
              <a:t>8- تحديث فوري للبيانات   : </a:t>
            </a:r>
          </a:p>
          <a:p>
            <a:pPr>
              <a:lnSpc>
                <a:spcPct val="150000"/>
              </a:lnSpc>
            </a:pPr>
            <a:r>
              <a:rPr lang="ar-SA" dirty="0" smtClean="0"/>
              <a:t>تصميم قاعدة البيانات بالشكل القياسي المتكامل وتوحيد مصدر البيانات التي تتناولها كافة التطبيقات يتسبب في أن أي تحديث سواء كان تعديل ام إضافة أم حذف فوري لكافة التطبيقات التي تستخدم  قاعدة البيانات . </a:t>
            </a:r>
            <a:endParaRPr lang="ar-SA" dirty="0"/>
          </a:p>
        </p:txBody>
      </p:sp>
      <p:sp>
        <p:nvSpPr>
          <p:cNvPr id="8" name="TextBox 7"/>
          <p:cNvSpPr txBox="1"/>
          <p:nvPr/>
        </p:nvSpPr>
        <p:spPr>
          <a:xfrm>
            <a:off x="464124" y="3111964"/>
            <a:ext cx="8305685" cy="1754326"/>
          </a:xfrm>
          <a:prstGeom prst="rect">
            <a:avLst/>
          </a:prstGeom>
          <a:noFill/>
        </p:spPr>
        <p:txBody>
          <a:bodyPr wrap="square" rtlCol="1">
            <a:spAutoFit/>
          </a:bodyPr>
          <a:lstStyle/>
          <a:p>
            <a:pPr>
              <a:lnSpc>
                <a:spcPct val="150000"/>
              </a:lnSpc>
            </a:pPr>
            <a:r>
              <a:rPr lang="ar-SA" b="1" u="sng" dirty="0" smtClean="0"/>
              <a:t>9- استعادة البيانات والنسخ الإحتياطية : </a:t>
            </a:r>
          </a:p>
          <a:p>
            <a:pPr>
              <a:lnSpc>
                <a:spcPct val="150000"/>
              </a:lnSpc>
            </a:pPr>
            <a:r>
              <a:rPr lang="ar-SA" dirty="0" smtClean="0"/>
              <a:t>توفر نظم قاعدة البيانات برامج لتوفير نسخ احتياطية من قاعدة البيانات. هذا بالإضافة لوجود برامج تقوم باستعادة البيانات في حال وجود أي عطل غير تدمير البيانات وحتى في حال تدمير البيانات يمكن الاستعانة بالنسخ الاحتياطية . </a:t>
            </a:r>
            <a:endParaRPr lang="ar-SA" dirty="0"/>
          </a:p>
        </p:txBody>
      </p:sp>
      <p:sp>
        <p:nvSpPr>
          <p:cNvPr id="9" name="TextBox 8"/>
          <p:cNvSpPr txBox="1"/>
          <p:nvPr/>
        </p:nvSpPr>
        <p:spPr>
          <a:xfrm>
            <a:off x="86159" y="4826476"/>
            <a:ext cx="8734313" cy="1842884"/>
          </a:xfrm>
          <a:prstGeom prst="rect">
            <a:avLst/>
          </a:prstGeom>
          <a:noFill/>
        </p:spPr>
        <p:txBody>
          <a:bodyPr wrap="square" rtlCol="1">
            <a:noAutofit/>
          </a:bodyPr>
          <a:lstStyle/>
          <a:p>
            <a:pPr>
              <a:lnSpc>
                <a:spcPct val="150000"/>
              </a:lnSpc>
            </a:pPr>
            <a:r>
              <a:rPr lang="ar-SA" b="1" u="sng" dirty="0" smtClean="0"/>
              <a:t>10- استقلالية البيانات  : </a:t>
            </a:r>
          </a:p>
          <a:p>
            <a:r>
              <a:rPr lang="ar-SA" dirty="0" smtClean="0"/>
              <a:t>تصميم قاعدة البيانات بحيث تكون منفصلة عن التطبيقات التي تستخدمها يجعل صيانة هذه التطبيقات أوحتى بناء تطبيقات جديدة يتم بعيدا عن تلك القاعدة ولا يؤثر عليها كذلك يمكن أن تكون قاعدة البيانات على جهاز خادم وأي تطبيق يعمل على أجهزة أخرى بحيث لوتعطلت هذه التطبيقات لاتتأثر قاعدة البيانات بذلك.</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smtClean="0"/>
              <a:t>عناصر المحاضرة</a:t>
            </a:r>
            <a:endParaRPr lang="ar-SA" dirty="0"/>
          </a:p>
        </p:txBody>
      </p:sp>
      <p:sp>
        <p:nvSpPr>
          <p:cNvPr id="2" name="Content Placeholder 1"/>
          <p:cNvSpPr>
            <a:spLocks noGrp="1"/>
          </p:cNvSpPr>
          <p:nvPr>
            <p:ph idx="1"/>
          </p:nvPr>
        </p:nvSpPr>
        <p:spPr/>
        <p:txBody>
          <a:bodyPr/>
          <a:lstStyle/>
          <a:p>
            <a:r>
              <a:rPr lang="ar-SA" dirty="0" smtClean="0"/>
              <a:t>مقدمة.</a:t>
            </a:r>
          </a:p>
          <a:p>
            <a:r>
              <a:rPr lang="ar-SA" dirty="0" smtClean="0"/>
              <a:t>البيانات والمعلومات وقواعد البيانات ونظم إدارة قواعد البيانات.</a:t>
            </a:r>
          </a:p>
          <a:p>
            <a:r>
              <a:rPr lang="ar-SA" dirty="0" smtClean="0"/>
              <a:t>مميزات استخدام قواعد البيانات.</a:t>
            </a:r>
          </a:p>
          <a:p>
            <a:r>
              <a:rPr lang="ar-SA" dirty="0" smtClean="0"/>
              <a:t>القائمون على قواعد البيانات.</a:t>
            </a:r>
            <a:endParaRPr lang="ar-SA"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2</a:t>
            </a:fld>
            <a:endParaRPr lang="ar-S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smtClean="0"/>
              <a:t>عناصر المحاضرة</a:t>
            </a:r>
            <a:endParaRPr lang="ar-SA" dirty="0"/>
          </a:p>
        </p:txBody>
      </p:sp>
      <p:sp>
        <p:nvSpPr>
          <p:cNvPr id="2" name="Content Placeholder 1"/>
          <p:cNvSpPr>
            <a:spLocks noGrp="1"/>
          </p:cNvSpPr>
          <p:nvPr>
            <p:ph idx="1"/>
          </p:nvPr>
        </p:nvSpPr>
        <p:spPr/>
        <p:txBody>
          <a:bodyPr/>
          <a:lstStyle/>
          <a:p>
            <a:r>
              <a:rPr lang="ar-SA" dirty="0" smtClean="0"/>
              <a:t>مقدمة.</a:t>
            </a:r>
          </a:p>
          <a:p>
            <a:r>
              <a:rPr lang="ar-SA" dirty="0" smtClean="0"/>
              <a:t>البيانات والمعلومات وقواعد البيانات ونظم إدارة قواعد البيانات.</a:t>
            </a:r>
          </a:p>
          <a:p>
            <a:r>
              <a:rPr lang="ar-SA" dirty="0" smtClean="0"/>
              <a:t>مميزات استخدام قواعد البيانات.</a:t>
            </a:r>
          </a:p>
          <a:p>
            <a:r>
              <a:rPr lang="ar-SA" dirty="0" smtClean="0">
                <a:solidFill>
                  <a:srgbClr val="FF0000"/>
                </a:solidFill>
              </a:rPr>
              <a:t>القائمون على قواعد البيانات.</a:t>
            </a:r>
            <a:endParaRPr lang="ar-SA" dirty="0">
              <a:solidFill>
                <a:srgbClr val="FF0000"/>
              </a:solidFill>
            </a:endParaRPr>
          </a:p>
        </p:txBody>
      </p:sp>
      <p:sp>
        <p:nvSpPr>
          <p:cNvPr id="4" name="Slide Number Placeholder 3"/>
          <p:cNvSpPr>
            <a:spLocks noGrp="1"/>
          </p:cNvSpPr>
          <p:nvPr>
            <p:ph type="sldNum" sz="quarter" idx="12"/>
          </p:nvPr>
        </p:nvSpPr>
        <p:spPr/>
        <p:txBody>
          <a:bodyPr/>
          <a:lstStyle/>
          <a:p>
            <a:fld id="{43CFDE9F-9570-49AA-AD8D-0DC2D4E4C031}" type="slidenum">
              <a:rPr lang="ar-SA" smtClean="0"/>
              <a:pPr/>
              <a:t>20</a:t>
            </a:fld>
            <a:endParaRPr lang="ar-S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285728"/>
            <a:ext cx="6629400" cy="857256"/>
          </a:xfrm>
        </p:spPr>
        <p:txBody>
          <a:bodyPr>
            <a:normAutofit/>
          </a:bodyPr>
          <a:lstStyle/>
          <a:p>
            <a:pPr algn="ctr"/>
            <a:r>
              <a:rPr lang="ar-SA" sz="3600" b="1" u="sng" dirty="0" smtClean="0"/>
              <a:t>القائمون على قواعد البيانات</a:t>
            </a:r>
            <a:endParaRPr lang="ar-SA" sz="3600" b="1" dirty="0"/>
          </a:p>
        </p:txBody>
      </p:sp>
      <p:sp>
        <p:nvSpPr>
          <p:cNvPr id="5" name="Slide Number Placeholder 4"/>
          <p:cNvSpPr>
            <a:spLocks noGrp="1"/>
          </p:cNvSpPr>
          <p:nvPr>
            <p:ph type="sldNum" sz="quarter" idx="12"/>
          </p:nvPr>
        </p:nvSpPr>
        <p:spPr/>
        <p:txBody>
          <a:bodyPr/>
          <a:lstStyle/>
          <a:p>
            <a:fld id="{43CFDE9F-9570-49AA-AD8D-0DC2D4E4C031}" type="slidenum">
              <a:rPr lang="ar-SA" smtClean="0"/>
              <a:pPr/>
              <a:t>21</a:t>
            </a:fld>
            <a:endParaRPr lang="ar-SA"/>
          </a:p>
        </p:txBody>
      </p:sp>
      <p:sp>
        <p:nvSpPr>
          <p:cNvPr id="4" name="TextBox 3"/>
          <p:cNvSpPr txBox="1"/>
          <p:nvPr/>
        </p:nvSpPr>
        <p:spPr>
          <a:xfrm>
            <a:off x="539552" y="1547207"/>
            <a:ext cx="8305685" cy="3249945"/>
          </a:xfrm>
          <a:prstGeom prst="rect">
            <a:avLst/>
          </a:prstGeom>
          <a:noFill/>
        </p:spPr>
        <p:txBody>
          <a:bodyPr wrap="square" rtlCol="1">
            <a:noAutofit/>
          </a:bodyPr>
          <a:lstStyle/>
          <a:p>
            <a:pPr>
              <a:lnSpc>
                <a:spcPct val="150000"/>
              </a:lnSpc>
            </a:pPr>
            <a:r>
              <a:rPr lang="ar-SA" b="1" u="sng" dirty="0" smtClean="0"/>
              <a:t>1- إدارة قاعدة البيانات   : </a:t>
            </a:r>
          </a:p>
          <a:p>
            <a:pPr>
              <a:lnSpc>
                <a:spcPct val="150000"/>
              </a:lnSpc>
            </a:pPr>
            <a:r>
              <a:rPr lang="ar-SA" dirty="0" smtClean="0"/>
              <a:t>يوجد في أي شركة أو وزارة لديها قاعدة بيانات فريق عمل مسئول عن إدارة قاعدة البيانات يرأس الفريق مدير قاعدة البيانات ويكونون هم المسئولين عن التحكم في كافة إمكانيات قاعدة البيانات واستخداماتها ويتضمن ذلك الترخيص بالصلاحيات ومراقبة عمل القاعدة وأي تجاوزات تحصل من المستخدمين كذلك من مهامهم تنظيم عملية النسخ الاحتياطي.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339496"/>
            <a:ext cx="6629400" cy="857256"/>
          </a:xfrm>
        </p:spPr>
        <p:txBody>
          <a:bodyPr>
            <a:normAutofit/>
          </a:bodyPr>
          <a:lstStyle/>
          <a:p>
            <a:pPr algn="ctr"/>
            <a:r>
              <a:rPr lang="ar-SA" sz="3600" b="1" u="sng" dirty="0" smtClean="0"/>
              <a:t>القائمون على قواعد البيانات</a:t>
            </a:r>
            <a:endParaRPr lang="ar-SA" sz="3600" b="1" dirty="0"/>
          </a:p>
        </p:txBody>
      </p:sp>
      <p:sp>
        <p:nvSpPr>
          <p:cNvPr id="9" name="Slide Number Placeholder 8"/>
          <p:cNvSpPr>
            <a:spLocks noGrp="1"/>
          </p:cNvSpPr>
          <p:nvPr>
            <p:ph type="sldNum" sz="quarter" idx="12"/>
          </p:nvPr>
        </p:nvSpPr>
        <p:spPr/>
        <p:txBody>
          <a:bodyPr/>
          <a:lstStyle/>
          <a:p>
            <a:fld id="{43CFDE9F-9570-49AA-AD8D-0DC2D4E4C031}" type="slidenum">
              <a:rPr lang="ar-SA" smtClean="0"/>
              <a:pPr/>
              <a:t>22</a:t>
            </a:fld>
            <a:endParaRPr lang="ar-SA"/>
          </a:p>
        </p:txBody>
      </p:sp>
      <p:sp>
        <p:nvSpPr>
          <p:cNvPr id="5" name="TextBox 4"/>
          <p:cNvSpPr txBox="1"/>
          <p:nvPr/>
        </p:nvSpPr>
        <p:spPr>
          <a:xfrm>
            <a:off x="395536" y="1523544"/>
            <a:ext cx="8305685" cy="1754326"/>
          </a:xfrm>
          <a:prstGeom prst="rect">
            <a:avLst/>
          </a:prstGeom>
          <a:noFill/>
        </p:spPr>
        <p:txBody>
          <a:bodyPr wrap="square" rtlCol="1">
            <a:spAutoFit/>
          </a:bodyPr>
          <a:lstStyle/>
          <a:p>
            <a:pPr>
              <a:lnSpc>
                <a:spcPct val="150000"/>
              </a:lnSpc>
            </a:pPr>
            <a:r>
              <a:rPr lang="ar-SA" b="1" u="sng" dirty="0" smtClean="0"/>
              <a:t>2- إنتاج قاعدة البيانات وتطبيقاتها   :</a:t>
            </a:r>
          </a:p>
          <a:p>
            <a:pPr>
              <a:lnSpc>
                <a:spcPct val="150000"/>
              </a:lnSpc>
            </a:pPr>
            <a:r>
              <a:rPr lang="ar-SA" u="sng" dirty="0" smtClean="0"/>
              <a:t>ويشمل عدة وظائف :</a:t>
            </a:r>
          </a:p>
          <a:p>
            <a:pPr>
              <a:lnSpc>
                <a:spcPct val="150000"/>
              </a:lnSpc>
            </a:pPr>
            <a:r>
              <a:rPr lang="ar-SA" u="sng" dirty="0" smtClean="0"/>
              <a:t>أولا ً/</a:t>
            </a:r>
            <a:r>
              <a:rPr lang="ar-SA" dirty="0" smtClean="0"/>
              <a:t> </a:t>
            </a:r>
            <a:r>
              <a:rPr lang="ar-SA" u="sng" dirty="0" smtClean="0"/>
              <a:t>تحليل النظم : </a:t>
            </a:r>
            <a:r>
              <a:rPr lang="ar-SA" dirty="0" smtClean="0"/>
              <a:t>مسئولية محلل النظم هي تحليل متطلبات الجهة التي سوف تستخدم النظام ومن ثم تحديد كافة البيانات وعلاقتها ببعضها والقيود المفروضة عليها  </a:t>
            </a:r>
          </a:p>
        </p:txBody>
      </p:sp>
      <p:sp>
        <p:nvSpPr>
          <p:cNvPr id="6" name="TextBox 5"/>
          <p:cNvSpPr txBox="1"/>
          <p:nvPr/>
        </p:nvSpPr>
        <p:spPr>
          <a:xfrm>
            <a:off x="414413" y="4457866"/>
            <a:ext cx="8305685" cy="923330"/>
          </a:xfrm>
          <a:prstGeom prst="rect">
            <a:avLst/>
          </a:prstGeom>
          <a:noFill/>
        </p:spPr>
        <p:txBody>
          <a:bodyPr wrap="square" rtlCol="1">
            <a:spAutoFit/>
          </a:bodyPr>
          <a:lstStyle/>
          <a:p>
            <a:pPr>
              <a:lnSpc>
                <a:spcPct val="150000"/>
              </a:lnSpc>
            </a:pPr>
            <a:r>
              <a:rPr lang="ar-SA" u="sng" dirty="0" smtClean="0"/>
              <a:t>ثالثا ً/</a:t>
            </a:r>
            <a:r>
              <a:rPr lang="ar-SA" dirty="0" smtClean="0"/>
              <a:t> </a:t>
            </a:r>
            <a:r>
              <a:rPr lang="ar-SA" u="sng" dirty="0" smtClean="0"/>
              <a:t>تطوير قاعدة البيانات  : </a:t>
            </a:r>
            <a:r>
              <a:rPr lang="ar-SA" dirty="0" smtClean="0"/>
              <a:t>إنشاء واختبار قاعدة البيانات قبل وضعها مرحلة التشغيل وغلبا يقوم بهذه المهمة أحد أعضاء فريق إدارة قاعدة البيانات  </a:t>
            </a:r>
            <a:endParaRPr lang="ar-SA" b="1" dirty="0" smtClean="0"/>
          </a:p>
        </p:txBody>
      </p:sp>
      <p:sp>
        <p:nvSpPr>
          <p:cNvPr id="7" name="TextBox 6"/>
          <p:cNvSpPr txBox="1"/>
          <p:nvPr/>
        </p:nvSpPr>
        <p:spPr>
          <a:xfrm>
            <a:off x="414413" y="5457998"/>
            <a:ext cx="8305685" cy="923330"/>
          </a:xfrm>
          <a:prstGeom prst="rect">
            <a:avLst/>
          </a:prstGeom>
          <a:noFill/>
        </p:spPr>
        <p:txBody>
          <a:bodyPr wrap="square" rtlCol="1">
            <a:spAutoFit/>
          </a:bodyPr>
          <a:lstStyle/>
          <a:p>
            <a:pPr>
              <a:lnSpc>
                <a:spcPct val="150000"/>
              </a:lnSpc>
            </a:pPr>
            <a:r>
              <a:rPr lang="ar-SA" u="sng" dirty="0" smtClean="0"/>
              <a:t>رابعا ً/</a:t>
            </a:r>
            <a:r>
              <a:rPr lang="ar-SA" dirty="0" smtClean="0"/>
              <a:t> </a:t>
            </a:r>
            <a:r>
              <a:rPr lang="ar-SA" u="sng" dirty="0" smtClean="0"/>
              <a:t>تطوير تطبيقات قاعدة البيانات  : </a:t>
            </a:r>
            <a:r>
              <a:rPr lang="ar-SA" dirty="0" smtClean="0"/>
              <a:t>يقوم المبرمج ومطور التطبيقات بتطوير نظم المعلومات التي تتناول قاعدة البيانات من خلال برامج التطبيق    </a:t>
            </a:r>
            <a:endParaRPr lang="ar-SA" b="1" dirty="0" smtClean="0"/>
          </a:p>
        </p:txBody>
      </p:sp>
      <p:sp>
        <p:nvSpPr>
          <p:cNvPr id="8" name="TextBox 7"/>
          <p:cNvSpPr txBox="1"/>
          <p:nvPr/>
        </p:nvSpPr>
        <p:spPr>
          <a:xfrm>
            <a:off x="414413" y="3166618"/>
            <a:ext cx="8305685" cy="923330"/>
          </a:xfrm>
          <a:prstGeom prst="rect">
            <a:avLst/>
          </a:prstGeom>
          <a:noFill/>
        </p:spPr>
        <p:txBody>
          <a:bodyPr wrap="square" rtlCol="1">
            <a:spAutoFit/>
          </a:bodyPr>
          <a:lstStyle/>
          <a:p>
            <a:pPr>
              <a:lnSpc>
                <a:spcPct val="150000"/>
              </a:lnSpc>
            </a:pPr>
            <a:r>
              <a:rPr lang="ar-SA" u="sng" dirty="0" smtClean="0"/>
              <a:t>ثانيا ً/</a:t>
            </a:r>
            <a:r>
              <a:rPr lang="ar-SA" dirty="0" smtClean="0"/>
              <a:t> </a:t>
            </a:r>
            <a:r>
              <a:rPr lang="ar-SA" u="sng" dirty="0" smtClean="0"/>
              <a:t>تصميم قاعدة البيانات  : </a:t>
            </a:r>
            <a:r>
              <a:rPr lang="ar-SA" dirty="0" smtClean="0"/>
              <a:t>يقوم مصمم قاعدة البيانات بتحديد البيانات التي ستخزن حيث يحصل على نتائج مرحلة التحليل وعن طريق الاتصال بكل مستخدمي قاعدة البيانات مستقبلا لكي يفهم متطلباتهم  </a:t>
            </a:r>
            <a:endParaRPr lang="ar-SA"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142852"/>
            <a:ext cx="6629400" cy="857256"/>
          </a:xfrm>
        </p:spPr>
        <p:txBody>
          <a:bodyPr>
            <a:normAutofit/>
          </a:bodyPr>
          <a:lstStyle/>
          <a:p>
            <a:pPr algn="ctr"/>
            <a:r>
              <a:rPr lang="ar-SA" sz="3600" b="1" u="sng" dirty="0" smtClean="0"/>
              <a:t>القائمون على قواعد البيانات</a:t>
            </a:r>
            <a:endParaRPr lang="ar-SA" sz="3600" b="1" dirty="0"/>
          </a:p>
        </p:txBody>
      </p:sp>
      <p:sp>
        <p:nvSpPr>
          <p:cNvPr id="5" name="Slide Number Placeholder 4"/>
          <p:cNvSpPr>
            <a:spLocks noGrp="1"/>
          </p:cNvSpPr>
          <p:nvPr>
            <p:ph type="sldNum" sz="quarter" idx="12"/>
          </p:nvPr>
        </p:nvSpPr>
        <p:spPr/>
        <p:txBody>
          <a:bodyPr/>
          <a:lstStyle/>
          <a:p>
            <a:fld id="{43CFDE9F-9570-49AA-AD8D-0DC2D4E4C031}" type="slidenum">
              <a:rPr lang="ar-SA" smtClean="0"/>
              <a:pPr/>
              <a:t>23</a:t>
            </a:fld>
            <a:endParaRPr lang="ar-SA"/>
          </a:p>
        </p:txBody>
      </p:sp>
      <p:sp>
        <p:nvSpPr>
          <p:cNvPr id="9" name="TextBox 8"/>
          <p:cNvSpPr txBox="1"/>
          <p:nvPr/>
        </p:nvSpPr>
        <p:spPr>
          <a:xfrm>
            <a:off x="695471" y="1142984"/>
            <a:ext cx="8305685" cy="2169825"/>
          </a:xfrm>
          <a:prstGeom prst="rect">
            <a:avLst/>
          </a:prstGeom>
          <a:noFill/>
        </p:spPr>
        <p:txBody>
          <a:bodyPr wrap="square" rtlCol="1">
            <a:spAutoFit/>
          </a:bodyPr>
          <a:lstStyle/>
          <a:p>
            <a:pPr>
              <a:lnSpc>
                <a:spcPct val="150000"/>
              </a:lnSpc>
            </a:pPr>
            <a:r>
              <a:rPr lang="ar-SA" b="1" u="sng" dirty="0" smtClean="0"/>
              <a:t>3- تناول قاعدة البيانات(استخدام قاعدة البيانات)  :</a:t>
            </a:r>
          </a:p>
          <a:p>
            <a:pPr>
              <a:lnSpc>
                <a:spcPct val="150000"/>
              </a:lnSpc>
            </a:pPr>
            <a:r>
              <a:rPr lang="ar-SA" dirty="0" smtClean="0"/>
              <a:t>نطلق على مستخدمي قاعدة البيانات المستخدمون  وهم كافة المتعاملين مع قاعدة البيانات مثل الذين يقومون بتسجيل الطلبة أو حجز الطيران وتوفر نظم قاعدة البيانات أدوت تسهل على المستخدم النهائي استخدام قاعدة البيانات دون تخصص في الحاسب الآلي </a:t>
            </a:r>
          </a:p>
        </p:txBody>
      </p:sp>
      <p:sp>
        <p:nvSpPr>
          <p:cNvPr id="10" name="TextBox 9"/>
          <p:cNvSpPr txBox="1"/>
          <p:nvPr/>
        </p:nvSpPr>
        <p:spPr>
          <a:xfrm>
            <a:off x="714348" y="3451870"/>
            <a:ext cx="8305685" cy="1338828"/>
          </a:xfrm>
          <a:prstGeom prst="rect">
            <a:avLst/>
          </a:prstGeom>
          <a:noFill/>
        </p:spPr>
        <p:txBody>
          <a:bodyPr wrap="square" rtlCol="1">
            <a:spAutoFit/>
          </a:bodyPr>
          <a:lstStyle/>
          <a:p>
            <a:pPr>
              <a:lnSpc>
                <a:spcPct val="150000"/>
              </a:lnSpc>
            </a:pPr>
            <a:r>
              <a:rPr lang="ar-SA" b="1" u="sng" dirty="0" smtClean="0"/>
              <a:t>4- تشغيل وصيانة قاعدة البيانات   :</a:t>
            </a:r>
          </a:p>
          <a:p>
            <a:pPr>
              <a:lnSpc>
                <a:spcPct val="150000"/>
              </a:lnSpc>
            </a:pPr>
            <a:r>
              <a:rPr lang="ar-SA" dirty="0" smtClean="0"/>
              <a:t>المشغلون هم القائمون بالتشغيل الفعلي ومسئولو الصيانة وهم المسئولون عن صيانة للبرمجيات والمكونات المادية لنظام قاعدة البيانات.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04664"/>
            <a:ext cx="8229600" cy="1143000"/>
          </a:xfrm>
        </p:spPr>
        <p:txBody>
          <a:bodyPr/>
          <a:lstStyle/>
          <a:p>
            <a:pPr algn="ctr"/>
            <a:r>
              <a:rPr lang="ar-SA" dirty="0" smtClean="0"/>
              <a:t>نهاية المحاضرة</a:t>
            </a:r>
            <a:endParaRPr lang="ar-SA" dirty="0"/>
          </a:p>
        </p:txBody>
      </p:sp>
      <p:pic>
        <p:nvPicPr>
          <p:cNvPr id="7" name="Content Placeholder 6" descr="question-mark.jpg"/>
          <p:cNvPicPr>
            <a:picLocks noGrp="1" noChangeAspect="1"/>
          </p:cNvPicPr>
          <p:nvPr>
            <p:ph idx="1"/>
          </p:nvPr>
        </p:nvPicPr>
        <p:blipFill>
          <a:blip r:embed="rId2" cstate="print"/>
          <a:stretch>
            <a:fillRect/>
          </a:stretch>
        </p:blipFill>
        <p:spPr>
          <a:xfrm>
            <a:off x="971600" y="2646752"/>
            <a:ext cx="7488832" cy="2585258"/>
          </a:xfrm>
        </p:spPr>
      </p:pic>
      <p:sp>
        <p:nvSpPr>
          <p:cNvPr id="3" name="Slide Number Placeholder 2"/>
          <p:cNvSpPr>
            <a:spLocks noGrp="1"/>
          </p:cNvSpPr>
          <p:nvPr>
            <p:ph type="sldNum" sz="quarter" idx="12"/>
          </p:nvPr>
        </p:nvSpPr>
        <p:spPr/>
        <p:txBody>
          <a:bodyPr/>
          <a:lstStyle/>
          <a:p>
            <a:fld id="{43CFDE9F-9570-49AA-AD8D-0DC2D4E4C031}" type="slidenum">
              <a:rPr lang="ar-SA" smtClean="0"/>
              <a:pPr/>
              <a:t>24</a:t>
            </a:fld>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566" y="214290"/>
            <a:ext cx="6629400" cy="966806"/>
          </a:xfrm>
        </p:spPr>
        <p:txBody>
          <a:bodyPr>
            <a:normAutofit/>
          </a:bodyPr>
          <a:lstStyle/>
          <a:p>
            <a:pPr algn="r"/>
            <a:r>
              <a:rPr lang="ar-SA" u="sng" dirty="0" smtClean="0">
                <a:latin typeface="Arial Rounded MT Bold" pitchFamily="34" charset="0"/>
              </a:rPr>
              <a:t>قواعد البيانات </a:t>
            </a:r>
            <a:r>
              <a:rPr lang="en-US" u="sng" dirty="0" smtClean="0">
                <a:latin typeface="Arial Rounded MT Bold" pitchFamily="34" charset="0"/>
              </a:rPr>
              <a:t>Databases</a:t>
            </a:r>
            <a:endParaRPr lang="ar-SA" u="sng" dirty="0">
              <a:latin typeface="Arial Rounded MT Bold" pitchFamily="34" charset="0"/>
            </a:endParaRPr>
          </a:p>
        </p:txBody>
      </p:sp>
      <p:sp>
        <p:nvSpPr>
          <p:cNvPr id="4" name="Slide Number Placeholder 3"/>
          <p:cNvSpPr>
            <a:spLocks noGrp="1"/>
          </p:cNvSpPr>
          <p:nvPr>
            <p:ph type="sldNum" sz="quarter" idx="12"/>
          </p:nvPr>
        </p:nvSpPr>
        <p:spPr/>
        <p:txBody>
          <a:bodyPr/>
          <a:lstStyle/>
          <a:p>
            <a:fld id="{43CFDE9F-9570-49AA-AD8D-0DC2D4E4C031}" type="slidenum">
              <a:rPr lang="ar-SA" smtClean="0"/>
              <a:pPr/>
              <a:t>3</a:t>
            </a:fld>
            <a:endParaRPr lang="ar-SA"/>
          </a:p>
        </p:txBody>
      </p:sp>
      <p:sp>
        <p:nvSpPr>
          <p:cNvPr id="6" name="Rectangle 5"/>
          <p:cNvSpPr/>
          <p:nvPr/>
        </p:nvSpPr>
        <p:spPr>
          <a:xfrm>
            <a:off x="467544" y="1615727"/>
            <a:ext cx="8033546" cy="4693593"/>
          </a:xfrm>
          <a:prstGeom prst="rect">
            <a:avLst/>
          </a:prstGeom>
        </p:spPr>
        <p:txBody>
          <a:bodyPr wrap="square">
            <a:spAutoFit/>
          </a:bodyPr>
          <a:lstStyle/>
          <a:p>
            <a:pPr lvl="0" algn="ctr">
              <a:lnSpc>
                <a:spcPct val="200000"/>
              </a:lnSpc>
              <a:buNone/>
            </a:pPr>
            <a:r>
              <a:rPr lang="ar-SA" b="1" u="sng" dirty="0" smtClean="0"/>
              <a:t>مـا هـــي قواعــــد البيــــانات</a:t>
            </a:r>
          </a:p>
          <a:p>
            <a:pPr marL="342900" lvl="0" indent="-342900">
              <a:lnSpc>
                <a:spcPct val="200000"/>
              </a:lnSpc>
              <a:buFont typeface="+mj-lt"/>
              <a:buAutoNum type="arabicPeriod"/>
            </a:pPr>
            <a:r>
              <a:rPr lang="ar-SA" sz="2200" b="1" dirty="0" smtClean="0">
                <a:latin typeface="Times New Roman" pitchFamily="18" charset="0"/>
                <a:cs typeface="Times New Roman" pitchFamily="18" charset="0"/>
              </a:rPr>
              <a:t>هي كم هائل من البيانات و لكنها مرتبة و منظمة بحيث يسهل الاستفادة منها.</a:t>
            </a:r>
          </a:p>
          <a:p>
            <a:pPr marL="342900" indent="-342900">
              <a:lnSpc>
                <a:spcPct val="150000"/>
              </a:lnSpc>
              <a:buFont typeface="+mj-lt"/>
              <a:buAutoNum type="arabicPeriod"/>
            </a:pPr>
            <a:r>
              <a:rPr lang="ar-SA" sz="2200" b="1" dirty="0" smtClean="0">
                <a:latin typeface="Times New Roman" pitchFamily="18" charset="0"/>
                <a:cs typeface="Times New Roman" pitchFamily="18" charset="0"/>
              </a:rPr>
              <a:t>هناك العديد من البرامج التي تتعامل مع قواعد البيانات مثل ( </a:t>
            </a:r>
            <a:r>
              <a:rPr lang="en-US" sz="2200" b="1" dirty="0" smtClean="0">
                <a:latin typeface="Times New Roman" pitchFamily="18" charset="0"/>
                <a:cs typeface="Times New Roman" pitchFamily="18" charset="0"/>
              </a:rPr>
              <a:t>FoxPro</a:t>
            </a:r>
            <a:r>
              <a:rPr lang="ar-SA" sz="22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Oracle</a:t>
            </a:r>
            <a:r>
              <a:rPr lang="ar-SA" sz="2200" b="1" dirty="0" smtClean="0">
                <a:latin typeface="Times New Roman" pitchFamily="18" charset="0"/>
                <a:cs typeface="Times New Roman" pitchFamily="18" charset="0"/>
              </a:rPr>
              <a:t> ).</a:t>
            </a:r>
          </a:p>
          <a:p>
            <a:pPr marL="342900" indent="-342900">
              <a:lnSpc>
                <a:spcPct val="150000"/>
              </a:lnSpc>
              <a:buFont typeface="+mj-lt"/>
              <a:buAutoNum type="arabicPeriod"/>
            </a:pPr>
            <a:r>
              <a:rPr lang="ar-SA" sz="2200" b="1" dirty="0" smtClean="0">
                <a:latin typeface="Times New Roman" pitchFamily="18" charset="0"/>
                <a:cs typeface="Times New Roman" pitchFamily="18" charset="0"/>
              </a:rPr>
              <a:t>يطلق على البرامج التي تتعامل مع قواعد البيانات </a:t>
            </a:r>
          </a:p>
          <a:p>
            <a:pPr marL="342900" indent="-342900">
              <a:lnSpc>
                <a:spcPct val="150000"/>
              </a:lnSpc>
            </a:pPr>
            <a:r>
              <a:rPr lang="ar-SA" sz="22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Database Management System</a:t>
            </a:r>
            <a:r>
              <a:rPr lang="ar-SA" sz="2200" b="1" dirty="0" smtClean="0">
                <a:latin typeface="Times New Roman" pitchFamily="18" charset="0"/>
                <a:cs typeface="Times New Roman" pitchFamily="18" charset="0"/>
              </a:rPr>
              <a:t>" و الإختصار هو </a:t>
            </a:r>
            <a:r>
              <a:rPr lang="en-US" sz="2200" b="1" dirty="0" smtClean="0">
                <a:latin typeface="Times New Roman" pitchFamily="18" charset="0"/>
                <a:cs typeface="Times New Roman" pitchFamily="18" charset="0"/>
              </a:rPr>
              <a:t>DBMS "</a:t>
            </a:r>
            <a:r>
              <a:rPr lang="ar-SA" sz="2200" b="1" dirty="0" smtClean="0">
                <a:latin typeface="Times New Roman" pitchFamily="18" charset="0"/>
                <a:cs typeface="Times New Roman" pitchFamily="18" charset="0"/>
              </a:rPr>
              <a:t> " أي نظام إدارة قواعد البيانات.</a:t>
            </a:r>
          </a:p>
          <a:p>
            <a:pPr marL="457200" indent="-457200">
              <a:lnSpc>
                <a:spcPct val="150000"/>
              </a:lnSpc>
              <a:buFont typeface="+mj-lt"/>
              <a:buAutoNum type="arabicPeriod" startAt="4"/>
            </a:pPr>
            <a:r>
              <a:rPr lang="ar-SA" sz="2200" b="1" dirty="0">
                <a:latin typeface="Times New Roman" pitchFamily="18" charset="0"/>
                <a:cs typeface="Times New Roman" pitchFamily="18" charset="0"/>
              </a:rPr>
              <a:t>ملفات الـ </a:t>
            </a:r>
            <a:r>
              <a:rPr lang="en-US" sz="2200" b="1" dirty="0">
                <a:latin typeface="Times New Roman" pitchFamily="18" charset="0"/>
                <a:cs typeface="Times New Roman" pitchFamily="18" charset="0"/>
              </a:rPr>
              <a:t>Access</a:t>
            </a:r>
            <a:r>
              <a:rPr lang="ar-SA" sz="2200" b="1" dirty="0">
                <a:latin typeface="Times New Roman" pitchFamily="18" charset="0"/>
                <a:cs typeface="Times New Roman" pitchFamily="18" charset="0"/>
              </a:rPr>
              <a:t> تأخذ الإمتـــداد </a:t>
            </a:r>
            <a:r>
              <a:rPr lang="ar-SA" sz="2200" b="1" dirty="0" smtClean="0">
                <a:latin typeface="Times New Roman" pitchFamily="18" charset="0"/>
                <a:cs typeface="Times New Roman" pitchFamily="18" charset="0"/>
              </a:rPr>
              <a:t>:</a:t>
            </a:r>
            <a:endParaRPr lang="ar-SA" sz="2200" b="1" dirty="0">
              <a:latin typeface="Times New Roman" pitchFamily="18" charset="0"/>
              <a:cs typeface="Times New Roman" pitchFamily="18" charset="0"/>
            </a:endParaRPr>
          </a:p>
          <a:p>
            <a:pPr marL="628650" lvl="1" indent="-342900">
              <a:lnSpc>
                <a:spcPct val="150000"/>
              </a:lnSpc>
              <a:buFont typeface="+mj-lt"/>
              <a:buAutoNum type="arabicPeriod"/>
            </a:pPr>
            <a:r>
              <a:rPr lang="ar-SA" b="1" dirty="0" smtClean="0"/>
              <a:t>" </a:t>
            </a:r>
            <a:r>
              <a:rPr lang="en-US" b="1" dirty="0" smtClean="0"/>
              <a:t>MDB</a:t>
            </a:r>
            <a:r>
              <a:rPr lang="ar-SA" b="1" dirty="0" smtClean="0"/>
              <a:t> " أي "  </a:t>
            </a:r>
            <a:r>
              <a:rPr lang="en-US" b="1" dirty="0" smtClean="0"/>
              <a:t>Microsoft Database</a:t>
            </a:r>
            <a:r>
              <a:rPr lang="ar-SA" b="1" dirty="0" smtClean="0"/>
              <a:t> ".</a:t>
            </a:r>
            <a:endParaRPr lang="ar-SA" sz="1400" b="1" dirty="0" smtClean="0"/>
          </a:p>
          <a:p>
            <a:pPr marL="628650" lvl="1" indent="-342900">
              <a:lnSpc>
                <a:spcPct val="150000"/>
              </a:lnSpc>
              <a:buFont typeface="+mj-lt"/>
              <a:buAutoNum type="arabicPeriod"/>
            </a:pPr>
            <a:r>
              <a:rPr lang="ar-SA" b="1" dirty="0" smtClean="0"/>
              <a:t>" </a:t>
            </a:r>
            <a:r>
              <a:rPr lang="en-US" b="1" dirty="0" smtClean="0"/>
              <a:t>MDE</a:t>
            </a:r>
            <a:r>
              <a:rPr lang="ar-SA" b="1" dirty="0" smtClean="0"/>
              <a:t> " أي  " </a:t>
            </a:r>
            <a:r>
              <a:rPr lang="en-US" b="1" dirty="0" smtClean="0"/>
              <a:t>Microsoft Data Encrypt</a:t>
            </a:r>
            <a:r>
              <a:rPr lang="ar-SA" b="1" dirty="0" smtClean="0"/>
              <a:t>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82942"/>
            <a:ext cx="8291368" cy="785818"/>
          </a:xfrm>
        </p:spPr>
        <p:txBody>
          <a:bodyPr>
            <a:normAutofit/>
          </a:bodyPr>
          <a:lstStyle/>
          <a:p>
            <a:pPr algn="r"/>
            <a:r>
              <a:rPr lang="ar-SA" sz="2000" b="1" dirty="0" smtClean="0">
                <a:latin typeface="+mn-lt"/>
              </a:rPr>
              <a:t>عندما نريد الاستعلام عن بيانات طالبة يطلب الرقم الجامعي لتظهر كافة المعلومات المتعلقة بالطالبة</a:t>
            </a:r>
            <a:endParaRPr lang="ar-SA" sz="2000" dirty="0">
              <a:latin typeface="+mn-lt"/>
            </a:endParaRPr>
          </a:p>
        </p:txBody>
      </p:sp>
      <p:sp>
        <p:nvSpPr>
          <p:cNvPr id="5" name="Slide Number Placeholder 4"/>
          <p:cNvSpPr>
            <a:spLocks noGrp="1"/>
          </p:cNvSpPr>
          <p:nvPr>
            <p:ph type="sldNum" sz="quarter" idx="12"/>
          </p:nvPr>
        </p:nvSpPr>
        <p:spPr/>
        <p:txBody>
          <a:bodyPr/>
          <a:lstStyle/>
          <a:p>
            <a:fld id="{43CFDE9F-9570-49AA-AD8D-0DC2D4E4C031}" type="slidenum">
              <a:rPr lang="ar-SA" smtClean="0"/>
              <a:pPr/>
              <a:t>4</a:t>
            </a:fld>
            <a:endParaRPr lang="ar-SA"/>
          </a:p>
        </p:txBody>
      </p:sp>
      <p:graphicFrame>
        <p:nvGraphicFramePr>
          <p:cNvPr id="4" name="Group 193"/>
          <p:cNvGraphicFramePr>
            <a:graphicFrameLocks noGrp="1"/>
          </p:cNvGraphicFramePr>
          <p:nvPr>
            <p:extLst>
              <p:ext uri="{D42A27DB-BD31-4B8C-83A1-F6EECF244321}">
                <p14:modId xmlns:p14="http://schemas.microsoft.com/office/powerpoint/2010/main" val="442539389"/>
              </p:ext>
            </p:extLst>
          </p:nvPr>
        </p:nvGraphicFramePr>
        <p:xfrm>
          <a:off x="539552" y="1744286"/>
          <a:ext cx="7786742" cy="4709050"/>
        </p:xfrm>
        <a:graphic>
          <a:graphicData uri="http://schemas.openxmlformats.org/drawingml/2006/table">
            <a:tbl>
              <a:tblPr rtl="1"/>
              <a:tblGrid>
                <a:gridCol w="1089205"/>
                <a:gridCol w="1089205"/>
                <a:gridCol w="1089205"/>
                <a:gridCol w="1089205"/>
                <a:gridCol w="1089205"/>
                <a:gridCol w="1089205"/>
                <a:gridCol w="1251512"/>
              </a:tblGrid>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أمال</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محمد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4222890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الريان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1409</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2</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أيمان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عمر</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الأحمد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2325559</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1408</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3</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ندى</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أحمد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السعد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2325550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1402</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4</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سارة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سالم</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4912220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الملز</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1411</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5</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ايمان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علي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4989444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1400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6</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خلود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ثامر</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2326783</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1399</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7</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err="1" smtClean="0">
                          <a:ln>
                            <a:noFill/>
                          </a:ln>
                          <a:solidFill>
                            <a:schemeClr val="tx1"/>
                          </a:solidFill>
                          <a:effectLst/>
                          <a:latin typeface="Arial" pitchFamily="34" charset="0"/>
                          <a:cs typeface="Arial" pitchFamily="34" charset="0"/>
                        </a:rPr>
                        <a:t>روان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وائل</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الفهد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2324555</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1420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8</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سحر</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محمد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4222890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1410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3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9</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نورا</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السعد</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الغدير</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1409</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ندى</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محمد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الحامد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4567865</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الملز</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1400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1720" y="1848067"/>
            <a:ext cx="4500594" cy="2714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الرقم الجامعي : 9</a:t>
            </a:r>
            <a:endParaRPr lang="ar-SA" sz="3200" b="1" dirty="0"/>
          </a:p>
        </p:txBody>
      </p:sp>
      <p:sp>
        <p:nvSpPr>
          <p:cNvPr id="3" name="Slide Number Placeholder 2"/>
          <p:cNvSpPr>
            <a:spLocks noGrp="1"/>
          </p:cNvSpPr>
          <p:nvPr>
            <p:ph type="sldNum" sz="quarter" idx="12"/>
          </p:nvPr>
        </p:nvSpPr>
        <p:spPr/>
        <p:txBody>
          <a:bodyPr/>
          <a:lstStyle/>
          <a:p>
            <a:fld id="{43CFDE9F-9570-49AA-AD8D-0DC2D4E4C031}" type="slidenum">
              <a:rPr lang="ar-SA" smtClean="0"/>
              <a:pPr/>
              <a:t>5</a:t>
            </a:fld>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76672"/>
            <a:ext cx="7339042" cy="857256"/>
          </a:xfrm>
        </p:spPr>
        <p:txBody>
          <a:bodyPr>
            <a:normAutofit/>
          </a:bodyPr>
          <a:lstStyle/>
          <a:p>
            <a:pPr algn="r"/>
            <a:r>
              <a:rPr lang="ar-SA" sz="2000" b="1" dirty="0" smtClean="0">
                <a:latin typeface="+mn-lt"/>
              </a:rPr>
              <a:t>الرقم الجامعي                                                       </a:t>
            </a:r>
            <a:r>
              <a:rPr lang="ar-SA" sz="2000" b="1" dirty="0" smtClean="0">
                <a:latin typeface="Andalus" pitchFamily="2" charset="-78"/>
                <a:cs typeface="Andalus" pitchFamily="2" charset="-78"/>
              </a:rPr>
              <a:t>9  </a:t>
            </a:r>
            <a:r>
              <a:rPr lang="ar-SA" sz="2000" b="1" dirty="0" smtClean="0">
                <a:latin typeface="+mn-lt"/>
              </a:rPr>
              <a:t> </a:t>
            </a:r>
            <a:endParaRPr lang="ar-SA" sz="2000" dirty="0">
              <a:latin typeface="+mn-lt"/>
            </a:endParaRPr>
          </a:p>
        </p:txBody>
      </p:sp>
      <p:sp>
        <p:nvSpPr>
          <p:cNvPr id="5" name="Slide Number Placeholder 4"/>
          <p:cNvSpPr>
            <a:spLocks noGrp="1"/>
          </p:cNvSpPr>
          <p:nvPr>
            <p:ph type="sldNum" sz="quarter" idx="12"/>
          </p:nvPr>
        </p:nvSpPr>
        <p:spPr/>
        <p:txBody>
          <a:bodyPr/>
          <a:lstStyle/>
          <a:p>
            <a:fld id="{43CFDE9F-9570-49AA-AD8D-0DC2D4E4C031}" type="slidenum">
              <a:rPr lang="ar-SA" smtClean="0"/>
              <a:pPr/>
              <a:t>6</a:t>
            </a:fld>
            <a:endParaRPr lang="ar-SA"/>
          </a:p>
        </p:txBody>
      </p:sp>
      <p:graphicFrame>
        <p:nvGraphicFramePr>
          <p:cNvPr id="4" name="Group 193"/>
          <p:cNvGraphicFramePr>
            <a:graphicFrameLocks noGrp="1"/>
          </p:cNvGraphicFramePr>
          <p:nvPr>
            <p:extLst>
              <p:ext uri="{D42A27DB-BD31-4B8C-83A1-F6EECF244321}">
                <p14:modId xmlns:p14="http://schemas.microsoft.com/office/powerpoint/2010/main" val="1124049126"/>
              </p:ext>
            </p:extLst>
          </p:nvPr>
        </p:nvGraphicFramePr>
        <p:xfrm>
          <a:off x="678629" y="1772816"/>
          <a:ext cx="7786742" cy="4709050"/>
        </p:xfrm>
        <a:graphic>
          <a:graphicData uri="http://schemas.openxmlformats.org/drawingml/2006/table">
            <a:tbl>
              <a:tblPr rtl="1"/>
              <a:tblGrid>
                <a:gridCol w="1089205"/>
                <a:gridCol w="1089205"/>
                <a:gridCol w="1089205"/>
                <a:gridCol w="1089205"/>
                <a:gridCol w="1089205"/>
                <a:gridCol w="1089205"/>
                <a:gridCol w="1251512"/>
              </a:tblGrid>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أمال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محمد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4222890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الريان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1409</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2</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أيمان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عمر</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الأحمد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2325559</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1408</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3</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ندى</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السعد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1402</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سارة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سالم</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4912220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الملز</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1411</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5</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ايمان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علي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4989444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1400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6</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خلود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ثامر</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2326783</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1399</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7</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روان</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وائل</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الفهد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2324555</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1420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8</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سحر</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محمد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4222890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1410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3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9</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نورا</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السعد</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الغدير</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1409</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ندى</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محمد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الحامد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4567865</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الملز</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1400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6" name="Straight Arrow Connector 5"/>
          <p:cNvCxnSpPr/>
          <p:nvPr/>
        </p:nvCxnSpPr>
        <p:spPr>
          <a:xfrm rot="10800000">
            <a:off x="4572000" y="714356"/>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56188" y="1988840"/>
            <a:ext cx="4500594" cy="2714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رقم الهاتف : </a:t>
            </a:r>
            <a:r>
              <a:rPr lang="ar-SA" sz="3200" b="1" dirty="0" smtClean="0">
                <a:solidFill>
                  <a:schemeClr val="bg1">
                    <a:lumMod val="95000"/>
                  </a:schemeClr>
                </a:solidFill>
              </a:rPr>
              <a:t>2328897</a:t>
            </a:r>
            <a:endParaRPr lang="ar-SA" sz="3200" b="1" dirty="0">
              <a:solidFill>
                <a:schemeClr val="bg1">
                  <a:lumMod val="95000"/>
                </a:schemeClr>
              </a:solidFill>
            </a:endParaRPr>
          </a:p>
        </p:txBody>
      </p:sp>
      <p:sp>
        <p:nvSpPr>
          <p:cNvPr id="3" name="Slide Number Placeholder 2"/>
          <p:cNvSpPr>
            <a:spLocks noGrp="1"/>
          </p:cNvSpPr>
          <p:nvPr>
            <p:ph type="sldNum" sz="quarter" idx="12"/>
          </p:nvPr>
        </p:nvSpPr>
        <p:spPr/>
        <p:txBody>
          <a:bodyPr/>
          <a:lstStyle/>
          <a:p>
            <a:fld id="{43CFDE9F-9570-49AA-AD8D-0DC2D4E4C031}" type="slidenum">
              <a:rPr lang="ar-SA" smtClean="0"/>
              <a:pPr/>
              <a:t>7</a:t>
            </a:fld>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82372"/>
            <a:ext cx="7339042" cy="714380"/>
          </a:xfrm>
        </p:spPr>
        <p:txBody>
          <a:bodyPr>
            <a:normAutofit/>
          </a:bodyPr>
          <a:lstStyle/>
          <a:p>
            <a:pPr algn="r"/>
            <a:r>
              <a:rPr lang="ar-SA" sz="2000" b="1" dirty="0" smtClean="0">
                <a:latin typeface="+mn-lt"/>
              </a:rPr>
              <a:t>رقم الهاتف	                                       		 </a:t>
            </a:r>
            <a:r>
              <a:rPr lang="ar-SA" sz="2000" b="1" dirty="0" smtClean="0">
                <a:solidFill>
                  <a:schemeClr val="tx1">
                    <a:lumMod val="90000"/>
                    <a:lumOff val="10000"/>
                  </a:schemeClr>
                </a:solidFill>
              </a:rPr>
              <a:t>2328897 </a:t>
            </a:r>
            <a:endParaRPr lang="ar-SA" sz="2000" dirty="0">
              <a:latin typeface="+mn-lt"/>
            </a:endParaRPr>
          </a:p>
        </p:txBody>
      </p:sp>
      <p:sp>
        <p:nvSpPr>
          <p:cNvPr id="5" name="Slide Number Placeholder 4"/>
          <p:cNvSpPr>
            <a:spLocks noGrp="1"/>
          </p:cNvSpPr>
          <p:nvPr>
            <p:ph type="sldNum" sz="quarter" idx="12"/>
          </p:nvPr>
        </p:nvSpPr>
        <p:spPr/>
        <p:txBody>
          <a:bodyPr/>
          <a:lstStyle/>
          <a:p>
            <a:fld id="{43CFDE9F-9570-49AA-AD8D-0DC2D4E4C031}" type="slidenum">
              <a:rPr lang="ar-SA" smtClean="0"/>
              <a:pPr/>
              <a:t>8</a:t>
            </a:fld>
            <a:endParaRPr lang="ar-SA"/>
          </a:p>
        </p:txBody>
      </p:sp>
      <p:graphicFrame>
        <p:nvGraphicFramePr>
          <p:cNvPr id="4" name="Group 193"/>
          <p:cNvGraphicFramePr>
            <a:graphicFrameLocks noGrp="1"/>
          </p:cNvGraphicFramePr>
          <p:nvPr>
            <p:extLst>
              <p:ext uri="{D42A27DB-BD31-4B8C-83A1-F6EECF244321}">
                <p14:modId xmlns:p14="http://schemas.microsoft.com/office/powerpoint/2010/main" val="1319927536"/>
              </p:ext>
            </p:extLst>
          </p:nvPr>
        </p:nvGraphicFramePr>
        <p:xfrm>
          <a:off x="611560" y="1772816"/>
          <a:ext cx="7786742" cy="4709050"/>
        </p:xfrm>
        <a:graphic>
          <a:graphicData uri="http://schemas.openxmlformats.org/drawingml/2006/table">
            <a:tbl>
              <a:tblPr rtl="1"/>
              <a:tblGrid>
                <a:gridCol w="1089205"/>
                <a:gridCol w="1089205"/>
                <a:gridCol w="1089205"/>
                <a:gridCol w="1089205"/>
                <a:gridCol w="1089205"/>
                <a:gridCol w="1089205"/>
                <a:gridCol w="1251512"/>
              </a:tblGrid>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أمال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محمد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4222890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الريان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1409</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2</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أيمان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عمر</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الأحمد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2325559</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1408</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3</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ندى</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السعد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الغدير</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1402</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سارة</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سالم</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4912220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الملز</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1411</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5</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ايمان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علي</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4989444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1400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6</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خلود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ثامر</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2326783</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1399</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7</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روان</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وائل</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الفهد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2324555</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1420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8</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سحر</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محمد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4222890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1410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3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9</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نورا</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السعد</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الغدير</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smtClean="0">
                          <a:ln>
                            <a:noFill/>
                          </a:ln>
                          <a:solidFill>
                            <a:schemeClr val="tx1"/>
                          </a:solidFill>
                          <a:effectLst/>
                          <a:latin typeface="Arial" pitchFamily="34" charset="0"/>
                          <a:ea typeface="+mn-ea"/>
                          <a:cs typeface="Arial" pitchFamily="34" charset="0"/>
                        </a:rPr>
                        <a:t>1409</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ندى</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محمد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الحامد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4567865</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الملز</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1400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6" name="Straight Arrow Connector 5"/>
          <p:cNvCxnSpPr/>
          <p:nvPr/>
        </p:nvCxnSpPr>
        <p:spPr>
          <a:xfrm rot="10800000">
            <a:off x="5072066" y="714356"/>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85728"/>
            <a:ext cx="7429552" cy="1055040"/>
          </a:xfrm>
        </p:spPr>
        <p:txBody>
          <a:bodyPr>
            <a:normAutofit/>
          </a:bodyPr>
          <a:lstStyle/>
          <a:p>
            <a:pPr algn="r"/>
            <a:r>
              <a:rPr lang="ar-SA" sz="2800" b="1" dirty="0" smtClean="0"/>
              <a:t>إذن ما هي قواعد البيانات ؟</a:t>
            </a:r>
            <a:endParaRPr lang="ar-SA" sz="2800"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9</a:t>
            </a:fld>
            <a:endParaRPr lang="ar-SA"/>
          </a:p>
        </p:txBody>
      </p:sp>
      <p:sp>
        <p:nvSpPr>
          <p:cNvPr id="6" name="Text Box 5"/>
          <p:cNvSpPr txBox="1">
            <a:spLocks noChangeArrowheads="1"/>
          </p:cNvSpPr>
          <p:nvPr/>
        </p:nvSpPr>
        <p:spPr bwMode="auto">
          <a:xfrm>
            <a:off x="323528" y="1949931"/>
            <a:ext cx="8456093" cy="1569660"/>
          </a:xfrm>
          <a:prstGeom prst="rect">
            <a:avLst/>
          </a:prstGeom>
          <a:noFill/>
          <a:ln w="9525">
            <a:noFill/>
            <a:miter lim="800000"/>
            <a:headEnd/>
            <a:tailEnd/>
          </a:ln>
          <a:effectLst/>
        </p:spPr>
        <p:txBody>
          <a:bodyPr wrap="square">
            <a:spAutoFit/>
          </a:bodyPr>
          <a:lstStyle/>
          <a:p>
            <a:pPr algn="just"/>
            <a:r>
              <a:rPr lang="ar-SA" sz="3200" b="1" dirty="0"/>
              <a:t>هي مجموعة كبيرة من البيانات تجمعها علاقة معينة وتكون مخزنة بطريقة نموذجية </a:t>
            </a:r>
            <a:r>
              <a:rPr lang="ar-SA" sz="3200" b="1" dirty="0" smtClean="0"/>
              <a:t>دون </a:t>
            </a:r>
            <a:r>
              <a:rPr lang="ar-SA" sz="3200" b="1" dirty="0"/>
              <a:t>تكرار </a:t>
            </a:r>
            <a:r>
              <a:rPr lang="ar-SA" sz="3200" b="1" dirty="0" smtClean="0"/>
              <a:t>.</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7"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24A8EF81518844905C9EE96F3BA77B" ma:contentTypeVersion="0" ma:contentTypeDescription="Create a new document." ma:contentTypeScope="" ma:versionID="b55642d406f1765de6fc9ec15a3ca3f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B009C58-D009-4BDB-861E-C13BBD2D989D}"/>
</file>

<file path=customXml/itemProps2.xml><?xml version="1.0" encoding="utf-8"?>
<ds:datastoreItem xmlns:ds="http://schemas.openxmlformats.org/officeDocument/2006/customXml" ds:itemID="{2F6B1D2A-A588-4885-8F30-8EAA559F7650}"/>
</file>

<file path=customXml/itemProps3.xml><?xml version="1.0" encoding="utf-8"?>
<ds:datastoreItem xmlns:ds="http://schemas.openxmlformats.org/officeDocument/2006/customXml" ds:itemID="{BF372C8C-F1E0-4C28-8EEE-7294128504A3}"/>
</file>

<file path=docProps/app.xml><?xml version="1.0" encoding="utf-8"?>
<Properties xmlns="http://schemas.openxmlformats.org/officeDocument/2006/extended-properties" xmlns:vt="http://schemas.openxmlformats.org/officeDocument/2006/docPropsVTypes">
  <Template>Apothecary</Template>
  <TotalTime>553</TotalTime>
  <Words>1452</Words>
  <Application>Microsoft Office PowerPoint</Application>
  <PresentationFormat>On-screen Show (4:3)</PresentationFormat>
  <Paragraphs>372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Apothecary</vt:lpstr>
      <vt:lpstr>قـواعــــد الـبـيــانــات 1207 عـال</vt:lpstr>
      <vt:lpstr>عناصر المحاضرة</vt:lpstr>
      <vt:lpstr>قواعد البيانات Databases</vt:lpstr>
      <vt:lpstr>عندما نريد الاستعلام عن بيانات طالبة يطلب الرقم الجامعي لتظهر كافة المعلومات المتعلقة بالطالبة</vt:lpstr>
      <vt:lpstr>PowerPoint Presentation</vt:lpstr>
      <vt:lpstr>الرقم الجامعي                                                       9   </vt:lpstr>
      <vt:lpstr>PowerPoint Presentation</vt:lpstr>
      <vt:lpstr>رقم الهاتف                                           2328897 </vt:lpstr>
      <vt:lpstr>إذن ما هي قواعد البيانات ؟</vt:lpstr>
      <vt:lpstr>هناك أمثلة أخرى على قواعد البيانات ؟</vt:lpstr>
      <vt:lpstr>عناصر المحاضرة</vt:lpstr>
      <vt:lpstr>البيانات والمعلومات وقواعد البيانات ونظم ادارة قواعد البيانات     DBMS Data, Information, Database and</vt:lpstr>
      <vt:lpstr>البيانات والمعلومات وقواعد البيانات ونظم ادارة قواعد البيانات     DBMS Data, Information, Database and</vt:lpstr>
      <vt:lpstr>عناصر المحاضرة</vt:lpstr>
      <vt:lpstr>مميزات استخدام قواعد البيانات</vt:lpstr>
      <vt:lpstr>مميزات استخدام قواعد البيانات</vt:lpstr>
      <vt:lpstr>مميزات استخدام قواعد البيانات</vt:lpstr>
      <vt:lpstr>مميزات استخدام قواعد البيانات</vt:lpstr>
      <vt:lpstr>مميزات استخدام قواعد البيانات</vt:lpstr>
      <vt:lpstr>عناصر المحاضرة</vt:lpstr>
      <vt:lpstr>القائمون على قواعد البيانات</vt:lpstr>
      <vt:lpstr>القائمون على قواعد البيانات</vt:lpstr>
      <vt:lpstr>القائمون على قواعد البيانات</vt:lpstr>
      <vt:lpstr>نهاية المحاضرة</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Marwa</dc:creator>
  <cp:lastModifiedBy>asoma</cp:lastModifiedBy>
  <cp:revision>56</cp:revision>
  <dcterms:created xsi:type="dcterms:W3CDTF">2010-02-27T14:27:27Z</dcterms:created>
  <dcterms:modified xsi:type="dcterms:W3CDTF">2012-02-03T22:08:29Z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0x010100D624A8EF81518844905C9EE96F3BA77B</vt:lpwstr>
  </property>
</Properties>
</file>