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5" r:id="rId3"/>
    <p:sldId id="274" r:id="rId4"/>
    <p:sldId id="257" r:id="rId5"/>
    <p:sldId id="273" r:id="rId6"/>
    <p:sldId id="258" r:id="rId7"/>
    <p:sldId id="260" r:id="rId8"/>
    <p:sldId id="261" r:id="rId9"/>
    <p:sldId id="267" r:id="rId10"/>
    <p:sldId id="269" r:id="rId11"/>
    <p:sldId id="262" r:id="rId12"/>
    <p:sldId id="272" r:id="rId13"/>
    <p:sldId id="270" r:id="rId14"/>
    <p:sldId id="264" r:id="rId15"/>
    <p:sldId id="265" r:id="rId16"/>
    <p:sldId id="268" r:id="rId17"/>
    <p:sldId id="266"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4" d="100"/>
          <a:sy n="54" d="100"/>
        </p:scale>
        <p:origin x="-4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ADB877-8B2D-407B-A45E-B3F51A22BE8A}" type="datetimeFigureOut">
              <a:rPr lang="ar-SA" smtClean="0"/>
              <a:pPr/>
              <a:t>24/06/1434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34D2C54-74C1-412B-9C2B-18F8421D3FA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ADB877-8B2D-407B-A45E-B3F51A22BE8A}" type="datetimeFigureOut">
              <a:rPr lang="ar-SA" smtClean="0"/>
              <a:pPr/>
              <a:t>24/06/1434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34D2C54-74C1-412B-9C2B-18F8421D3FA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ar-SA" b="1" dirty="0" err="1" smtClean="0">
                <a:solidFill>
                  <a:schemeClr val="accent3">
                    <a:lumMod val="50000"/>
                  </a:schemeClr>
                </a:solidFill>
              </a:rPr>
              <a:t>المحاضره</a:t>
            </a:r>
            <a:r>
              <a:rPr lang="ar-SA" b="1" dirty="0" smtClean="0">
                <a:solidFill>
                  <a:schemeClr val="accent3">
                    <a:lumMod val="50000"/>
                  </a:schemeClr>
                </a:solidFill>
              </a:rPr>
              <a:t> </a:t>
            </a:r>
            <a:r>
              <a:rPr lang="ar-SA" b="1" dirty="0" err="1" smtClean="0">
                <a:solidFill>
                  <a:schemeClr val="accent3">
                    <a:lumMod val="50000"/>
                  </a:schemeClr>
                </a:solidFill>
              </a:rPr>
              <a:t>الحاديه</a:t>
            </a:r>
            <a:r>
              <a:rPr lang="ar-SA" b="1" dirty="0" smtClean="0">
                <a:solidFill>
                  <a:schemeClr val="accent3">
                    <a:lumMod val="50000"/>
                  </a:schemeClr>
                </a:solidFill>
              </a:rPr>
              <a:t> عشره</a:t>
            </a:r>
            <a:endParaRPr lang="ar-SA"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lvl="0"/>
            <a:endParaRPr lang="ar-SA" dirty="0" smtClean="0"/>
          </a:p>
          <a:p>
            <a:pPr lvl="0"/>
            <a:r>
              <a:rPr lang="ar-SA" dirty="0" smtClean="0"/>
              <a:t>زيادة قابلية الفكرة الجديدة للاسترجاع ( كلما كانت مفهومه </a:t>
            </a:r>
            <a:r>
              <a:rPr lang="ar-SA" dirty="0" err="1" smtClean="0"/>
              <a:t>وواضحه</a:t>
            </a:r>
            <a:r>
              <a:rPr lang="ar-SA" dirty="0" smtClean="0"/>
              <a:t> ) </a:t>
            </a:r>
            <a:r>
              <a:rPr lang="ar-SA" dirty="0" smtClean="0">
                <a:solidFill>
                  <a:srgbClr val="00B050"/>
                </a:solidFill>
              </a:rPr>
              <a:t>حيث يترتب على تخزين وتعلم الفكرة الجديدة في </a:t>
            </a:r>
            <a:r>
              <a:rPr lang="ar-SA" dirty="0" err="1" smtClean="0">
                <a:solidFill>
                  <a:srgbClr val="00B050"/>
                </a:solidFill>
              </a:rPr>
              <a:t>اطار</a:t>
            </a:r>
            <a:r>
              <a:rPr lang="ar-SA" dirty="0" smtClean="0">
                <a:solidFill>
                  <a:srgbClr val="00B050"/>
                </a:solidFill>
              </a:rPr>
              <a:t> شبكة من </a:t>
            </a:r>
            <a:r>
              <a:rPr lang="ar-SA" dirty="0" err="1" smtClean="0">
                <a:solidFill>
                  <a:srgbClr val="00B050"/>
                </a:solidFill>
              </a:rPr>
              <a:t>ترابطات</a:t>
            </a:r>
            <a:r>
              <a:rPr lang="ar-SA" dirty="0" smtClean="0">
                <a:solidFill>
                  <a:srgbClr val="00B050"/>
                </a:solidFill>
              </a:rPr>
              <a:t> المعاني داخل الذاكرة يرفع من قابلية الفكرة الجديدة للاسترجاع . هل قابلتك معلومات صعبة الاسترجاع في هذا الفصل ؟</a:t>
            </a:r>
            <a:endParaRPr lang="en-US" dirty="0" smtClean="0">
              <a:solidFill>
                <a:srgbClr val="00B050"/>
              </a:solidFill>
            </a:endParaRPr>
          </a:p>
          <a:p>
            <a:r>
              <a:rPr lang="ar-SA" dirty="0" smtClean="0"/>
              <a:t> استخدام المنظمات التمهيدية أو المسبقة يحدد الإطار المعرفي للمادة موضوع التعلم مثل ( السؤال الذي تم طرحه في بداية </a:t>
            </a:r>
            <a:r>
              <a:rPr lang="ar-SA" dirty="0" err="1" smtClean="0"/>
              <a:t>المحاضره</a:t>
            </a:r>
            <a:r>
              <a:rPr lang="ar-SA" dirty="0" smtClean="0"/>
              <a:t> ) .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solidFill>
                  <a:srgbClr val="FF0000"/>
                </a:solidFill>
              </a:rPr>
              <a:t>التطبيقات التربوية لنظرية </a:t>
            </a:r>
            <a:r>
              <a:rPr lang="ar-SA" b="1" dirty="0" err="1" smtClean="0">
                <a:solidFill>
                  <a:srgbClr val="FF0000"/>
                </a:solidFill>
              </a:rPr>
              <a:t>اوزبل</a:t>
            </a:r>
            <a:r>
              <a:rPr lang="ar-SA" b="1" dirty="0" smtClean="0">
                <a:solidFill>
                  <a:srgbClr val="FF0000"/>
                </a:solidFill>
              </a:rPr>
              <a:t> </a:t>
            </a:r>
            <a:r>
              <a:rPr lang="ar-SA" dirty="0" smtClean="0"/>
              <a:t> </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endParaRPr lang="en-US" dirty="0" smtClean="0"/>
          </a:p>
          <a:p>
            <a:r>
              <a:rPr lang="ar-SA" dirty="0" smtClean="0"/>
              <a:t>1- يعتقد </a:t>
            </a:r>
            <a:r>
              <a:rPr lang="ar-SA" dirty="0" err="1" smtClean="0"/>
              <a:t>اوزبل</a:t>
            </a:r>
            <a:r>
              <a:rPr lang="ar-SA" dirty="0" smtClean="0"/>
              <a:t> </a:t>
            </a:r>
            <a:r>
              <a:rPr lang="ar-SA" dirty="0" err="1" smtClean="0"/>
              <a:t>ان</a:t>
            </a:r>
            <a:r>
              <a:rPr lang="ar-SA" dirty="0" smtClean="0"/>
              <a:t> هدف التربية هو تعلم الطالب المحتوى وساهمت هذه النظرية  بشكل كبير في التخطيط للدروس وتنفيذها وتقويمها وتطوير طرق التدريس فهي تركز على نتاج العلم وليس على عمليات التعلم والتركيز كان منصباً على الحقائق والمفاهيم والمبادئ العلمية والعلاقة بينها .</a:t>
            </a:r>
          </a:p>
          <a:p>
            <a:r>
              <a:rPr lang="ar-SA" dirty="0" smtClean="0"/>
              <a:t>2- تركز على </a:t>
            </a:r>
            <a:r>
              <a:rPr lang="ar-SA" dirty="0" err="1" smtClean="0"/>
              <a:t>اهمية</a:t>
            </a:r>
            <a:r>
              <a:rPr lang="ar-SA" dirty="0" smtClean="0"/>
              <a:t> اهتمام معلم العلوم بالتعرف على المعلومات التي لدى المتعلم مسبقا </a:t>
            </a:r>
            <a:r>
              <a:rPr lang="ar-SA" dirty="0" err="1" smtClean="0"/>
              <a:t>ً</a:t>
            </a:r>
            <a:r>
              <a:rPr lang="ar-SA" dirty="0" smtClean="0"/>
              <a:t> ثم العمل على ربط المعلومات الجديدة بتلك القديمة .</a:t>
            </a:r>
            <a:endParaRPr lang="en-US"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endParaRPr lang="ar-SA" dirty="0" smtClean="0"/>
          </a:p>
          <a:p>
            <a:pPr algn="just"/>
            <a:r>
              <a:rPr lang="ar-SA" dirty="0" smtClean="0"/>
              <a:t>يهتم </a:t>
            </a:r>
            <a:r>
              <a:rPr lang="ar-SA" dirty="0" err="1" smtClean="0"/>
              <a:t>اوزبل</a:t>
            </a:r>
            <a:r>
              <a:rPr lang="ar-SA" dirty="0" smtClean="0"/>
              <a:t> بالمنظمات </a:t>
            </a:r>
            <a:r>
              <a:rPr lang="ar-SA" dirty="0" err="1" smtClean="0"/>
              <a:t>التقديمية</a:t>
            </a:r>
            <a:r>
              <a:rPr lang="ar-SA" dirty="0" smtClean="0"/>
              <a:t> وان تكون عامة وشاملة ومشوقة .</a:t>
            </a:r>
          </a:p>
          <a:p>
            <a:pPr algn="just"/>
            <a:r>
              <a:rPr lang="ar-SA" dirty="0" smtClean="0"/>
              <a:t>وعلى المعلم  </a:t>
            </a:r>
            <a:r>
              <a:rPr lang="ar-SA" dirty="0" err="1" smtClean="0"/>
              <a:t>ان</a:t>
            </a:r>
            <a:r>
              <a:rPr lang="ar-SA" dirty="0" smtClean="0"/>
              <a:t> يختم درسه بمراجعة سهلة للمفاهيم الرئيسية للتأكد من تحقيق </a:t>
            </a:r>
            <a:r>
              <a:rPr lang="ar-SA" dirty="0" err="1" smtClean="0"/>
              <a:t>اهداف</a:t>
            </a:r>
            <a:r>
              <a:rPr lang="ar-SA" dirty="0" smtClean="0"/>
              <a:t> الدرس وان عملية التعلم تمت بربط المعلومات الجديدة بما يعرفه الطالب من قبل </a:t>
            </a:r>
            <a:r>
              <a:rPr lang="ar-SA" dirty="0" err="1" smtClean="0"/>
              <a:t>واعطاء</a:t>
            </a:r>
            <a:r>
              <a:rPr lang="ar-SA" dirty="0" smtClean="0"/>
              <a:t> الطالب واجبات </a:t>
            </a:r>
            <a:r>
              <a:rPr lang="ar-SA" dirty="0" err="1" smtClean="0"/>
              <a:t>واسئلة</a:t>
            </a:r>
            <a:r>
              <a:rPr lang="ar-SA" dirty="0" smtClean="0"/>
              <a:t> تطبيقية عملية مهمة لتسهيل عملية التعلم .</a:t>
            </a:r>
            <a:endParaRPr lang="en-US" dirty="0" smtClean="0"/>
          </a:p>
          <a:p>
            <a:pPr algn="just"/>
            <a:r>
              <a:rPr lang="ar-SA" dirty="0" smtClean="0"/>
              <a:t>-وتعرف باستراتيجيات ( المعرفة الخارقة ) مثل : </a:t>
            </a:r>
          </a:p>
          <a:p>
            <a:pPr algn="just"/>
            <a:r>
              <a:rPr lang="ar-SA" dirty="0" smtClean="0"/>
              <a:t>1- خرائط المفاهيم .</a:t>
            </a:r>
            <a:endParaRPr lang="en-US" dirty="0" smtClean="0"/>
          </a:p>
          <a:p>
            <a:pPr algn="just"/>
            <a:r>
              <a:rPr lang="ar-SA" dirty="0" smtClean="0"/>
              <a:t>2-</a:t>
            </a:r>
            <a:r>
              <a:rPr lang="ar-SA" smtClean="0"/>
              <a:t> شبكات </a:t>
            </a:r>
            <a:r>
              <a:rPr lang="ar-SA" dirty="0" smtClean="0"/>
              <a:t>المفاهيم .</a:t>
            </a:r>
            <a:endParaRPr lang="en-US" dirty="0" smtClean="0"/>
          </a:p>
          <a:p>
            <a:pPr lvl="0" algn="just"/>
            <a:r>
              <a:rPr lang="ar-SA" dirty="0" smtClean="0"/>
              <a:t>3- الرسوم التخطيطية ذات الشكل (</a:t>
            </a:r>
            <a:r>
              <a:rPr lang="en-US" dirty="0" smtClean="0"/>
              <a:t>v</a:t>
            </a:r>
            <a:r>
              <a:rPr lang="ar-SA" dirty="0" smtClean="0"/>
              <a:t>)</a:t>
            </a:r>
            <a:endParaRPr lang="en-US" dirty="0" smtClean="0"/>
          </a:p>
          <a:p>
            <a:pPr lvl="0" algn="just"/>
            <a:r>
              <a:rPr lang="ar-SA" dirty="0" smtClean="0"/>
              <a:t>4- الرسوم التخطيطية الدائرية للمفهوم . </a:t>
            </a:r>
            <a:endParaRPr lang="en-US" dirty="0" smtClean="0"/>
          </a:p>
          <a:p>
            <a:r>
              <a:rPr lang="ar-SA" dirty="0" smtClean="0"/>
              <a:t>  </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SA" b="1" dirty="0" smtClean="0">
                <a:solidFill>
                  <a:srgbClr val="FF0000"/>
                </a:solidFill>
              </a:rPr>
              <a:t>أوجه النقد الموجه للنظرية</a:t>
            </a:r>
            <a:endParaRPr lang="ar-SA" b="1" dirty="0">
              <a:solidFill>
                <a:srgbClr val="FF0000"/>
              </a:solidFill>
            </a:endParaRPr>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1-نظرية التعلم عند </a:t>
            </a:r>
            <a:r>
              <a:rPr lang="ar-SA" dirty="0" err="1" smtClean="0"/>
              <a:t>أوزبل</a:t>
            </a:r>
            <a:r>
              <a:rPr lang="ar-SA" dirty="0" smtClean="0"/>
              <a:t> نظرية محددة المجال لأنها تهتم بالتعليم اللفظي بشكل كبير وتؤكد على استخدام اللغة كوسيلة لعرض الأفكار</a:t>
            </a:r>
            <a:r>
              <a:rPr lang="en-US" dirty="0" smtClean="0"/>
              <a:t>.</a:t>
            </a:r>
            <a:endParaRPr lang="ar-SA" dirty="0" smtClean="0"/>
          </a:p>
          <a:p>
            <a:r>
              <a:rPr lang="ar-SA" dirty="0" smtClean="0"/>
              <a:t>2- قسمت نظرية التعلم إلى نوعين:التعلم الاستقبالي </a:t>
            </a:r>
            <a:r>
              <a:rPr lang="ar-SA" dirty="0" err="1" smtClean="0"/>
              <a:t>والاكتشافي</a:t>
            </a:r>
            <a:r>
              <a:rPr lang="ar-SA" dirty="0" smtClean="0"/>
              <a:t> وركزت على التعلم الاستقبالي</a:t>
            </a:r>
            <a:r>
              <a:rPr lang="en-US" dirty="0" smtClean="0"/>
              <a:t>.</a:t>
            </a:r>
            <a:br>
              <a:rPr lang="en-US" dirty="0" smtClean="0"/>
            </a:br>
            <a:r>
              <a:rPr lang="ar-SA" dirty="0" smtClean="0"/>
              <a:t>3-تشتمل على تكوينات فرضية يصعب تعريفها </a:t>
            </a:r>
            <a:r>
              <a:rPr lang="ar-SA" dirty="0" err="1" smtClean="0"/>
              <a:t>اجرائيا</a:t>
            </a:r>
            <a:r>
              <a:rPr lang="ar-SA" dirty="0" smtClean="0"/>
              <a:t> واختبارها بالدراسات العلمية</a:t>
            </a:r>
            <a:r>
              <a:rPr lang="en-US" dirty="0" smtClean="0"/>
              <a:t>. </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r>
              <a:rPr lang="en-US" dirty="0" smtClean="0"/>
              <a:t/>
            </a:r>
            <a:br>
              <a:rPr lang="en-US" dirty="0" smtClean="0"/>
            </a:br>
            <a:r>
              <a:rPr lang="en-US" dirty="0" smtClean="0"/>
              <a:t/>
            </a:r>
            <a:br>
              <a:rPr lang="en-US" dirty="0" smtClean="0"/>
            </a:br>
            <a:r>
              <a:rPr lang="ar-SA" dirty="0" smtClean="0"/>
              <a:t>4-يتصف المتعلم في نموذج التعلم ذي المعنى بالسلبية وعدم الايجابية بسبب عدم مساهمته في اكتساب المادة التعليمية بالرغم انه يؤكد على ضرورة قيام المتعلم بنشاطات عديدة(التفكر- النقد</a:t>
            </a:r>
            <a:r>
              <a:rPr lang="en-US" dirty="0" smtClean="0"/>
              <a:t> – </a:t>
            </a:r>
            <a:r>
              <a:rPr lang="ar-SA" dirty="0" smtClean="0"/>
              <a:t>المقارنة)</a:t>
            </a:r>
            <a:endParaRPr lang="en-US" dirty="0" smtClean="0"/>
          </a:p>
          <a:p>
            <a:r>
              <a:rPr lang="ar-SA" dirty="0" smtClean="0"/>
              <a:t>5- يرتبط هذا النموذج بمشكلة اختيار المنظمات المتقدمة التي يقوم عليها التعليم ذي المعنى أصلا والتخطيط لها ولذا ينبغي أن تتوافر لدى المعلم خبرات ومهارات خاصة تمكنه من اختيار المنظم المتقدم المناسب وتخطيطه وتنفيذه بالشكل المطلوب</a:t>
            </a:r>
            <a:r>
              <a:rPr lang="en-US" dirty="0" smtClean="0"/>
              <a:t>.</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600200"/>
            <a:ext cx="8401080" cy="4525963"/>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buNone/>
            </a:pPr>
            <a:endParaRPr lang="ar-SA" dirty="0" smtClean="0"/>
          </a:p>
          <a:p>
            <a:pPr>
              <a:buNone/>
            </a:pPr>
            <a:r>
              <a:rPr lang="ar-SA" dirty="0" smtClean="0"/>
              <a:t>   6- نجد أنها قسمت التعلم ذي المعنى إلى نوعين : تعلم بالاستقبال وتعلم بالاكتشاف ولكنها أعطت أهمية كبرى للتعلم بالاستقبال وأغفلت التعلم بالاستكشاف .</a:t>
            </a:r>
            <a:endParaRPr lang="en-US" dirty="0" smtClean="0"/>
          </a:p>
          <a:p>
            <a:r>
              <a:rPr lang="ar-SA" dirty="0" smtClean="0"/>
              <a:t>7- كما أنها ترفض مبدأ التعزيز أن حل المشكلة أو إتمام العمل التعليمي المطلوب تحقيقه والشعور بالرضا أو الاقتدار الذي يلي ذلك هو نوع من التعزيز .</a:t>
            </a:r>
            <a:endParaRPr lang="en-US" dirty="0" smtClean="0"/>
          </a:p>
          <a:p>
            <a:r>
              <a:rPr lang="ar-SA" dirty="0" smtClean="0"/>
              <a:t>8-  تركيزها على الناحية اللغوية في عرض الأفكار يجعلها تناسب التعليم الثانوي والجامعي أكثر من تعليم الأطفال لعدم وصولهم لمرحلة التجريد .</a:t>
            </a:r>
            <a:endParaRPr lang="en-US" dirty="0" smtClean="0"/>
          </a:p>
          <a:p>
            <a:r>
              <a:rPr lang="ar-SA" dirty="0" smtClean="0"/>
              <a:t>9- تركزيها على المحتوى فالهدف من التربية عند </a:t>
            </a:r>
            <a:r>
              <a:rPr lang="ar-SA" dirty="0" err="1" smtClean="0"/>
              <a:t>أوزوبل</a:t>
            </a:r>
            <a:r>
              <a:rPr lang="ar-SA" dirty="0" smtClean="0"/>
              <a:t> كان هو تعليم المحتوى بما فيه من حقائق ومفاهيم ومعارف.                                               </a:t>
            </a:r>
            <a:endParaRPr lang="en-US" dirty="0" smtClean="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مقدم من الطالبات:</a:t>
            </a:r>
            <a:endParaRPr lang="en-US" dirty="0" smtClean="0"/>
          </a:p>
          <a:p>
            <a:r>
              <a:rPr lang="ar-SA" dirty="0" smtClean="0"/>
              <a:t>1- </a:t>
            </a:r>
            <a:r>
              <a:rPr lang="ar-SA" dirty="0" err="1" smtClean="0"/>
              <a:t>امل</a:t>
            </a:r>
            <a:r>
              <a:rPr lang="ar-SA" dirty="0" smtClean="0"/>
              <a:t> صالح غانم </a:t>
            </a:r>
            <a:r>
              <a:rPr lang="ar-SA" dirty="0" err="1" smtClean="0"/>
              <a:t>الرحيلي</a:t>
            </a:r>
            <a:endParaRPr lang="en-US" dirty="0" smtClean="0"/>
          </a:p>
          <a:p>
            <a:r>
              <a:rPr lang="ar-SA" dirty="0" smtClean="0"/>
              <a:t>2-</a:t>
            </a:r>
            <a:r>
              <a:rPr lang="ar-SA" dirty="0" err="1" smtClean="0"/>
              <a:t>ايمان</a:t>
            </a:r>
            <a:r>
              <a:rPr lang="ar-SA" dirty="0" smtClean="0"/>
              <a:t> </a:t>
            </a:r>
            <a:r>
              <a:rPr lang="ar-SA" dirty="0" err="1" smtClean="0"/>
              <a:t>الجهني</a:t>
            </a:r>
            <a:endParaRPr lang="en-US" dirty="0" smtClean="0"/>
          </a:p>
          <a:p>
            <a:r>
              <a:rPr lang="ar-SA" dirty="0" smtClean="0"/>
              <a:t>3-سميرة صالح غانم </a:t>
            </a:r>
            <a:r>
              <a:rPr lang="ar-SA" dirty="0" err="1" smtClean="0"/>
              <a:t>الرحيلي</a:t>
            </a:r>
            <a:endParaRPr lang="en-US" dirty="0" smtClean="0"/>
          </a:p>
          <a:p>
            <a:r>
              <a:rPr lang="ar-SA" dirty="0" smtClean="0"/>
              <a:t>4-عواطف سليمان </a:t>
            </a:r>
            <a:r>
              <a:rPr lang="ar-SA" dirty="0" err="1" smtClean="0"/>
              <a:t>الرفاعي</a:t>
            </a:r>
            <a:r>
              <a:rPr lang="ar-SA" dirty="0" smtClean="0"/>
              <a:t> </a:t>
            </a:r>
            <a:r>
              <a:rPr lang="ar-SA" dirty="0" err="1" smtClean="0"/>
              <a:t>الهوساوي</a:t>
            </a:r>
            <a:endParaRPr lang="en-US" dirty="0" smtClean="0"/>
          </a:p>
          <a:p>
            <a:r>
              <a:rPr lang="ar-SA" dirty="0" smtClean="0"/>
              <a:t>5-مها عبد الرحمن إسماعيل  </a:t>
            </a:r>
            <a:r>
              <a:rPr lang="ar-SA" dirty="0" err="1" smtClean="0"/>
              <a:t>شيحه</a:t>
            </a:r>
            <a:endParaRPr lang="en-US"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r>
              <a:rPr lang="ar-SA" dirty="0" smtClean="0"/>
              <a:t>المراجع</a:t>
            </a:r>
            <a:endParaRPr lang="en-US" dirty="0" smtClean="0"/>
          </a:p>
          <a:p>
            <a:r>
              <a:rPr lang="ar-SA" dirty="0" smtClean="0"/>
              <a:t>كتاب  </a:t>
            </a:r>
            <a:endParaRPr lang="en-US" dirty="0" smtClean="0"/>
          </a:p>
          <a:p>
            <a:r>
              <a:rPr lang="ar-SA" dirty="0" smtClean="0"/>
              <a:t>علم النفس التربوي </a:t>
            </a:r>
            <a:endParaRPr lang="en-US" dirty="0" smtClean="0"/>
          </a:p>
          <a:p>
            <a:r>
              <a:rPr lang="ar-SA" dirty="0" smtClean="0"/>
              <a:t>(للطالب الجامعي والمعلم الممارس)</a:t>
            </a:r>
            <a:endParaRPr lang="en-US" dirty="0" smtClean="0"/>
          </a:p>
          <a:p>
            <a:r>
              <a:rPr lang="ar-SA" dirty="0" smtClean="0"/>
              <a:t>تأليف الدكتور حسين أبو رياش</a:t>
            </a:r>
            <a:endParaRPr lang="en-US" dirty="0" smtClean="0"/>
          </a:p>
          <a:p>
            <a:r>
              <a:rPr lang="ar-SA" dirty="0" smtClean="0"/>
              <a:t>والدكتورة زهرية </a:t>
            </a:r>
            <a:r>
              <a:rPr lang="ar-SA" dirty="0" err="1" smtClean="0"/>
              <a:t>عبدالحق</a:t>
            </a:r>
            <a:endParaRPr lang="en-US" dirty="0" smtClean="0"/>
          </a:p>
          <a:p>
            <a:r>
              <a:rPr lang="ar-SA" dirty="0" smtClean="0"/>
              <a:t>         الطبعة الأولى 2007-1427 </a:t>
            </a:r>
            <a:endParaRPr lang="en-US" dirty="0" smtClean="0"/>
          </a:p>
          <a:p>
            <a:r>
              <a:rPr lang="ar-SA" dirty="0" smtClean="0"/>
              <a:t>دار المسيرة للنشر والتوزيع . عمان-الأردن  </a:t>
            </a:r>
            <a:endParaRPr lang="en-US" dirty="0" smtClean="0"/>
          </a:p>
          <a:p>
            <a:r>
              <a:rPr lang="ar-SA" dirty="0" smtClean="0"/>
              <a:t> </a:t>
            </a:r>
            <a:endParaRPr lang="en-US" dirty="0" smtClean="0"/>
          </a:p>
          <a:p>
            <a:r>
              <a:rPr lang="ar-SA" dirty="0" smtClean="0"/>
              <a:t>كتاب</a:t>
            </a:r>
            <a:endParaRPr lang="en-US" dirty="0" smtClean="0"/>
          </a:p>
          <a:p>
            <a:r>
              <a:rPr lang="ar-SA" dirty="0" smtClean="0"/>
              <a:t>نظريات التعلم</a:t>
            </a:r>
            <a:endParaRPr lang="en-US" dirty="0" smtClean="0"/>
          </a:p>
          <a:p>
            <a:r>
              <a:rPr lang="ar-SA" dirty="0" smtClean="0"/>
              <a:t>عماد </a:t>
            </a:r>
            <a:r>
              <a:rPr lang="ar-SA" dirty="0" err="1" smtClean="0"/>
              <a:t>الزغلول</a:t>
            </a:r>
            <a:endParaRPr lang="en-US" dirty="0" smtClean="0"/>
          </a:p>
          <a:p>
            <a:r>
              <a:rPr lang="ar-SA" dirty="0" smtClean="0"/>
              <a:t>الطبعة الأولى 2001</a:t>
            </a:r>
            <a:endParaRPr lang="en-US" dirty="0" smtClean="0"/>
          </a:p>
          <a:p>
            <a:r>
              <a:rPr lang="ar-SA" dirty="0" smtClean="0"/>
              <a:t>دار الثقافة للنشر والتوزيع</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71612"/>
            <a:ext cx="8186766" cy="2286016"/>
          </a:xfrm>
        </p:spPr>
        <p:style>
          <a:lnRef idx="1">
            <a:schemeClr val="accent5"/>
          </a:lnRef>
          <a:fillRef idx="2">
            <a:schemeClr val="accent5"/>
          </a:fillRef>
          <a:effectRef idx="1">
            <a:schemeClr val="accent5"/>
          </a:effectRef>
          <a:fontRef idx="minor">
            <a:schemeClr val="dk1"/>
          </a:fontRef>
        </p:style>
        <p:txBody>
          <a:bodyPr/>
          <a:lstStyle/>
          <a:p>
            <a:r>
              <a:rPr lang="ar-SA" b="1" dirty="0" smtClean="0">
                <a:solidFill>
                  <a:schemeClr val="accent3">
                    <a:lumMod val="50000"/>
                  </a:schemeClr>
                </a:solidFill>
              </a:rPr>
              <a:t>نظرية التعلم القائم على </a:t>
            </a:r>
            <a:r>
              <a:rPr lang="ar-SA" b="1" dirty="0" smtClean="0">
                <a:solidFill>
                  <a:schemeClr val="accent3">
                    <a:lumMod val="50000"/>
                  </a:schemeClr>
                </a:solidFill>
              </a:rPr>
              <a:t>المعنى</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en-US" dirty="0" smtClean="0"/>
          </a:p>
          <a:p>
            <a:endParaRPr lang="en-US" dirty="0" smtClean="0"/>
          </a:p>
          <a:p>
            <a:r>
              <a:rPr lang="ar-SA" dirty="0" smtClean="0"/>
              <a:t>عندما تريدين أن تقدمي </a:t>
            </a:r>
            <a:r>
              <a:rPr lang="ar-SA" dirty="0" err="1" smtClean="0"/>
              <a:t>معلومه</a:t>
            </a:r>
            <a:r>
              <a:rPr lang="ar-SA" dirty="0" smtClean="0"/>
              <a:t> </a:t>
            </a:r>
            <a:r>
              <a:rPr lang="ar-SA" dirty="0" err="1" smtClean="0"/>
              <a:t>جديده</a:t>
            </a:r>
            <a:r>
              <a:rPr lang="ar-SA" dirty="0" smtClean="0"/>
              <a:t> للطلاب بطريقه نموذجيه ماذا تفعلي ؟ هل تقدمي </a:t>
            </a:r>
            <a:r>
              <a:rPr lang="ar-SA" dirty="0" err="1" smtClean="0"/>
              <a:t>المعلومه</a:t>
            </a:r>
            <a:r>
              <a:rPr lang="ar-SA" dirty="0" smtClean="0"/>
              <a:t> مباشره ؟ اختاري موضوع </a:t>
            </a:r>
            <a:r>
              <a:rPr lang="ar-SA" smtClean="0"/>
              <a:t>وخططي لتعليمه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rgbClr val="FF0000"/>
                </a:solidFill>
              </a:rPr>
              <a:t>الإطار العام للنظرية</a:t>
            </a:r>
            <a:endParaRPr lang="en-US" dirty="0">
              <a:solidFill>
                <a:srgbClr val="FF0000"/>
              </a:solidFill>
            </a:endParaRPr>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endParaRPr lang="ar-SA" dirty="0" smtClean="0"/>
          </a:p>
          <a:p>
            <a:r>
              <a:rPr lang="ar-SA" dirty="0" smtClean="0">
                <a:solidFill>
                  <a:srgbClr val="0070C0"/>
                </a:solidFill>
              </a:rPr>
              <a:t>أساس </a:t>
            </a:r>
            <a:r>
              <a:rPr lang="ar-SA" dirty="0">
                <a:solidFill>
                  <a:srgbClr val="0070C0"/>
                </a:solidFill>
              </a:rPr>
              <a:t>نظرية (</a:t>
            </a:r>
            <a:r>
              <a:rPr lang="ar-SA" dirty="0" err="1">
                <a:solidFill>
                  <a:srgbClr val="0070C0"/>
                </a:solidFill>
              </a:rPr>
              <a:t>اوزبل</a:t>
            </a:r>
            <a:r>
              <a:rPr lang="ar-SA" dirty="0" smtClean="0">
                <a:solidFill>
                  <a:srgbClr val="0070C0"/>
                </a:solidFill>
              </a:rPr>
              <a:t>) أن </a:t>
            </a:r>
            <a:r>
              <a:rPr lang="ar-SA" dirty="0">
                <a:solidFill>
                  <a:srgbClr val="0070C0"/>
                </a:solidFill>
              </a:rPr>
              <a:t>المتعلم يستقبل المعلومات ويربطها بالمعرفة والخبرات السابق </a:t>
            </a:r>
            <a:r>
              <a:rPr lang="ar-SA" dirty="0" smtClean="0">
                <a:solidFill>
                  <a:srgbClr val="0070C0"/>
                </a:solidFill>
              </a:rPr>
              <a:t>اكتسابها </a:t>
            </a:r>
            <a:endParaRPr lang="ar-SA" dirty="0" smtClean="0"/>
          </a:p>
          <a:p>
            <a:r>
              <a:rPr lang="ar-SA" dirty="0" smtClean="0"/>
              <a:t>وبهذه </a:t>
            </a:r>
            <a:r>
              <a:rPr lang="ar-SA" dirty="0"/>
              <a:t>الطريقة تأخذ المعلومات الجديدة بالإضافة للمعلومات السابقة معنى خاص </a:t>
            </a:r>
            <a:r>
              <a:rPr lang="ar-SA" dirty="0" smtClean="0"/>
              <a:t>لديه ، وعلى ذلك فان </a:t>
            </a:r>
            <a:r>
              <a:rPr lang="ar-SA" dirty="0"/>
              <a:t>سرعة وفاعلية التعلم تعتمدان </a:t>
            </a:r>
            <a:r>
              <a:rPr lang="ar-SA" dirty="0" smtClean="0"/>
              <a:t>على عدة </a:t>
            </a:r>
            <a:r>
              <a:rPr lang="ar-SA" dirty="0"/>
              <a:t>عوامل أهمها:</a:t>
            </a:r>
            <a:endParaRPr lang="en-US" dirty="0"/>
          </a:p>
          <a:p>
            <a:r>
              <a:rPr lang="ar-SA" dirty="0"/>
              <a:t>1-مدى ارتباط المعلومات الجديدة بالمعلومات السابقة داخل البناء المعرفي للفرد:</a:t>
            </a:r>
            <a:endParaRPr lang="en-US" dirty="0"/>
          </a:p>
          <a:p>
            <a:r>
              <a:rPr lang="ar-SA" dirty="0"/>
              <a:t>حيث انه كلما كان الارتباط بينهما ارتباطا حقيقيا ومنطقيا وذو معنى كان تأثير التعلم السابق على التعلم اللاحق ايجابيا ،أما إذا كان هذا الارتباط تعسفيا أو </a:t>
            </a:r>
            <a:r>
              <a:rPr lang="ar-SA" dirty="0" err="1"/>
              <a:t>قسريا</a:t>
            </a:r>
            <a:r>
              <a:rPr lang="ar-SA" dirty="0"/>
              <a:t> أو عشوائيا كان التعلم اقل فاعلية وأكثر قابلية للفقد والنسيان0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endParaRPr lang="ar-SA" u="sng" dirty="0" smtClean="0">
              <a:solidFill>
                <a:srgbClr val="C00000"/>
              </a:solidFill>
            </a:endParaRPr>
          </a:p>
          <a:p>
            <a:r>
              <a:rPr lang="ar-SA" u="sng" dirty="0" smtClean="0">
                <a:solidFill>
                  <a:srgbClr val="C00000"/>
                </a:solidFill>
              </a:rPr>
              <a:t>التطبيق المنظم المتقدم لدرس / حكم الربا في الإسلام.</a:t>
            </a:r>
            <a:r>
              <a:rPr lang="ar-SA" dirty="0" smtClean="0">
                <a:solidFill>
                  <a:srgbClr val="C00000"/>
                </a:solidFill>
              </a:rPr>
              <a:t> </a:t>
            </a:r>
            <a:r>
              <a:rPr lang="ar-SA" dirty="0" smtClean="0"/>
              <a:t>أقدم لهذا الدرس بذكر منهجية الإسلام في تحريم كل ما يضر بالإنسان سواء كان الضرر حسيا أو ماديا. ثم بعد ذلك أبين مكمن الضرر الذي يحققه الربا على الفرد والمجتمع وأن الإسلام حرمه لأجل ذلك، فأنا ربطت بين البنية المعرفية للطالب وبين المعلومة الجديدة.</a:t>
            </a:r>
          </a:p>
          <a:p>
            <a:pPr>
              <a:buNone/>
            </a:pPr>
            <a:endParaRPr lang="ar-SA" u="sng" dirty="0" smtClean="0"/>
          </a:p>
          <a:p>
            <a:r>
              <a:rPr lang="ar-SA" u="sng" dirty="0" smtClean="0"/>
              <a:t>البنية المعرفية للطالب هي </a:t>
            </a:r>
            <a:r>
              <a:rPr lang="ar-SA" dirty="0" smtClean="0"/>
              <a:t>: أن الإسلام حرم كل ما فيه ضرر على الفرد والمجتمع </a:t>
            </a:r>
            <a:endParaRPr lang="en-US" dirty="0" smtClean="0"/>
          </a:p>
          <a:p>
            <a:r>
              <a:rPr lang="ar-SA" u="sng" dirty="0" smtClean="0"/>
              <a:t>المعلومة الجديدة هي</a:t>
            </a:r>
            <a:r>
              <a:rPr lang="ar-SA" dirty="0" smtClean="0"/>
              <a:t>: تحريم الربا لكونه ضرر على الفرد والمجتمع.</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ar-SA" dirty="0" smtClean="0"/>
          </a:p>
          <a:p>
            <a:r>
              <a:rPr lang="ar-SA" dirty="0" smtClean="0"/>
              <a:t>وعلي </a:t>
            </a:r>
            <a:r>
              <a:rPr lang="ar-SA" dirty="0"/>
              <a:t>ذلك يري ( </a:t>
            </a:r>
            <a:r>
              <a:rPr lang="ar-SA" dirty="0" err="1"/>
              <a:t>اوزبل</a:t>
            </a:r>
            <a:r>
              <a:rPr lang="ar-SA" dirty="0"/>
              <a:t>) </a:t>
            </a:r>
            <a:r>
              <a:rPr lang="ar-SA" dirty="0" err="1"/>
              <a:t>ان</a:t>
            </a:r>
            <a:r>
              <a:rPr lang="ar-SA" dirty="0"/>
              <a:t> </a:t>
            </a:r>
            <a:r>
              <a:rPr lang="ar-SA" dirty="0" err="1"/>
              <a:t>البنيه</a:t>
            </a:r>
            <a:r>
              <a:rPr lang="ar-SA" dirty="0"/>
              <a:t> </a:t>
            </a:r>
            <a:r>
              <a:rPr lang="ar-SA" dirty="0" err="1"/>
              <a:t>المعرفيه</a:t>
            </a:r>
            <a:r>
              <a:rPr lang="ar-SA" dirty="0"/>
              <a:t> تتكون من مفاهيم </a:t>
            </a:r>
            <a:r>
              <a:rPr lang="ar-SA" dirty="0" err="1"/>
              <a:t>وافكار</a:t>
            </a:r>
            <a:r>
              <a:rPr lang="ar-SA" dirty="0"/>
              <a:t> شبه </a:t>
            </a:r>
            <a:r>
              <a:rPr lang="ar-SA" dirty="0" err="1"/>
              <a:t>ثابته</a:t>
            </a:r>
            <a:r>
              <a:rPr lang="ar-SA" dirty="0"/>
              <a:t> ومنظمه بدرجه </a:t>
            </a:r>
            <a:r>
              <a:rPr lang="ar-SA" dirty="0" smtClean="0"/>
              <a:t>ما في </a:t>
            </a:r>
            <a:r>
              <a:rPr lang="ar-SA" dirty="0"/>
              <a:t>وعي المتعلم </a:t>
            </a:r>
            <a:r>
              <a:rPr lang="ar-SA" dirty="0" err="1" smtClean="0"/>
              <a:t>او</a:t>
            </a:r>
            <a:r>
              <a:rPr lang="ar-SA" dirty="0" smtClean="0"/>
              <a:t> </a:t>
            </a:r>
            <a:r>
              <a:rPr lang="ar-SA" dirty="0"/>
              <a:t>شعوره ويفترض </a:t>
            </a:r>
            <a:r>
              <a:rPr lang="ar-SA" dirty="0" err="1"/>
              <a:t>ان</a:t>
            </a:r>
            <a:r>
              <a:rPr lang="ar-SA" dirty="0"/>
              <a:t> </a:t>
            </a:r>
            <a:r>
              <a:rPr lang="ar-SA" dirty="0" err="1"/>
              <a:t>طبيعه</a:t>
            </a:r>
            <a:r>
              <a:rPr lang="ar-SA" dirty="0"/>
              <a:t> هذا التنظيم ذو </a:t>
            </a:r>
            <a:r>
              <a:rPr lang="ar-SA" dirty="0" err="1"/>
              <a:t>طبيعه</a:t>
            </a:r>
            <a:r>
              <a:rPr lang="ar-SA" dirty="0"/>
              <a:t> هرميه </a:t>
            </a:r>
            <a:r>
              <a:rPr lang="ar-SA" dirty="0" err="1"/>
              <a:t>متدرجه</a:t>
            </a:r>
            <a:r>
              <a:rPr lang="ar-SA" dirty="0"/>
              <a:t> تكون فيه </a:t>
            </a:r>
            <a:r>
              <a:rPr lang="ar-SA" dirty="0" err="1"/>
              <a:t>الافكار</a:t>
            </a:r>
            <a:r>
              <a:rPr lang="ar-SA" dirty="0"/>
              <a:t> </a:t>
            </a:r>
            <a:r>
              <a:rPr lang="ar-SA" dirty="0" err="1"/>
              <a:t>الاكثر</a:t>
            </a:r>
            <a:r>
              <a:rPr lang="ar-SA" dirty="0"/>
              <a:t> شمولا في </a:t>
            </a:r>
            <a:r>
              <a:rPr lang="ar-SA" dirty="0" err="1"/>
              <a:t>القمه</a:t>
            </a:r>
            <a:r>
              <a:rPr lang="ar-SA" dirty="0"/>
              <a:t> والمفاهيم </a:t>
            </a:r>
            <a:r>
              <a:rPr lang="ar-SA" dirty="0" err="1"/>
              <a:t>الاكثر</a:t>
            </a:r>
            <a:r>
              <a:rPr lang="ar-SA" dirty="0"/>
              <a:t> تخصصا في </a:t>
            </a:r>
            <a:r>
              <a:rPr lang="ar-SA" dirty="0" err="1"/>
              <a:t>القاعده</a:t>
            </a:r>
            <a:r>
              <a:rPr lang="ar-SA" dirty="0" smtClean="0"/>
              <a:t>. مثل (العنوان والشرح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sz="4000" dirty="0" smtClean="0">
                <a:solidFill>
                  <a:schemeClr val="accent3">
                    <a:lumMod val="50000"/>
                  </a:schemeClr>
                </a:solidFill>
              </a:rPr>
              <a:t>مبادئ التعلم والتعليم عند ( </a:t>
            </a:r>
            <a:r>
              <a:rPr lang="ar-SA" sz="4000" dirty="0" err="1" smtClean="0">
                <a:solidFill>
                  <a:schemeClr val="accent3">
                    <a:lumMod val="50000"/>
                  </a:schemeClr>
                </a:solidFill>
              </a:rPr>
              <a:t>اوزبل</a:t>
            </a:r>
            <a:r>
              <a:rPr lang="ar-SA" sz="4000" dirty="0" smtClean="0">
                <a:solidFill>
                  <a:schemeClr val="accent3">
                    <a:lumMod val="50000"/>
                  </a:schemeClr>
                </a:solidFill>
              </a:rPr>
              <a:t>) وتطبيقاته </a:t>
            </a:r>
            <a:r>
              <a:rPr lang="ar-SA" sz="4000" dirty="0" err="1" smtClean="0">
                <a:solidFill>
                  <a:schemeClr val="accent3">
                    <a:lumMod val="50000"/>
                  </a:schemeClr>
                </a:solidFill>
              </a:rPr>
              <a:t>التربويه</a:t>
            </a:r>
            <a:r>
              <a:rPr lang="ar-SA" sz="4000" dirty="0" smtClean="0">
                <a:solidFill>
                  <a:schemeClr val="accent3">
                    <a:lumMod val="50000"/>
                  </a:schemeClr>
                </a:solidFill>
              </a:rPr>
              <a:t>:</a:t>
            </a:r>
            <a:r>
              <a:rPr lang="en-US" dirty="0" smtClean="0"/>
              <a:t/>
            </a:r>
            <a:br>
              <a:rPr lang="en-US" dirty="0" smtClean="0"/>
            </a:b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ar-SA" dirty="0" smtClean="0"/>
              <a:t> اشتق (</a:t>
            </a:r>
            <a:r>
              <a:rPr lang="ar-SA" dirty="0" err="1" smtClean="0"/>
              <a:t>اوزبل</a:t>
            </a:r>
            <a:r>
              <a:rPr lang="ar-SA" dirty="0" smtClean="0"/>
              <a:t>) عدد من المبادئ التي يقوم عليها التعليم وهي:</a:t>
            </a:r>
            <a:endParaRPr lang="en-US" dirty="0" smtClean="0"/>
          </a:p>
          <a:p>
            <a:r>
              <a:rPr lang="ar-SA" dirty="0" smtClean="0"/>
              <a:t>1-    البناء المعرفي وخصائصه يشكل </a:t>
            </a:r>
            <a:r>
              <a:rPr lang="ar-SA" dirty="0" err="1" smtClean="0"/>
              <a:t>الاساس</a:t>
            </a:r>
            <a:r>
              <a:rPr lang="ar-SA" dirty="0" smtClean="0"/>
              <a:t> الذي تبني عليه </a:t>
            </a:r>
            <a:r>
              <a:rPr lang="ar-SA" dirty="0" err="1" smtClean="0"/>
              <a:t>مدخلات</a:t>
            </a:r>
            <a:r>
              <a:rPr lang="ar-SA" dirty="0" smtClean="0"/>
              <a:t> التعلم :</a:t>
            </a:r>
            <a:endParaRPr lang="en-US" dirty="0" smtClean="0"/>
          </a:p>
          <a:p>
            <a:r>
              <a:rPr lang="ar-SA" dirty="0" smtClean="0"/>
              <a:t> يشكل البناء المعرفي للمتعلم </a:t>
            </a:r>
            <a:r>
              <a:rPr lang="ar-SA" dirty="0" err="1" smtClean="0"/>
              <a:t>الاساس</a:t>
            </a:r>
            <a:r>
              <a:rPr lang="ar-SA" dirty="0" smtClean="0"/>
              <a:t> الذي يمكن للمعلم </a:t>
            </a:r>
            <a:r>
              <a:rPr lang="ar-SA" dirty="0" err="1" smtClean="0"/>
              <a:t>ان</a:t>
            </a:r>
            <a:r>
              <a:rPr lang="ar-SA" dirty="0" smtClean="0"/>
              <a:t> يقيم عليه </a:t>
            </a:r>
            <a:r>
              <a:rPr lang="ar-SA" dirty="0" err="1" smtClean="0"/>
              <a:t>مدخلاته</a:t>
            </a:r>
            <a:r>
              <a:rPr lang="ar-SA" dirty="0" smtClean="0"/>
              <a:t> </a:t>
            </a:r>
            <a:r>
              <a:rPr lang="ar-SA" dirty="0" err="1" smtClean="0"/>
              <a:t>التعلميه</a:t>
            </a:r>
            <a:r>
              <a:rPr lang="ar-SA" dirty="0" smtClean="0"/>
              <a:t> . </a:t>
            </a:r>
            <a:r>
              <a:rPr lang="ar-SA" dirty="0" smtClean="0">
                <a:solidFill>
                  <a:schemeClr val="accent5">
                    <a:lumMod val="50000"/>
                  </a:schemeClr>
                </a:solidFill>
              </a:rPr>
              <a:t>مثل فكره عن الدين المسيحي مستحيل أن تنتظم مع معتقدات مسلم </a:t>
            </a:r>
            <a:r>
              <a:rPr lang="ar-SA" dirty="0" err="1" smtClean="0">
                <a:solidFill>
                  <a:schemeClr val="accent5">
                    <a:lumMod val="50000"/>
                  </a:schemeClr>
                </a:solidFill>
              </a:rPr>
              <a:t>بتلقائيه</a:t>
            </a:r>
            <a:r>
              <a:rPr lang="ar-SA" dirty="0" smtClean="0">
                <a:solidFill>
                  <a:schemeClr val="accent5">
                    <a:lumMod val="50000"/>
                  </a:schemeClr>
                </a:solidFill>
              </a:rPr>
              <a:t> </a:t>
            </a:r>
            <a:r>
              <a:rPr lang="ar-SA" dirty="0" smtClean="0"/>
              <a:t>. </a:t>
            </a:r>
          </a:p>
          <a:p>
            <a:r>
              <a:rPr lang="ar-SA" dirty="0" smtClean="0"/>
              <a:t>- </a:t>
            </a:r>
            <a:r>
              <a:rPr lang="ar-SA" dirty="0" err="1" smtClean="0"/>
              <a:t>احداث</a:t>
            </a:r>
            <a:r>
              <a:rPr lang="ar-SA" dirty="0" smtClean="0"/>
              <a:t> نوع من الاستيعاب بين المعلومات </a:t>
            </a:r>
            <a:r>
              <a:rPr lang="ar-SA" dirty="0" err="1" smtClean="0"/>
              <a:t>الجديده</a:t>
            </a:r>
            <a:r>
              <a:rPr lang="ar-SA" dirty="0" smtClean="0"/>
              <a:t> </a:t>
            </a:r>
            <a:r>
              <a:rPr lang="ar-SA" dirty="0" err="1" smtClean="0"/>
              <a:t>والقديمه</a:t>
            </a:r>
            <a:r>
              <a:rPr lang="ar-SA" dirty="0" smtClean="0"/>
              <a:t> </a:t>
            </a:r>
            <a:r>
              <a:rPr lang="ar-SA" dirty="0" err="1" smtClean="0"/>
              <a:t>الماثله</a:t>
            </a:r>
            <a:r>
              <a:rPr lang="ar-SA" dirty="0" smtClean="0"/>
              <a:t> في البناء المعرفي.</a:t>
            </a:r>
            <a:endParaRPr lang="en-US"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dirty="0" smtClean="0">
                <a:solidFill>
                  <a:schemeClr val="accent3">
                    <a:lumMod val="50000"/>
                  </a:schemeClr>
                </a:solidFill>
              </a:rPr>
              <a:t>ويرى </a:t>
            </a:r>
            <a:r>
              <a:rPr lang="ar-SA" dirty="0" err="1" smtClean="0">
                <a:solidFill>
                  <a:schemeClr val="accent3">
                    <a:lumMod val="50000"/>
                  </a:schemeClr>
                </a:solidFill>
              </a:rPr>
              <a:t>اوزبل</a:t>
            </a:r>
            <a:r>
              <a:rPr lang="ar-SA" dirty="0" smtClean="0">
                <a:solidFill>
                  <a:schemeClr val="accent3">
                    <a:lumMod val="50000"/>
                  </a:schemeClr>
                </a:solidFill>
              </a:rPr>
              <a:t> </a:t>
            </a:r>
            <a:r>
              <a:rPr lang="ar-SA" dirty="0" err="1" smtClean="0">
                <a:solidFill>
                  <a:schemeClr val="accent3">
                    <a:lumMod val="50000"/>
                  </a:schemeClr>
                </a:solidFill>
              </a:rPr>
              <a:t>ان</a:t>
            </a:r>
            <a:r>
              <a:rPr lang="ar-SA" dirty="0" smtClean="0">
                <a:solidFill>
                  <a:schemeClr val="accent3">
                    <a:lumMod val="50000"/>
                  </a:schemeClr>
                </a:solidFill>
              </a:rPr>
              <a:t> عمليه الاستيعاب في البناء المعرفي تتمايز بين ثلاث مظاهر </a:t>
            </a:r>
            <a:r>
              <a:rPr lang="ar-SA" dirty="0" err="1" smtClean="0">
                <a:solidFill>
                  <a:schemeClr val="accent3">
                    <a:lumMod val="50000"/>
                  </a:schemeClr>
                </a:solidFill>
              </a:rPr>
              <a:t>اساسيه</a:t>
            </a:r>
            <a:r>
              <a:rPr lang="ar-SA" dirty="0" smtClean="0">
                <a:solidFill>
                  <a:schemeClr val="accent3">
                    <a:lumMod val="50000"/>
                  </a:schemeClr>
                </a:solidFill>
              </a:rPr>
              <a:t> </a:t>
            </a:r>
            <a:r>
              <a:rPr lang="ar-SA" dirty="0" smtClean="0"/>
              <a:t>:</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endParaRPr lang="ar-SA" dirty="0" smtClean="0"/>
          </a:p>
          <a:p>
            <a:pPr algn="just"/>
            <a:r>
              <a:rPr lang="ar-SA" dirty="0" smtClean="0"/>
              <a:t>1- </a:t>
            </a:r>
            <a:r>
              <a:rPr lang="ar-SA" dirty="0" err="1" smtClean="0"/>
              <a:t>اعطاء</a:t>
            </a:r>
            <a:r>
              <a:rPr lang="ar-SA" dirty="0" smtClean="0"/>
              <a:t> معاني </a:t>
            </a:r>
            <a:r>
              <a:rPr lang="ar-SA" dirty="0" err="1" smtClean="0"/>
              <a:t>اضافية</a:t>
            </a:r>
            <a:r>
              <a:rPr lang="ar-SA" dirty="0" smtClean="0"/>
              <a:t> للفكرة الجديدة حيث يترتب على اشتقاق علاقة ارتباطيه </a:t>
            </a:r>
            <a:r>
              <a:rPr lang="ar-SA" dirty="0" err="1" smtClean="0"/>
              <a:t>او</a:t>
            </a:r>
            <a:r>
              <a:rPr lang="ar-SA" dirty="0" smtClean="0"/>
              <a:t> توافقية </a:t>
            </a:r>
            <a:r>
              <a:rPr lang="ar-SA" dirty="0" err="1" smtClean="0"/>
              <a:t>او</a:t>
            </a:r>
            <a:r>
              <a:rPr lang="ar-SA" dirty="0" smtClean="0"/>
              <a:t> </a:t>
            </a:r>
            <a:r>
              <a:rPr lang="ar-SA" dirty="0" err="1" smtClean="0"/>
              <a:t>احداث</a:t>
            </a:r>
            <a:r>
              <a:rPr lang="ar-SA" dirty="0" smtClean="0"/>
              <a:t> تكامل الفكرة الجديدة معنى </a:t>
            </a:r>
            <a:r>
              <a:rPr lang="ar-SA" dirty="0" err="1" smtClean="0"/>
              <a:t>اضافياً</a:t>
            </a:r>
            <a:r>
              <a:rPr lang="ar-SA" dirty="0" smtClean="0"/>
              <a:t> من العناصر المألوفة ذات المعنى في البناء المعرفي القائم لدى المتعلم ، مثل محاضرات مادة نظريات التعلم </a:t>
            </a:r>
            <a:endParaRPr lang="en-US" dirty="0" smtClean="0"/>
          </a:p>
          <a:p>
            <a:pPr algn="just"/>
            <a:r>
              <a:rPr lang="ar-SA" dirty="0" smtClean="0"/>
              <a:t>2- تخفيض احتمال قابلية الفكرة الجديدة للنسيان </a:t>
            </a:r>
            <a:r>
              <a:rPr lang="ar-SA" dirty="0" err="1" smtClean="0"/>
              <a:t>او</a:t>
            </a:r>
            <a:r>
              <a:rPr lang="ar-SA" dirty="0" smtClean="0"/>
              <a:t> بمعنى </a:t>
            </a:r>
            <a:r>
              <a:rPr lang="ar-SA" dirty="0" err="1" smtClean="0"/>
              <a:t>اخر</a:t>
            </a:r>
            <a:r>
              <a:rPr lang="ar-SA" dirty="0" smtClean="0"/>
              <a:t> حماية الفكرة الجديدة من النسيان فالفكرة التي يتم تخزينها </a:t>
            </a:r>
            <a:r>
              <a:rPr lang="ar-SA" dirty="0" err="1" smtClean="0"/>
              <a:t>واحداث</a:t>
            </a:r>
            <a:r>
              <a:rPr lang="ar-SA" dirty="0" smtClean="0"/>
              <a:t> </a:t>
            </a:r>
            <a:r>
              <a:rPr lang="ar-SA" dirty="0" err="1" smtClean="0"/>
              <a:t>ترابطات</a:t>
            </a:r>
            <a:r>
              <a:rPr lang="ar-SA" dirty="0" smtClean="0"/>
              <a:t> بينها وبين </a:t>
            </a:r>
            <a:r>
              <a:rPr lang="ar-SA" dirty="0" err="1" smtClean="0"/>
              <a:t>ماهو</a:t>
            </a:r>
            <a:r>
              <a:rPr lang="ar-SA" dirty="0" smtClean="0"/>
              <a:t> مألوف ودائم في البناء المعرفي للمتعلم تقلل من قابليتها للنسيان من خلال تدعيم الأفكار الدائمة لها (التكرار)</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buNone/>
            </a:pPr>
            <a:endParaRPr lang="ar-SA" dirty="0" smtClean="0"/>
          </a:p>
          <a:p>
            <a:pPr>
              <a:buNone/>
            </a:pPr>
            <a:r>
              <a:rPr lang="ar-SA" dirty="0" smtClean="0"/>
              <a:t> 2- استخدام </a:t>
            </a:r>
            <a:r>
              <a:rPr lang="ar-SA" dirty="0" err="1" smtClean="0"/>
              <a:t>اطرمرجعيه</a:t>
            </a:r>
            <a:r>
              <a:rPr lang="ar-SA" dirty="0" smtClean="0"/>
              <a:t> جيده التنظيم يحسن كل من التعلم والحفظ والتذكر: </a:t>
            </a:r>
            <a:r>
              <a:rPr lang="ar-SA" dirty="0" smtClean="0">
                <a:solidFill>
                  <a:srgbClr val="00B050"/>
                </a:solidFill>
              </a:rPr>
              <a:t>مثل وضع المواضيع </a:t>
            </a:r>
            <a:r>
              <a:rPr lang="ar-SA" dirty="0" err="1" smtClean="0">
                <a:solidFill>
                  <a:srgbClr val="00B050"/>
                </a:solidFill>
              </a:rPr>
              <a:t>الفقهيه</a:t>
            </a:r>
            <a:r>
              <a:rPr lang="ar-SA" dirty="0" smtClean="0">
                <a:solidFill>
                  <a:srgbClr val="00B050"/>
                </a:solidFill>
              </a:rPr>
              <a:t> على شكل قواعد فقهيه مقننه تساعدنا على فهم مواضيع فقهيه </a:t>
            </a:r>
            <a:r>
              <a:rPr lang="ar-SA" dirty="0" err="1" smtClean="0">
                <a:solidFill>
                  <a:srgbClr val="00B050"/>
                </a:solidFill>
              </a:rPr>
              <a:t>جديده</a:t>
            </a:r>
            <a:r>
              <a:rPr lang="ar-SA" dirty="0" smtClean="0">
                <a:solidFill>
                  <a:srgbClr val="00B050"/>
                </a:solidFill>
              </a:rPr>
              <a:t> .</a:t>
            </a:r>
            <a:endParaRPr lang="en-US" dirty="0" smtClean="0">
              <a:solidFill>
                <a:srgbClr val="00B050"/>
              </a:solidFill>
            </a:endParaRPr>
          </a:p>
          <a:p>
            <a:r>
              <a:rPr lang="ar-SA" dirty="0" smtClean="0"/>
              <a:t>3- </a:t>
            </a:r>
            <a:r>
              <a:rPr lang="ar-SA" dirty="0" err="1" smtClean="0"/>
              <a:t>استحضارالبنيه</a:t>
            </a:r>
            <a:r>
              <a:rPr lang="ar-SA" dirty="0" smtClean="0"/>
              <a:t> </a:t>
            </a:r>
            <a:r>
              <a:rPr lang="ar-SA" dirty="0" err="1" smtClean="0"/>
              <a:t>المعرفيه</a:t>
            </a:r>
            <a:r>
              <a:rPr lang="ar-SA" dirty="0" smtClean="0"/>
              <a:t> </a:t>
            </a:r>
            <a:r>
              <a:rPr lang="ar-SA" dirty="0" err="1" smtClean="0"/>
              <a:t>المرتبطه</a:t>
            </a:r>
            <a:r>
              <a:rPr lang="ar-SA" dirty="0" smtClean="0"/>
              <a:t> </a:t>
            </a:r>
            <a:r>
              <a:rPr lang="ar-SA" dirty="0" err="1" smtClean="0"/>
              <a:t>اوالمتعلقه</a:t>
            </a:r>
            <a:r>
              <a:rPr lang="ar-SA" dirty="0" smtClean="0"/>
              <a:t> في فكر المتعلم يرفع من </a:t>
            </a:r>
            <a:r>
              <a:rPr lang="ar-SA" dirty="0" err="1" smtClean="0"/>
              <a:t>كفاءه</a:t>
            </a:r>
            <a:r>
              <a:rPr lang="ar-SA" dirty="0" smtClean="0"/>
              <a:t> التعلم </a:t>
            </a:r>
            <a:endParaRPr lang="en-US" dirty="0" smtClean="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536</Words>
  <Application>Microsoft Office PowerPoint</Application>
  <PresentationFormat>عرض على الشاشة (3:4)‏</PresentationFormat>
  <Paragraphs>76</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المحاضره الحاديه عشره</vt:lpstr>
      <vt:lpstr>نظرية التعلم القائم على المعنى</vt:lpstr>
      <vt:lpstr>الشريحة 3</vt:lpstr>
      <vt:lpstr>الإطار العام للنظرية</vt:lpstr>
      <vt:lpstr>الشريحة 5</vt:lpstr>
      <vt:lpstr>الشريحة 6</vt:lpstr>
      <vt:lpstr>مبادئ التعلم والتعليم عند ( اوزبل) وتطبيقاته التربويه: </vt:lpstr>
      <vt:lpstr>ويرى اوزبل ان عمليه الاستيعاب في البناء المعرفي تتمايز بين ثلاث مظاهر اساسيه :</vt:lpstr>
      <vt:lpstr>الشريحة 9</vt:lpstr>
      <vt:lpstr>الشريحة 10</vt:lpstr>
      <vt:lpstr>التطبيقات التربوية لنظرية اوزبل  </vt:lpstr>
      <vt:lpstr>الشريحة 12</vt:lpstr>
      <vt:lpstr>أوجه النقد الموجه للنظرية</vt:lpstr>
      <vt:lpstr>الشريحة 14</vt:lpstr>
      <vt:lpstr>الشريحة 15</vt:lpstr>
      <vt:lpstr>الشريحة 16</vt:lpstr>
      <vt:lpstr>الشريحة 17</vt:lpstr>
    </vt:vector>
  </TitlesOfParts>
  <Company>Compume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التعلم القائم على المعنى</dc:title>
  <dc:creator>FG</dc:creator>
  <cp:lastModifiedBy>FG</cp:lastModifiedBy>
  <cp:revision>17</cp:revision>
  <dcterms:created xsi:type="dcterms:W3CDTF">2013-04-26T07:28:54Z</dcterms:created>
  <dcterms:modified xsi:type="dcterms:W3CDTF">2013-05-04T04:00:25Z</dcterms:modified>
</cp:coreProperties>
</file>