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8" r:id="rId6"/>
    <p:sldId id="262" r:id="rId7"/>
    <p:sldId id="257" r:id="rId8"/>
    <p:sldId id="263" r:id="rId9"/>
    <p:sldId id="264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D1EB70-58BE-4C97-BBFD-F1C2EB5B3C2A}" type="datetimeFigureOut">
              <a:rPr lang="ar-SA" smtClean="0"/>
              <a:pPr/>
              <a:t>22/11/33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txBody>
          <a:bodyPr/>
          <a:lstStyle/>
          <a:p>
            <a:r>
              <a:rPr lang="ar-SA" sz="4000" b="1" u="sng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المحاضرة </a:t>
            </a:r>
            <a:r>
              <a:rPr lang="ar-SA" sz="4000" b="1" u="sng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الرابعة</a:t>
            </a:r>
            <a:endParaRPr lang="ar-SA" sz="4000" b="1" u="sng" dirty="0" smtClean="0">
              <a:ln w="31550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4000" dirty="0"/>
              <a:t>الجداول في برنامج أكسس</a:t>
            </a:r>
            <a:endParaRPr lang="ar-SA" sz="4000" b="1" u="sng" dirty="0">
              <a:ln w="31550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قـواعــــد الـبـيــانــات</a:t>
            </a:r>
            <a:br>
              <a:rPr lang="ar-SA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ar-SA" b="1" u="sng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1207 عـال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تشغيل برنامج الأكسس.</a:t>
            </a:r>
          </a:p>
          <a:p>
            <a:r>
              <a:rPr lang="ar-SA" b="1" dirty="0" smtClean="0"/>
              <a:t>واجهة البرنامج</a:t>
            </a:r>
            <a:r>
              <a:rPr lang="ar-SA" dirty="0" smtClean="0"/>
              <a:t>.</a:t>
            </a:r>
          </a:p>
          <a:p>
            <a:r>
              <a:rPr lang="ar-SA" b="1" dirty="0" smtClean="0"/>
              <a:t>إنشاء ملف قاعدة البيانات.</a:t>
            </a:r>
          </a:p>
          <a:p>
            <a:r>
              <a:rPr lang="ar-SA" b="1" dirty="0" smtClean="0"/>
              <a:t>إغلاق قاعدة البيانات.</a:t>
            </a:r>
          </a:p>
          <a:p>
            <a:r>
              <a:rPr lang="ar-SA" b="1" dirty="0" smtClean="0"/>
              <a:t>فتح قاعدة البيانات.</a:t>
            </a:r>
          </a:p>
          <a:p>
            <a:endParaRPr lang="ar-S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29552" cy="642942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 smtClean="0"/>
              <a:t>خطوات تشغيل الـ </a:t>
            </a:r>
            <a:r>
              <a:rPr lang="en-US" sz="2800" b="1" dirty="0" smtClean="0"/>
              <a:t>Access</a:t>
            </a:r>
            <a:endParaRPr lang="ar-SA" sz="2800" dirty="0"/>
          </a:p>
        </p:txBody>
      </p:sp>
      <p:sp>
        <p:nvSpPr>
          <p:cNvPr id="23" name="Rectangle 22"/>
          <p:cNvSpPr/>
          <p:nvPr/>
        </p:nvSpPr>
        <p:spPr>
          <a:xfrm>
            <a:off x="0" y="928671"/>
            <a:ext cx="885828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C002C"/>
                </a:solidFill>
              </a:rPr>
              <a:t>             </a:t>
            </a:r>
            <a:r>
              <a:rPr lang="en-US" dirty="0" smtClean="0"/>
              <a:t>Programs </a:t>
            </a:r>
            <a:r>
              <a:rPr lang="en-US" dirty="0" smtClean="0">
                <a:solidFill>
                  <a:srgbClr val="0C002C"/>
                </a:solidFill>
              </a:rPr>
              <a:t>              Start</a:t>
            </a:r>
            <a:r>
              <a:rPr lang="ar-SA" dirty="0" smtClean="0">
                <a:solidFill>
                  <a:srgbClr val="0C002C"/>
                </a:solidFill>
              </a:rPr>
              <a:t>    </a:t>
            </a:r>
            <a:r>
              <a:rPr lang="en-US" dirty="0" smtClean="0"/>
              <a:t>Microsoft Access</a:t>
            </a:r>
            <a:r>
              <a:rPr lang="ar-SA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ar-SA" dirty="0"/>
              <a:t>تظهر نافذة بها 3 إختيارات</a:t>
            </a:r>
            <a:r>
              <a:rPr lang="ar-SA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Blank </a:t>
            </a:r>
            <a:r>
              <a:rPr lang="en-US" b="1" dirty="0"/>
              <a:t>Database </a:t>
            </a:r>
            <a:r>
              <a:rPr lang="ar-SA" b="1" dirty="0"/>
              <a:t>:</a:t>
            </a:r>
            <a:r>
              <a:rPr lang="ar-SA" dirty="0"/>
              <a:t>  قاعدة بيانات </a:t>
            </a:r>
            <a:r>
              <a:rPr lang="ar-SA" dirty="0" smtClean="0"/>
              <a:t>فارغة.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Database Wizard</a:t>
            </a:r>
            <a:r>
              <a:rPr lang="en-US" dirty="0" smtClean="0"/>
              <a:t> </a:t>
            </a:r>
            <a:r>
              <a:rPr lang="ar-SA" b="1" dirty="0" smtClean="0"/>
              <a:t>:</a:t>
            </a:r>
            <a:r>
              <a:rPr lang="ar-SA" dirty="0" smtClean="0"/>
              <a:t> معــالج قواعـــد البيانات ( أي مجموعة من قواعد البيانات الفارغة مقدمة من شركة </a:t>
            </a:r>
            <a:r>
              <a:rPr lang="en-US" dirty="0" smtClean="0"/>
              <a:t>Microsoft</a:t>
            </a:r>
            <a:r>
              <a:rPr lang="ar-SA" dirty="0" smtClean="0"/>
              <a:t> ).</a:t>
            </a:r>
            <a:endParaRPr lang="ar-SA" sz="1400" dirty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Open </a:t>
            </a:r>
            <a:r>
              <a:rPr lang="en-US" b="1" dirty="0"/>
              <a:t>an Existing </a:t>
            </a:r>
            <a:r>
              <a:rPr lang="en-US" b="1" dirty="0" smtClean="0"/>
              <a:t>Database</a:t>
            </a:r>
            <a:r>
              <a:rPr lang="ar-SA" dirty="0" smtClean="0"/>
              <a:t>:  </a:t>
            </a:r>
            <a:r>
              <a:rPr lang="ar-SA" dirty="0"/>
              <a:t>فتح قاعدة بيانات موجودة سابقاً</a:t>
            </a:r>
            <a:r>
              <a:rPr lang="ar-SA" dirty="0" smtClean="0"/>
              <a:t>.</a:t>
            </a:r>
            <a:endParaRPr lang="ar-SA" dirty="0"/>
          </a:p>
          <a:p>
            <a:pPr marL="342900" indent="-342900">
              <a:buFont typeface="+mj-lt"/>
              <a:buAutoNum type="arabicPeriod"/>
            </a:pPr>
            <a:r>
              <a:rPr lang="ar-SA" dirty="0" smtClean="0"/>
              <a:t>أنشط </a:t>
            </a:r>
            <a:r>
              <a:rPr lang="en-US" dirty="0" smtClean="0"/>
              <a:t>Blank Database</a:t>
            </a:r>
            <a:r>
              <a:rPr lang="ar-SA" dirty="0" smtClean="0"/>
              <a:t>. تظهر نافذة " </a:t>
            </a:r>
            <a:r>
              <a:rPr lang="en-US" dirty="0" smtClean="0"/>
              <a:t>File New Database</a:t>
            </a:r>
            <a:r>
              <a:rPr lang="ar-SA" dirty="0" smtClean="0"/>
              <a:t> ".</a:t>
            </a:r>
          </a:p>
          <a:p>
            <a:pPr marL="342900" lvl="0" indent="-342900">
              <a:buFont typeface="+mj-lt"/>
              <a:buAutoNum type="arabicPeriod"/>
            </a:pPr>
            <a:r>
              <a:rPr lang="ar-SA" dirty="0"/>
              <a:t>نسمي قاعدة البيانات باسم " قاعدة بيانات جديدة " ثم </a:t>
            </a:r>
            <a:r>
              <a:rPr lang="en-US" dirty="0"/>
              <a:t>Create</a:t>
            </a:r>
            <a:r>
              <a:rPr lang="ar-SA" dirty="0"/>
              <a:t>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ar-SA" dirty="0"/>
              <a:t>رد الفعل تظهر نافذة " </a:t>
            </a:r>
            <a:r>
              <a:rPr lang="en-US" dirty="0"/>
              <a:t>Database</a:t>
            </a:r>
            <a:r>
              <a:rPr lang="ar-SA" dirty="0"/>
              <a:t> ", نلاحظ أن ملف قاعدة البيانات الذي سوف يكون له إمتداد (</a:t>
            </a:r>
            <a:r>
              <a:rPr lang="en-US" dirty="0"/>
              <a:t>extension </a:t>
            </a:r>
            <a:r>
              <a:rPr lang="ar-SA" dirty="0"/>
              <a:t> ) </a:t>
            </a:r>
            <a:r>
              <a:rPr lang="en-US" dirty="0"/>
              <a:t>*.mdb</a:t>
            </a:r>
            <a:r>
              <a:rPr lang="ar-SA" dirty="0"/>
              <a:t> من الأتي: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Tables</a:t>
            </a:r>
            <a:r>
              <a:rPr lang="en-US" dirty="0"/>
              <a:t> </a:t>
            </a:r>
            <a:r>
              <a:rPr lang="ar-SA" dirty="0" smtClean="0"/>
              <a:t> </a:t>
            </a:r>
            <a:r>
              <a:rPr lang="ar-SA" b="1" dirty="0" smtClean="0"/>
              <a:t>(الجداول):  </a:t>
            </a:r>
            <a:r>
              <a:rPr lang="ar-SA" dirty="0"/>
              <a:t>يقصد بها الجداول </a:t>
            </a:r>
            <a:r>
              <a:rPr lang="ar-SA" dirty="0" smtClean="0"/>
              <a:t>التي يصممها المبرمج لتخزين البيانات </a:t>
            </a:r>
            <a:r>
              <a:rPr lang="ar-SA" dirty="0"/>
              <a:t>و يضع بها كل القواعد المطلوبة. علماً بأن الـ </a:t>
            </a:r>
            <a:r>
              <a:rPr lang="en-US" dirty="0"/>
              <a:t>User</a:t>
            </a:r>
            <a:r>
              <a:rPr lang="ar-SA" dirty="0"/>
              <a:t> لن يرى هذه الجداول أو يرى التصميم.</a:t>
            </a:r>
            <a:endParaRPr lang="en-US" sz="1400" dirty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Queries </a:t>
            </a:r>
            <a:r>
              <a:rPr lang="ar-SA" b="1" dirty="0" smtClean="0"/>
              <a:t> (الاستعلامات):  </a:t>
            </a:r>
            <a:r>
              <a:rPr lang="ar-SA" dirty="0" smtClean="0"/>
              <a:t>يصممها المبرمج للبحث عن المعلومات وتجميع البيانات من جدول أو أكثر، ويمكن طباعتها في شكل تقرير.</a:t>
            </a:r>
            <a:endParaRPr lang="en-US" sz="1400" dirty="0"/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Forms</a:t>
            </a:r>
            <a:r>
              <a:rPr lang="en-US" dirty="0"/>
              <a:t> </a:t>
            </a:r>
            <a:r>
              <a:rPr lang="ar-SA" b="1" dirty="0" smtClean="0"/>
              <a:t>(النماذج): </a:t>
            </a:r>
            <a:r>
              <a:rPr lang="ar-SA" dirty="0"/>
              <a:t>التي يقوم المبرمج بتصميمها أيضاً </a:t>
            </a:r>
            <a:r>
              <a:rPr lang="ar-SA" dirty="0" smtClean="0"/>
              <a:t>ويسلمها للـمستخدم </a:t>
            </a:r>
            <a:r>
              <a:rPr lang="en-US" dirty="0" smtClean="0"/>
              <a:t>User</a:t>
            </a:r>
            <a:r>
              <a:rPr lang="ar-SA" dirty="0" smtClean="0"/>
              <a:t>. تستخدم لعرض البيانات من الجداول أو الاستعلامات، ويمكن أن تستخدم لإدخال البيانات عرضها أو تعديلها.</a:t>
            </a:r>
            <a:endParaRPr lang="en-US" sz="1400" dirty="0"/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Reports</a:t>
            </a:r>
            <a:r>
              <a:rPr lang="en-US" dirty="0"/>
              <a:t> </a:t>
            </a:r>
            <a:r>
              <a:rPr lang="ar-SA" dirty="0" smtClean="0"/>
              <a:t>(</a:t>
            </a:r>
            <a:r>
              <a:rPr lang="ar-SA" b="1" dirty="0" smtClean="0"/>
              <a:t>التقارير):</a:t>
            </a:r>
            <a:r>
              <a:rPr lang="ar-SA" dirty="0" smtClean="0"/>
              <a:t> </a:t>
            </a:r>
            <a:r>
              <a:rPr lang="ar-SA" dirty="0"/>
              <a:t>يصممها المبرمج </a:t>
            </a:r>
            <a:r>
              <a:rPr lang="ar-SA" dirty="0" smtClean="0"/>
              <a:t>لتلخيص البيانات وعرضها في نماذج منظمة وطباعتها من الجداول والاستعلامات.</a:t>
            </a:r>
            <a:endParaRPr lang="en-US" sz="1400" dirty="0"/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Macros</a:t>
            </a:r>
            <a:r>
              <a:rPr lang="en-US" dirty="0"/>
              <a:t> </a:t>
            </a:r>
            <a:r>
              <a:rPr lang="ar-SA" b="1" dirty="0"/>
              <a:t>:</a:t>
            </a:r>
            <a:r>
              <a:rPr lang="ar-SA" dirty="0"/>
              <a:t>  عبارة عن مجموعة من البرامج الجاهزة المقدمة من شركة </a:t>
            </a:r>
            <a:r>
              <a:rPr lang="en-US" dirty="0"/>
              <a:t>Microsoft</a:t>
            </a:r>
            <a:r>
              <a:rPr lang="ar-SA" dirty="0"/>
              <a:t> لخدمة المبرمجين. حيث يقوم المبرمج استخدام الـ </a:t>
            </a:r>
            <a:r>
              <a:rPr lang="en-US" dirty="0"/>
              <a:t>Macro </a:t>
            </a:r>
            <a:r>
              <a:rPr lang="ar-SA" dirty="0" smtClean="0"/>
              <a:t> و </a:t>
            </a:r>
            <a:r>
              <a:rPr lang="ar-SA" dirty="0"/>
              <a:t>الاستفادة </a:t>
            </a:r>
            <a:r>
              <a:rPr lang="ar-SA" dirty="0" smtClean="0"/>
              <a:t>منه لتنفيذ مجموعة من الخطوات مرة واحدة.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7143768" y="114298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5214942" y="114298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/>
              <a:t>تصميم وإنشاء جداول قاعدة البيانات.</a:t>
            </a:r>
          </a:p>
          <a:p>
            <a:r>
              <a:rPr lang="ar-SA" b="1" dirty="0" smtClean="0"/>
              <a:t>أنواع الحقول:</a:t>
            </a:r>
          </a:p>
          <a:p>
            <a:pPr lvl="1"/>
            <a:r>
              <a:rPr lang="ar-SA" sz="2300" b="1" u="sng" dirty="0" smtClean="0"/>
              <a:t>نص</a:t>
            </a:r>
            <a:r>
              <a:rPr lang="en-US" sz="2300" b="1" u="sng" dirty="0" smtClean="0"/>
              <a:t> Text </a:t>
            </a:r>
            <a:r>
              <a:rPr lang="ar-SA" sz="2300" b="1" u="sng" dirty="0" smtClean="0"/>
              <a:t>: </a:t>
            </a:r>
            <a:r>
              <a:rPr lang="ar-SA" sz="2300" b="1" dirty="0" smtClean="0"/>
              <a:t>يشمل كافة الحروف والأرقام والرموز التي يمكن طباعتها- أقصى طول 255 حرف، ولا يمكن إجراء عمليات حسابية عليه حتى ولو كانت أرقاما فقط كرقم الهاتف.</a:t>
            </a:r>
          </a:p>
          <a:p>
            <a:pPr lvl="1"/>
            <a:r>
              <a:rPr lang="ar-SA" sz="2300" b="1" u="sng" dirty="0" smtClean="0"/>
              <a:t>رقم </a:t>
            </a:r>
            <a:r>
              <a:rPr lang="en-US" sz="2300" b="1" u="sng" dirty="0" smtClean="0"/>
              <a:t>Number</a:t>
            </a:r>
            <a:r>
              <a:rPr lang="ar-SA" sz="2300" b="1" u="sng" dirty="0" smtClean="0"/>
              <a:t>: </a:t>
            </a:r>
            <a:r>
              <a:rPr lang="ar-SA" sz="2300" b="1" dirty="0" smtClean="0"/>
              <a:t>كافة الأرقام التي تجرى عليها عمليات حسابية صحيحة أو عشرية مثل الراتب.</a:t>
            </a:r>
          </a:p>
          <a:p>
            <a:pPr lvl="1"/>
            <a:r>
              <a:rPr lang="ar-SA" sz="2300" b="1" u="sng" dirty="0" smtClean="0"/>
              <a:t>التاريخ/ الوقت </a:t>
            </a:r>
            <a:r>
              <a:rPr lang="en-US" sz="2300" b="1" u="sng" dirty="0" smtClean="0"/>
              <a:t>Date/Time </a:t>
            </a:r>
            <a:r>
              <a:rPr lang="ar-SA" sz="2300" b="1" u="sng" dirty="0" smtClean="0"/>
              <a:t>: </a:t>
            </a:r>
            <a:r>
              <a:rPr lang="ar-SA" sz="2300" b="1" dirty="0" smtClean="0"/>
              <a:t>بيانات متعلقة بالتاريخ كتاريخ الشراء أو الوقت كوقت الولادة، ويظهر بأشكال مختلفة يمكن الاختيار منها.</a:t>
            </a:r>
          </a:p>
          <a:p>
            <a:pPr lvl="1"/>
            <a:r>
              <a:rPr lang="ar-SA" sz="2300" b="1" u="sng" dirty="0" smtClean="0"/>
              <a:t>نعم/ لا </a:t>
            </a:r>
            <a:r>
              <a:rPr lang="en-US" sz="2300" b="1" u="sng" dirty="0" smtClean="0"/>
              <a:t>Yes/No </a:t>
            </a:r>
            <a:r>
              <a:rPr lang="ar-SA" sz="2300" b="1" u="sng" dirty="0" smtClean="0"/>
              <a:t>: </a:t>
            </a:r>
            <a:r>
              <a:rPr lang="ar-SA" sz="2300" b="1" dirty="0" smtClean="0"/>
              <a:t>حقل يشتمل على بيانات يمكن تصنيفها إلى نعم أو لا أو صح وخطأ مثل سعودي (نعم/ لا).</a:t>
            </a:r>
          </a:p>
          <a:p>
            <a:pPr lvl="1"/>
            <a:r>
              <a:rPr lang="ar-SA" sz="2300" b="1" u="sng" dirty="0" smtClean="0"/>
              <a:t>عملة </a:t>
            </a:r>
            <a:r>
              <a:rPr lang="en-US" sz="2300" b="1" u="sng" dirty="0" smtClean="0"/>
              <a:t>Currency</a:t>
            </a:r>
            <a:r>
              <a:rPr lang="ar-SA" sz="2300" b="1" u="sng" dirty="0" smtClean="0"/>
              <a:t>: </a:t>
            </a:r>
            <a:r>
              <a:rPr lang="ar-SA" sz="2300" b="1" dirty="0" smtClean="0"/>
              <a:t>لتسجيل العملات ولا نستخدم حقل الأرقام منعا من التقريب لما بعد العلامة العشرية.</a:t>
            </a:r>
          </a:p>
          <a:p>
            <a:pPr lvl="1"/>
            <a:r>
              <a:rPr lang="ar-SA" sz="2300" b="1" u="sng" dirty="0" smtClean="0"/>
              <a:t>مذكرة </a:t>
            </a:r>
            <a:r>
              <a:rPr lang="en-US" sz="2300" b="1" u="sng" dirty="0" smtClean="0"/>
              <a:t>Memo</a:t>
            </a:r>
            <a:r>
              <a:rPr lang="ar-SA" sz="2300" b="1" u="sng" dirty="0" smtClean="0"/>
              <a:t>: </a:t>
            </a:r>
            <a:r>
              <a:rPr lang="ar-SA" sz="2300" b="1" dirty="0" smtClean="0"/>
              <a:t>يستخدم لتسجيل كمية كبيرة من البيانات دون التقيد بحجم أو قواعد معينة مثل السيرة الذاتية للموظف (أكثر من 64000 حرف).</a:t>
            </a:r>
          </a:p>
          <a:p>
            <a:pPr lvl="1"/>
            <a:r>
              <a:rPr lang="ar-SA" sz="2300" b="1" u="sng" dirty="0" smtClean="0"/>
              <a:t>ترقيم تلقائي </a:t>
            </a:r>
            <a:r>
              <a:rPr lang="en-US" sz="2300" b="1" u="sng" dirty="0" smtClean="0"/>
              <a:t>Auto Number</a:t>
            </a:r>
            <a:r>
              <a:rPr lang="ar-SA" sz="2300" b="1" u="sng" dirty="0" smtClean="0"/>
              <a:t>: </a:t>
            </a:r>
            <a:r>
              <a:rPr lang="ar-SA" sz="2300" b="1" dirty="0" smtClean="0"/>
              <a:t>يستخدم في حالة الحاجة لترقيم السجلات تلقائيا ولا يمكن تعديل الترقيم فيما بعد.</a:t>
            </a:r>
          </a:p>
          <a:p>
            <a:pPr lvl="1"/>
            <a:r>
              <a:rPr lang="ar-SA" sz="2300" b="1" u="sng" dirty="0" smtClean="0"/>
              <a:t>كائن </a:t>
            </a:r>
            <a:r>
              <a:rPr lang="en-US" sz="2300" b="1" u="sng" dirty="0" smtClean="0"/>
              <a:t>OLE Object</a:t>
            </a:r>
            <a:r>
              <a:rPr lang="ar-SA" sz="2300" b="1" u="sng" dirty="0" smtClean="0"/>
              <a:t>: </a:t>
            </a:r>
            <a:r>
              <a:rPr lang="ar-SA" sz="2300" b="1" dirty="0" smtClean="0"/>
              <a:t>يستخدم لتخزين كائن موجود في برنامج آخر مثل الصور والرسوم والرسوم البيانية وربطها بقاعدة البيانات.</a:t>
            </a:r>
          </a:p>
          <a:p>
            <a:pPr lvl="1"/>
            <a:r>
              <a:rPr lang="ar-SA" sz="2300" b="1" dirty="0" smtClean="0"/>
              <a:t>ارتباط تشعبي: ربط إلى مكان على الانترنت </a:t>
            </a:r>
            <a:r>
              <a:rPr lang="en-US" sz="2300" b="1" dirty="0" smtClean="0"/>
              <a:t>www</a:t>
            </a:r>
            <a:r>
              <a:rPr lang="ar-SA" sz="2300" b="1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285892"/>
            <a:ext cx="8503920" cy="4572000"/>
          </a:xfrm>
        </p:spPr>
        <p:txBody>
          <a:bodyPr/>
          <a:lstStyle/>
          <a:p>
            <a:r>
              <a:rPr lang="ar-SA" b="1" dirty="0" smtClean="0"/>
              <a:t>خصائص الحقل:</a:t>
            </a:r>
          </a:p>
          <a:p>
            <a:pPr lvl="1">
              <a:buNone/>
            </a:pPr>
            <a:r>
              <a:rPr lang="ar-SA" b="1" dirty="0" smtClean="0"/>
              <a:t>يستخدم لتحديد الخصائص لكل حقل من الحقول حسب الحاجة، كما هو موضح بالجدول:</a:t>
            </a:r>
          </a:p>
          <a:p>
            <a:pPr lvl="1">
              <a:buNone/>
            </a:pPr>
            <a:endParaRPr lang="ar-SA" b="1" dirty="0" smtClean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714348" y="2143116"/>
          <a:ext cx="7715304" cy="46583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012122"/>
                <a:gridCol w="570318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الخاصية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الغرض منها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حجم الحقل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يظهر مع البيانات النصية</a:t>
                      </a:r>
                      <a:r>
                        <a:rPr lang="ar-SA" sz="1600" baseline="0" dirty="0" smtClean="0"/>
                        <a:t> والرقمية فقط لتحديد طولها.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تنسيق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تحديد طريقة ظهور البيانات مثل الشهر يظهر بأسماء</a:t>
                      </a:r>
                      <a:r>
                        <a:rPr lang="ar-SA" sz="1600" baseline="0" dirty="0" smtClean="0"/>
                        <a:t> الشهور.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المنازل</a:t>
                      </a:r>
                      <a:r>
                        <a:rPr lang="ar-SA" sz="1600" baseline="0" dirty="0" smtClean="0"/>
                        <a:t> العشرية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يظهر مع البيانات الرقمية والعملة لتحديد عدد</a:t>
                      </a:r>
                      <a:r>
                        <a:rPr lang="ar-SA" sz="1600" baseline="0" dirty="0" smtClean="0"/>
                        <a:t> الخانات العشرية.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قناع الإدخال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يسمح باختيار نموذج جاهز لتظهر بيانات الحقل مطابقة له.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تسمية توضيحية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إعطاء</a:t>
                      </a:r>
                      <a:r>
                        <a:rPr lang="ar-SA" sz="1600" baseline="0" dirty="0" smtClean="0"/>
                        <a:t> اسم توضيحي للحقل ليظهر في النماذج والتقارير.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القيمة الافتراضية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قيمة افتراضية مع كل</a:t>
                      </a:r>
                      <a:r>
                        <a:rPr lang="ar-SA" sz="1600" baseline="0" dirty="0" smtClean="0"/>
                        <a:t> سجل جديد، يمكن قبولها أو استبدالها بقيمة أخرى.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قاعدة التحقق من الصحة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تعبير</a:t>
                      </a:r>
                      <a:r>
                        <a:rPr lang="ar-SA" sz="1600" baseline="0" dirty="0" smtClean="0"/>
                        <a:t> لتحديد القيم التي يمكن إدخالها، هذا التعبير يختبر البيانات المدخلة على أنها موافقة لشرط معين، وتمنع إدخال البيانات غير الموافقة للشرط.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نص</a:t>
                      </a:r>
                      <a:r>
                        <a:rPr lang="ar-SA" sz="1600" baseline="0" dirty="0" smtClean="0"/>
                        <a:t> التحقق من الصحة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رسالة تظهر عند إدخال قيمة غير مسموح </a:t>
                      </a:r>
                      <a:r>
                        <a:rPr lang="ar-SA" sz="1600" dirty="0" err="1" smtClean="0"/>
                        <a:t>بها</a:t>
                      </a:r>
                      <a:r>
                        <a:rPr lang="ar-SA" sz="1600" dirty="0" smtClean="0"/>
                        <a:t> تخالف شرط قاعدة التحقق من الصحة.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مطلوب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هل</a:t>
                      </a:r>
                      <a:r>
                        <a:rPr lang="ar-SA" sz="1600" baseline="0" dirty="0" smtClean="0"/>
                        <a:t> مطلوب إدخال قيمة لهذا الحقل أم لا.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السماح بطول صفري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هل يسمح ببيانات فارغة (للنصوص والمذكرة فقط).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مفهرس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هل المطلوب إنشاء فهرس للحقل لتسهيل عملية البحث أم لا.</a:t>
                      </a:r>
                      <a:endParaRPr lang="ar-S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تعيين المفتاح الأساسي:</a:t>
            </a:r>
          </a:p>
          <a:p>
            <a:pPr lvl="1"/>
            <a:r>
              <a:rPr lang="ar-SA" b="1" dirty="0" smtClean="0"/>
              <a:t>يستخدم لتمييز السجلات وضمان عدم تشابهها.</a:t>
            </a:r>
          </a:p>
          <a:p>
            <a:pPr lvl="1"/>
            <a:r>
              <a:rPr lang="ar-SA" b="1" dirty="0" smtClean="0"/>
              <a:t>مفتاح أساسي واحد: اختيار الحقل ثم الضغط على المفتاح.</a:t>
            </a:r>
          </a:p>
          <a:p>
            <a:pPr lvl="1"/>
            <a:r>
              <a:rPr lang="ar-SA" b="1" dirty="0" smtClean="0"/>
              <a:t>مفتاح أساسي مركب (أكثر من حقل): </a:t>
            </a:r>
            <a:r>
              <a:rPr lang="en-US" b="1" dirty="0" smtClean="0"/>
              <a:t>Ctrl+ press key</a:t>
            </a:r>
            <a:r>
              <a:rPr lang="ar-SA" b="1" dirty="0" smtClean="0"/>
              <a:t>.</a:t>
            </a:r>
          </a:p>
          <a:p>
            <a:r>
              <a:rPr lang="ar-SA" b="1" dirty="0" smtClean="0"/>
              <a:t>حفظ الجدول.</a:t>
            </a:r>
          </a:p>
          <a:p>
            <a:r>
              <a:rPr lang="ar-SA" b="1" dirty="0" smtClean="0"/>
              <a:t>إغلاق الجدول.</a:t>
            </a:r>
          </a:p>
          <a:p>
            <a:r>
              <a:rPr lang="ar-SA" b="1" dirty="0" smtClean="0"/>
              <a:t>فتح الجدول (عرض صفحة البيانات وعرض التصميم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تعبئة سجلات الجدول.</a:t>
            </a:r>
          </a:p>
          <a:p>
            <a:r>
              <a:rPr lang="ar-SA" b="1" dirty="0" smtClean="0"/>
              <a:t>العمليات على حقول الجدول </a:t>
            </a:r>
            <a:r>
              <a:rPr lang="ar-SA" b="1" u="sng" dirty="0" smtClean="0">
                <a:solidFill>
                  <a:srgbClr val="FF0000"/>
                </a:solidFill>
              </a:rPr>
              <a:t>(طريقة عرض التصميم):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- إضافة حقل جديد (إدراج صفوف).</a:t>
            </a:r>
            <a:br>
              <a:rPr lang="ar-SA" b="1" dirty="0" smtClean="0"/>
            </a:br>
            <a:r>
              <a:rPr lang="ar-SA" b="1" dirty="0" smtClean="0"/>
              <a:t>- حذف حقل (حذف صفوف- أو مفتاح </a:t>
            </a:r>
            <a:r>
              <a:rPr lang="en-US" b="1" dirty="0" smtClean="0"/>
              <a:t>Del</a:t>
            </a:r>
            <a:r>
              <a:rPr lang="ar-SA" b="1" dirty="0" smtClean="0"/>
              <a:t>).</a:t>
            </a:r>
            <a:br>
              <a:rPr lang="ar-SA" b="1" dirty="0" smtClean="0"/>
            </a:br>
            <a:r>
              <a:rPr lang="ar-SA" b="1" dirty="0" smtClean="0"/>
              <a:t>-إعادة ترتيب الحقول.</a:t>
            </a:r>
            <a:br>
              <a:rPr lang="ar-SA" b="1" dirty="0" smtClean="0"/>
            </a:br>
            <a:r>
              <a:rPr lang="ar-SA" b="1" dirty="0" smtClean="0"/>
              <a:t>- تعديل اسم حقل.</a:t>
            </a:r>
          </a:p>
          <a:p>
            <a:r>
              <a:rPr lang="ar-SA" b="1" dirty="0" smtClean="0"/>
              <a:t>العمليات على السجلات:</a:t>
            </a:r>
            <a:br>
              <a:rPr lang="ar-SA" b="1" dirty="0" smtClean="0"/>
            </a:br>
            <a:r>
              <a:rPr lang="ar-SA" b="1" dirty="0" smtClean="0"/>
              <a:t>- تحديد سجل, حقل, أو جدول.</a:t>
            </a:r>
            <a:br>
              <a:rPr lang="ar-SA" b="1" dirty="0" smtClean="0"/>
            </a:br>
            <a:r>
              <a:rPr lang="ar-SA" b="1" dirty="0" smtClean="0"/>
              <a:t>- ضبط أعمدة وصفوف الجدول.</a:t>
            </a:r>
            <a:br>
              <a:rPr lang="ar-SA" b="1" dirty="0" smtClean="0"/>
            </a:br>
            <a:r>
              <a:rPr lang="ar-SA" b="1" dirty="0" smtClean="0"/>
              <a:t>-التنقل بين سجلات الجدول.</a:t>
            </a:r>
            <a:br>
              <a:rPr lang="ar-SA" b="1" dirty="0" smtClean="0"/>
            </a:br>
            <a:r>
              <a:rPr lang="ar-SA" b="1" dirty="0" smtClean="0"/>
              <a:t>-حذف سجل.</a:t>
            </a:r>
            <a:br>
              <a:rPr lang="ar-SA" b="1" dirty="0" smtClean="0"/>
            </a:br>
            <a:r>
              <a:rPr lang="ar-SA" b="1" dirty="0" smtClean="0"/>
              <a:t>-تعديل بيانات سجل.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تنسيق عملة.</a:t>
            </a:r>
          </a:p>
          <a:p>
            <a:r>
              <a:rPr lang="ar-SA" b="1" dirty="0" smtClean="0"/>
              <a:t>تنسيق التاريخ.</a:t>
            </a:r>
          </a:p>
          <a:p>
            <a:r>
              <a:rPr lang="ar-SA" b="1" dirty="0" smtClean="0"/>
              <a:t>قناع الإدخال.</a:t>
            </a:r>
          </a:p>
          <a:p>
            <a:r>
              <a:rPr lang="ar-SA" b="1" dirty="0" smtClean="0"/>
              <a:t>قاعدة التحقق من الصحة.</a:t>
            </a:r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سؤال الواجب</a:t>
            </a:r>
          </a:p>
          <a:p>
            <a:pPr>
              <a:buNone/>
            </a:pPr>
            <a:r>
              <a:rPr lang="ar-SA" b="1" dirty="0" smtClean="0"/>
              <a:t>قومي بإنشاء قاعدة بيانات تحوي جداول الواجب السابق.</a:t>
            </a:r>
          </a:p>
          <a:p>
            <a:r>
              <a:rPr lang="ar-SA" dirty="0" smtClean="0"/>
              <a:t>العميل ( </a:t>
            </a:r>
            <a:r>
              <a:rPr lang="ar-SA" u="sng" dirty="0" smtClean="0"/>
              <a:t>رقم العميل</a:t>
            </a:r>
            <a:r>
              <a:rPr lang="ar-SA" dirty="0" smtClean="0"/>
              <a:t>, الاسم الأول, اسم الأب, العنوان)</a:t>
            </a:r>
          </a:p>
          <a:p>
            <a:r>
              <a:rPr lang="ar-SA" dirty="0" smtClean="0"/>
              <a:t>أمر الشراء( </a:t>
            </a:r>
            <a:r>
              <a:rPr lang="ar-SA" u="sng" dirty="0" smtClean="0"/>
              <a:t>رقم أمر الشراء</a:t>
            </a:r>
            <a:r>
              <a:rPr lang="ar-SA" dirty="0" smtClean="0"/>
              <a:t>, تاريخ أمر الشراء, </a:t>
            </a:r>
            <a:r>
              <a:rPr lang="ar-SA" u="dashLong" dirty="0" smtClean="0"/>
              <a:t>رقم العميل</a:t>
            </a:r>
            <a:r>
              <a:rPr lang="ar-SA" dirty="0" smtClean="0"/>
              <a:t>)</a:t>
            </a:r>
          </a:p>
          <a:p>
            <a:r>
              <a:rPr lang="ar-SA" dirty="0" smtClean="0"/>
              <a:t>البضاعة(</a:t>
            </a:r>
            <a:r>
              <a:rPr lang="ar-SA" u="sng" dirty="0" smtClean="0"/>
              <a:t>رقم البضاعة</a:t>
            </a:r>
            <a:r>
              <a:rPr lang="ar-SA" dirty="0" smtClean="0"/>
              <a:t>, اسم البضاعة, سعر البضاعة, الجهة المصنعة)</a:t>
            </a:r>
          </a:p>
          <a:p>
            <a:r>
              <a:rPr lang="ar-SA" dirty="0" smtClean="0"/>
              <a:t>بضاعة أمر الشراء(</a:t>
            </a:r>
            <a:r>
              <a:rPr lang="ar-SA" u="sng" dirty="0" smtClean="0"/>
              <a:t>رقم البضاعة</a:t>
            </a:r>
            <a:r>
              <a:rPr lang="ar-SA" dirty="0" smtClean="0"/>
              <a:t>,</a:t>
            </a:r>
            <a:r>
              <a:rPr lang="ar-SA" u="sng" dirty="0" smtClean="0"/>
              <a:t> رقم أمر الشراء</a:t>
            </a:r>
            <a:r>
              <a:rPr lang="ar-SA" dirty="0" smtClean="0"/>
              <a:t>)</a:t>
            </a:r>
            <a:endParaRPr lang="en-US" dirty="0" smtClean="0"/>
          </a:p>
          <a:p>
            <a:pPr>
              <a:buNone/>
            </a:pPr>
            <a:endParaRPr lang="ar-S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639F57660FED4DB7BB32CDA79418AF" ma:contentTypeVersion="0" ma:contentTypeDescription="Create a new document." ma:contentTypeScope="" ma:versionID="419da656935cee3594213108caa164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8F1BC-5BE9-4AF3-A824-02F4359E5B0A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CE5641F-9C13-42DE-86F4-8BADE51F3B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2D320E-50CD-4EEF-B928-38CF28AD6E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792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قـواعــــد الـبـيــانــات 1207 عـال</vt:lpstr>
      <vt:lpstr>الجداول في برنامج أكسس</vt:lpstr>
      <vt:lpstr>خطوات تشغيل الـ Access</vt:lpstr>
      <vt:lpstr>الجداول في برنامج أكسس</vt:lpstr>
      <vt:lpstr>الجداول في برنامج أكسس</vt:lpstr>
      <vt:lpstr>الجداول في برنامج أكسس</vt:lpstr>
      <vt:lpstr>الجداول في برنامج أكسس</vt:lpstr>
      <vt:lpstr>الجداول في برنامج أكسس</vt:lpstr>
      <vt:lpstr>الجداول في برنامج أكسس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قـواعــــد الـبـيــانــات 1207 عـال</dc:title>
  <dc:creator>noor</dc:creator>
  <cp:lastModifiedBy>maram</cp:lastModifiedBy>
  <cp:revision>25</cp:revision>
  <dcterms:created xsi:type="dcterms:W3CDTF">2011-03-15T20:44:31Z</dcterms:created>
  <dcterms:modified xsi:type="dcterms:W3CDTF">2012-10-07T14:05:57Z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0x01010001639F57660FED4DB7BB32CDA79418AF</vt:lpwstr>
  </property>
</Properties>
</file>