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7" r:id="rId2"/>
    <p:sldId id="258" r:id="rId3"/>
    <p:sldId id="259" r:id="rId4"/>
    <p:sldId id="261" r:id="rId5"/>
    <p:sldId id="262" r:id="rId6"/>
    <p:sldId id="263" r:id="rId7"/>
    <p:sldId id="264" r:id="rId8"/>
    <p:sldId id="265" r:id="rId9"/>
    <p:sldId id="256" r:id="rId10"/>
    <p:sldId id="266" r:id="rId11"/>
    <p:sldId id="278" r:id="rId12"/>
    <p:sldId id="269" r:id="rId13"/>
    <p:sldId id="280" r:id="rId14"/>
    <p:sldId id="270" r:id="rId15"/>
    <p:sldId id="271" r:id="rId16"/>
    <p:sldId id="277" r:id="rId17"/>
    <p:sldId id="272" r:id="rId18"/>
    <p:sldId id="273" r:id="rId19"/>
    <p:sldId id="260" r:id="rId20"/>
    <p:sldId id="268" r:id="rId21"/>
    <p:sldId id="267" r:id="rId22"/>
    <p:sldId id="274" r:id="rId23"/>
    <p:sldId id="275" r:id="rId24"/>
    <p:sldId id="279" r:id="rId25"/>
    <p:sldId id="276" r:id="rId26"/>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84" d="100"/>
          <a:sy n="84" d="100"/>
        </p:scale>
        <p:origin x="-1402"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06/05/34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06/05/34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06/05/34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06/05/34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06/05/34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t>06/05/34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t>06/05/34</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t>06/05/34</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t>06/05/34</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06/05/34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06/05/34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t>06/05/34</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034682"/>
          </a:xfrm>
        </p:spPr>
        <p:txBody>
          <a:bodyPr>
            <a:normAutofit fontScale="90000"/>
          </a:bodyPr>
          <a:lstStyle/>
          <a:p>
            <a:r>
              <a:rPr lang="ar-SA" dirty="0" smtClean="0"/>
              <a:t>بسم الله الرحمن الرحيم </a:t>
            </a:r>
            <a:br>
              <a:rPr lang="ar-SA" dirty="0" smtClean="0"/>
            </a:br>
            <a:r>
              <a:rPr lang="ar-SA" dirty="0" smtClean="0"/>
              <a:t/>
            </a:r>
            <a:br>
              <a:rPr lang="ar-SA" dirty="0" smtClean="0"/>
            </a:br>
            <a:r>
              <a:rPr lang="ar-SA" dirty="0" smtClean="0"/>
              <a:t>(ماده اسس في الخدمة الاجتماعية )</a:t>
            </a:r>
            <a:br>
              <a:rPr lang="ar-SA" dirty="0" smtClean="0"/>
            </a:br>
            <a:r>
              <a:rPr lang="ar-SA" sz="3600" dirty="0" smtClean="0">
                <a:effectLst>
                  <a:outerShdw blurRad="38100" dist="38100" dir="2700000" algn="tl">
                    <a:srgbClr val="000000">
                      <a:alpha val="43137"/>
                    </a:srgbClr>
                  </a:outerShdw>
                </a:effectLst>
              </a:rPr>
              <a:t>الأستاذة  ريم الاحمدي</a:t>
            </a:r>
            <a:br>
              <a:rPr lang="ar-SA" sz="3600" dirty="0" smtClean="0">
                <a:effectLst>
                  <a:outerShdw blurRad="38100" dist="38100" dir="2700000" algn="tl">
                    <a:srgbClr val="000000">
                      <a:alpha val="43137"/>
                    </a:srgbClr>
                  </a:outerShdw>
                </a:effectLst>
              </a:rPr>
            </a:br>
            <a:r>
              <a:rPr lang="ar-SA" sz="3600" dirty="0">
                <a:effectLst>
                  <a:outerShdw blurRad="38100" dist="38100" dir="2700000" algn="tl">
                    <a:srgbClr val="000000">
                      <a:alpha val="43137"/>
                    </a:srgbClr>
                  </a:outerShdw>
                </a:effectLst>
              </a:rPr>
              <a:t/>
            </a:r>
            <a:br>
              <a:rPr lang="ar-SA" sz="3600" dirty="0">
                <a:effectLst>
                  <a:outerShdw blurRad="38100" dist="38100" dir="2700000" algn="tl">
                    <a:srgbClr val="000000">
                      <a:alpha val="43137"/>
                    </a:srgbClr>
                  </a:outerShdw>
                </a:effectLst>
              </a:rPr>
            </a:br>
            <a:r>
              <a:rPr lang="ar-SA" dirty="0" smtClean="0"/>
              <a:t/>
            </a:r>
            <a:br>
              <a:rPr lang="ar-SA" dirty="0" smtClean="0"/>
            </a:br>
            <a:r>
              <a:rPr lang="ar-SA" dirty="0"/>
              <a:t/>
            </a:r>
            <a:br>
              <a:rPr lang="ar-SA" dirty="0"/>
            </a:br>
            <a:r>
              <a:rPr lang="ar-SA" dirty="0" smtClean="0"/>
              <a:t/>
            </a:r>
            <a:br>
              <a:rPr lang="ar-SA" dirty="0" smtClean="0"/>
            </a:br>
            <a:r>
              <a:rPr lang="ar-SA" dirty="0"/>
              <a:t/>
            </a:r>
            <a:br>
              <a:rPr lang="ar-SA" dirty="0"/>
            </a:br>
            <a:r>
              <a:rPr lang="ar-SA" dirty="0" smtClean="0"/>
              <a:t>المحاضرة الخامسة عشر»15»</a:t>
            </a:r>
            <a:endParaRPr lang="ar-S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2924944"/>
            <a:ext cx="2098923" cy="2098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61019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9512" y="188640"/>
            <a:ext cx="8784976" cy="6408712"/>
          </a:xfrm>
        </p:spPr>
        <p:txBody>
          <a:bodyPr/>
          <a:lstStyle/>
          <a:p>
            <a:r>
              <a:rPr lang="ar-SA" dirty="0" smtClean="0">
                <a:solidFill>
                  <a:schemeClr val="accent2">
                    <a:lumMod val="75000"/>
                  </a:schemeClr>
                </a:solidFill>
              </a:rPr>
              <a:t>1# الدراسة الاجتماعية:</a:t>
            </a:r>
            <a:r>
              <a:rPr lang="en-US" dirty="0" smtClean="0">
                <a:solidFill>
                  <a:schemeClr val="accent2">
                    <a:lumMod val="75000"/>
                  </a:schemeClr>
                </a:solidFill>
              </a:rPr>
              <a:t>social </a:t>
            </a:r>
            <a:r>
              <a:rPr lang="en-US" dirty="0" err="1" smtClean="0">
                <a:solidFill>
                  <a:schemeClr val="accent2">
                    <a:lumMod val="75000"/>
                  </a:schemeClr>
                </a:solidFill>
              </a:rPr>
              <a:t>studi</a:t>
            </a:r>
            <a:r>
              <a:rPr lang="en-US" dirty="0" smtClean="0">
                <a:solidFill>
                  <a:schemeClr val="accent2">
                    <a:lumMod val="75000"/>
                  </a:schemeClr>
                </a:solidFill>
              </a:rPr>
              <a:t> </a:t>
            </a:r>
            <a:r>
              <a:rPr lang="ar-SA" dirty="0" smtClean="0">
                <a:solidFill>
                  <a:schemeClr val="accent2">
                    <a:lumMod val="75000"/>
                  </a:schemeClr>
                </a:solidFill>
              </a:rPr>
              <a:t/>
            </a:r>
            <a:br>
              <a:rPr lang="ar-SA" dirty="0" smtClean="0">
                <a:solidFill>
                  <a:schemeClr val="accent2">
                    <a:lumMod val="75000"/>
                  </a:schemeClr>
                </a:solidFill>
              </a:rPr>
            </a:br>
            <a:r>
              <a:rPr lang="ar-SA" dirty="0" smtClean="0"/>
              <a:t>الدراسة عملية (</a:t>
            </a:r>
            <a:r>
              <a:rPr lang="ar-SA" dirty="0" smtClean="0">
                <a:effectLst>
                  <a:outerShdw blurRad="38100" dist="38100" dir="2700000" algn="tl">
                    <a:srgbClr val="000000">
                      <a:alpha val="43137"/>
                    </a:srgbClr>
                  </a:outerShdw>
                </a:effectLst>
              </a:rPr>
              <a:t>مشتركه</a:t>
            </a:r>
            <a:r>
              <a:rPr lang="ar-SA" dirty="0" smtClean="0"/>
              <a:t>) تهدف الى وضع كل من العميل والأخصائي الاجتماعية على </a:t>
            </a:r>
            <a:r>
              <a:rPr lang="ar-SA" u="sng" dirty="0" smtClean="0"/>
              <a:t>علاقة ايجابيه بحقائق الموقف الاشكالي</a:t>
            </a:r>
            <a:r>
              <a:rPr lang="ar-SA" dirty="0" smtClean="0"/>
              <a:t> </a:t>
            </a:r>
            <a:r>
              <a:rPr lang="ar-SA" b="1" dirty="0" smtClean="0">
                <a:effectLst>
                  <a:outerShdw blurRad="38100" dist="38100" dir="2700000" algn="tl">
                    <a:srgbClr val="000000">
                      <a:alpha val="43137"/>
                    </a:srgbClr>
                  </a:outerShdw>
                </a:effectLst>
              </a:rPr>
              <a:t>بهدف </a:t>
            </a:r>
            <a:r>
              <a:rPr lang="ar-SA" dirty="0" smtClean="0"/>
              <a:t>تشخيص المشكلة ووضع خطه علاج.</a:t>
            </a:r>
            <a:br>
              <a:rPr lang="ar-SA" dirty="0" smtClean="0"/>
            </a:br>
            <a:endParaRPr lang="ar-SA" dirty="0">
              <a:solidFill>
                <a:schemeClr val="accent2">
                  <a:lumMod val="75000"/>
                </a:schemeClr>
              </a:solidFill>
            </a:endParaRPr>
          </a:p>
        </p:txBody>
      </p:sp>
    </p:spTree>
    <p:extLst>
      <p:ext uri="{BB962C8B-B14F-4D97-AF65-F5344CB8AC3E}">
        <p14:creationId xmlns:p14="http://schemas.microsoft.com/office/powerpoint/2010/main" val="5330223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لدراسة  مناطق الدراسة</a:t>
            </a:r>
            <a:endParaRPr lang="ar-SA"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700808"/>
            <a:ext cx="5505400" cy="4101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14915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9512" y="188640"/>
            <a:ext cx="8784976" cy="6480720"/>
          </a:xfrm>
        </p:spPr>
        <p:txBody>
          <a:bodyPr>
            <a:normAutofit/>
          </a:bodyPr>
          <a:lstStyle/>
          <a:p>
            <a:r>
              <a:rPr lang="ar-SA" sz="4800" u="sng" dirty="0" smtClean="0">
                <a:solidFill>
                  <a:schemeClr val="accent2">
                    <a:lumMod val="50000"/>
                  </a:schemeClr>
                </a:solidFill>
              </a:rPr>
              <a:t>مناطق الدراسة:-</a:t>
            </a:r>
            <a:br>
              <a:rPr lang="ar-SA" sz="4800" u="sng" dirty="0" smtClean="0">
                <a:solidFill>
                  <a:schemeClr val="accent2">
                    <a:lumMod val="50000"/>
                  </a:schemeClr>
                </a:solidFill>
              </a:rPr>
            </a:br>
            <a:r>
              <a:rPr lang="ar-SA" sz="4000" dirty="0" smtClean="0"/>
              <a:t>ويقصد بها </a:t>
            </a:r>
            <a:r>
              <a:rPr lang="ar-SA" sz="4000" b="1" dirty="0" smtClean="0"/>
              <a:t>نوع البيانات </a:t>
            </a:r>
            <a:r>
              <a:rPr lang="ar-SA" sz="4000" dirty="0" smtClean="0"/>
              <a:t>او </a:t>
            </a:r>
            <a:r>
              <a:rPr lang="ar-SA" sz="4000" b="1" dirty="0" smtClean="0"/>
              <a:t>الجوانب الهامه </a:t>
            </a:r>
            <a:r>
              <a:rPr lang="ar-SA" sz="4000" dirty="0" smtClean="0"/>
              <a:t>التي يجب ان يهتم بها </a:t>
            </a:r>
            <a:r>
              <a:rPr lang="ar-SA" sz="4000" dirty="0" smtClean="0">
                <a:solidFill>
                  <a:schemeClr val="accent3">
                    <a:lumMod val="50000"/>
                  </a:schemeClr>
                </a:solidFill>
              </a:rPr>
              <a:t>((الممارس المهني للخدمة الاجتماعية ))</a:t>
            </a:r>
            <a:r>
              <a:rPr lang="ar-SA" sz="4000" dirty="0" smtClean="0"/>
              <a:t> وهي تتعلق * بشخصيه العميل و* العوامل المحيطة او * الظروف المتداخلة في الموقف.</a:t>
            </a:r>
            <a:br>
              <a:rPr lang="ar-SA" sz="4000" dirty="0" smtClean="0"/>
            </a:br>
            <a:r>
              <a:rPr lang="ar-SA" dirty="0" smtClean="0">
                <a:cs typeface="Akhbar MT" pitchFamily="2" charset="-78"/>
              </a:rPr>
              <a:t>ولو نظرنا الى الموقف الاشكالي الذي يعيشه العميل متشعب الجوانب فمنه الجوانب الماضية والجوانب الحاضرة ويحمل في طياته خصائص شخصيه العميل او المحيطين به او ظروف يعيشها ويعاني منها </a:t>
            </a:r>
            <a:endParaRPr lang="ar-SA" sz="4000" dirty="0">
              <a:cs typeface="Akhbar MT" pitchFamily="2" charset="-78"/>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272655"/>
            <a:ext cx="1296144" cy="965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22066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908720"/>
            <a:ext cx="4284687" cy="5348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33251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322714"/>
          </a:xfrm>
        </p:spPr>
        <p:txBody>
          <a:bodyPr>
            <a:normAutofit fontScale="90000"/>
          </a:bodyPr>
          <a:lstStyle/>
          <a:p>
            <a:r>
              <a:rPr lang="ar-SA" b="1" u="sng" dirty="0" smtClean="0">
                <a:solidFill>
                  <a:srgbClr val="FF0000"/>
                </a:solidFill>
              </a:rPr>
              <a:t>فمثلاً..</a:t>
            </a:r>
            <a:r>
              <a:rPr lang="ar-SA" dirty="0" smtClean="0"/>
              <a:t/>
            </a:r>
            <a:br>
              <a:rPr lang="ar-SA" dirty="0" smtClean="0"/>
            </a:br>
            <a:r>
              <a:rPr lang="ar-SA" dirty="0" smtClean="0"/>
              <a:t>% مشكله </a:t>
            </a:r>
            <a:r>
              <a:rPr lang="ar-SA" dirty="0" smtClean="0">
                <a:solidFill>
                  <a:srgbClr val="FF0000"/>
                </a:solidFill>
              </a:rPr>
              <a:t>اقتصاديه</a:t>
            </a:r>
            <a:r>
              <a:rPr lang="ar-SA" dirty="0" smtClean="0"/>
              <a:t> يتطلب من الممارس الوقوف على الجوانب التالية </a:t>
            </a:r>
            <a:br>
              <a:rPr lang="ar-SA" dirty="0" smtClean="0"/>
            </a:br>
            <a:r>
              <a:rPr lang="ar-SA" dirty="0" smtClean="0"/>
              <a:t/>
            </a:r>
            <a:br>
              <a:rPr lang="ar-SA" dirty="0" smtClean="0"/>
            </a:br>
            <a:r>
              <a:rPr lang="ar-SA" dirty="0" smtClean="0"/>
              <a:t>- مصادر الدخل. </a:t>
            </a:r>
            <a:br>
              <a:rPr lang="ar-SA" dirty="0" smtClean="0"/>
            </a:br>
            <a:r>
              <a:rPr lang="ar-SA" dirty="0" smtClean="0"/>
              <a:t>- اوجه الانفاق .</a:t>
            </a:r>
            <a:br>
              <a:rPr lang="ar-SA" dirty="0" smtClean="0"/>
            </a:br>
            <a:r>
              <a:rPr lang="ar-SA" dirty="0" smtClean="0"/>
              <a:t>- الاعباء الاقتصادية التي تتحملها الميزانية.</a:t>
            </a:r>
            <a:br>
              <a:rPr lang="ar-SA" dirty="0" smtClean="0"/>
            </a:br>
            <a:r>
              <a:rPr lang="ar-SA" dirty="0" smtClean="0"/>
              <a:t>- الملزمون بالنفقة. </a:t>
            </a:r>
            <a:br>
              <a:rPr lang="ar-SA" dirty="0" smtClean="0"/>
            </a:br>
            <a:r>
              <a:rPr lang="ar-SA" dirty="0" smtClean="0"/>
              <a:t/>
            </a:r>
            <a:br>
              <a:rPr lang="ar-SA" dirty="0" smtClean="0"/>
            </a:br>
            <a:endParaRPr lang="ar-SA"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3566" y="2055743"/>
            <a:ext cx="1440160" cy="17978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27782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322714"/>
          </a:xfrm>
        </p:spPr>
        <p:txBody>
          <a:bodyPr/>
          <a:lstStyle/>
          <a:p>
            <a:r>
              <a:rPr lang="ar-SA" sz="4000" b="1" u="sng" dirty="0" smtClean="0">
                <a:solidFill>
                  <a:srgbClr val="FF0000"/>
                </a:solidFill>
              </a:rPr>
              <a:t>مثلاً..</a:t>
            </a:r>
            <a:r>
              <a:rPr lang="ar-SA" sz="4000" b="1" dirty="0" smtClean="0">
                <a:solidFill>
                  <a:srgbClr val="FF0000"/>
                </a:solidFill>
              </a:rPr>
              <a:t>         </a:t>
            </a:r>
            <a:r>
              <a:rPr lang="ar-SA" u="sng" dirty="0" smtClean="0">
                <a:solidFill>
                  <a:schemeClr val="accent4">
                    <a:lumMod val="50000"/>
                  </a:schemeClr>
                </a:solidFill>
              </a:rPr>
              <a:t>مشكله الاحداث</a:t>
            </a:r>
            <a:r>
              <a:rPr lang="ar-SA" dirty="0" smtClean="0"/>
              <a:t>,,,</a:t>
            </a:r>
            <a:br>
              <a:rPr lang="ar-SA" dirty="0" smtClean="0"/>
            </a:br>
            <a:r>
              <a:rPr lang="ar-SA" dirty="0" smtClean="0"/>
              <a:t>يتطلب من الممارس الوقوف على الجوانب التالية,,,</a:t>
            </a:r>
            <a:r>
              <a:rPr lang="ar-SA" dirty="0"/>
              <a:t/>
            </a:r>
            <a:br>
              <a:rPr lang="ar-SA" dirty="0"/>
            </a:br>
            <a:r>
              <a:rPr lang="ar-SA" dirty="0"/>
              <a:t/>
            </a:r>
            <a:br>
              <a:rPr lang="ar-SA" dirty="0"/>
            </a:br>
            <a:r>
              <a:rPr lang="ar-SA" dirty="0" smtClean="0"/>
              <a:t>- معامل الذكاء.</a:t>
            </a:r>
            <a:br>
              <a:rPr lang="ar-SA" dirty="0" smtClean="0"/>
            </a:br>
            <a:r>
              <a:rPr lang="ar-SA" dirty="0" smtClean="0"/>
              <a:t>- الاصدقاء.</a:t>
            </a:r>
            <a:br>
              <a:rPr lang="ar-SA" dirty="0" smtClean="0"/>
            </a:br>
            <a:r>
              <a:rPr lang="ar-SA" dirty="0" smtClean="0"/>
              <a:t>- الظروف الأسرية.</a:t>
            </a:r>
            <a:br>
              <a:rPr lang="ar-SA" dirty="0" smtClean="0"/>
            </a:br>
            <a:r>
              <a:rPr lang="ar-SA" dirty="0" smtClean="0"/>
              <a:t>- البيئة الخارجية .</a:t>
            </a:r>
            <a:br>
              <a:rPr lang="ar-SA" dirty="0" smtClean="0"/>
            </a:br>
            <a:r>
              <a:rPr lang="ar-SA" dirty="0" smtClean="0"/>
              <a:t>- الاستقرار العاطفي.</a:t>
            </a:r>
            <a:endParaRPr lang="ar-SA"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1" y="2060849"/>
            <a:ext cx="1224136" cy="3000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7142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لدراسة ايضاً مصادر الدراسة</a:t>
            </a:r>
            <a:endParaRPr lang="ar-SA"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675656"/>
            <a:ext cx="5493067" cy="4496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04005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51520" y="188640"/>
            <a:ext cx="8568952" cy="6480720"/>
          </a:xfrm>
        </p:spPr>
        <p:txBody>
          <a:bodyPr>
            <a:normAutofit fontScale="90000"/>
          </a:bodyPr>
          <a:lstStyle/>
          <a:p>
            <a:r>
              <a:rPr lang="ar-SA" sz="4800" u="sng" dirty="0">
                <a:solidFill>
                  <a:schemeClr val="accent2">
                    <a:lumMod val="50000"/>
                  </a:schemeClr>
                </a:solidFill>
              </a:rPr>
              <a:t>مصادر الدراسة:-</a:t>
            </a:r>
            <a:br>
              <a:rPr lang="ar-SA" sz="4800" u="sng" dirty="0">
                <a:solidFill>
                  <a:schemeClr val="accent2">
                    <a:lumMod val="50000"/>
                  </a:schemeClr>
                </a:solidFill>
              </a:rPr>
            </a:br>
            <a:r>
              <a:rPr lang="ar-SA" dirty="0" smtClean="0"/>
              <a:t> </a:t>
            </a:r>
            <a:r>
              <a:rPr lang="ar-SA" sz="4000" dirty="0" smtClean="0"/>
              <a:t>هي المنابع الأساسية التي يحصل منها الممارس المهني على الحقائق الدراسية او المناطق الهامه في الدراسة</a:t>
            </a:r>
            <a:r>
              <a:rPr lang="ar-SA" dirty="0" smtClean="0"/>
              <a:t>.</a:t>
            </a:r>
            <a:br>
              <a:rPr lang="ar-SA" dirty="0" smtClean="0"/>
            </a:br>
            <a:r>
              <a:rPr lang="ar-SA" dirty="0" smtClean="0"/>
              <a:t>1- العميل نفسه «مصدر اساسي للمعلومات»</a:t>
            </a:r>
            <a:br>
              <a:rPr lang="ar-SA" dirty="0" smtClean="0"/>
            </a:br>
            <a:r>
              <a:rPr lang="ar-SA" dirty="0" smtClean="0"/>
              <a:t>2- الأسرة والاقارب </a:t>
            </a:r>
            <a:br>
              <a:rPr lang="ar-SA" dirty="0" smtClean="0"/>
            </a:br>
            <a:r>
              <a:rPr lang="ar-SA" dirty="0" smtClean="0"/>
              <a:t>3- المصادر البيئية المختلفة «مدرسه مستشفى اصدقاء «</a:t>
            </a:r>
            <a:br>
              <a:rPr lang="ar-SA" dirty="0" smtClean="0"/>
            </a:br>
            <a:r>
              <a:rPr lang="ar-SA" dirty="0" smtClean="0"/>
              <a:t>4- الخبراء والمتخصصين في المجالات المختلفة مثل(رجال القانون – الاطباء النفسيين – رجال الدين)</a:t>
            </a:r>
            <a:br>
              <a:rPr lang="ar-SA" dirty="0" smtClean="0"/>
            </a:br>
            <a:endParaRPr lang="ar-SA"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1037084" cy="848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01531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9512" y="188640"/>
            <a:ext cx="8507288" cy="6408712"/>
          </a:xfrm>
        </p:spPr>
        <p:txBody>
          <a:bodyPr>
            <a:normAutofit/>
          </a:bodyPr>
          <a:lstStyle/>
          <a:p>
            <a:pPr algn="r"/>
            <a:r>
              <a:rPr lang="ar-SA" u="sng" dirty="0" smtClean="0">
                <a:solidFill>
                  <a:schemeClr val="accent2">
                    <a:lumMod val="50000"/>
                  </a:schemeClr>
                </a:solidFill>
              </a:rPr>
              <a:t>أساليب الدراسة:-</a:t>
            </a:r>
            <a:br>
              <a:rPr lang="ar-SA" u="sng" dirty="0" smtClean="0">
                <a:solidFill>
                  <a:schemeClr val="accent2">
                    <a:lumMod val="50000"/>
                  </a:schemeClr>
                </a:solidFill>
              </a:rPr>
            </a:br>
            <a:r>
              <a:rPr lang="ar-SA" u="sng" dirty="0" smtClean="0">
                <a:solidFill>
                  <a:schemeClr val="accent2">
                    <a:lumMod val="50000"/>
                  </a:schemeClr>
                </a:solidFill>
              </a:rPr>
              <a:t/>
            </a:r>
            <a:br>
              <a:rPr lang="ar-SA" u="sng" dirty="0" smtClean="0">
                <a:solidFill>
                  <a:schemeClr val="accent2">
                    <a:lumMod val="50000"/>
                  </a:schemeClr>
                </a:solidFill>
              </a:rPr>
            </a:br>
            <a:r>
              <a:rPr lang="ar-SA" u="sng" dirty="0" smtClean="0">
                <a:solidFill>
                  <a:schemeClr val="accent2">
                    <a:lumMod val="50000"/>
                  </a:schemeClr>
                </a:solidFill>
              </a:rPr>
              <a:t>اولاً:</a:t>
            </a:r>
            <a:r>
              <a:rPr lang="ar-SA" dirty="0" smtClean="0"/>
              <a:t> المقابلة بأنواعها (الاولى- التالية – الختامية – التتابعية - مقابله البت )</a:t>
            </a:r>
            <a:r>
              <a:rPr lang="ar-SA" u="sng" dirty="0" smtClean="0">
                <a:solidFill>
                  <a:schemeClr val="accent2">
                    <a:lumMod val="50000"/>
                  </a:schemeClr>
                </a:solidFill>
              </a:rPr>
              <a:t/>
            </a:r>
            <a:br>
              <a:rPr lang="ar-SA" u="sng" dirty="0" smtClean="0">
                <a:solidFill>
                  <a:schemeClr val="accent2">
                    <a:lumMod val="50000"/>
                  </a:schemeClr>
                </a:solidFill>
              </a:rPr>
            </a:br>
            <a:r>
              <a:rPr lang="ar-SA" u="sng" dirty="0" smtClean="0">
                <a:solidFill>
                  <a:schemeClr val="accent2">
                    <a:lumMod val="50000"/>
                  </a:schemeClr>
                </a:solidFill>
              </a:rPr>
              <a:t>ثانياً: </a:t>
            </a:r>
            <a:r>
              <a:rPr lang="ar-SA" dirty="0" smtClean="0"/>
              <a:t>الزيارات المنزلية وهي مقابلات خارجيه</a:t>
            </a:r>
            <a:br>
              <a:rPr lang="ar-SA" dirty="0" smtClean="0"/>
            </a:br>
            <a:r>
              <a:rPr lang="ar-SA" u="sng" dirty="0" smtClean="0">
                <a:solidFill>
                  <a:schemeClr val="accent2">
                    <a:lumMod val="50000"/>
                  </a:schemeClr>
                </a:solidFill>
              </a:rPr>
              <a:t>ثالثاً: </a:t>
            </a:r>
            <a:r>
              <a:rPr lang="ar-SA" dirty="0" smtClean="0"/>
              <a:t>المكاتبات او الاتصالات التليفونية </a:t>
            </a:r>
            <a:r>
              <a:rPr lang="ar-SA" dirty="0"/>
              <a:t/>
            </a:r>
            <a:br>
              <a:rPr lang="ar-SA" dirty="0"/>
            </a:br>
            <a:endParaRPr lang="ar-SA"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342943"/>
            <a:ext cx="2520280" cy="18516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9726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323528" y="260648"/>
            <a:ext cx="8568952" cy="5976664"/>
          </a:xfrm>
        </p:spPr>
        <p:txBody>
          <a:bodyPr/>
          <a:lstStyle/>
          <a:p>
            <a:r>
              <a:rPr lang="ar-SA" dirty="0" smtClean="0">
                <a:solidFill>
                  <a:schemeClr val="accent2">
                    <a:lumMod val="75000"/>
                  </a:schemeClr>
                </a:solidFill>
              </a:rPr>
              <a:t/>
            </a:r>
            <a:br>
              <a:rPr lang="ar-SA" dirty="0" smtClean="0">
                <a:solidFill>
                  <a:schemeClr val="accent2">
                    <a:lumMod val="75000"/>
                  </a:schemeClr>
                </a:solidFill>
              </a:rPr>
            </a:br>
            <a:r>
              <a:rPr lang="ar-SA" dirty="0" smtClean="0">
                <a:solidFill>
                  <a:schemeClr val="accent2">
                    <a:lumMod val="75000"/>
                  </a:schemeClr>
                </a:solidFill>
              </a:rPr>
              <a:t>2</a:t>
            </a:r>
            <a:r>
              <a:rPr lang="ar-SA" dirty="0">
                <a:solidFill>
                  <a:schemeClr val="accent2">
                    <a:lumMod val="75000"/>
                  </a:schemeClr>
                </a:solidFill>
              </a:rPr>
              <a:t># التشخيص:</a:t>
            </a:r>
            <a:r>
              <a:rPr lang="en-US" dirty="0">
                <a:solidFill>
                  <a:schemeClr val="accent2">
                    <a:lumMod val="75000"/>
                  </a:schemeClr>
                </a:solidFill>
              </a:rPr>
              <a:t>diagnosis</a:t>
            </a:r>
            <a:r>
              <a:rPr lang="ar-SA" dirty="0">
                <a:solidFill>
                  <a:schemeClr val="accent2">
                    <a:lumMod val="75000"/>
                  </a:schemeClr>
                </a:solidFill>
              </a:rPr>
              <a:t/>
            </a:r>
            <a:br>
              <a:rPr lang="ar-SA" dirty="0">
                <a:solidFill>
                  <a:schemeClr val="accent2">
                    <a:lumMod val="75000"/>
                  </a:schemeClr>
                </a:solidFill>
              </a:rPr>
            </a:br>
            <a:r>
              <a:rPr lang="ar-SA" dirty="0" smtClean="0"/>
              <a:t>التشخيص هو (</a:t>
            </a:r>
            <a:r>
              <a:rPr lang="ar-SA" b="1" dirty="0" smtClean="0"/>
              <a:t>الرأي المهني</a:t>
            </a:r>
            <a:r>
              <a:rPr lang="ar-SA" dirty="0" smtClean="0"/>
              <a:t>) نحو </a:t>
            </a:r>
            <a:r>
              <a:rPr lang="ar-SA" u="sng" dirty="0" smtClean="0"/>
              <a:t>حصر وتقييم الجوانب البيئية والذاتية</a:t>
            </a:r>
            <a:r>
              <a:rPr lang="ar-SA" u="sng" dirty="0" smtClean="0">
                <a:solidFill>
                  <a:srgbClr val="336600"/>
                </a:solidFill>
              </a:rPr>
              <a:t> وما يتصل بها من عوامل مؤثره </a:t>
            </a:r>
            <a:r>
              <a:rPr lang="ar-SA" dirty="0" smtClean="0"/>
              <a:t>بهدف نجاح الخطة العلاجية </a:t>
            </a:r>
            <a:endParaRPr lang="ar-SA"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13313"/>
            <a:ext cx="2360747" cy="186499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34208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3528" y="274637"/>
            <a:ext cx="7992888" cy="6154737"/>
          </a:xfrm>
        </p:spPr>
        <p:txBody>
          <a:bodyPr>
            <a:normAutofit/>
          </a:bodyPr>
          <a:lstStyle/>
          <a:p>
            <a:r>
              <a:rPr lang="ar-SA" sz="6000" dirty="0" smtClean="0">
                <a:solidFill>
                  <a:prstClr val="black"/>
                </a:solidFill>
              </a:rPr>
              <a:t>أكملا للمبادئ الخدمة الاجتماعية</a:t>
            </a:r>
            <a:r>
              <a:rPr lang="ar-SA" sz="6000" dirty="0">
                <a:solidFill>
                  <a:prstClr val="black"/>
                </a:solidFill>
              </a:rPr>
              <a:t/>
            </a:r>
            <a:br>
              <a:rPr lang="ar-SA" sz="6000" dirty="0">
                <a:solidFill>
                  <a:prstClr val="black"/>
                </a:solidFill>
              </a:rPr>
            </a:br>
            <a:r>
              <a:rPr lang="ar-SA" sz="6000" dirty="0" smtClean="0">
                <a:solidFill>
                  <a:prstClr val="black"/>
                </a:solidFill>
              </a:rPr>
              <a:t/>
            </a:r>
            <a:br>
              <a:rPr lang="ar-SA" sz="6000" dirty="0" smtClean="0">
                <a:solidFill>
                  <a:prstClr val="black"/>
                </a:solidFill>
              </a:rPr>
            </a:br>
            <a:r>
              <a:rPr lang="ar-SA" sz="6000" dirty="0" smtClean="0">
                <a:solidFill>
                  <a:prstClr val="black"/>
                </a:solidFill>
              </a:rPr>
              <a:t> </a:t>
            </a:r>
            <a:r>
              <a:rPr lang="ar-SA" dirty="0" smtClean="0">
                <a:solidFill>
                  <a:srgbClr val="8064A2">
                    <a:lumMod val="75000"/>
                  </a:srgbClr>
                </a:solidFill>
              </a:rPr>
              <a:t>((مبدأ الدراسة العلمية المستمرة))</a:t>
            </a:r>
            <a:endParaRPr lang="ar-SA"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4769873"/>
            <a:ext cx="2718420" cy="1659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2811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250706"/>
          </a:xfrm>
        </p:spPr>
        <p:txBody>
          <a:bodyPr/>
          <a:lstStyle/>
          <a:p>
            <a:r>
              <a:rPr lang="ar-SA" dirty="0" smtClean="0"/>
              <a:t/>
            </a:r>
            <a:br>
              <a:rPr lang="ar-SA" dirty="0" smtClean="0"/>
            </a:br>
            <a:endParaRPr lang="ar-SA" dirty="0"/>
          </a:p>
        </p:txBody>
      </p:sp>
      <p:sp>
        <p:nvSpPr>
          <p:cNvPr id="3" name="مستطيل 2"/>
          <p:cNvSpPr/>
          <p:nvPr/>
        </p:nvSpPr>
        <p:spPr>
          <a:xfrm>
            <a:off x="467545" y="404664"/>
            <a:ext cx="8280920" cy="4832092"/>
          </a:xfrm>
          <a:prstGeom prst="rect">
            <a:avLst/>
          </a:prstGeom>
        </p:spPr>
        <p:txBody>
          <a:bodyPr wrap="square">
            <a:spAutoFit/>
          </a:bodyPr>
          <a:lstStyle/>
          <a:p>
            <a:r>
              <a:rPr lang="ar-SA" sz="4400" dirty="0" smtClean="0">
                <a:solidFill>
                  <a:srgbClr val="002060"/>
                </a:solidFill>
              </a:rPr>
              <a:t>أي ان </a:t>
            </a:r>
            <a:r>
              <a:rPr lang="ar-SA" sz="4400" b="1" u="sng" dirty="0" smtClean="0">
                <a:solidFill>
                  <a:srgbClr val="002060"/>
                </a:solidFill>
              </a:rPr>
              <a:t>التشخيص</a:t>
            </a:r>
            <a:r>
              <a:rPr lang="ar-SA" sz="4400" dirty="0" smtClean="0">
                <a:solidFill>
                  <a:srgbClr val="002060"/>
                </a:solidFill>
              </a:rPr>
              <a:t> : عمليه يقوم بها الاخصائي الاجتماعي بالاشتراك مع  العميل </a:t>
            </a:r>
          </a:p>
          <a:p>
            <a:r>
              <a:rPr lang="ar-SA" sz="4400" dirty="0" smtClean="0">
                <a:solidFill>
                  <a:srgbClr val="002060"/>
                </a:solidFill>
              </a:rPr>
              <a:t>بعد استيفاء عمليه الدراسة السابقة لها «الدراسة الاجتماعية للمشكلة»</a:t>
            </a:r>
          </a:p>
          <a:p>
            <a:r>
              <a:rPr lang="ar-SA" sz="4400" dirty="0" smtClean="0">
                <a:solidFill>
                  <a:srgbClr val="002060"/>
                </a:solidFill>
              </a:rPr>
              <a:t>يسعى الاخصائي في التشخيص الى تحديد طبيعة المشكلة ونوعها بهدف وضع خطه للعلاج </a:t>
            </a:r>
            <a:endParaRPr lang="ar-SA" sz="44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4581128"/>
            <a:ext cx="2187624" cy="1729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39505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51520" y="274638"/>
            <a:ext cx="8435280" cy="6394722"/>
          </a:xfrm>
        </p:spPr>
        <p:txBody>
          <a:bodyPr>
            <a:normAutofit fontScale="90000"/>
          </a:bodyPr>
          <a:lstStyle/>
          <a:p>
            <a:r>
              <a:rPr lang="ar-SA" dirty="0" smtClean="0">
                <a:solidFill>
                  <a:schemeClr val="accent2">
                    <a:lumMod val="75000"/>
                  </a:schemeClr>
                </a:solidFill>
              </a:rPr>
              <a:t>3</a:t>
            </a:r>
            <a:r>
              <a:rPr lang="ar-SA" dirty="0">
                <a:solidFill>
                  <a:schemeClr val="accent2">
                    <a:lumMod val="75000"/>
                  </a:schemeClr>
                </a:solidFill>
              </a:rPr>
              <a:t># </a:t>
            </a:r>
            <a:r>
              <a:rPr lang="ar-SA" dirty="0" smtClean="0">
                <a:solidFill>
                  <a:schemeClr val="accent2">
                    <a:lumMod val="75000"/>
                  </a:schemeClr>
                </a:solidFill>
              </a:rPr>
              <a:t>العلاج:</a:t>
            </a:r>
            <a:r>
              <a:rPr lang="en-US" dirty="0" err="1" smtClean="0">
                <a:solidFill>
                  <a:schemeClr val="accent2">
                    <a:lumMod val="75000"/>
                  </a:schemeClr>
                </a:solidFill>
              </a:rPr>
              <a:t>treament</a:t>
            </a:r>
            <a:r>
              <a:rPr lang="en-US" dirty="0" smtClean="0">
                <a:solidFill>
                  <a:schemeClr val="accent2">
                    <a:lumMod val="75000"/>
                  </a:schemeClr>
                </a:solidFill>
              </a:rPr>
              <a:t> </a:t>
            </a:r>
            <a:r>
              <a:rPr lang="ar-SA" dirty="0" smtClean="0">
                <a:solidFill>
                  <a:schemeClr val="accent2">
                    <a:lumMod val="75000"/>
                  </a:schemeClr>
                </a:solidFill>
              </a:rPr>
              <a:t/>
            </a:r>
            <a:br>
              <a:rPr lang="ar-SA" dirty="0" smtClean="0">
                <a:solidFill>
                  <a:schemeClr val="accent2">
                    <a:lumMod val="75000"/>
                  </a:schemeClr>
                </a:solidFill>
              </a:rPr>
            </a:br>
            <a:r>
              <a:rPr lang="ar-SA" dirty="0" smtClean="0"/>
              <a:t>هو تحقيق افضل حل ممكن للمشكلة هذا العميل طالب المساعدة </a:t>
            </a:r>
            <a:br>
              <a:rPr lang="ar-SA" dirty="0" smtClean="0"/>
            </a:br>
            <a:r>
              <a:rPr lang="ar-SA" dirty="0" smtClean="0">
                <a:solidFill>
                  <a:srgbClr val="FF0000"/>
                </a:solidFill>
              </a:rPr>
              <a:t>بمعنى</a:t>
            </a:r>
            <a:r>
              <a:rPr lang="ar-SA" dirty="0" smtClean="0"/>
              <a:t> ..هو التأثير الايجابي في </a:t>
            </a:r>
            <a:r>
              <a:rPr lang="ar-SA" b="1" dirty="0" smtClean="0">
                <a:effectLst>
                  <a:outerShdw blurRad="38100" dist="38100" dir="2700000" algn="tl">
                    <a:srgbClr val="000000">
                      <a:alpha val="43137"/>
                    </a:srgbClr>
                  </a:outerShdw>
                </a:effectLst>
              </a:rPr>
              <a:t>شخصيه العميل</a:t>
            </a:r>
            <a:r>
              <a:rPr lang="ar-SA" dirty="0" smtClean="0"/>
              <a:t> او </a:t>
            </a:r>
            <a:r>
              <a:rPr lang="ar-SA" u="sng" dirty="0" smtClean="0">
                <a:effectLst>
                  <a:outerShdw blurRad="38100" dist="38100" dir="2700000" algn="tl">
                    <a:srgbClr val="000000">
                      <a:alpha val="43137"/>
                    </a:srgbClr>
                  </a:outerShdw>
                </a:effectLst>
              </a:rPr>
              <a:t>ظروف المحيطة </a:t>
            </a:r>
            <a:r>
              <a:rPr lang="ar-SA" dirty="0" smtClean="0"/>
              <a:t>لتحقيق </a:t>
            </a:r>
            <a:r>
              <a:rPr lang="ar-SA" dirty="0" smtClean="0">
                <a:solidFill>
                  <a:srgbClr val="FF0000"/>
                </a:solidFill>
              </a:rPr>
              <a:t>افضل اداء ممكن لوظيفته الاجتماعية </a:t>
            </a:r>
            <a:r>
              <a:rPr lang="ar-SA" dirty="0" smtClean="0"/>
              <a:t>...</a:t>
            </a:r>
            <a:br>
              <a:rPr lang="ar-SA" dirty="0" smtClean="0"/>
            </a:br>
            <a:r>
              <a:rPr lang="ar-SA" dirty="0" smtClean="0"/>
              <a:t>او</a:t>
            </a:r>
            <a:br>
              <a:rPr lang="ar-SA" dirty="0" smtClean="0"/>
            </a:br>
            <a:r>
              <a:rPr lang="ar-SA" dirty="0" smtClean="0"/>
              <a:t> </a:t>
            </a:r>
            <a:r>
              <a:rPr lang="ar-SA" dirty="0" smtClean="0">
                <a:solidFill>
                  <a:srgbClr val="FF0000"/>
                </a:solidFill>
              </a:rPr>
              <a:t>افضل استقرار ممكن لا وضاعه الاجتماعية في حدود امكانيات المؤسسة </a:t>
            </a:r>
            <a:r>
              <a:rPr lang="ar-SA" dirty="0" smtClean="0"/>
              <a:t>,,,</a:t>
            </a:r>
            <a:r>
              <a:rPr lang="en-US" dirty="0" smtClean="0">
                <a:solidFill>
                  <a:schemeClr val="accent2">
                    <a:lumMod val="75000"/>
                  </a:schemeClr>
                </a:solidFill>
              </a:rPr>
              <a:t/>
            </a:r>
            <a:br>
              <a:rPr lang="en-US" dirty="0" smtClean="0">
                <a:solidFill>
                  <a:schemeClr val="accent2">
                    <a:lumMod val="75000"/>
                  </a:schemeClr>
                </a:solidFill>
              </a:rPr>
            </a:br>
            <a:endParaRPr lang="ar-SA"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3429000"/>
            <a:ext cx="1718769" cy="122413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89950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51520" y="274638"/>
            <a:ext cx="8640960" cy="6322714"/>
          </a:xfrm>
        </p:spPr>
        <p:txBody>
          <a:bodyPr/>
          <a:lstStyle/>
          <a:p>
            <a:r>
              <a:rPr lang="ar-SA" sz="5400" b="1" dirty="0" smtClean="0">
                <a:solidFill>
                  <a:srgbClr val="FF0000"/>
                </a:solidFill>
                <a:effectLst>
                  <a:outerShdw blurRad="38100" dist="38100" dir="2700000" algn="tl">
                    <a:srgbClr val="000000">
                      <a:alpha val="43137"/>
                    </a:srgbClr>
                  </a:outerShdw>
                </a:effectLst>
              </a:rPr>
              <a:t>انواع العلاج :-</a:t>
            </a:r>
            <a:br>
              <a:rPr lang="ar-SA" sz="5400" b="1" dirty="0" smtClean="0">
                <a:solidFill>
                  <a:srgbClr val="FF0000"/>
                </a:solidFill>
                <a:effectLst>
                  <a:outerShdw blurRad="38100" dist="38100" dir="2700000" algn="tl">
                    <a:srgbClr val="000000">
                      <a:alpha val="43137"/>
                    </a:srgbClr>
                  </a:outerShdw>
                </a:effectLst>
              </a:rPr>
            </a:br>
            <a:r>
              <a:rPr lang="en-US" dirty="0" smtClean="0">
                <a:solidFill>
                  <a:srgbClr val="FF0066"/>
                </a:solidFill>
              </a:rPr>
              <a:t>{1}</a:t>
            </a:r>
            <a:r>
              <a:rPr lang="ar-SA" dirty="0" smtClean="0">
                <a:solidFill>
                  <a:srgbClr val="FF0066"/>
                </a:solidFill>
              </a:rPr>
              <a:t> </a:t>
            </a:r>
            <a:r>
              <a:rPr lang="ar-SA" dirty="0" smtClean="0">
                <a:solidFill>
                  <a:srgbClr val="FF0000"/>
                </a:solidFill>
              </a:rPr>
              <a:t>علاج الذاتي</a:t>
            </a:r>
            <a:r>
              <a:rPr lang="ar-SA" b="1" dirty="0" smtClean="0">
                <a:solidFill>
                  <a:srgbClr val="FF0000"/>
                </a:solidFill>
                <a:effectLst>
                  <a:outerShdw blurRad="38100" dist="38100" dir="2700000" algn="tl">
                    <a:srgbClr val="000000">
                      <a:alpha val="43137"/>
                    </a:srgbClr>
                  </a:outerShdw>
                </a:effectLst>
              </a:rPr>
              <a:t>»</a:t>
            </a:r>
            <a:r>
              <a:rPr lang="ar-SA" dirty="0" smtClean="0"/>
              <a:t> احداث تعديل ايجابي في شخصية العميل.</a:t>
            </a:r>
            <a:r>
              <a:rPr lang="en-US" dirty="0" smtClean="0"/>
              <a:t/>
            </a:r>
            <a:br>
              <a:rPr lang="en-US" dirty="0" smtClean="0"/>
            </a:br>
            <a:r>
              <a:rPr lang="en-US" dirty="0" smtClean="0">
                <a:solidFill>
                  <a:srgbClr val="FF0000"/>
                </a:solidFill>
              </a:rPr>
              <a:t>{2}</a:t>
            </a:r>
            <a:r>
              <a:rPr lang="ar-SA" dirty="0" smtClean="0">
                <a:solidFill>
                  <a:srgbClr val="FF0000"/>
                </a:solidFill>
              </a:rPr>
              <a:t>علاج البيئي</a:t>
            </a:r>
            <a:r>
              <a:rPr lang="ar-SA" b="1" dirty="0" smtClean="0">
                <a:solidFill>
                  <a:srgbClr val="FF0000"/>
                </a:solidFill>
                <a:effectLst>
                  <a:outerShdw blurRad="38100" dist="38100" dir="2700000" algn="tl">
                    <a:srgbClr val="000000">
                      <a:alpha val="43137"/>
                    </a:srgbClr>
                  </a:outerShdw>
                </a:effectLst>
              </a:rPr>
              <a:t>»</a:t>
            </a:r>
            <a:r>
              <a:rPr lang="ar-SA" dirty="0" smtClean="0"/>
              <a:t> هي جهود الممارس التي بذلها لتحسين الظروف المحيطة بالعميل.</a:t>
            </a:r>
            <a:endParaRPr lang="ar-SA"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76672"/>
            <a:ext cx="2664296" cy="1889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30438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9512" y="274638"/>
            <a:ext cx="8712968" cy="6322714"/>
          </a:xfrm>
        </p:spPr>
        <p:txBody>
          <a:bodyPr/>
          <a:lstStyle/>
          <a:p>
            <a:r>
              <a:rPr lang="ar-SA" b="1" u="sng" dirty="0" smtClean="0">
                <a:solidFill>
                  <a:srgbClr val="FF0000"/>
                </a:solidFill>
                <a:effectLst>
                  <a:outerShdw blurRad="38100" dist="38100" dir="2700000" algn="tl">
                    <a:srgbClr val="000000">
                      <a:alpha val="43137"/>
                    </a:srgbClr>
                  </a:outerShdw>
                </a:effectLst>
              </a:rPr>
              <a:t>اساليب العلاج الذاتي :</a:t>
            </a:r>
            <a:br>
              <a:rPr lang="ar-SA" b="1" u="sng" dirty="0" smtClean="0">
                <a:solidFill>
                  <a:srgbClr val="FF0000"/>
                </a:solidFill>
                <a:effectLst>
                  <a:outerShdw blurRad="38100" dist="38100" dir="2700000" algn="tl">
                    <a:srgbClr val="000000">
                      <a:alpha val="43137"/>
                    </a:srgbClr>
                  </a:outerShdw>
                </a:effectLst>
              </a:rPr>
            </a:br>
            <a:r>
              <a:rPr lang="ar-SA" dirty="0" smtClean="0"/>
              <a:t>1- </a:t>
            </a:r>
            <a:r>
              <a:rPr lang="ar-SA" b="1" dirty="0" smtClean="0"/>
              <a:t>المعونة النفسية</a:t>
            </a:r>
            <a:r>
              <a:rPr lang="ar-SA" sz="3600" dirty="0" smtClean="0"/>
              <a:t>..(العلاقة المهنية –التأكيد- التعاطف- المبادرة – الافراغ الوجداني)</a:t>
            </a:r>
            <a:r>
              <a:rPr lang="ar-SA" dirty="0" smtClean="0"/>
              <a:t/>
            </a:r>
            <a:br>
              <a:rPr lang="ar-SA" dirty="0" smtClean="0"/>
            </a:br>
            <a:r>
              <a:rPr lang="ar-SA" dirty="0" smtClean="0"/>
              <a:t>2- </a:t>
            </a:r>
            <a:r>
              <a:rPr lang="ar-SA" b="1" dirty="0" smtClean="0"/>
              <a:t>تعديل الاستجابات</a:t>
            </a:r>
            <a:r>
              <a:rPr lang="ar-SA" dirty="0" smtClean="0"/>
              <a:t>..</a:t>
            </a:r>
            <a:r>
              <a:rPr lang="ar-SA" sz="3200" dirty="0" smtClean="0"/>
              <a:t>(</a:t>
            </a:r>
            <a:r>
              <a:rPr lang="ar-SA" sz="3200" u="sng" dirty="0" smtClean="0">
                <a:solidFill>
                  <a:srgbClr val="FF0000"/>
                </a:solidFill>
              </a:rPr>
              <a:t>عمليات </a:t>
            </a:r>
            <a:r>
              <a:rPr lang="ar-SA" sz="3200" u="sng" dirty="0" err="1" smtClean="0">
                <a:solidFill>
                  <a:srgbClr val="FF0000"/>
                </a:solidFill>
              </a:rPr>
              <a:t>مقصوده</a:t>
            </a:r>
            <a:r>
              <a:rPr lang="ar-SA" sz="3200" u="sng" dirty="0" smtClean="0">
                <a:solidFill>
                  <a:srgbClr val="FF0000"/>
                </a:solidFill>
              </a:rPr>
              <a:t> </a:t>
            </a:r>
            <a:r>
              <a:rPr lang="ar-SA" sz="3200" dirty="0" smtClean="0"/>
              <a:t>«الايحاء-النصح- </a:t>
            </a:r>
            <a:r>
              <a:rPr lang="ar-SA" sz="3200" dirty="0" err="1" smtClean="0"/>
              <a:t>السلطه</a:t>
            </a:r>
            <a:r>
              <a:rPr lang="ar-SA" sz="3200" dirty="0" smtClean="0"/>
              <a:t> –الاوامر» </a:t>
            </a:r>
            <a:r>
              <a:rPr lang="ar-SA" sz="3200" u="sng" dirty="0" smtClean="0">
                <a:solidFill>
                  <a:srgbClr val="FF0000"/>
                </a:solidFill>
              </a:rPr>
              <a:t>عمليات غير </a:t>
            </a:r>
            <a:r>
              <a:rPr lang="ar-SA" sz="3200" u="sng" dirty="0" err="1" smtClean="0">
                <a:solidFill>
                  <a:srgbClr val="FF0000"/>
                </a:solidFill>
              </a:rPr>
              <a:t>مقصوده</a:t>
            </a:r>
            <a:r>
              <a:rPr lang="ar-SA" sz="3200" dirty="0" smtClean="0"/>
              <a:t> «التحويل-التقمص-الاتصال –الارتباط»)</a:t>
            </a:r>
            <a:r>
              <a:rPr lang="ar-SA" dirty="0" smtClean="0"/>
              <a:t/>
            </a:r>
            <a:br>
              <a:rPr lang="ar-SA" dirty="0" smtClean="0"/>
            </a:br>
            <a:r>
              <a:rPr lang="ar-SA" dirty="0" smtClean="0"/>
              <a:t>3- </a:t>
            </a:r>
            <a:r>
              <a:rPr lang="ar-SA" b="1" dirty="0" smtClean="0"/>
              <a:t>تعديل السمات </a:t>
            </a:r>
            <a:r>
              <a:rPr lang="ar-SA" sz="3200" dirty="0" smtClean="0"/>
              <a:t>(</a:t>
            </a:r>
            <a:r>
              <a:rPr lang="ar-SA" sz="3200" u="sng" dirty="0" smtClean="0">
                <a:solidFill>
                  <a:srgbClr val="FF0000"/>
                </a:solidFill>
              </a:rPr>
              <a:t>تكوين البصيرة </a:t>
            </a:r>
            <a:r>
              <a:rPr lang="ar-SA" sz="3200" dirty="0" smtClean="0"/>
              <a:t>»الاستدعاء وتفسير الموقف والاستبصار» </a:t>
            </a:r>
            <a:r>
              <a:rPr lang="ar-SA" sz="3200" u="sng" dirty="0" smtClean="0">
                <a:solidFill>
                  <a:srgbClr val="FF0000"/>
                </a:solidFill>
              </a:rPr>
              <a:t>استخدام التعلم </a:t>
            </a:r>
            <a:r>
              <a:rPr lang="ar-SA" sz="3200" dirty="0" smtClean="0"/>
              <a:t>«الاستثارة –التوضيح الاقناع- التدعيم –التعميم «)</a:t>
            </a:r>
            <a:endParaRPr lang="ar-SA" sz="3200"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32656"/>
            <a:ext cx="1719263"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83270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9512" y="260648"/>
            <a:ext cx="8784976" cy="6408712"/>
          </a:xfrm>
        </p:spPr>
        <p:txBody>
          <a:bodyPr>
            <a:normAutofit fontScale="90000"/>
          </a:bodyPr>
          <a:lstStyle/>
          <a:p>
            <a:r>
              <a:rPr lang="ar-SA" sz="5300" b="1" u="sng" dirty="0">
                <a:solidFill>
                  <a:srgbClr val="FF0000"/>
                </a:solidFill>
                <a:effectLst>
                  <a:outerShdw blurRad="38100" dist="38100" dir="2700000" algn="tl">
                    <a:srgbClr val="000000">
                      <a:alpha val="43137"/>
                    </a:srgbClr>
                  </a:outerShdw>
                </a:effectLst>
              </a:rPr>
              <a:t>اساليب العلاج </a:t>
            </a:r>
            <a:r>
              <a:rPr lang="ar-SA" sz="5300" b="1" u="sng" dirty="0" smtClean="0">
                <a:solidFill>
                  <a:srgbClr val="FF0000"/>
                </a:solidFill>
                <a:effectLst>
                  <a:outerShdw blurRad="38100" dist="38100" dir="2700000" algn="tl">
                    <a:srgbClr val="000000">
                      <a:alpha val="43137"/>
                    </a:srgbClr>
                  </a:outerShdw>
                </a:effectLst>
              </a:rPr>
              <a:t>البيئي :هي </a:t>
            </a:r>
            <a:r>
              <a:rPr lang="ar-SA" b="1" u="sng" dirty="0" smtClean="0">
                <a:solidFill>
                  <a:srgbClr val="FF0000"/>
                </a:solidFill>
                <a:effectLst>
                  <a:outerShdw blurRad="38100" dist="38100" dir="2700000" algn="tl">
                    <a:srgbClr val="000000">
                      <a:alpha val="43137"/>
                    </a:srgbClr>
                  </a:outerShdw>
                </a:effectLst>
              </a:rPr>
              <a:t/>
            </a:r>
            <a:br>
              <a:rPr lang="ar-SA" b="1" u="sng" dirty="0" smtClean="0">
                <a:solidFill>
                  <a:srgbClr val="FF0000"/>
                </a:solidFill>
                <a:effectLst>
                  <a:outerShdw blurRad="38100" dist="38100" dir="2700000" algn="tl">
                    <a:srgbClr val="000000">
                      <a:alpha val="43137"/>
                    </a:srgbClr>
                  </a:outerShdw>
                </a:effectLst>
              </a:rPr>
            </a:br>
            <a:r>
              <a:rPr lang="ar-SA" b="1" u="sng" dirty="0" smtClean="0">
                <a:solidFill>
                  <a:srgbClr val="FF0000"/>
                </a:solidFill>
                <a:effectLst>
                  <a:outerShdw blurRad="38100" dist="38100" dir="2700000" algn="tl">
                    <a:srgbClr val="000000">
                      <a:alpha val="43137"/>
                    </a:srgbClr>
                  </a:outerShdw>
                </a:effectLst>
              </a:rPr>
              <a:t>1) خدمات مباشره( للعميل ) سواء من المؤسسة او من موارد البيئة </a:t>
            </a:r>
            <a:r>
              <a:rPr lang="ar-SA" sz="3600" b="1" dirty="0">
                <a:solidFill>
                  <a:schemeClr val="accent1">
                    <a:lumMod val="75000"/>
                  </a:schemeClr>
                </a:solidFill>
                <a:latin typeface="Tahoma" pitchFamily="34" charset="0"/>
                <a:ea typeface="Tahoma" pitchFamily="34" charset="0"/>
                <a:cs typeface="Tahoma" pitchFamily="34" charset="0"/>
              </a:rPr>
              <a:t>وهي تدخل في نطاق الاعانات </a:t>
            </a:r>
            <a:r>
              <a:rPr lang="ar-SA" sz="3600" b="1" dirty="0" smtClean="0">
                <a:solidFill>
                  <a:schemeClr val="accent1">
                    <a:lumMod val="75000"/>
                  </a:schemeClr>
                </a:solidFill>
                <a:latin typeface="Tahoma" pitchFamily="34" charset="0"/>
                <a:ea typeface="Tahoma" pitchFamily="34" charset="0"/>
                <a:cs typeface="Tahoma" pitchFamily="34" charset="0"/>
              </a:rPr>
              <a:t>المادية </a:t>
            </a:r>
            <a:r>
              <a:rPr lang="ar-SA" sz="3600" b="1" dirty="0">
                <a:solidFill>
                  <a:schemeClr val="accent1">
                    <a:lumMod val="75000"/>
                  </a:schemeClr>
                </a:solidFill>
                <a:latin typeface="Tahoma" pitchFamily="34" charset="0"/>
                <a:ea typeface="Tahoma" pitchFamily="34" charset="0"/>
                <a:cs typeface="Tahoma" pitchFamily="34" charset="0"/>
              </a:rPr>
              <a:t>او </a:t>
            </a:r>
            <a:r>
              <a:rPr lang="ar-SA" sz="3600" b="1" dirty="0" smtClean="0">
                <a:solidFill>
                  <a:schemeClr val="accent1">
                    <a:lumMod val="75000"/>
                  </a:schemeClr>
                </a:solidFill>
                <a:latin typeface="Tahoma" pitchFamily="34" charset="0"/>
                <a:ea typeface="Tahoma" pitchFamily="34" charset="0"/>
                <a:cs typeface="Tahoma" pitchFamily="34" charset="0"/>
              </a:rPr>
              <a:t>التشغيلية </a:t>
            </a:r>
            <a:r>
              <a:rPr lang="ar-SA" sz="3600" b="1" dirty="0">
                <a:solidFill>
                  <a:schemeClr val="accent1">
                    <a:lumMod val="75000"/>
                  </a:schemeClr>
                </a:solidFill>
                <a:latin typeface="Tahoma" pitchFamily="34" charset="0"/>
                <a:ea typeface="Tahoma" pitchFamily="34" charset="0"/>
                <a:cs typeface="Tahoma" pitchFamily="34" charset="0"/>
              </a:rPr>
              <a:t>او </a:t>
            </a:r>
            <a:r>
              <a:rPr lang="ar-SA" sz="3600" b="1" dirty="0" smtClean="0">
                <a:solidFill>
                  <a:schemeClr val="accent1">
                    <a:lumMod val="75000"/>
                  </a:schemeClr>
                </a:solidFill>
                <a:latin typeface="Tahoma" pitchFamily="34" charset="0"/>
                <a:ea typeface="Tahoma" pitchFamily="34" charset="0"/>
                <a:cs typeface="Tahoma" pitchFamily="34" charset="0"/>
              </a:rPr>
              <a:t>التأهيلي </a:t>
            </a:r>
            <a:r>
              <a:rPr lang="ar-SA" sz="3600" b="1" dirty="0">
                <a:solidFill>
                  <a:schemeClr val="accent1">
                    <a:lumMod val="75000"/>
                  </a:schemeClr>
                </a:solidFill>
                <a:latin typeface="Tahoma" pitchFamily="34" charset="0"/>
                <a:ea typeface="Tahoma" pitchFamily="34" charset="0"/>
                <a:cs typeface="Tahoma" pitchFamily="34" charset="0"/>
              </a:rPr>
              <a:t>او </a:t>
            </a:r>
            <a:r>
              <a:rPr lang="ar-SA" sz="3600" b="1" dirty="0" smtClean="0">
                <a:solidFill>
                  <a:schemeClr val="accent1">
                    <a:lumMod val="75000"/>
                  </a:schemeClr>
                </a:solidFill>
                <a:latin typeface="Tahoma" pitchFamily="34" charset="0"/>
                <a:ea typeface="Tahoma" pitchFamily="34" charset="0"/>
                <a:cs typeface="Tahoma" pitchFamily="34" charset="0"/>
              </a:rPr>
              <a:t>الطبية </a:t>
            </a:r>
            <a:r>
              <a:rPr lang="ar-SA" sz="3600" b="1" dirty="0">
                <a:solidFill>
                  <a:schemeClr val="accent1">
                    <a:lumMod val="75000"/>
                  </a:schemeClr>
                </a:solidFill>
                <a:latin typeface="Tahoma" pitchFamily="34" charset="0"/>
                <a:ea typeface="Tahoma" pitchFamily="34" charset="0"/>
                <a:cs typeface="Tahoma" pitchFamily="34" charset="0"/>
              </a:rPr>
              <a:t>او </a:t>
            </a:r>
            <a:r>
              <a:rPr lang="ar-SA" sz="3600" b="1" dirty="0" smtClean="0">
                <a:solidFill>
                  <a:schemeClr val="accent1">
                    <a:lumMod val="75000"/>
                  </a:schemeClr>
                </a:solidFill>
                <a:latin typeface="Tahoma" pitchFamily="34" charset="0"/>
                <a:ea typeface="Tahoma" pitchFamily="34" charset="0"/>
                <a:cs typeface="Tahoma" pitchFamily="34" charset="0"/>
              </a:rPr>
              <a:t>الترويحية </a:t>
            </a:r>
            <a:r>
              <a:rPr lang="ar-SA" sz="3600" b="1" dirty="0">
                <a:solidFill>
                  <a:schemeClr val="accent1">
                    <a:lumMod val="75000"/>
                  </a:schemeClr>
                </a:solidFill>
                <a:latin typeface="Tahoma" pitchFamily="34" charset="0"/>
                <a:ea typeface="Tahoma" pitchFamily="34" charset="0"/>
                <a:cs typeface="Tahoma" pitchFamily="34" charset="0"/>
              </a:rPr>
              <a:t>او </a:t>
            </a:r>
            <a:r>
              <a:rPr lang="ar-SA" sz="3600" b="1" dirty="0" smtClean="0">
                <a:solidFill>
                  <a:schemeClr val="accent1">
                    <a:lumMod val="75000"/>
                  </a:schemeClr>
                </a:solidFill>
                <a:latin typeface="Tahoma" pitchFamily="34" charset="0"/>
                <a:ea typeface="Tahoma" pitchFamily="34" charset="0"/>
                <a:cs typeface="Tahoma" pitchFamily="34" charset="0"/>
              </a:rPr>
              <a:t>السكنية </a:t>
            </a:r>
            <a:r>
              <a:rPr lang="ar-SA" sz="3600" b="1" dirty="0">
                <a:solidFill>
                  <a:schemeClr val="accent1">
                    <a:lumMod val="75000"/>
                  </a:schemeClr>
                </a:solidFill>
                <a:latin typeface="Tahoma" pitchFamily="34" charset="0"/>
                <a:ea typeface="Tahoma" pitchFamily="34" charset="0"/>
                <a:cs typeface="Tahoma" pitchFamily="34" charset="0"/>
              </a:rPr>
              <a:t>او </a:t>
            </a:r>
            <a:r>
              <a:rPr lang="ar-SA" sz="3600" b="1" dirty="0" smtClean="0">
                <a:solidFill>
                  <a:schemeClr val="accent1">
                    <a:lumMod val="75000"/>
                  </a:schemeClr>
                </a:solidFill>
                <a:latin typeface="Tahoma" pitchFamily="34" charset="0"/>
                <a:ea typeface="Tahoma" pitchFamily="34" charset="0"/>
                <a:cs typeface="Tahoma" pitchFamily="34" charset="0"/>
              </a:rPr>
              <a:t>الإيداعين</a:t>
            </a:r>
            <a:r>
              <a:rPr lang="ar-SA" b="1" u="sng" dirty="0" smtClean="0">
                <a:solidFill>
                  <a:srgbClr val="FF0000"/>
                </a:solidFill>
                <a:effectLst>
                  <a:outerShdw blurRad="38100" dist="38100" dir="2700000" algn="tl">
                    <a:srgbClr val="000000">
                      <a:alpha val="43137"/>
                    </a:srgbClr>
                  </a:outerShdw>
                </a:effectLst>
              </a:rPr>
              <a:t/>
            </a:r>
            <a:br>
              <a:rPr lang="ar-SA" b="1" u="sng" dirty="0" smtClean="0">
                <a:solidFill>
                  <a:srgbClr val="FF0000"/>
                </a:solidFill>
                <a:effectLst>
                  <a:outerShdw blurRad="38100" dist="38100" dir="2700000" algn="tl">
                    <a:srgbClr val="000000">
                      <a:alpha val="43137"/>
                    </a:srgbClr>
                  </a:outerShdw>
                </a:effectLst>
              </a:rPr>
            </a:br>
            <a:r>
              <a:rPr lang="ar-SA" b="1" u="sng" dirty="0" smtClean="0">
                <a:solidFill>
                  <a:srgbClr val="FF0000"/>
                </a:solidFill>
                <a:effectLst>
                  <a:outerShdw blurRad="38100" dist="38100" dir="2700000" algn="tl">
                    <a:srgbClr val="000000">
                      <a:alpha val="43137"/>
                    </a:srgbClr>
                  </a:outerShdw>
                </a:effectLst>
              </a:rPr>
              <a:t>2) خدمات غير مباشره </a:t>
            </a:r>
            <a:r>
              <a:rPr lang="ar-SA" sz="3600" b="1" dirty="0" smtClean="0">
                <a:solidFill>
                  <a:schemeClr val="accent1">
                    <a:lumMod val="75000"/>
                  </a:schemeClr>
                </a:solidFill>
                <a:latin typeface="Tahoma" pitchFamily="34" charset="0"/>
                <a:ea typeface="Tahoma" pitchFamily="34" charset="0"/>
                <a:cs typeface="Tahoma" pitchFamily="34" charset="0"/>
              </a:rPr>
              <a:t>وهي تستهدف تعديل اتجاهات الافراد المحيطين بالعميل سواء كان ذألك تخفيفاً من الضغوط الخارجية عليهم او لزياده فاعليتهم لمساعده العميل لمواجه المشكلة)</a:t>
            </a:r>
            <a:r>
              <a:rPr lang="ar-SA" b="1" u="sng" dirty="0">
                <a:solidFill>
                  <a:srgbClr val="FF0000"/>
                </a:solidFill>
                <a:effectLst>
                  <a:outerShdw blurRad="38100" dist="38100" dir="2700000" algn="tl">
                    <a:srgbClr val="000000">
                      <a:alpha val="43137"/>
                    </a:srgbClr>
                  </a:outerShdw>
                </a:effectLst>
              </a:rPr>
              <a:t/>
            </a:r>
            <a:br>
              <a:rPr lang="ar-SA" b="1" u="sng" dirty="0">
                <a:solidFill>
                  <a:srgbClr val="FF0000"/>
                </a:solidFill>
                <a:effectLst>
                  <a:outerShdw blurRad="38100" dist="38100" dir="2700000" algn="tl">
                    <a:srgbClr val="000000">
                      <a:alpha val="43137"/>
                    </a:srgbClr>
                  </a:outerShdw>
                </a:effectLst>
              </a:rPr>
            </a:br>
            <a:endParaRPr lang="ar-SA"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60648"/>
            <a:ext cx="1647255" cy="1003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86675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88639"/>
            <a:ext cx="8507288" cy="3672409"/>
          </a:xfrm>
        </p:spPr>
        <p:txBody>
          <a:bodyPr>
            <a:normAutofit/>
          </a:bodyPr>
          <a:lstStyle/>
          <a:p>
            <a:r>
              <a:rPr lang="ar-SA" sz="6600" b="1" dirty="0" smtClean="0">
                <a:solidFill>
                  <a:srgbClr val="FF0000"/>
                </a:solidFill>
                <a:effectLst>
                  <a:outerShdw blurRad="38100" dist="38100" dir="2700000" algn="tl">
                    <a:srgbClr val="000000">
                      <a:alpha val="43137"/>
                    </a:srgbClr>
                  </a:outerShdw>
                </a:effectLst>
              </a:rPr>
              <a:t>نهاية المحاضرة</a:t>
            </a:r>
            <a:br>
              <a:rPr lang="ar-SA" sz="6600" b="1" dirty="0" smtClean="0">
                <a:solidFill>
                  <a:srgbClr val="FF0000"/>
                </a:solidFill>
                <a:effectLst>
                  <a:outerShdw blurRad="38100" dist="38100" dir="2700000" algn="tl">
                    <a:srgbClr val="000000">
                      <a:alpha val="43137"/>
                    </a:srgbClr>
                  </a:outerShdw>
                </a:effectLst>
              </a:rPr>
            </a:br>
            <a:r>
              <a:rPr lang="ar-SA" sz="6600" b="1" dirty="0" smtClean="0">
                <a:solidFill>
                  <a:srgbClr val="FF0000"/>
                </a:solidFill>
                <a:effectLst>
                  <a:outerShdw blurRad="38100" dist="38100" dir="2700000" algn="tl">
                    <a:srgbClr val="000000">
                      <a:alpha val="43137"/>
                    </a:srgbClr>
                  </a:outerShdw>
                </a:effectLst>
              </a:rPr>
              <a:t>ارجو لكم اجازه سعيدة بأذن الله  </a:t>
            </a:r>
            <a:endParaRPr lang="ar-SA" sz="6600" b="1" dirty="0">
              <a:solidFill>
                <a:srgbClr val="FF0000"/>
              </a:solidFill>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3268876"/>
            <a:ext cx="3240360" cy="32710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57008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539552" y="260649"/>
            <a:ext cx="7992888" cy="1008111"/>
          </a:xfrm>
        </p:spPr>
        <p:txBody>
          <a:bodyPr/>
          <a:lstStyle/>
          <a:p>
            <a:r>
              <a:rPr lang="ar-SA" dirty="0">
                <a:solidFill>
                  <a:srgbClr val="8064A2">
                    <a:lumMod val="75000"/>
                  </a:srgbClr>
                </a:solidFill>
              </a:rPr>
              <a:t>مبدأ الدراسة العلمية المستمرة</a:t>
            </a:r>
            <a:endParaRPr lang="ar-SA" dirty="0"/>
          </a:p>
        </p:txBody>
      </p:sp>
      <p:sp>
        <p:nvSpPr>
          <p:cNvPr id="3" name="عنوان فرعي 2"/>
          <p:cNvSpPr>
            <a:spLocks noGrp="1"/>
          </p:cNvSpPr>
          <p:nvPr>
            <p:ph type="subTitle" idx="1"/>
          </p:nvPr>
        </p:nvSpPr>
        <p:spPr>
          <a:xfrm>
            <a:off x="179512" y="1196752"/>
            <a:ext cx="8784976" cy="5472608"/>
          </a:xfrm>
        </p:spPr>
        <p:txBody>
          <a:bodyPr>
            <a:normAutofit lnSpcReduction="10000"/>
          </a:bodyPr>
          <a:lstStyle/>
          <a:p>
            <a:r>
              <a:rPr lang="ar-SA" sz="4400" b="1" dirty="0" smtClean="0">
                <a:solidFill>
                  <a:schemeClr val="accent2">
                    <a:lumMod val="75000"/>
                  </a:schemeClr>
                </a:solidFill>
                <a:cs typeface="+mj-cs"/>
              </a:rPr>
              <a:t>تعني </a:t>
            </a:r>
            <a:r>
              <a:rPr lang="ar-SA" sz="4400" b="1" u="sng" dirty="0" smtClean="0">
                <a:solidFill>
                  <a:schemeClr val="accent3">
                    <a:lumMod val="50000"/>
                  </a:schemeClr>
                </a:solidFill>
                <a:cs typeface="+mj-cs"/>
              </a:rPr>
              <a:t>الدراسة العلمية </a:t>
            </a:r>
            <a:r>
              <a:rPr lang="ar-SA" sz="4400" b="1" dirty="0" smtClean="0">
                <a:solidFill>
                  <a:schemeClr val="accent2">
                    <a:lumMod val="75000"/>
                  </a:schemeClr>
                </a:solidFill>
                <a:cs typeface="+mj-cs"/>
              </a:rPr>
              <a:t>الوقوف على ابعاد الموقف والعوامل التي اشتركت في احداثه سواء اكانت </a:t>
            </a:r>
            <a:r>
              <a:rPr lang="ar-SA" sz="4400" b="1" dirty="0" smtClean="0">
                <a:solidFill>
                  <a:schemeClr val="tx1"/>
                </a:solidFill>
                <a:cs typeface="+mj-cs"/>
              </a:rPr>
              <a:t>عوامل ذاتيه </a:t>
            </a:r>
            <a:r>
              <a:rPr lang="ar-SA" sz="4400" b="1" dirty="0" smtClean="0">
                <a:solidFill>
                  <a:schemeClr val="accent2">
                    <a:lumMod val="75000"/>
                  </a:schemeClr>
                </a:solidFill>
                <a:cs typeface="+mj-cs"/>
              </a:rPr>
              <a:t>او </a:t>
            </a:r>
            <a:r>
              <a:rPr lang="ar-SA" sz="4400" b="1" dirty="0" smtClean="0">
                <a:solidFill>
                  <a:schemeClr val="tx1"/>
                </a:solidFill>
                <a:cs typeface="+mj-cs"/>
              </a:rPr>
              <a:t>موضوعيه .</a:t>
            </a:r>
          </a:p>
          <a:p>
            <a:r>
              <a:rPr lang="ar-SA" sz="4400" b="1" dirty="0" smtClean="0">
                <a:solidFill>
                  <a:schemeClr val="tx1"/>
                </a:solidFill>
                <a:cs typeface="+mj-cs"/>
              </a:rPr>
              <a:t>تفيد في «أ» </a:t>
            </a:r>
            <a:r>
              <a:rPr lang="ar-SA" sz="4400" b="1" u="sng" dirty="0" smtClean="0">
                <a:solidFill>
                  <a:schemeClr val="tx1"/>
                </a:solidFill>
                <a:cs typeface="+mj-cs"/>
              </a:rPr>
              <a:t>تشخيص المشكلة</a:t>
            </a:r>
          </a:p>
          <a:p>
            <a:r>
              <a:rPr lang="ar-SA" sz="4400" b="1" dirty="0" smtClean="0">
                <a:solidFill>
                  <a:schemeClr val="tx1"/>
                </a:solidFill>
                <a:cs typeface="+mj-cs"/>
              </a:rPr>
              <a:t>وفي «ب» وضع </a:t>
            </a:r>
            <a:r>
              <a:rPr lang="ar-SA" sz="4400" b="1" u="sng" dirty="0" smtClean="0">
                <a:solidFill>
                  <a:schemeClr val="tx1"/>
                </a:solidFill>
                <a:cs typeface="+mj-cs"/>
              </a:rPr>
              <a:t>تصور خطه العلاج</a:t>
            </a:r>
          </a:p>
          <a:p>
            <a:r>
              <a:rPr lang="ar-SA" sz="4400" dirty="0">
                <a:solidFill>
                  <a:schemeClr val="bg2">
                    <a:lumMod val="10000"/>
                  </a:schemeClr>
                </a:solidFill>
              </a:rPr>
              <a:t>إذا أنها تعتمد على </a:t>
            </a:r>
            <a:r>
              <a:rPr lang="ar-SA" sz="4400" dirty="0" smtClean="0">
                <a:solidFill>
                  <a:schemeClr val="bg2">
                    <a:lumMod val="10000"/>
                  </a:schemeClr>
                </a:solidFill>
              </a:rPr>
              <a:t>(1)التخطيط </a:t>
            </a:r>
            <a:r>
              <a:rPr lang="ar-SA" sz="4400" dirty="0">
                <a:solidFill>
                  <a:schemeClr val="bg2">
                    <a:lumMod val="10000"/>
                  </a:schemeClr>
                </a:solidFill>
              </a:rPr>
              <a:t>السليم الذي يمكن من </a:t>
            </a:r>
            <a:r>
              <a:rPr lang="ar-SA" sz="4400" dirty="0" smtClean="0">
                <a:solidFill>
                  <a:schemeClr val="bg2">
                    <a:lumMod val="10000"/>
                  </a:schemeClr>
                </a:solidFill>
              </a:rPr>
              <a:t>(2)ترتيب </a:t>
            </a:r>
            <a:r>
              <a:rPr lang="ar-SA" sz="4400" dirty="0">
                <a:solidFill>
                  <a:schemeClr val="bg2">
                    <a:lumMod val="10000"/>
                  </a:schemeClr>
                </a:solidFill>
              </a:rPr>
              <a:t>الأولويات والأهداف </a:t>
            </a:r>
            <a:r>
              <a:rPr lang="ar-SA" sz="4400" dirty="0" smtClean="0">
                <a:solidFill>
                  <a:schemeClr val="bg2">
                    <a:lumMod val="10000"/>
                  </a:schemeClr>
                </a:solidFill>
              </a:rPr>
              <a:t>(3)وتقدير </a:t>
            </a:r>
            <a:r>
              <a:rPr lang="ar-SA" sz="4400" dirty="0">
                <a:solidFill>
                  <a:schemeClr val="bg2">
                    <a:lumMod val="10000"/>
                  </a:schemeClr>
                </a:solidFill>
              </a:rPr>
              <a:t>الأبعاد المختلفة والاحتمالات المتوقعة.</a:t>
            </a:r>
            <a:endParaRPr lang="ar-SA" sz="4400" b="1" u="sng" dirty="0" smtClean="0">
              <a:solidFill>
                <a:schemeClr val="bg2">
                  <a:lumMod val="10000"/>
                </a:schemeClr>
              </a:solidFill>
              <a:cs typeface="+mj-cs"/>
            </a:endParaRPr>
          </a:p>
        </p:txBody>
      </p:sp>
    </p:spTree>
    <p:extLst>
      <p:ext uri="{BB962C8B-B14F-4D97-AF65-F5344CB8AC3E}">
        <p14:creationId xmlns:p14="http://schemas.microsoft.com/office/powerpoint/2010/main" val="24156654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962674"/>
          </a:xfrm>
        </p:spPr>
        <p:txBody>
          <a:bodyPr>
            <a:normAutofit fontScale="90000"/>
          </a:bodyPr>
          <a:lstStyle/>
          <a:p>
            <a:pPr algn="r"/>
            <a:r>
              <a:rPr lang="ar-SA" dirty="0"/>
              <a:t>يعتمد </a:t>
            </a:r>
            <a:r>
              <a:rPr lang="ar-SA" u="sng" dirty="0">
                <a:solidFill>
                  <a:schemeClr val="accent2">
                    <a:lumMod val="75000"/>
                  </a:schemeClr>
                </a:solidFill>
              </a:rPr>
              <a:t>الأخصائي</a:t>
            </a:r>
            <a:r>
              <a:rPr lang="ar-SA" dirty="0"/>
              <a:t> في عمله على </a:t>
            </a:r>
            <a:r>
              <a:rPr lang="ar-SA" u="sng" dirty="0"/>
              <a:t>الدراسات العلمية الموضوعية </a:t>
            </a:r>
            <a:r>
              <a:rPr lang="ar-SA" dirty="0"/>
              <a:t>التي </a:t>
            </a:r>
            <a:r>
              <a:rPr lang="ar-SA" dirty="0" smtClean="0"/>
              <a:t/>
            </a:r>
            <a:br>
              <a:rPr lang="ar-SA" dirty="0" smtClean="0"/>
            </a:br>
            <a:r>
              <a:rPr lang="ar-SA" dirty="0" smtClean="0"/>
              <a:t/>
            </a:r>
            <a:br>
              <a:rPr lang="ar-SA" dirty="0" smtClean="0"/>
            </a:br>
            <a:r>
              <a:rPr lang="ar-SA" dirty="0" smtClean="0"/>
              <a:t>- توضح </a:t>
            </a:r>
            <a:r>
              <a:rPr lang="ar-SA" dirty="0"/>
              <a:t>له أبعاد الموقف </a:t>
            </a:r>
            <a:r>
              <a:rPr lang="ar-SA" dirty="0" smtClean="0"/>
              <a:t/>
            </a:r>
            <a:br>
              <a:rPr lang="ar-SA" dirty="0" smtClean="0"/>
            </a:br>
            <a:r>
              <a:rPr lang="ar-SA" dirty="0" smtClean="0"/>
              <a:t>- والعوامل </a:t>
            </a:r>
            <a:r>
              <a:rPr lang="ar-SA" dirty="0"/>
              <a:t>التي اشتركت في إحداثه سواء ذاتية أ</a:t>
            </a:r>
            <a:r>
              <a:rPr lang="ar-SA" dirty="0" smtClean="0"/>
              <a:t>و </a:t>
            </a:r>
            <a:r>
              <a:rPr lang="ar-SA" dirty="0"/>
              <a:t>موضوعية </a:t>
            </a:r>
            <a:r>
              <a:rPr lang="ar-SA" dirty="0" smtClean="0"/>
              <a:t/>
            </a:r>
            <a:br>
              <a:rPr lang="ar-SA" dirty="0" smtClean="0"/>
            </a:br>
            <a:r>
              <a:rPr lang="ar-SA" dirty="0" smtClean="0"/>
              <a:t>- وهو </a:t>
            </a:r>
            <a:r>
              <a:rPr lang="ar-SA" dirty="0"/>
              <a:t>يستفيد من هذه الدراسة في تشخيص المشكلة وتصور خطة العلاج.</a:t>
            </a:r>
            <a:br>
              <a:rPr lang="ar-SA" dirty="0"/>
            </a:br>
            <a:endParaRPr lang="ar-SA"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268760"/>
            <a:ext cx="2664296" cy="162646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18218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530626"/>
          </a:xfrm>
        </p:spPr>
        <p:txBody>
          <a:bodyPr/>
          <a:lstStyle/>
          <a:p>
            <a:r>
              <a:rPr lang="ar-SA" dirty="0"/>
              <a:t/>
            </a:r>
            <a:br>
              <a:rPr lang="ar-SA" dirty="0"/>
            </a:br>
            <a:r>
              <a:rPr lang="ar-SA" dirty="0" smtClean="0"/>
              <a:t/>
            </a:r>
            <a:br>
              <a:rPr lang="ar-SA" dirty="0" smtClean="0"/>
            </a:br>
            <a:r>
              <a:rPr lang="ar-SA" dirty="0"/>
              <a:t/>
            </a:r>
            <a:br>
              <a:rPr lang="ar-SA" dirty="0"/>
            </a:br>
            <a:r>
              <a:rPr lang="ar-SA" dirty="0" smtClean="0"/>
              <a:t/>
            </a:r>
            <a:br>
              <a:rPr lang="ar-SA" dirty="0" smtClean="0"/>
            </a:br>
            <a:r>
              <a:rPr lang="ar-SA" dirty="0" smtClean="0"/>
              <a:t>ســـ / كيف وضحت لنا ((مبادى الخدمة الاجتماعية))؟؟؟</a:t>
            </a:r>
            <a:br>
              <a:rPr lang="ar-SA" dirty="0" smtClean="0"/>
            </a:br>
            <a:endParaRPr lang="ar-SA"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53417">
            <a:off x="2696806" y="-296863"/>
            <a:ext cx="3999628" cy="3462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شكل بيضاوي 2"/>
          <p:cNvSpPr/>
          <p:nvPr/>
        </p:nvSpPr>
        <p:spPr>
          <a:xfrm>
            <a:off x="827584" y="636292"/>
            <a:ext cx="2088232" cy="1944216"/>
          </a:xfrm>
          <a:prstGeom prst="ellipse">
            <a:avLst/>
          </a:prstGeom>
        </p:spPr>
        <p:style>
          <a:lnRef idx="0">
            <a:schemeClr val="accent5"/>
          </a:lnRef>
          <a:fillRef idx="3">
            <a:schemeClr val="accent5"/>
          </a:fillRef>
          <a:effectRef idx="3">
            <a:schemeClr val="accent5"/>
          </a:effectRef>
          <a:fontRef idx="minor">
            <a:schemeClr val="lt1"/>
          </a:fontRef>
        </p:style>
        <p:txBody>
          <a:bodyPr rtlCol="1" anchor="ctr"/>
          <a:lstStyle/>
          <a:p>
            <a:pPr algn="ctr"/>
            <a:r>
              <a:rPr lang="ar-SA" sz="3600" b="1" dirty="0" smtClean="0">
                <a:solidFill>
                  <a:schemeClr val="accent2">
                    <a:lumMod val="75000"/>
                  </a:schemeClr>
                </a:solidFill>
              </a:rPr>
              <a:t>مشاركه </a:t>
            </a:r>
            <a:endParaRPr lang="ar-SA" b="1" dirty="0">
              <a:solidFill>
                <a:schemeClr val="accent2">
                  <a:lumMod val="75000"/>
                </a:schemeClr>
              </a:solidFill>
            </a:endParaRPr>
          </a:p>
        </p:txBody>
      </p:sp>
    </p:spTree>
    <p:extLst>
      <p:ext uri="{BB962C8B-B14F-4D97-AF65-F5344CB8AC3E}">
        <p14:creationId xmlns:p14="http://schemas.microsoft.com/office/powerpoint/2010/main" val="18608871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363272" cy="6250706"/>
          </a:xfrm>
        </p:spPr>
        <p:txBody>
          <a:bodyPr>
            <a:normAutofit fontScale="90000"/>
          </a:bodyPr>
          <a:lstStyle/>
          <a:p>
            <a:r>
              <a:rPr lang="ar-SA" dirty="0" smtClean="0"/>
              <a:t>من </a:t>
            </a:r>
            <a:r>
              <a:rPr lang="ar-SA" dirty="0" smtClean="0">
                <a:solidFill>
                  <a:schemeClr val="accent2">
                    <a:lumMod val="75000"/>
                  </a:schemeClr>
                </a:solidFill>
              </a:rPr>
              <a:t>خلال</a:t>
            </a:r>
            <a:r>
              <a:rPr lang="ar-SA" dirty="0" smtClean="0"/>
              <a:t>:</a:t>
            </a:r>
            <a:br>
              <a:rPr lang="ar-SA" dirty="0" smtClean="0"/>
            </a:br>
            <a:r>
              <a:rPr lang="ar-SA" u="sng" dirty="0" smtClean="0"/>
              <a:t>خبرات الممارسة </a:t>
            </a:r>
            <a:r>
              <a:rPr lang="ar-SA" dirty="0" smtClean="0"/>
              <a:t>المهنية للخدمة الاجتماعية </a:t>
            </a:r>
            <a:br>
              <a:rPr lang="ar-SA" dirty="0" smtClean="0"/>
            </a:br>
            <a:r>
              <a:rPr lang="ar-SA" dirty="0" smtClean="0"/>
              <a:t>اذا من خلال »الممارسة في الميدان»</a:t>
            </a:r>
            <a:br>
              <a:rPr lang="ar-SA" dirty="0" smtClean="0"/>
            </a:br>
            <a:r>
              <a:rPr lang="ar-SA" dirty="0" smtClean="0"/>
              <a:t>اتضحت لنا المبادي..</a:t>
            </a:r>
            <a:br>
              <a:rPr lang="ar-SA" dirty="0" smtClean="0"/>
            </a:br>
            <a:r>
              <a:rPr lang="ar-SA" dirty="0" smtClean="0"/>
              <a:t>من خلال القضايا والمواقف التي واجهها الاخصائيون الاجتماعيون في عملهم </a:t>
            </a:r>
            <a:br>
              <a:rPr lang="ar-SA" dirty="0" smtClean="0"/>
            </a:br>
            <a:r>
              <a:rPr lang="ar-SA" dirty="0" smtClean="0"/>
              <a:t>ايضا من خلال</a:t>
            </a:r>
            <a:br>
              <a:rPr lang="ar-SA" dirty="0" smtClean="0"/>
            </a:br>
            <a:r>
              <a:rPr lang="ar-SA" u="sng" dirty="0"/>
              <a:t> </a:t>
            </a:r>
            <a:r>
              <a:rPr lang="ar-SA" u="sng" dirty="0" smtClean="0"/>
              <a:t>العلوم الاجتماعية والفلسفات والحركات الإنسانية </a:t>
            </a:r>
            <a:r>
              <a:rPr lang="ar-SA" dirty="0" smtClean="0"/>
              <a:t/>
            </a:r>
            <a:br>
              <a:rPr lang="ar-SA" dirty="0" smtClean="0"/>
            </a:br>
            <a:r>
              <a:rPr lang="ar-SA" dirty="0" smtClean="0"/>
              <a:t>التي تأثرت بها الخدمة الاجتماعية في نشأتها وتطورها..</a:t>
            </a:r>
            <a:endParaRPr lang="ar-SA" dirty="0"/>
          </a:p>
        </p:txBody>
      </p:sp>
    </p:spTree>
    <p:extLst>
      <p:ext uri="{BB962C8B-B14F-4D97-AF65-F5344CB8AC3E}">
        <p14:creationId xmlns:p14="http://schemas.microsoft.com/office/powerpoint/2010/main" val="28731930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394722"/>
          </a:xfrm>
        </p:spPr>
        <p:txBody>
          <a:bodyPr/>
          <a:lstStyle/>
          <a:p>
            <a:r>
              <a:rPr lang="ar-SA" dirty="0" smtClean="0"/>
              <a:t>المبادئ ليست منفصلة عن بعضها البعض ولكنها مكمله لبعضها البعض ويصعب فصلها لتداخلها اثناء الممارسة وهناك بعض المواقف التي تقتضي من الاخصائي التركيز على احد هذا المبادي ولكن ذلك لا يعني ان يهمل بقيتها </a:t>
            </a:r>
            <a:endParaRPr lang="ar-SA" dirty="0"/>
          </a:p>
        </p:txBody>
      </p:sp>
    </p:spTree>
    <p:extLst>
      <p:ext uri="{BB962C8B-B14F-4D97-AF65-F5344CB8AC3E}">
        <p14:creationId xmlns:p14="http://schemas.microsoft.com/office/powerpoint/2010/main" val="14713897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170586"/>
          </a:xfrm>
        </p:spPr>
        <p:txBody>
          <a:bodyPr>
            <a:normAutofit/>
          </a:bodyPr>
          <a:lstStyle/>
          <a:p>
            <a:r>
              <a:rPr lang="ar-SA" b="1" u="sng" dirty="0" smtClean="0">
                <a:effectLst>
                  <a:outerShdw blurRad="38100" dist="38100" dir="2700000" algn="tl">
                    <a:srgbClr val="000000">
                      <a:alpha val="43137"/>
                    </a:srgbClr>
                  </a:outerShdw>
                </a:effectLst>
              </a:rPr>
              <a:t>الى هنا نهاية المبادي</a:t>
            </a:r>
            <a:br>
              <a:rPr lang="ar-SA" b="1" u="sng" dirty="0" smtClean="0">
                <a:effectLst>
                  <a:outerShdw blurRad="38100" dist="38100" dir="2700000" algn="tl">
                    <a:srgbClr val="000000">
                      <a:alpha val="43137"/>
                    </a:srgbClr>
                  </a:outerShdw>
                </a:effectLst>
              </a:rPr>
            </a:br>
            <a:r>
              <a:rPr lang="ar-SA" b="1" u="sng" dirty="0">
                <a:effectLst>
                  <a:outerShdw blurRad="38100" dist="38100" dir="2700000" algn="tl">
                    <a:srgbClr val="000000">
                      <a:alpha val="43137"/>
                    </a:srgbClr>
                  </a:outerShdw>
                </a:effectLst>
              </a:rPr>
              <a:t/>
            </a:r>
            <a:br>
              <a:rPr lang="ar-SA" b="1" u="sng" dirty="0">
                <a:effectLst>
                  <a:outerShdw blurRad="38100" dist="38100" dir="2700000" algn="tl">
                    <a:srgbClr val="000000">
                      <a:alpha val="43137"/>
                    </a:srgbClr>
                  </a:outerShdw>
                </a:effectLst>
              </a:rPr>
            </a:br>
            <a:r>
              <a:rPr lang="ar-SA" dirty="0" smtClean="0"/>
              <a:t> </a:t>
            </a:r>
            <a:br>
              <a:rPr lang="ar-SA" dirty="0" smtClean="0"/>
            </a:br>
            <a:r>
              <a:rPr lang="ar-SA" dirty="0" smtClean="0"/>
              <a:t>نكمل معاً عمليات طريقه خدمه الفرد</a:t>
            </a:r>
            <a:endParaRPr lang="ar-SA" dirty="0"/>
          </a:p>
        </p:txBody>
      </p:sp>
    </p:spTree>
    <p:extLst>
      <p:ext uri="{BB962C8B-B14F-4D97-AF65-F5344CB8AC3E}">
        <p14:creationId xmlns:p14="http://schemas.microsoft.com/office/powerpoint/2010/main" val="9664122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700808"/>
            <a:ext cx="7678736" cy="4538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مستطيل ذو زوايا قطرية مستديرة 2"/>
          <p:cNvSpPr/>
          <p:nvPr/>
        </p:nvSpPr>
        <p:spPr>
          <a:xfrm>
            <a:off x="1475656" y="700926"/>
            <a:ext cx="6238576" cy="1584176"/>
          </a:xfrm>
          <a:prstGeom prst="round2DiagRect">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ar-SA" sz="4800" dirty="0" smtClean="0">
                <a:solidFill>
                  <a:schemeClr val="accent2">
                    <a:lumMod val="75000"/>
                  </a:schemeClr>
                </a:solidFill>
              </a:rPr>
              <a:t>عمليات طريقه خدمه الفرد</a:t>
            </a:r>
          </a:p>
        </p:txBody>
      </p:sp>
    </p:spTree>
    <p:extLst>
      <p:ext uri="{BB962C8B-B14F-4D97-AF65-F5344CB8AC3E}">
        <p14:creationId xmlns:p14="http://schemas.microsoft.com/office/powerpoint/2010/main" val="182894180"/>
      </p:ext>
    </p:extLst>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TotalTime>
  <Words>205</Words>
  <Application>Microsoft Office PowerPoint</Application>
  <PresentationFormat>عرض على الشاشة (3:4)‏</PresentationFormat>
  <Paragraphs>32</Paragraphs>
  <Slides>25</Slides>
  <Notes>0</Notes>
  <HiddenSlides>0</HiddenSlides>
  <MMClips>0</MMClips>
  <ScaleCrop>false</ScaleCrop>
  <HeadingPairs>
    <vt:vector size="4" baseType="variant">
      <vt:variant>
        <vt:lpstr>نسق</vt:lpstr>
      </vt:variant>
      <vt:variant>
        <vt:i4>1</vt:i4>
      </vt:variant>
      <vt:variant>
        <vt:lpstr>عناوين الشرائح</vt:lpstr>
      </vt:variant>
      <vt:variant>
        <vt:i4>25</vt:i4>
      </vt:variant>
    </vt:vector>
  </HeadingPairs>
  <TitlesOfParts>
    <vt:vector size="26" baseType="lpstr">
      <vt:lpstr>سمة Office</vt:lpstr>
      <vt:lpstr>بسم الله الرحمن الرحيم   (ماده اسس في الخدمة الاجتماعية ) الأستاذة  ريم الاحمدي      المحاضرة الخامسة عشر»15»</vt:lpstr>
      <vt:lpstr>أكملا للمبادئ الخدمة الاجتماعية   ((مبدأ الدراسة العلمية المستمرة))</vt:lpstr>
      <vt:lpstr>مبدأ الدراسة العلمية المستمرة</vt:lpstr>
      <vt:lpstr>يعتمد الأخصائي في عمله على الدراسات العلمية الموضوعية التي   - توضح له أبعاد الموقف  - والعوامل التي اشتركت في إحداثه سواء ذاتية أو موضوعية  - وهو يستفيد من هذه الدراسة في تشخيص المشكلة وتصور خطة العلاج. </vt:lpstr>
      <vt:lpstr>    ســـ / كيف وضحت لنا ((مبادى الخدمة الاجتماعية))؟؟؟ </vt:lpstr>
      <vt:lpstr>من خلال: خبرات الممارسة المهنية للخدمة الاجتماعية  اذا من خلال »الممارسة في الميدان» اتضحت لنا المبادي.. من خلال القضايا والمواقف التي واجهها الاخصائيون الاجتماعيون في عملهم  ايضا من خلال  العلوم الاجتماعية والفلسفات والحركات الإنسانية  التي تأثرت بها الخدمة الاجتماعية في نشأتها وتطورها..</vt:lpstr>
      <vt:lpstr>المبادئ ليست منفصلة عن بعضها البعض ولكنها مكمله لبعضها البعض ويصعب فصلها لتداخلها اثناء الممارسة وهناك بعض المواقف التي تقتضي من الاخصائي التركيز على احد هذا المبادي ولكن ذلك لا يعني ان يهمل بقيتها </vt:lpstr>
      <vt:lpstr>الى هنا نهاية المبادي    نكمل معاً عمليات طريقه خدمه الفرد</vt:lpstr>
      <vt:lpstr>عرض تقديمي في PowerPoint</vt:lpstr>
      <vt:lpstr>1# الدراسة الاجتماعية:social studi  الدراسة عملية (مشتركه) تهدف الى وضع كل من العميل والأخصائي الاجتماعية على علاقة ايجابيه بحقائق الموقف الاشكالي بهدف تشخيص المشكلة ووضع خطه علاج. </vt:lpstr>
      <vt:lpstr>لدراسة  مناطق الدراسة</vt:lpstr>
      <vt:lpstr>مناطق الدراسة:- ويقصد بها نوع البيانات او الجوانب الهامه التي يجب ان يهتم بها ((الممارس المهني للخدمة الاجتماعية )) وهي تتعلق * بشخصيه العميل و* العوامل المحيطة او * الظروف المتداخلة في الموقف. ولو نظرنا الى الموقف الاشكالي الذي يعيشه العميل متشعب الجوانب فمنه الجوانب الماضية والجوانب الحاضرة ويحمل في طياته خصائص شخصيه العميل او المحيطين به او ظروف يعيشها ويعاني منها </vt:lpstr>
      <vt:lpstr>عرض تقديمي في PowerPoint</vt:lpstr>
      <vt:lpstr>فمثلاً.. % مشكله اقتصاديه يتطلب من الممارس الوقوف على الجوانب التالية   - مصادر الدخل.  - اوجه الانفاق . - الاعباء الاقتصادية التي تتحملها الميزانية. - الملزمون بالنفقة.   </vt:lpstr>
      <vt:lpstr>مثلاً..         مشكله الاحداث,,, يتطلب من الممارس الوقوف على الجوانب التالية,,,  - معامل الذكاء. - الاصدقاء. - الظروف الأسرية. - البيئة الخارجية . - الاستقرار العاطفي.</vt:lpstr>
      <vt:lpstr>لدراسة ايضاً مصادر الدراسة</vt:lpstr>
      <vt:lpstr>مصادر الدراسة:-  هي المنابع الأساسية التي يحصل منها الممارس المهني على الحقائق الدراسية او المناطق الهامه في الدراسة. 1- العميل نفسه «مصدر اساسي للمعلومات» 2- الأسرة والاقارب  3- المصادر البيئية المختلفة «مدرسه مستشفى اصدقاء « 4- الخبراء والمتخصصين في المجالات المختلفة مثل(رجال القانون – الاطباء النفسيين – رجال الدين) </vt:lpstr>
      <vt:lpstr>أساليب الدراسة:-  اولاً: المقابلة بأنواعها (الاولى- التالية – الختامية – التتابعية - مقابله البت ) ثانياً: الزيارات المنزلية وهي مقابلات خارجيه ثالثاً: المكاتبات او الاتصالات التليفونية  </vt:lpstr>
      <vt:lpstr> 2# التشخيص:diagnosis التشخيص هو (الرأي المهني) نحو حصر وتقييم الجوانب البيئية والذاتية وما يتصل بها من عوامل مؤثره بهدف نجاح الخطة العلاجية </vt:lpstr>
      <vt:lpstr> </vt:lpstr>
      <vt:lpstr>3# العلاج:treament  هو تحقيق افضل حل ممكن للمشكلة هذا العميل طالب المساعدة  بمعنى ..هو التأثير الايجابي في شخصيه العميل او ظروف المحيطة لتحقيق افضل اداء ممكن لوظيفته الاجتماعية ... او  افضل استقرار ممكن لا وضاعه الاجتماعية في حدود امكانيات المؤسسة ,,, </vt:lpstr>
      <vt:lpstr>انواع العلاج :- {1} علاج الذاتي» احداث تعديل ايجابي في شخصية العميل. {2}علاج البيئي» هي جهود الممارس التي بذلها لتحسين الظروف المحيطة بالعميل.</vt:lpstr>
      <vt:lpstr>اساليب العلاج الذاتي : 1- المعونة النفسية..(العلاقة المهنية –التأكيد- التعاطف- المبادرة – الافراغ الوجداني) 2- تعديل الاستجابات..(عمليات مقصوده «الايحاء-النصح- السلطه –الاوامر» عمليات غير مقصوده «التحويل-التقمص-الاتصال –الارتباط») 3- تعديل السمات (تكوين البصيرة »الاستدعاء وتفسير الموقف والاستبصار» استخدام التعلم «الاستثارة –التوضيح الاقناع- التدعيم –التعميم «)</vt:lpstr>
      <vt:lpstr>اساليب العلاج البيئي :هي  1) خدمات مباشره( للعميل ) سواء من المؤسسة او من موارد البيئة وهي تدخل في نطاق الاعانات المادية او التشغيلية او التأهيلي او الطبية او الترويحية او السكنية او الإيداعين 2) خدمات غير مباشره وهي تستهدف تعديل اتجاهات الافراد المحيطين بالعميل سواء كان ذألك تخفيفاً من الضغوط الخارجية عليهم او لزياده فاعليتهم لمساعده العميل لمواجه المشكلة) </vt:lpstr>
      <vt:lpstr>نهاية المحاضرة ارجو لكم اجازه سعيدة بأذن الله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بسم الله الرحمن الرحيم   (ماده اسس في الخدمة الاجتماعية ) الأستاذة  ريم الاحمدي      المحاضرة الرابعة عشر»14»</dc:title>
  <dc:creator>Reem</dc:creator>
  <cp:lastModifiedBy>Reem</cp:lastModifiedBy>
  <cp:revision>52</cp:revision>
  <dcterms:created xsi:type="dcterms:W3CDTF">2013-03-17T16:56:06Z</dcterms:created>
  <dcterms:modified xsi:type="dcterms:W3CDTF">2013-03-17T19:28:28Z</dcterms:modified>
</cp:coreProperties>
</file>