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81" r:id="rId3"/>
    <p:sldId id="258" r:id="rId4"/>
    <p:sldId id="282" r:id="rId5"/>
    <p:sldId id="283" r:id="rId6"/>
    <p:sldId id="285" r:id="rId7"/>
    <p:sldId id="284" r:id="rId8"/>
    <p:sldId id="259" r:id="rId9"/>
    <p:sldId id="260" r:id="rId10"/>
    <p:sldId id="261" r:id="rId11"/>
    <p:sldId id="262" r:id="rId12"/>
    <p:sldId id="263" r:id="rId13"/>
    <p:sldId id="264" r:id="rId14"/>
    <p:sldId id="266" r:id="rId15"/>
    <p:sldId id="267" r:id="rId16"/>
    <p:sldId id="268" r:id="rId17"/>
    <p:sldId id="269" r:id="rId18"/>
    <p:sldId id="265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9" r:id="rId27"/>
    <p:sldId id="277" r:id="rId28"/>
    <p:sldId id="286" r:id="rId29"/>
    <p:sldId id="288" r:id="rId30"/>
    <p:sldId id="280" r:id="rId31"/>
    <p:sldId id="289" r:id="rId3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44" d="100"/>
          <a:sy n="44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ar-SA"/>
  <c:chart>
    <c:autoTitleDeleted val="1"/>
    <c:view3D>
      <c:rAngAx val="1"/>
    </c:view3D>
    <c:plotArea>
      <c:layout/>
      <c:bar3DChart>
        <c:barDir val="col"/>
        <c:grouping val="clustered"/>
        <c:ser>
          <c:idx val="2"/>
          <c:order val="0"/>
          <c:tx>
            <c:strRef>
              <c:f>ورقة1!$D$1</c:f>
              <c:strCache>
                <c:ptCount val="1"/>
                <c:pt idx="0">
                  <c:v>سلسلة 3</c:v>
                </c:pt>
              </c:strCache>
            </c:strRef>
          </c:tx>
          <c:cat>
            <c:strRef>
              <c:f>ورقة1!$A$2:$A$5</c:f>
              <c:strCache>
                <c:ptCount val="4"/>
                <c:pt idx="0">
                  <c:v>فئة 1</c:v>
                </c:pt>
                <c:pt idx="1">
                  <c:v>فئة 2</c:v>
                </c:pt>
                <c:pt idx="2">
                  <c:v>فئة 3</c:v>
                </c:pt>
                <c:pt idx="3">
                  <c:v>فئة 4</c:v>
                </c:pt>
              </c:strCache>
            </c:strRef>
          </c:cat>
          <c:val>
            <c:numRef>
              <c:f>ورقة1!$D$2:$D$5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hape val="cone"/>
        <c:axId val="73824128"/>
        <c:axId val="73825664"/>
        <c:axId val="0"/>
      </c:bar3DChart>
      <c:catAx>
        <c:axId val="73824128"/>
        <c:scaling>
          <c:orientation val="minMax"/>
        </c:scaling>
        <c:delete val="1"/>
        <c:axPos val="b"/>
        <c:tickLblPos val="nextTo"/>
        <c:crossAx val="73825664"/>
        <c:crosses val="autoZero"/>
        <c:auto val="1"/>
        <c:lblAlgn val="ctr"/>
        <c:lblOffset val="100"/>
      </c:catAx>
      <c:valAx>
        <c:axId val="73825664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738241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ar-SA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ar-SA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ورقة1!$B$1</c:f>
              <c:strCache>
                <c:ptCount val="1"/>
                <c:pt idx="0">
                  <c:v>سلسلة 1</c:v>
                </c:pt>
              </c:strCache>
            </c:strRef>
          </c:tx>
          <c:cat>
            <c:strRef>
              <c:f>ورقة1!$A$2:$A$5</c:f>
              <c:strCache>
                <c:ptCount val="4"/>
                <c:pt idx="0">
                  <c:v>فئة 1</c:v>
                </c:pt>
                <c:pt idx="1">
                  <c:v>فئة 2</c:v>
                </c:pt>
                <c:pt idx="2">
                  <c:v>فئة 3</c:v>
                </c:pt>
                <c:pt idx="3">
                  <c:v>فئة 4</c:v>
                </c:pt>
              </c:strCache>
            </c:strRef>
          </c:cat>
          <c:val>
            <c:numRef>
              <c:f>ورقة1!$B$2:$B$5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ورقة1!$C$1</c:f>
              <c:strCache>
                <c:ptCount val="1"/>
                <c:pt idx="0">
                  <c:v>سلسلة 2</c:v>
                </c:pt>
              </c:strCache>
            </c:strRef>
          </c:tx>
          <c:cat>
            <c:strRef>
              <c:f>ورقة1!$A$2:$A$5</c:f>
              <c:strCache>
                <c:ptCount val="4"/>
                <c:pt idx="0">
                  <c:v>فئة 1</c:v>
                </c:pt>
                <c:pt idx="1">
                  <c:v>فئة 2</c:v>
                </c:pt>
                <c:pt idx="2">
                  <c:v>فئة 3</c:v>
                </c:pt>
                <c:pt idx="3">
                  <c:v>فئة 4</c:v>
                </c:pt>
              </c:strCache>
            </c:strRef>
          </c:cat>
          <c:val>
            <c:numRef>
              <c:f>ورقة1!$C$2:$C$5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ورقة1!$D$1</c:f>
              <c:strCache>
                <c:ptCount val="1"/>
                <c:pt idx="0">
                  <c:v>سلسلة 3</c:v>
                </c:pt>
              </c:strCache>
            </c:strRef>
          </c:tx>
          <c:cat>
            <c:strRef>
              <c:f>ورقة1!$A$2:$A$5</c:f>
              <c:strCache>
                <c:ptCount val="4"/>
                <c:pt idx="0">
                  <c:v>فئة 1</c:v>
                </c:pt>
                <c:pt idx="1">
                  <c:v>فئة 2</c:v>
                </c:pt>
                <c:pt idx="2">
                  <c:v>فئة 3</c:v>
                </c:pt>
                <c:pt idx="3">
                  <c:v>فئة 4</c:v>
                </c:pt>
              </c:strCache>
            </c:strRef>
          </c:cat>
          <c:val>
            <c:numRef>
              <c:f>ورقة1!$D$2:$D$5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hape val="cylinder"/>
        <c:axId val="74159232"/>
        <c:axId val="74160768"/>
        <c:axId val="0"/>
      </c:bar3DChart>
      <c:catAx>
        <c:axId val="74159232"/>
        <c:scaling>
          <c:orientation val="minMax"/>
        </c:scaling>
        <c:axPos val="b"/>
        <c:tickLblPos val="nextTo"/>
        <c:crossAx val="74160768"/>
        <c:crosses val="autoZero"/>
        <c:auto val="1"/>
        <c:lblAlgn val="ctr"/>
        <c:lblOffset val="100"/>
      </c:catAx>
      <c:valAx>
        <c:axId val="74160768"/>
        <c:scaling>
          <c:orientation val="minMax"/>
        </c:scaling>
        <c:axPos val="l"/>
        <c:majorGridlines/>
        <c:numFmt formatCode="General" sourceLinked="1"/>
        <c:tickLblPos val="nextTo"/>
        <c:crossAx val="7415923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ar-SA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ar-SA"/>
  <c:chart>
    <c:autoTitleDeleted val="1"/>
    <c:plotArea>
      <c:layout/>
      <c:scatterChart>
        <c:scatterStyle val="lineMarker"/>
        <c:ser>
          <c:idx val="0"/>
          <c:order val="0"/>
          <c:tx>
            <c:strRef>
              <c:f>ورقة1!$B$1</c:f>
              <c:strCache>
                <c:ptCount val="1"/>
                <c:pt idx="0">
                  <c:v>قيم ص</c:v>
                </c:pt>
              </c:strCache>
            </c:strRef>
          </c:tx>
          <c:spPr>
            <a:ln w="28575">
              <a:noFill/>
            </a:ln>
          </c:spPr>
          <c:xVal>
            <c:numRef>
              <c:f>ورقة1!$A$2:$A$4</c:f>
              <c:numCache>
                <c:formatCode>General</c:formatCode>
                <c:ptCount val="3"/>
                <c:pt idx="0">
                  <c:v>0.7000000000000004</c:v>
                </c:pt>
                <c:pt idx="1">
                  <c:v>1.8</c:v>
                </c:pt>
                <c:pt idx="2">
                  <c:v>2.6</c:v>
                </c:pt>
              </c:numCache>
            </c:numRef>
          </c:xVal>
          <c:yVal>
            <c:numRef>
              <c:f>ورقة1!$B$2:$B$4</c:f>
              <c:numCache>
                <c:formatCode>General</c:formatCode>
                <c:ptCount val="3"/>
                <c:pt idx="0">
                  <c:v>2.7</c:v>
                </c:pt>
                <c:pt idx="1">
                  <c:v>3.2</c:v>
                </c:pt>
                <c:pt idx="2">
                  <c:v>0.8</c:v>
                </c:pt>
              </c:numCache>
            </c:numRef>
          </c:yVal>
        </c:ser>
        <c:axId val="74339840"/>
        <c:axId val="74341376"/>
      </c:scatterChart>
      <c:valAx>
        <c:axId val="74339840"/>
        <c:scaling>
          <c:orientation val="minMax"/>
        </c:scaling>
        <c:axPos val="b"/>
        <c:numFmt formatCode="General" sourceLinked="1"/>
        <c:tickLblPos val="nextTo"/>
        <c:crossAx val="74341376"/>
        <c:crosses val="autoZero"/>
        <c:crossBetween val="midCat"/>
      </c:valAx>
      <c:valAx>
        <c:axId val="74341376"/>
        <c:scaling>
          <c:orientation val="minMax"/>
        </c:scaling>
        <c:axPos val="l"/>
        <c:majorGridlines/>
        <c:numFmt formatCode="General" sourceLinked="1"/>
        <c:tickLblPos val="nextTo"/>
        <c:crossAx val="74339840"/>
        <c:crosses val="autoZero"/>
        <c:crossBetween val="midCat"/>
      </c:valAx>
    </c:plotArea>
    <c:plotVisOnly val="1"/>
  </c:chart>
  <c:txPr>
    <a:bodyPr/>
    <a:lstStyle/>
    <a:p>
      <a:pPr>
        <a:defRPr sz="1800"/>
      </a:pPr>
      <a:endParaRPr lang="ar-SA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5EF8-9DBF-401A-9C4B-C4088F7D381A}" type="datetimeFigureOut">
              <a:rPr lang="ar-SA" smtClean="0"/>
              <a:pPr/>
              <a:t>19/05/1434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09B8-47DF-45FB-B77F-D633F145D9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5EF8-9DBF-401A-9C4B-C4088F7D381A}" type="datetimeFigureOut">
              <a:rPr lang="ar-SA" smtClean="0"/>
              <a:pPr/>
              <a:t>19/05/1434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09B8-47DF-45FB-B77F-D633F145D9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5EF8-9DBF-401A-9C4B-C4088F7D381A}" type="datetimeFigureOut">
              <a:rPr lang="ar-SA" smtClean="0"/>
              <a:pPr/>
              <a:t>19/05/1434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09B8-47DF-45FB-B77F-D633F145D9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5EF8-9DBF-401A-9C4B-C4088F7D381A}" type="datetimeFigureOut">
              <a:rPr lang="ar-SA" smtClean="0"/>
              <a:pPr/>
              <a:t>19/05/1434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09B8-47DF-45FB-B77F-D633F145D9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5EF8-9DBF-401A-9C4B-C4088F7D381A}" type="datetimeFigureOut">
              <a:rPr lang="ar-SA" smtClean="0"/>
              <a:pPr/>
              <a:t>19/05/1434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09B8-47DF-45FB-B77F-D633F145D9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5EF8-9DBF-401A-9C4B-C4088F7D381A}" type="datetimeFigureOut">
              <a:rPr lang="ar-SA" smtClean="0"/>
              <a:pPr/>
              <a:t>19/05/1434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09B8-47DF-45FB-B77F-D633F145D9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5EF8-9DBF-401A-9C4B-C4088F7D381A}" type="datetimeFigureOut">
              <a:rPr lang="ar-SA" smtClean="0"/>
              <a:pPr/>
              <a:t>19/05/1434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09B8-47DF-45FB-B77F-D633F145D9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5EF8-9DBF-401A-9C4B-C4088F7D381A}" type="datetimeFigureOut">
              <a:rPr lang="ar-SA" smtClean="0"/>
              <a:pPr/>
              <a:t>19/05/1434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09B8-47DF-45FB-B77F-D633F145D9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5EF8-9DBF-401A-9C4B-C4088F7D381A}" type="datetimeFigureOut">
              <a:rPr lang="ar-SA" smtClean="0"/>
              <a:pPr/>
              <a:t>19/05/1434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09B8-47DF-45FB-B77F-D633F145D9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5EF8-9DBF-401A-9C4B-C4088F7D381A}" type="datetimeFigureOut">
              <a:rPr lang="ar-SA" smtClean="0"/>
              <a:pPr/>
              <a:t>19/05/1434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09B8-47DF-45FB-B77F-D633F145D9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D5EF8-9DBF-401A-9C4B-C4088F7D381A}" type="datetimeFigureOut">
              <a:rPr lang="ar-SA" smtClean="0"/>
              <a:pPr/>
              <a:t>19/05/1434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F09B8-47DF-45FB-B77F-D633F145D95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D5EF8-9DBF-401A-9C4B-C4088F7D381A}" type="datetimeFigureOut">
              <a:rPr lang="ar-SA" smtClean="0"/>
              <a:pPr/>
              <a:t>19/05/1434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F09B8-47DF-45FB-B77F-D633F145D95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err="1" smtClean="0"/>
              <a:t>المحاضره</a:t>
            </a:r>
            <a:r>
              <a:rPr lang="ar-SA" b="1" dirty="0" smtClean="0"/>
              <a:t> </a:t>
            </a:r>
            <a:r>
              <a:rPr lang="ar-SA" b="1" dirty="0" err="1" smtClean="0"/>
              <a:t>السابعه</a:t>
            </a:r>
            <a:r>
              <a:rPr lang="ar-SA" b="1" dirty="0" smtClean="0"/>
              <a:t> </a:t>
            </a:r>
            <a:br>
              <a:rPr lang="ar-SA" b="1" dirty="0" smtClean="0"/>
            </a:br>
            <a:r>
              <a:rPr lang="ar-SA" b="1" dirty="0" smtClean="0">
                <a:solidFill>
                  <a:srgbClr val="C00000"/>
                </a:solidFill>
              </a:rPr>
              <a:t>نظرية </a:t>
            </a:r>
            <a:r>
              <a:rPr lang="ar-SA" b="1" dirty="0" err="1" smtClean="0">
                <a:solidFill>
                  <a:srgbClr val="C00000"/>
                </a:solidFill>
              </a:rPr>
              <a:t>الجشتلت</a:t>
            </a:r>
            <a:endParaRPr lang="ar-SA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هاتي مثال آخر ، </a:t>
            </a:r>
            <a:r>
              <a:rPr lang="ar-SA" dirty="0" err="1" smtClean="0"/>
              <a:t>بالنسبه</a:t>
            </a:r>
            <a:r>
              <a:rPr lang="ar-SA" dirty="0" smtClean="0"/>
              <a:t> </a:t>
            </a:r>
            <a:r>
              <a:rPr lang="ar-SA" dirty="0" err="1" smtClean="0"/>
              <a:t>للأسره</a:t>
            </a:r>
            <a:r>
              <a:rPr lang="ar-SA" dirty="0" smtClean="0"/>
              <a:t> : تربية الأبناء شكل ، وعلاقات الزوجين أرضيه ، وهكذا ويعتمد هذا التوزيع على حسب الموقف ووجهة نظر الأشخاص .</a:t>
            </a:r>
          </a:p>
          <a:p>
            <a:r>
              <a:rPr lang="ar-SA" dirty="0" smtClean="0"/>
              <a:t>هاتي مثال </a:t>
            </a:r>
            <a:r>
              <a:rPr lang="ar-SA" dirty="0" smtClean="0"/>
              <a:t>آخر .</a:t>
            </a:r>
            <a:endParaRPr lang="ar-SA" dirty="0" smtClean="0"/>
          </a:p>
          <a:p>
            <a:r>
              <a:rPr lang="ar-SA" dirty="0" smtClean="0"/>
              <a:t>إذاً تحديد ما هو شكل وما هو أرضيه أمر نسبي . أي هناك تغير في العلاقات بين الشكل </a:t>
            </a:r>
            <a:r>
              <a:rPr lang="ar-SA" dirty="0" err="1" smtClean="0"/>
              <a:t>والأرضيه</a:t>
            </a:r>
            <a:r>
              <a:rPr lang="ar-SA" dirty="0" smtClean="0"/>
              <a:t> من موقف لآخر </a:t>
            </a:r>
          </a:p>
          <a:p>
            <a:r>
              <a:rPr lang="ar-SA" dirty="0" smtClean="0"/>
              <a:t>ما فائدة معرفة ذلك  ؟</a:t>
            </a:r>
          </a:p>
          <a:p>
            <a:r>
              <a:rPr lang="ar-SA" dirty="0" smtClean="0"/>
              <a:t>مفيد في التعليم </a:t>
            </a:r>
            <a:r>
              <a:rPr lang="ar-SA" dirty="0" err="1" smtClean="0"/>
              <a:t>والأدراك</a:t>
            </a:r>
            <a:r>
              <a:rPr lang="ar-SA" dirty="0" smtClean="0"/>
              <a:t> والتفكير </a:t>
            </a:r>
            <a:r>
              <a:rPr lang="ar-SA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ar-SA" dirty="0" smtClean="0"/>
          </a:p>
          <a:p>
            <a:r>
              <a:rPr lang="ar-SA" dirty="0" smtClean="0"/>
              <a:t>علماء </a:t>
            </a:r>
            <a:r>
              <a:rPr lang="ar-SA" dirty="0" err="1" smtClean="0"/>
              <a:t>الجشتلت</a:t>
            </a:r>
            <a:r>
              <a:rPr lang="ar-SA" dirty="0" smtClean="0"/>
              <a:t> يهتمون بالكليات </a:t>
            </a:r>
            <a:r>
              <a:rPr lang="ar-SA" dirty="0" err="1" smtClean="0"/>
              <a:t>المتحده</a:t>
            </a:r>
            <a:r>
              <a:rPr lang="ar-SA" dirty="0" smtClean="0"/>
              <a:t> في إدراك الأشياء إلا أنهم لا ينكرون إمكان تحليل </a:t>
            </a:r>
            <a:r>
              <a:rPr lang="ar-SA" dirty="0" err="1" smtClean="0"/>
              <a:t>الجشتلت</a:t>
            </a:r>
            <a:r>
              <a:rPr lang="ar-SA" dirty="0" smtClean="0"/>
              <a:t> إلى أجزاءه </a:t>
            </a:r>
            <a:r>
              <a:rPr lang="ar-SA" dirty="0" err="1" smtClean="0"/>
              <a:t>المكونه</a:t>
            </a:r>
            <a:r>
              <a:rPr lang="ar-SA" dirty="0" smtClean="0"/>
              <a:t> له .</a:t>
            </a:r>
          </a:p>
          <a:p>
            <a:r>
              <a:rPr lang="ar-SA" dirty="0" smtClean="0"/>
              <a:t>أي أن هناك فكره عامه ، وهناك التفاصيل .</a:t>
            </a:r>
          </a:p>
          <a:p>
            <a:endParaRPr lang="ar-SA" dirty="0" smtClean="0"/>
          </a:p>
          <a:p>
            <a:pPr>
              <a:buNone/>
            </a:pPr>
            <a:r>
              <a:rPr lang="ar-SA" dirty="0" smtClean="0"/>
              <a:t>وذلك يتضح من </a:t>
            </a:r>
            <a:r>
              <a:rPr lang="ar-SA" dirty="0" smtClean="0"/>
              <a:t>الشكلين </a:t>
            </a:r>
            <a:r>
              <a:rPr lang="ar-SA" dirty="0" smtClean="0"/>
              <a:t>التاليين </a:t>
            </a:r>
            <a:endParaRPr lang="ar-SA" dirty="0"/>
          </a:p>
        </p:txBody>
      </p:sp>
      <p:cxnSp>
        <p:nvCxnSpPr>
          <p:cNvPr id="5" name="رابط كسهم مستقيم 4"/>
          <p:cNvCxnSpPr/>
          <p:nvPr/>
        </p:nvCxnSpPr>
        <p:spPr>
          <a:xfrm rot="10800000" flipV="1">
            <a:off x="2143108" y="5143512"/>
            <a:ext cx="142876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رابط 3"/>
          <p:cNvSpPr/>
          <p:nvPr/>
        </p:nvSpPr>
        <p:spPr>
          <a:xfrm>
            <a:off x="5357818" y="4500570"/>
            <a:ext cx="671514" cy="64294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خطط انسيابي: رابط 4"/>
          <p:cNvSpPr/>
          <p:nvPr/>
        </p:nvSpPr>
        <p:spPr>
          <a:xfrm>
            <a:off x="2500298" y="4572008"/>
            <a:ext cx="742952" cy="6715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خطط انسيابي: رابط 5"/>
          <p:cNvSpPr/>
          <p:nvPr/>
        </p:nvSpPr>
        <p:spPr>
          <a:xfrm flipH="1">
            <a:off x="3857620" y="2357430"/>
            <a:ext cx="642942" cy="57150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4" name="مخطط انسيابي: رابط 3"/>
          <p:cNvSpPr/>
          <p:nvPr/>
        </p:nvSpPr>
        <p:spPr>
          <a:xfrm>
            <a:off x="8215338" y="321468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خطط انسيابي: رابط 4"/>
          <p:cNvSpPr/>
          <p:nvPr/>
        </p:nvSpPr>
        <p:spPr>
          <a:xfrm>
            <a:off x="714348" y="714356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خطط انسيابي: رابط 5"/>
          <p:cNvSpPr/>
          <p:nvPr/>
        </p:nvSpPr>
        <p:spPr>
          <a:xfrm>
            <a:off x="3000364" y="5857892"/>
            <a:ext cx="490542" cy="633418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ar-SA" dirty="0" smtClean="0"/>
          </a:p>
          <a:p>
            <a:r>
              <a:rPr lang="ar-SA" dirty="0" smtClean="0"/>
              <a:t>إذاً إن </a:t>
            </a:r>
            <a:r>
              <a:rPr lang="ar-SA" dirty="0" err="1" smtClean="0"/>
              <a:t>الجشتلت</a:t>
            </a:r>
            <a:r>
              <a:rPr lang="ar-SA" dirty="0" smtClean="0"/>
              <a:t> أو </a:t>
            </a:r>
            <a:r>
              <a:rPr lang="ar-SA" dirty="0" err="1" smtClean="0"/>
              <a:t>الصيغه</a:t>
            </a:r>
            <a:r>
              <a:rPr lang="ar-SA" dirty="0" smtClean="0"/>
              <a:t> التي نخلعها على هذه المكونات أو الوحدات هو العنصر الأساسي في إدراكنا للأشياء </a:t>
            </a:r>
            <a:r>
              <a:rPr lang="ar-SA" dirty="0" smtClean="0"/>
              <a:t>.</a:t>
            </a:r>
          </a:p>
          <a:p>
            <a:r>
              <a:rPr lang="ar-SA" dirty="0" smtClean="0"/>
              <a:t>فالنقط الأولى بالشكل الأول أعطتنا شكل مثلث بتقاربها من بعضها البعض ، بينما عندما تباعدت في الشكل الثاني لم تؤد إلى شكل معين بل كانت مجرد نقاط </a:t>
            </a:r>
            <a:r>
              <a:rPr lang="ar-SA" dirty="0" err="1" smtClean="0"/>
              <a:t>متباعده</a:t>
            </a:r>
            <a:r>
              <a:rPr lang="ar-SA" dirty="0" smtClean="0"/>
              <a:t> .</a:t>
            </a:r>
            <a:endParaRPr lang="ar-SA" dirty="0" smtClean="0"/>
          </a:p>
          <a:p>
            <a:endParaRPr lang="ar-SA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ar-SA" dirty="0" smtClean="0"/>
          </a:p>
          <a:p>
            <a:r>
              <a:rPr lang="ar-SA" dirty="0" smtClean="0"/>
              <a:t>ولذا </a:t>
            </a:r>
            <a:r>
              <a:rPr lang="ar-SA" dirty="0" smtClean="0"/>
              <a:t>فإن واحداً من أهم قوانين الإدراك </a:t>
            </a:r>
            <a:r>
              <a:rPr lang="ar-SA" dirty="0" smtClean="0"/>
              <a:t>عند </a:t>
            </a:r>
            <a:r>
              <a:rPr lang="ar-SA" dirty="0" err="1" smtClean="0"/>
              <a:t>الجشتلتيين</a:t>
            </a:r>
            <a:r>
              <a:rPr lang="ar-SA" dirty="0" smtClean="0"/>
              <a:t> هو أن </a:t>
            </a:r>
            <a:endParaRPr lang="ar-SA" dirty="0" smtClean="0"/>
          </a:p>
          <a:p>
            <a:endParaRPr lang="ar-SA" dirty="0" smtClean="0"/>
          </a:p>
          <a:p>
            <a:pPr>
              <a:buNone/>
            </a:pPr>
            <a:r>
              <a:rPr lang="ar-SA" dirty="0" smtClean="0"/>
              <a:t>             </a:t>
            </a:r>
            <a:r>
              <a:rPr lang="ar-SA" dirty="0" smtClean="0"/>
              <a:t>     </a:t>
            </a:r>
            <a:r>
              <a:rPr lang="ar-SA" b="1" dirty="0" smtClean="0">
                <a:solidFill>
                  <a:srgbClr val="C00000"/>
                </a:solidFill>
              </a:rPr>
              <a:t>الكل أكبر من مجموع أجزائه </a:t>
            </a:r>
            <a:endParaRPr lang="ar-SA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b="1" dirty="0" smtClean="0">
                <a:solidFill>
                  <a:srgbClr val="C00000"/>
                </a:solidFill>
              </a:rPr>
              <a:t> </a:t>
            </a:r>
            <a:r>
              <a:rPr lang="ar-SA" b="1" dirty="0" smtClean="0">
                <a:solidFill>
                  <a:srgbClr val="C00000"/>
                </a:solidFill>
              </a:rPr>
              <a:t>           أو أن الكل ليس مجرد مجموع أجزائه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4" name="سهم منحني إلى اليمين 3"/>
          <p:cNvSpPr/>
          <p:nvPr/>
        </p:nvSpPr>
        <p:spPr>
          <a:xfrm>
            <a:off x="642910" y="2714620"/>
            <a:ext cx="1143008" cy="92869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ar-SA" dirty="0" err="1" smtClean="0"/>
              <a:t>كوهلر</a:t>
            </a:r>
            <a:r>
              <a:rPr lang="ar-SA" dirty="0" smtClean="0"/>
              <a:t> ، </a:t>
            </a:r>
            <a:r>
              <a:rPr lang="ar-SA" dirty="0" err="1" smtClean="0"/>
              <a:t>كوفكا</a:t>
            </a:r>
            <a:r>
              <a:rPr lang="ar-SA" dirty="0" smtClean="0"/>
              <a:t> </a:t>
            </a:r>
            <a:r>
              <a:rPr lang="ar-SA" dirty="0" err="1" smtClean="0"/>
              <a:t>وفرتهيمر</a:t>
            </a:r>
            <a:r>
              <a:rPr lang="ar-SA" dirty="0" smtClean="0"/>
              <a:t> كان اهتمامهم يتركز حول الكليات </a:t>
            </a:r>
            <a:r>
              <a:rPr lang="ar-SA" dirty="0" err="1" smtClean="0"/>
              <a:t>المنظمه</a:t>
            </a:r>
            <a:r>
              <a:rPr lang="ar-SA" dirty="0" smtClean="0"/>
              <a:t> في انفصالها عن الكليات الأخرى </a:t>
            </a:r>
            <a:r>
              <a:rPr lang="ar-SA" dirty="0" err="1" smtClean="0"/>
              <a:t>المتحده</a:t>
            </a:r>
            <a:r>
              <a:rPr lang="ar-SA" dirty="0" smtClean="0"/>
              <a:t> فيما بينها </a:t>
            </a:r>
          </a:p>
          <a:p>
            <a:endParaRPr lang="ar-SA" dirty="0"/>
          </a:p>
          <a:p>
            <a:r>
              <a:rPr lang="ar-SA" sz="3500" dirty="0" smtClean="0">
                <a:solidFill>
                  <a:schemeClr val="accent3">
                    <a:lumMod val="50000"/>
                  </a:schemeClr>
                </a:solidFill>
              </a:rPr>
              <a:t>اهتموا بتفسير التعلم كيف يحدث </a:t>
            </a:r>
            <a:r>
              <a:rPr lang="ar-SA" sz="3500" dirty="0" smtClean="0">
                <a:solidFill>
                  <a:schemeClr val="accent3">
                    <a:lumMod val="50000"/>
                  </a:schemeClr>
                </a:solidFill>
              </a:rPr>
              <a:t>التعلم وليس ماذا نتعلم </a:t>
            </a:r>
            <a:endParaRPr lang="ar-SA" sz="35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None/>
            </a:pPr>
            <a:r>
              <a:rPr lang="ar-SA" dirty="0" smtClean="0"/>
              <a:t>                                                    </a:t>
            </a:r>
            <a:r>
              <a:rPr lang="ar-SA" b="1" dirty="0" smtClean="0">
                <a:solidFill>
                  <a:srgbClr val="C00000"/>
                </a:solidFill>
              </a:rPr>
              <a:t>التعلم بالاستبصار:</a:t>
            </a:r>
          </a:p>
          <a:p>
            <a:r>
              <a:rPr lang="ar-SA" dirty="0" smtClean="0"/>
              <a:t>التعلم عندهم ليس هو </a:t>
            </a:r>
            <a:r>
              <a:rPr lang="ar-SA" dirty="0" err="1" smtClean="0"/>
              <a:t>إضافه</a:t>
            </a:r>
            <a:r>
              <a:rPr lang="ar-SA" dirty="0" smtClean="0"/>
              <a:t> </a:t>
            </a:r>
            <a:r>
              <a:rPr lang="ar-SA" dirty="0" err="1" smtClean="0"/>
              <a:t>جديده</a:t>
            </a:r>
            <a:r>
              <a:rPr lang="ar-SA" dirty="0" smtClean="0"/>
              <a:t> إلى </a:t>
            </a:r>
            <a:r>
              <a:rPr lang="ar-SA" dirty="0" err="1" smtClean="0"/>
              <a:t>الذاكره</a:t>
            </a:r>
            <a:r>
              <a:rPr lang="ar-SA" dirty="0" smtClean="0"/>
              <a:t> ونسيان آثار قديمه ، ولكن التعلم </a:t>
            </a:r>
            <a:r>
              <a:rPr lang="ar-SA" dirty="0" err="1" smtClean="0"/>
              <a:t>هوتغييرجشتلت</a:t>
            </a:r>
            <a:r>
              <a:rPr lang="ar-SA" dirty="0" smtClean="0"/>
              <a:t> أو صيغه إلى صيغه أخرى .</a:t>
            </a:r>
          </a:p>
          <a:p>
            <a:r>
              <a:rPr lang="ar-SA" dirty="0" smtClean="0"/>
              <a:t>هل رأيك الآن عن </a:t>
            </a:r>
            <a:r>
              <a:rPr lang="ar-SA" dirty="0" err="1" smtClean="0"/>
              <a:t>الجامعه</a:t>
            </a:r>
            <a:r>
              <a:rPr lang="ar-SA" dirty="0" smtClean="0"/>
              <a:t> هو نفس رأيك عندما كنت في الثانوي ؟ </a:t>
            </a:r>
          </a:p>
          <a:p>
            <a:pPr>
              <a:buNone/>
            </a:pPr>
            <a:endParaRPr lang="ar-SA" dirty="0"/>
          </a:p>
        </p:txBody>
      </p:sp>
      <p:sp>
        <p:nvSpPr>
          <p:cNvPr id="5" name="سهم إلى اليسار والأعلى 4"/>
          <p:cNvSpPr/>
          <p:nvPr/>
        </p:nvSpPr>
        <p:spPr>
          <a:xfrm>
            <a:off x="3143240" y="3357562"/>
            <a:ext cx="500066" cy="571504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dirty="0" smtClean="0"/>
              <a:t>في النظريات </a:t>
            </a:r>
            <a:r>
              <a:rPr lang="ar-SA" dirty="0" err="1" smtClean="0"/>
              <a:t>السلوكيه</a:t>
            </a:r>
            <a:r>
              <a:rPr lang="ar-SA" dirty="0" smtClean="0"/>
              <a:t> </a:t>
            </a:r>
            <a:r>
              <a:rPr lang="ar-SA" b="1" dirty="0" smtClean="0">
                <a:solidFill>
                  <a:srgbClr val="C00000"/>
                </a:solidFill>
              </a:rPr>
              <a:t>يحدث التعلم </a:t>
            </a:r>
            <a:r>
              <a:rPr lang="ar-SA" dirty="0" smtClean="0"/>
              <a:t>بالتدريج </a:t>
            </a:r>
          </a:p>
          <a:p>
            <a:r>
              <a:rPr lang="ar-SA" dirty="0" smtClean="0"/>
              <a:t>في نظرية </a:t>
            </a:r>
            <a:r>
              <a:rPr lang="ar-SA" dirty="0" err="1" smtClean="0"/>
              <a:t>الجشتلت</a:t>
            </a:r>
            <a:r>
              <a:rPr lang="ar-SA" dirty="0" smtClean="0"/>
              <a:t> يحدث </a:t>
            </a:r>
            <a:r>
              <a:rPr lang="ar-SA" b="1" dirty="0" err="1" smtClean="0">
                <a:solidFill>
                  <a:srgbClr val="7030A0"/>
                </a:solidFill>
              </a:rPr>
              <a:t>فجأه</a:t>
            </a:r>
            <a:r>
              <a:rPr lang="ar-SA" dirty="0" smtClean="0"/>
              <a:t> تسبقها محاولة تأمل </a:t>
            </a:r>
            <a:r>
              <a:rPr lang="ar-SA" dirty="0" err="1" smtClean="0"/>
              <a:t>وانتظارويكون</a:t>
            </a:r>
            <a:r>
              <a:rPr lang="ar-SA" dirty="0" smtClean="0"/>
              <a:t> التعلم من القوه بحيث أنه يقاوم النسيان .</a:t>
            </a:r>
          </a:p>
          <a:p>
            <a:r>
              <a:rPr lang="ar-SA" dirty="0" smtClean="0"/>
              <a:t>ويتميز بأنه سهل الانتقال إلى المواقف </a:t>
            </a:r>
            <a:r>
              <a:rPr lang="ar-SA" dirty="0" err="1" smtClean="0"/>
              <a:t>الجديده</a:t>
            </a:r>
            <a:r>
              <a:rPr lang="ar-SA" dirty="0" smtClean="0"/>
              <a:t> </a:t>
            </a:r>
            <a:r>
              <a:rPr lang="ar-SA" dirty="0" err="1" smtClean="0"/>
              <a:t>المشابهه</a:t>
            </a:r>
            <a:r>
              <a:rPr lang="ar-SA" dirty="0" smtClean="0"/>
              <a:t> للمواقف التي حدث فيها             </a:t>
            </a:r>
            <a:r>
              <a:rPr lang="ar-SA" b="1" dirty="0" smtClean="0">
                <a:solidFill>
                  <a:srgbClr val="C00000"/>
                </a:solidFill>
              </a:rPr>
              <a:t>التعميم والذي هو </a:t>
            </a:r>
            <a:r>
              <a:rPr lang="ar-SA" b="1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r>
              <a:rPr lang="ar-SA" b="1" dirty="0" smtClean="0">
                <a:solidFill>
                  <a:srgbClr val="C00000"/>
                </a:solidFill>
              </a:rPr>
              <a:t>   إعادة تنظيم للمجال الإدراكي .</a:t>
            </a:r>
          </a:p>
          <a:p>
            <a:r>
              <a:rPr lang="ar-SA" b="1" dirty="0" smtClean="0"/>
              <a:t>التعلم بالاستبصار يتضمن عمليتين من أهم العمليات </a:t>
            </a:r>
            <a:r>
              <a:rPr lang="ar-SA" b="1" dirty="0" err="1" smtClean="0"/>
              <a:t>العقليه</a:t>
            </a:r>
            <a:r>
              <a:rPr lang="ar-SA" b="1" dirty="0" smtClean="0"/>
              <a:t> وهما عمليتي </a:t>
            </a:r>
            <a:r>
              <a:rPr lang="ar-SA" b="1" dirty="0" smtClean="0">
                <a:solidFill>
                  <a:srgbClr val="C00000"/>
                </a:solidFill>
              </a:rPr>
              <a:t>: 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الفهم</a:t>
            </a:r>
            <a:r>
              <a:rPr lang="ar-SA" b="1" dirty="0" smtClean="0">
                <a:solidFill>
                  <a:schemeClr val="accent5">
                    <a:lumMod val="75000"/>
                  </a:schemeClr>
                </a:solidFill>
              </a:rPr>
              <a:t> وإدراك العلاقات </a:t>
            </a:r>
            <a:endParaRPr lang="ar-SA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سهم إلى اليسار 3"/>
          <p:cNvSpPr/>
          <p:nvPr/>
        </p:nvSpPr>
        <p:spPr>
          <a:xfrm>
            <a:off x="3929058" y="3929066"/>
            <a:ext cx="1285884" cy="4131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smtClean="0"/>
              <a:t>  </a:t>
            </a:r>
            <a:endParaRPr lang="ar-SA" dirty="0" smtClean="0"/>
          </a:p>
          <a:p>
            <a:pPr algn="ctr">
              <a:buNone/>
            </a:pPr>
            <a:r>
              <a:rPr lang="ar-SA" dirty="0" smtClean="0"/>
              <a:t>إن </a:t>
            </a:r>
            <a:r>
              <a:rPr lang="ar-SA" dirty="0" smtClean="0"/>
              <a:t>أساس التعلم </a:t>
            </a:r>
            <a:r>
              <a:rPr lang="ar-SA" dirty="0" smtClean="0"/>
              <a:t>أو شرط التعلم بالاستبصار </a:t>
            </a:r>
            <a:r>
              <a:rPr lang="ar-SA" dirty="0" smtClean="0"/>
              <a:t>في تجارب </a:t>
            </a:r>
            <a:r>
              <a:rPr lang="ar-SA" dirty="0" err="1" smtClean="0"/>
              <a:t>الجشتلتيين</a:t>
            </a:r>
            <a:r>
              <a:rPr lang="ar-SA" dirty="0" smtClean="0"/>
              <a:t> هو أن تكون جميع العناصر </a:t>
            </a:r>
            <a:r>
              <a:rPr lang="ar-SA" dirty="0" err="1" smtClean="0"/>
              <a:t>الضروريه</a:t>
            </a:r>
            <a:r>
              <a:rPr lang="ar-SA" dirty="0" smtClean="0"/>
              <a:t> لحل </a:t>
            </a:r>
            <a:r>
              <a:rPr lang="ar-SA" dirty="0" err="1" smtClean="0"/>
              <a:t>المشكله</a:t>
            </a:r>
            <a:r>
              <a:rPr lang="ar-SA" dirty="0" smtClean="0"/>
              <a:t> </a:t>
            </a:r>
            <a:r>
              <a:rPr lang="ar-SA" dirty="0" err="1" smtClean="0"/>
              <a:t>واضحه</a:t>
            </a:r>
            <a:r>
              <a:rPr lang="ar-SA" dirty="0" smtClean="0"/>
              <a:t> للكائن الحي </a:t>
            </a:r>
            <a:endParaRPr lang="ar-S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C00000"/>
                </a:solidFill>
              </a:rPr>
              <a:t>قوانين التعلم 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ar-SA" dirty="0" smtClean="0"/>
          </a:p>
          <a:p>
            <a:r>
              <a:rPr lang="ar-SA" dirty="0" smtClean="0"/>
              <a:t>هل تعتبر العناصر </a:t>
            </a:r>
            <a:r>
              <a:rPr lang="ar-SA" dirty="0" err="1" smtClean="0"/>
              <a:t>الموجوده</a:t>
            </a:r>
            <a:r>
              <a:rPr lang="ar-SA" dirty="0" smtClean="0"/>
              <a:t> بالموقف التعليمي مثيرات من وجهة نظر </a:t>
            </a:r>
            <a:r>
              <a:rPr lang="ar-SA" dirty="0" err="1" smtClean="0"/>
              <a:t>الجشتلتيين</a:t>
            </a:r>
            <a:r>
              <a:rPr lang="ar-SA" dirty="0" smtClean="0"/>
              <a:t> ؟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>
                <a:solidFill>
                  <a:srgbClr val="C00000"/>
                </a:solidFill>
              </a:rPr>
              <a:t>بسم الله الرحمن الرحيم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ar-SA" b="1" dirty="0" smtClean="0"/>
          </a:p>
          <a:p>
            <a:endParaRPr lang="ar-SA" b="1" dirty="0" smtClean="0"/>
          </a:p>
          <a:p>
            <a:pPr>
              <a:buNone/>
            </a:pPr>
            <a:r>
              <a:rPr lang="ar-SA" b="1" dirty="0" smtClean="0"/>
              <a:t>                      والحمد لله رب العالمين</a:t>
            </a:r>
            <a:endParaRPr lang="ar-SA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عناصر الموقف التعليمي عند </a:t>
            </a:r>
            <a:r>
              <a:rPr lang="ar-SA" dirty="0" err="1" smtClean="0"/>
              <a:t>الجشتلتتين</a:t>
            </a:r>
            <a:r>
              <a:rPr lang="ar-SA" dirty="0" smtClean="0"/>
              <a:t> تعتبر </a:t>
            </a:r>
            <a:r>
              <a:rPr lang="ar-SA" dirty="0" err="1" smtClean="0"/>
              <a:t>جشتلتات</a:t>
            </a:r>
            <a:r>
              <a:rPr lang="ar-SA" dirty="0" smtClean="0"/>
              <a:t> جزئيه أي صيغ جزئيه .</a:t>
            </a:r>
          </a:p>
          <a:p>
            <a:endParaRPr lang="ar-SA" dirty="0"/>
          </a:p>
          <a:p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1- قانون </a:t>
            </a:r>
            <a:r>
              <a:rPr lang="ar-SA" b="1" dirty="0" err="1" smtClean="0">
                <a:solidFill>
                  <a:schemeClr val="accent6">
                    <a:lumMod val="50000"/>
                  </a:schemeClr>
                </a:solidFill>
              </a:rPr>
              <a:t>الإمتلاء</a:t>
            </a: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r>
              <a:rPr lang="ar-SA" dirty="0" smtClean="0"/>
              <a:t>مثل عندما تكوني غير </a:t>
            </a:r>
            <a:r>
              <a:rPr lang="ar-SA" dirty="0" err="1" smtClean="0"/>
              <a:t>مرتاحه</a:t>
            </a:r>
            <a:r>
              <a:rPr lang="ar-SA" dirty="0" smtClean="0"/>
              <a:t> لزميله ما ولكن لا تستطيعين تحديد أسباب عدم راحتك فإننا نقول أن هذا الموقف غير ممتلئ ولكن لو </a:t>
            </a:r>
            <a:r>
              <a:rPr lang="ar-SA" dirty="0" smtClean="0"/>
              <a:t>كانت </a:t>
            </a:r>
            <a:r>
              <a:rPr lang="ar-SA" dirty="0" smtClean="0"/>
              <a:t>الأسباب </a:t>
            </a:r>
            <a:r>
              <a:rPr lang="ar-SA" dirty="0" err="1" smtClean="0"/>
              <a:t>واضحه</a:t>
            </a:r>
            <a:r>
              <a:rPr lang="ar-SA" dirty="0" smtClean="0"/>
              <a:t> نقول الموقف ممتلئ أي أن :</a:t>
            </a:r>
            <a:endParaRPr lang="ar-S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ar-SA" b="1" dirty="0" smtClean="0">
              <a:solidFill>
                <a:srgbClr val="7030A0"/>
              </a:solidFill>
            </a:endParaRPr>
          </a:p>
          <a:p>
            <a:r>
              <a:rPr lang="ar-SA" b="1" dirty="0" err="1" smtClean="0">
                <a:solidFill>
                  <a:srgbClr val="7030A0"/>
                </a:solidFill>
              </a:rPr>
              <a:t>ان</a:t>
            </a:r>
            <a:r>
              <a:rPr lang="ar-SA" b="1" dirty="0" smtClean="0">
                <a:solidFill>
                  <a:srgbClr val="7030A0"/>
                </a:solidFill>
              </a:rPr>
              <a:t> </a:t>
            </a:r>
            <a:r>
              <a:rPr lang="ar-SA" b="1" dirty="0" smtClean="0">
                <a:solidFill>
                  <a:srgbClr val="7030A0"/>
                </a:solidFill>
              </a:rPr>
              <a:t>التنظيم النفسي يكون دائماً في شكل جيد بقدر ما تسمح </a:t>
            </a:r>
            <a:r>
              <a:rPr lang="ar-SA" b="1" dirty="0" err="1" smtClean="0">
                <a:solidFill>
                  <a:srgbClr val="7030A0"/>
                </a:solidFill>
              </a:rPr>
              <a:t>به</a:t>
            </a:r>
            <a:r>
              <a:rPr lang="ar-SA" b="1" dirty="0" smtClean="0">
                <a:solidFill>
                  <a:srgbClr val="7030A0"/>
                </a:solidFill>
              </a:rPr>
              <a:t> الظروف </a:t>
            </a:r>
            <a:r>
              <a:rPr lang="ar-SA" b="1" dirty="0" err="1" smtClean="0">
                <a:solidFill>
                  <a:srgbClr val="7030A0"/>
                </a:solidFill>
              </a:rPr>
              <a:t>المضبوطه</a:t>
            </a:r>
            <a:r>
              <a:rPr lang="ar-SA" b="1" dirty="0" smtClean="0">
                <a:solidFill>
                  <a:srgbClr val="7030A0"/>
                </a:solidFill>
              </a:rPr>
              <a:t> </a:t>
            </a:r>
            <a:r>
              <a:rPr lang="ar-SA" dirty="0" smtClean="0"/>
              <a:t>، ويتضمن </a:t>
            </a:r>
            <a:r>
              <a:rPr lang="ar-SA" dirty="0" smtClean="0"/>
              <a:t>:</a:t>
            </a:r>
          </a:p>
          <a:p>
            <a:endParaRPr lang="ar-SA" dirty="0" smtClean="0"/>
          </a:p>
          <a:p>
            <a:r>
              <a:rPr lang="ar-SA" dirty="0" err="1" smtClean="0"/>
              <a:t>البساطه</a:t>
            </a:r>
            <a:r>
              <a:rPr lang="ar-SA" dirty="0" smtClean="0"/>
              <a:t> </a:t>
            </a:r>
            <a:r>
              <a:rPr lang="ar-SA" dirty="0" err="1" smtClean="0"/>
              <a:t>والدقه</a:t>
            </a:r>
            <a:r>
              <a:rPr lang="ar-SA" dirty="0" smtClean="0"/>
              <a:t> والتناسق ، وذلك يحدث إذا تحقق تنظيم </a:t>
            </a:r>
            <a:r>
              <a:rPr lang="ar-SA" dirty="0" err="1" smtClean="0"/>
              <a:t>الخبره</a:t>
            </a:r>
            <a:r>
              <a:rPr lang="ar-SA" dirty="0" smtClean="0"/>
              <a:t> </a:t>
            </a:r>
            <a:r>
              <a:rPr lang="ar-SA" dirty="0" err="1" smtClean="0"/>
              <a:t>الشعوريه</a:t>
            </a:r>
            <a:r>
              <a:rPr lang="ar-SA" dirty="0" smtClean="0"/>
              <a:t> .</a:t>
            </a:r>
          </a:p>
          <a:p>
            <a:r>
              <a:rPr lang="ar-SA" dirty="0" smtClean="0"/>
              <a:t>واستفيد من هذا القانون كمبدأ رئيسي موجه في دراسة :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فوائد قانون </a:t>
            </a:r>
            <a:r>
              <a:rPr lang="ar-SA" dirty="0" err="1" smtClean="0"/>
              <a:t>الإمتلاء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مربع نص 4"/>
          <p:cNvSpPr txBox="1"/>
          <p:nvPr/>
        </p:nvSpPr>
        <p:spPr>
          <a:xfrm>
            <a:off x="6726777" y="6286520"/>
            <a:ext cx="95891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2400" b="1" dirty="0" smtClean="0">
                <a:solidFill>
                  <a:schemeClr val="tx2"/>
                </a:solidFill>
              </a:rPr>
              <a:t>الإدراك </a:t>
            </a:r>
            <a:endParaRPr lang="ar-SA" sz="2400" b="1" dirty="0">
              <a:solidFill>
                <a:schemeClr val="tx2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4857752" y="6215082"/>
            <a:ext cx="12858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 smtClean="0">
                <a:solidFill>
                  <a:srgbClr val="C00000"/>
                </a:solidFill>
              </a:rPr>
              <a:t>   </a:t>
            </a:r>
            <a:r>
              <a:rPr lang="ar-SA" sz="2400" b="1" dirty="0" smtClean="0">
                <a:solidFill>
                  <a:srgbClr val="C00000"/>
                </a:solidFill>
              </a:rPr>
              <a:t>التعلم</a:t>
            </a:r>
            <a:endParaRPr lang="ar-SA" sz="2400" b="1" dirty="0">
              <a:solidFill>
                <a:srgbClr val="C00000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286116" y="6215082"/>
            <a:ext cx="8572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6">
                    <a:lumMod val="50000"/>
                  </a:schemeClr>
                </a:solidFill>
              </a:rPr>
              <a:t>التذكر</a:t>
            </a:r>
            <a:endParaRPr lang="ar-SA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مربع نص 7"/>
          <p:cNvSpPr txBox="1"/>
          <p:nvPr/>
        </p:nvSpPr>
        <p:spPr>
          <a:xfrm>
            <a:off x="1214414" y="5929330"/>
            <a:ext cx="185738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chemeClr val="accent5">
                    <a:lumMod val="50000"/>
                  </a:schemeClr>
                </a:solidFill>
              </a:rPr>
              <a:t>      </a:t>
            </a:r>
            <a:r>
              <a:rPr lang="ar-SA" sz="2400" b="1" dirty="0" err="1" smtClean="0">
                <a:solidFill>
                  <a:schemeClr val="accent5">
                    <a:lumMod val="50000"/>
                  </a:schemeClr>
                </a:solidFill>
              </a:rPr>
              <a:t>الشخصيه</a:t>
            </a:r>
            <a:r>
              <a:rPr lang="ar-SA" sz="2400" b="1" dirty="0" smtClean="0">
                <a:solidFill>
                  <a:schemeClr val="accent5">
                    <a:lumMod val="50000"/>
                  </a:schemeClr>
                </a:solidFill>
              </a:rPr>
              <a:t>   </a:t>
            </a:r>
          </a:p>
          <a:p>
            <a:r>
              <a:rPr lang="ar-SA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ar-SA" sz="2400" b="1" dirty="0" smtClean="0">
                <a:solidFill>
                  <a:schemeClr val="accent5">
                    <a:lumMod val="50000"/>
                  </a:schemeClr>
                </a:solidFill>
              </a:rPr>
              <a:t> والعلاج النفسي</a:t>
            </a:r>
            <a:endParaRPr lang="ar-SA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002060"/>
                </a:solidFill>
              </a:rPr>
              <a:t>قانون القرب </a:t>
            </a:r>
            <a:endParaRPr lang="ar-SA" b="1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ar-SA" dirty="0" smtClean="0"/>
          </a:p>
          <a:p>
            <a:r>
              <a:rPr lang="ar-SA" dirty="0" smtClean="0"/>
              <a:t>يساعد  كون الأشياء </a:t>
            </a:r>
            <a:r>
              <a:rPr lang="ar-SA" dirty="0" err="1" smtClean="0"/>
              <a:t>متقاربه</a:t>
            </a:r>
            <a:r>
              <a:rPr lang="ar-SA" dirty="0" smtClean="0"/>
              <a:t> من بعضها في إدراكها كمجموعه أو مجموعات أكثر مما تدرك على أنها وحدات أو عناصر  </a:t>
            </a:r>
            <a:r>
              <a:rPr lang="ar-SA" dirty="0" err="1" smtClean="0"/>
              <a:t>منفصله</a:t>
            </a:r>
            <a:r>
              <a:rPr lang="ar-SA" dirty="0" smtClean="0"/>
              <a:t>  .</a:t>
            </a:r>
          </a:p>
          <a:p>
            <a:endParaRPr lang="ar-SA" dirty="0"/>
          </a:p>
          <a:p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tx2"/>
                </a:solidFill>
              </a:rPr>
              <a:t>قانون القرب </a:t>
            </a:r>
            <a:endParaRPr lang="ar-SA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00B050"/>
                </a:solidFill>
              </a:rPr>
              <a:t>قانون الغلق </a:t>
            </a:r>
            <a:endParaRPr lang="ar-SA" b="1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إدراك الأشكال والموضوعات شبه </a:t>
            </a:r>
            <a:r>
              <a:rPr lang="ar-SA" dirty="0" err="1" smtClean="0"/>
              <a:t>الكامله</a:t>
            </a:r>
            <a:r>
              <a:rPr lang="ar-SA" dirty="0" smtClean="0"/>
              <a:t> والأكثر غلقاً أسهل وأسرع . لماذا ؟</a:t>
            </a:r>
          </a:p>
          <a:p>
            <a:r>
              <a:rPr lang="ar-SA" dirty="0" smtClean="0"/>
              <a:t>لأنها تميل إلى تكوين الصيغ أو الصور </a:t>
            </a:r>
            <a:r>
              <a:rPr lang="ar-SA" dirty="0" err="1" smtClean="0"/>
              <a:t>الكليه</a:t>
            </a:r>
            <a:r>
              <a:rPr lang="ar-SA" dirty="0" smtClean="0"/>
              <a:t> للأشكال أو للموضوعات وينطبق ذلك على مجال التعلم كما ينطبق على مجال الإدراك . </a:t>
            </a:r>
          </a:p>
          <a:p>
            <a:r>
              <a:rPr lang="ar-SA" dirty="0" smtClean="0"/>
              <a:t>وهو يؤدي دوراً مشابهاً لدور التعزيز في النظريات </a:t>
            </a:r>
            <a:r>
              <a:rPr lang="ar-SA" dirty="0" err="1" smtClean="0"/>
              <a:t>السلوكيه</a:t>
            </a:r>
            <a:r>
              <a:rPr lang="ar-SA" dirty="0" smtClean="0"/>
              <a:t> . كيف ؟</a:t>
            </a:r>
            <a:endParaRPr lang="ar-S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التطبيقات </a:t>
            </a:r>
            <a:r>
              <a:rPr lang="ar-SA" dirty="0" err="1" smtClean="0">
                <a:solidFill>
                  <a:srgbClr val="C00000"/>
                </a:solidFill>
              </a:rPr>
              <a:t>التربويه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1- اهتم </a:t>
            </a:r>
            <a:r>
              <a:rPr lang="ar-SA" dirty="0" err="1" smtClean="0"/>
              <a:t>فرتهيمر</a:t>
            </a:r>
            <a:r>
              <a:rPr lang="ar-SA" dirty="0" smtClean="0"/>
              <a:t> بالتعلم  المدرسي </a:t>
            </a:r>
            <a:r>
              <a:rPr lang="ar-SA" dirty="0" err="1" smtClean="0"/>
              <a:t>الإستبصاري</a:t>
            </a:r>
            <a:r>
              <a:rPr lang="ar-SA" dirty="0" smtClean="0"/>
              <a:t> </a:t>
            </a:r>
            <a:endParaRPr lang="ar-SA" dirty="0" smtClean="0"/>
          </a:p>
          <a:p>
            <a:r>
              <a:rPr lang="ar-SA" dirty="0" smtClean="0"/>
              <a:t>ويعني استبصار المتعلم للموقف </a:t>
            </a:r>
            <a:r>
              <a:rPr lang="ar-SA" dirty="0" err="1" smtClean="0"/>
              <a:t>التعلمي</a:t>
            </a:r>
            <a:r>
              <a:rPr lang="ar-SA" dirty="0" smtClean="0"/>
              <a:t> بما فيه من عناصر وعلاقات ( </a:t>
            </a:r>
            <a:r>
              <a:rPr lang="ar-SA" dirty="0" err="1" smtClean="0"/>
              <a:t>التجربه</a:t>
            </a:r>
            <a:r>
              <a:rPr lang="ar-SA" dirty="0" smtClean="0"/>
              <a:t> على </a:t>
            </a:r>
            <a:r>
              <a:rPr lang="ar-SA" dirty="0" err="1" smtClean="0"/>
              <a:t>القرده</a:t>
            </a:r>
            <a:r>
              <a:rPr lang="ar-SA" dirty="0" smtClean="0"/>
              <a:t> – كتاب التفكير </a:t>
            </a:r>
            <a:r>
              <a:rPr lang="ar-SA" dirty="0" smtClean="0"/>
              <a:t>الإنتاجي </a:t>
            </a:r>
            <a:r>
              <a:rPr lang="ar-SA" dirty="0" smtClean="0"/>
              <a:t>)</a:t>
            </a:r>
          </a:p>
          <a:p>
            <a:r>
              <a:rPr lang="ar-SA" dirty="0" smtClean="0"/>
              <a:t>2- يرى أن الدور الأساسي </a:t>
            </a:r>
            <a:r>
              <a:rPr lang="ar-SA" dirty="0" err="1" smtClean="0"/>
              <a:t>للتربيه</a:t>
            </a:r>
            <a:r>
              <a:rPr lang="ar-SA" dirty="0" smtClean="0"/>
              <a:t> يجب أن يتركز في تنمية مثل هذا الفهم أو الإدراك </a:t>
            </a:r>
            <a:r>
              <a:rPr lang="ar-SA" dirty="0" err="1" smtClean="0"/>
              <a:t>الجشتلتي</a:t>
            </a:r>
            <a:r>
              <a:rPr lang="ar-SA" dirty="0" smtClean="0"/>
              <a:t> </a:t>
            </a:r>
          </a:p>
          <a:p>
            <a:r>
              <a:rPr lang="ar-SA" dirty="0" smtClean="0"/>
              <a:t>3- أهمية الحل الإبداعي في المواقف </a:t>
            </a:r>
            <a:r>
              <a:rPr lang="ar-SA" dirty="0" err="1" smtClean="0"/>
              <a:t>الاجتماعيه</a:t>
            </a:r>
            <a:r>
              <a:rPr lang="ar-SA" dirty="0" smtClean="0"/>
              <a:t> </a:t>
            </a:r>
            <a:r>
              <a:rPr lang="ar-SA" dirty="0" err="1" smtClean="0"/>
              <a:t>بالإضافه</a:t>
            </a:r>
            <a:r>
              <a:rPr lang="ar-SA" dirty="0" smtClean="0"/>
              <a:t> إلى المواقف </a:t>
            </a:r>
            <a:r>
              <a:rPr lang="ar-SA" dirty="0" err="1" smtClean="0"/>
              <a:t>الذكائيه</a:t>
            </a:r>
            <a:r>
              <a:rPr lang="ar-SA" dirty="0" smtClean="0"/>
              <a:t> </a:t>
            </a:r>
            <a:r>
              <a:rPr lang="ar-SA" dirty="0" err="1" smtClean="0"/>
              <a:t>البحته</a:t>
            </a:r>
            <a:r>
              <a:rPr lang="ar-SA" dirty="0" smtClean="0"/>
              <a:t> .</a:t>
            </a:r>
            <a:endParaRPr lang="ar-S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C00000"/>
                </a:solidFill>
              </a:rPr>
              <a:t>التطبيق </a:t>
            </a:r>
            <a:endParaRPr lang="ar-SA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smtClean="0"/>
              <a:t>  </a:t>
            </a:r>
          </a:p>
          <a:p>
            <a:pPr>
              <a:buNone/>
            </a:pPr>
            <a:r>
              <a:rPr lang="ar-SA" dirty="0" smtClean="0"/>
              <a:t>1- أيهما تؤيدين أكثر وجهة نظر واطسون ( </a:t>
            </a:r>
            <a:r>
              <a:rPr lang="ar-SA" dirty="0" err="1" smtClean="0"/>
              <a:t>المدرسه</a:t>
            </a:r>
            <a:r>
              <a:rPr lang="ar-SA" dirty="0" smtClean="0"/>
              <a:t> </a:t>
            </a:r>
            <a:r>
              <a:rPr lang="ar-SA" dirty="0" err="1" smtClean="0"/>
              <a:t>السلوكيه</a:t>
            </a:r>
            <a:r>
              <a:rPr lang="ar-SA" dirty="0" smtClean="0"/>
              <a:t> أم وجهة نظر </a:t>
            </a:r>
            <a:r>
              <a:rPr lang="ar-SA" dirty="0" err="1" smtClean="0"/>
              <a:t>فرتهيمر</a:t>
            </a:r>
            <a:r>
              <a:rPr lang="ar-SA" dirty="0" smtClean="0"/>
              <a:t> (مدرسة </a:t>
            </a:r>
            <a:r>
              <a:rPr lang="ar-SA" dirty="0" err="1" smtClean="0"/>
              <a:t>الجشتلت</a:t>
            </a:r>
            <a:r>
              <a:rPr lang="ar-SA" dirty="0" smtClean="0"/>
              <a:t> ) قي تفسير السلوك  </a:t>
            </a:r>
            <a:r>
              <a:rPr lang="ar-SA" dirty="0" smtClean="0"/>
              <a:t>؟ </a:t>
            </a:r>
            <a:r>
              <a:rPr lang="ar-SA" dirty="0" smtClean="0"/>
              <a:t>مبينةً بإيجاز:</a:t>
            </a:r>
          </a:p>
          <a:p>
            <a:pPr>
              <a:buNone/>
            </a:pPr>
            <a:r>
              <a:rPr lang="ar-SA" dirty="0" smtClean="0"/>
              <a:t> أ- كلتا النظريتين والأسباب التي تدعم رأيك .</a:t>
            </a:r>
          </a:p>
          <a:p>
            <a:pPr>
              <a:buNone/>
            </a:pPr>
            <a:endParaRPr lang="ar-SA" dirty="0" smtClean="0"/>
          </a:p>
          <a:p>
            <a:r>
              <a:rPr lang="ar-SA" dirty="0" smtClean="0"/>
              <a:t>ب - هاتي ما يدعم وجهة نظرك من أسلوب القرآن الكريم أو </a:t>
            </a:r>
            <a:r>
              <a:rPr lang="ar-SA" dirty="0" err="1" smtClean="0"/>
              <a:t>السنه</a:t>
            </a:r>
            <a:r>
              <a:rPr lang="ar-SA" dirty="0" smtClean="0"/>
              <a:t> </a:t>
            </a:r>
            <a:r>
              <a:rPr lang="ar-SA" dirty="0" err="1" smtClean="0"/>
              <a:t>المطهره</a:t>
            </a:r>
            <a:r>
              <a:rPr lang="ar-SA" dirty="0" smtClean="0"/>
              <a:t> ما أمكن .</a:t>
            </a:r>
            <a:endParaRPr lang="ar-SA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بما أن علماء </a:t>
            </a:r>
            <a:r>
              <a:rPr lang="ar-SA" dirty="0" err="1" smtClean="0"/>
              <a:t>الجشتلت</a:t>
            </a:r>
            <a:r>
              <a:rPr lang="ar-SA" dirty="0" smtClean="0"/>
              <a:t> ركزوا على كيف يتعلم الفرد وليس على ماذا </a:t>
            </a:r>
            <a:r>
              <a:rPr lang="ar-SA" dirty="0" smtClean="0"/>
              <a:t>يتعلم </a:t>
            </a:r>
            <a:r>
              <a:rPr lang="ar-SA" dirty="0" err="1" smtClean="0"/>
              <a:t>فيجدربي</a:t>
            </a:r>
            <a:r>
              <a:rPr lang="ar-SA" dirty="0" smtClean="0"/>
              <a:t> </a:t>
            </a:r>
            <a:r>
              <a:rPr lang="ar-SA" dirty="0" smtClean="0"/>
              <a:t>كتطبيق </a:t>
            </a:r>
            <a:r>
              <a:rPr lang="ar-SA" dirty="0" smtClean="0"/>
              <a:t>على ذلك </a:t>
            </a:r>
            <a:r>
              <a:rPr lang="ar-SA" dirty="0" smtClean="0"/>
              <a:t>أن </a:t>
            </a:r>
            <a:r>
              <a:rPr lang="ar-SA" dirty="0" smtClean="0"/>
              <a:t>أطلب منك أن توضحي كيف تعلمت </a:t>
            </a:r>
            <a:r>
              <a:rPr lang="ar-SA" dirty="0" smtClean="0"/>
              <a:t>موضوع </a:t>
            </a:r>
            <a:r>
              <a:rPr lang="ar-SA" dirty="0" smtClean="0"/>
              <a:t>اليوم بمعنى آخر :</a:t>
            </a:r>
          </a:p>
          <a:p>
            <a:endParaRPr lang="ar-SA" dirty="0" smtClean="0"/>
          </a:p>
          <a:p>
            <a:r>
              <a:rPr lang="ar-SA" dirty="0" smtClean="0"/>
              <a:t>وضحي كيف بسطت </a:t>
            </a:r>
            <a:r>
              <a:rPr lang="ar-SA" dirty="0" err="1" smtClean="0"/>
              <a:t>الاستاذه</a:t>
            </a:r>
            <a:r>
              <a:rPr lang="ar-SA" dirty="0" smtClean="0"/>
              <a:t> </a:t>
            </a:r>
            <a:r>
              <a:rPr lang="ar-SA" dirty="0" err="1" smtClean="0"/>
              <a:t>الماده</a:t>
            </a:r>
            <a:r>
              <a:rPr lang="ar-SA" dirty="0" smtClean="0"/>
              <a:t> ووضحتها ليسهل </a:t>
            </a:r>
            <a:r>
              <a:rPr lang="ar-SA" dirty="0" err="1" smtClean="0"/>
              <a:t>لك</a:t>
            </a:r>
            <a:r>
              <a:rPr lang="ar-SA" dirty="0" smtClean="0"/>
              <a:t> تعلمها .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ar-SA" dirty="0" smtClean="0"/>
          </a:p>
          <a:p>
            <a:pPr algn="ctr">
              <a:buNone/>
            </a:pPr>
            <a:r>
              <a:rPr lang="ar-SA" dirty="0" smtClean="0"/>
              <a:t>إليك هذا الملخص </a:t>
            </a:r>
            <a:r>
              <a:rPr lang="ar-SA" dirty="0" smtClean="0"/>
              <a:t>ل</a:t>
            </a:r>
            <a:r>
              <a:rPr lang="ar-SA" dirty="0" smtClean="0"/>
              <a:t>قصه </a:t>
            </a:r>
            <a:r>
              <a:rPr lang="ar-SA" dirty="0" err="1" smtClean="0"/>
              <a:t>قصيره</a:t>
            </a:r>
            <a:r>
              <a:rPr lang="ar-SA" dirty="0" smtClean="0"/>
              <a:t> : تزوجا </a:t>
            </a:r>
            <a:r>
              <a:rPr lang="ar-SA" dirty="0" smtClean="0"/>
              <a:t>حديثاً وقبل أن ينتهي العام الأول ، بدأ الاختلاف يدب بينهما ، وفي أحد الأيام قررا مناقشة سوء الفهم بينهما ، تخيلي هذا الحوار ، وضعي تقرير عنه تشخصين فيه </a:t>
            </a:r>
            <a:r>
              <a:rPr lang="ar-SA" dirty="0" err="1" smtClean="0"/>
              <a:t>المشكله</a:t>
            </a:r>
            <a:r>
              <a:rPr lang="ar-SA" dirty="0" smtClean="0"/>
              <a:t> ، معك خمس دقائق .</a:t>
            </a:r>
            <a:endParaRPr lang="ar-SA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ar-SA" dirty="0" smtClean="0"/>
          </a:p>
          <a:p>
            <a:pPr>
              <a:buNone/>
            </a:pPr>
            <a:endParaRPr lang="ar-SA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ar-SA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ar-SA" b="1" dirty="0" smtClean="0">
                <a:solidFill>
                  <a:srgbClr val="C00000"/>
                </a:solidFill>
              </a:rPr>
              <a:t>   </a:t>
            </a:r>
            <a:r>
              <a:rPr lang="ar-SA" b="1" dirty="0" smtClean="0">
                <a:solidFill>
                  <a:srgbClr val="C00000"/>
                </a:solidFill>
              </a:rPr>
              <a:t>              والحمد </a:t>
            </a:r>
            <a:r>
              <a:rPr lang="ar-SA" b="1" dirty="0" smtClean="0">
                <a:solidFill>
                  <a:srgbClr val="C00000"/>
                </a:solidFill>
              </a:rPr>
              <a:t>لله الذي بنعمته تتم الصالحات </a:t>
            </a:r>
            <a:endParaRPr lang="ar-SA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منظر طبيعي جميل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/>
            <a:endParaRPr lang="ar-SA" dirty="0" smtClean="0"/>
          </a:p>
          <a:p>
            <a:pPr algn="ctr">
              <a:buNone/>
            </a:pPr>
            <a:r>
              <a:rPr lang="ar-SA" dirty="0" smtClean="0"/>
              <a:t> إ</a:t>
            </a:r>
            <a:r>
              <a:rPr lang="ar-SA" dirty="0" smtClean="0"/>
              <a:t>ذاَ  هناك أسباب </a:t>
            </a:r>
            <a:r>
              <a:rPr lang="ar-SA" dirty="0" err="1" smtClean="0"/>
              <a:t>كثيره</a:t>
            </a:r>
            <a:r>
              <a:rPr lang="ar-SA" dirty="0" smtClean="0"/>
              <a:t> لسوء التفاهم بين الزوجين ، اتضحت من مواقف </a:t>
            </a:r>
            <a:r>
              <a:rPr lang="ar-SA" dirty="0" err="1" smtClean="0"/>
              <a:t>كثيره</a:t>
            </a:r>
            <a:r>
              <a:rPr lang="ar-SA" dirty="0" smtClean="0"/>
              <a:t> ، وليس من موقف واحد ، وهكذا في كثير من سلوكياتنا ، ولذا فمن </a:t>
            </a:r>
            <a:r>
              <a:rPr lang="ar-SA" dirty="0" smtClean="0"/>
              <a:t>المفيد والأجدى </a:t>
            </a:r>
            <a:r>
              <a:rPr lang="ar-SA" b="1" dirty="0" smtClean="0">
                <a:solidFill>
                  <a:srgbClr val="C00000"/>
                </a:solidFill>
              </a:rPr>
              <a:t>النظر إلى السلوك نظره كليه </a:t>
            </a:r>
            <a:r>
              <a:rPr lang="ar-SA" dirty="0" smtClean="0"/>
              <a:t>، وليس في وحدات </a:t>
            </a:r>
            <a:r>
              <a:rPr lang="ar-SA" dirty="0" err="1" smtClean="0"/>
              <a:t>منفصله</a:t>
            </a:r>
            <a:r>
              <a:rPr lang="ar-SA" dirty="0" smtClean="0"/>
              <a:t> ، وهذه هي وجهة نظر </a:t>
            </a:r>
            <a:r>
              <a:rPr lang="ar-SA" dirty="0" err="1" smtClean="0"/>
              <a:t>فرتهيمر</a:t>
            </a:r>
            <a:r>
              <a:rPr lang="ar-SA" dirty="0" smtClean="0"/>
              <a:t> أحد العلماء الألمان الذين جاءوا بنظرية </a:t>
            </a:r>
            <a:r>
              <a:rPr lang="ar-SA" dirty="0" err="1" smtClean="0"/>
              <a:t>الجشتلت</a:t>
            </a:r>
            <a:r>
              <a:rPr lang="ar-SA" dirty="0" smtClean="0"/>
              <a:t> ( علم نفس </a:t>
            </a:r>
            <a:r>
              <a:rPr lang="ar-SA" dirty="0" err="1" smtClean="0"/>
              <a:t>الجشتلت</a:t>
            </a:r>
            <a:r>
              <a:rPr lang="ar-SA" dirty="0" smtClean="0"/>
              <a:t> )</a:t>
            </a:r>
          </a:p>
          <a:p>
            <a:pPr algn="just"/>
            <a:endParaRPr lang="ar-SA" dirty="0" smtClean="0"/>
          </a:p>
          <a:p>
            <a:pPr algn="just"/>
            <a:r>
              <a:rPr lang="ar-SA" dirty="0" smtClean="0"/>
              <a:t>ما معنى كلمة : </a:t>
            </a:r>
            <a:r>
              <a:rPr lang="ar-SA" dirty="0" err="1" smtClean="0"/>
              <a:t>الجشتلت</a:t>
            </a:r>
            <a:r>
              <a:rPr lang="ar-SA" dirty="0" smtClean="0"/>
              <a:t> ، ومن هم العلماء الألمان </a:t>
            </a:r>
            <a:r>
              <a:rPr lang="ar-SA" dirty="0" err="1" smtClean="0"/>
              <a:t>الأخرين</a:t>
            </a:r>
            <a:r>
              <a:rPr lang="ar-SA" dirty="0" smtClean="0"/>
              <a:t>؟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ar-SA" dirty="0" smtClean="0"/>
          </a:p>
          <a:p>
            <a:r>
              <a:rPr lang="ar-SA" dirty="0" err="1" smtClean="0"/>
              <a:t>الجشتلت</a:t>
            </a:r>
            <a:r>
              <a:rPr lang="ar-SA" dirty="0" smtClean="0"/>
              <a:t> : كلمه </a:t>
            </a:r>
            <a:r>
              <a:rPr lang="ar-SA" dirty="0" err="1" smtClean="0"/>
              <a:t>ألمانيه</a:t>
            </a:r>
            <a:r>
              <a:rPr lang="ar-SA" dirty="0" smtClean="0"/>
              <a:t> معناها </a:t>
            </a:r>
            <a:r>
              <a:rPr lang="ar-SA" dirty="0" err="1" smtClean="0"/>
              <a:t>بالعربيه</a:t>
            </a:r>
            <a:r>
              <a:rPr lang="ar-SA" dirty="0" smtClean="0"/>
              <a:t> شكل أو صيغه أو هيئه </a:t>
            </a:r>
            <a:r>
              <a:rPr lang="ar-SA" dirty="0" smtClean="0"/>
              <a:t>.</a:t>
            </a:r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أهم العلماء الألمان </a:t>
            </a:r>
            <a:r>
              <a:rPr lang="ar-SA" dirty="0" err="1" smtClean="0"/>
              <a:t>الجشتلتيين</a:t>
            </a:r>
            <a:r>
              <a:rPr lang="ar-SA" dirty="0" smtClean="0"/>
              <a:t> : </a:t>
            </a:r>
            <a:r>
              <a:rPr lang="ar-SA" dirty="0" err="1" smtClean="0"/>
              <a:t>فرتهيمر</a:t>
            </a:r>
            <a:r>
              <a:rPr lang="ar-SA" dirty="0" smtClean="0"/>
              <a:t>، </a:t>
            </a:r>
            <a:r>
              <a:rPr lang="ar-SA" dirty="0" err="1" smtClean="0"/>
              <a:t>كوفكا</a:t>
            </a:r>
            <a:r>
              <a:rPr lang="ar-SA" dirty="0" smtClean="0"/>
              <a:t> </a:t>
            </a:r>
            <a:r>
              <a:rPr lang="ar-SA" dirty="0" err="1" smtClean="0"/>
              <a:t>وكوهلر</a:t>
            </a:r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وتعتبر </a:t>
            </a:r>
            <a:r>
              <a:rPr lang="ar-SA" dirty="0" err="1" smtClean="0"/>
              <a:t>الحركه</a:t>
            </a:r>
            <a:r>
              <a:rPr lang="ar-SA" dirty="0" smtClean="0"/>
              <a:t> </a:t>
            </a:r>
            <a:r>
              <a:rPr lang="ar-SA" dirty="0" err="1" smtClean="0"/>
              <a:t>الظاهره</a:t>
            </a:r>
            <a:r>
              <a:rPr lang="ar-SA" dirty="0" smtClean="0"/>
              <a:t> أحد </a:t>
            </a:r>
            <a:r>
              <a:rPr lang="ar-SA" dirty="0" err="1" smtClean="0"/>
              <a:t>هذ</a:t>
            </a:r>
            <a:r>
              <a:rPr lang="ar-SA" dirty="0" smtClean="0"/>
              <a:t> </a:t>
            </a:r>
            <a:r>
              <a:rPr lang="ar-SA" dirty="0" err="1" smtClean="0"/>
              <a:t>الجشتلتات</a:t>
            </a:r>
            <a:r>
              <a:rPr lang="ar-SA" dirty="0" smtClean="0"/>
              <a:t> .</a:t>
            </a: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الفرق بين التفسير التقليدي للتفكير وبين تفسير </a:t>
            </a:r>
            <a:r>
              <a:rPr lang="ar-SA" dirty="0" err="1" smtClean="0"/>
              <a:t>فرتهيمر</a:t>
            </a:r>
            <a:r>
              <a:rPr lang="ar-SA" dirty="0" smtClean="0"/>
              <a:t> </a:t>
            </a:r>
            <a:r>
              <a:rPr lang="ar-SA" dirty="0" err="1" smtClean="0"/>
              <a:t>خاصه</a:t>
            </a:r>
            <a:r>
              <a:rPr lang="ar-SA" dirty="0" smtClean="0"/>
              <a:t> وعلماء </a:t>
            </a:r>
            <a:r>
              <a:rPr lang="ar-SA" dirty="0" err="1" smtClean="0"/>
              <a:t>الجشتلت</a:t>
            </a:r>
            <a:r>
              <a:rPr lang="ar-SA" dirty="0" smtClean="0"/>
              <a:t> عامه :</a:t>
            </a:r>
          </a:p>
          <a:p>
            <a:r>
              <a:rPr lang="ar-SA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ar-SA" dirty="0" err="1" smtClean="0">
                <a:solidFill>
                  <a:schemeClr val="accent6">
                    <a:lumMod val="50000"/>
                  </a:schemeClr>
                </a:solidFill>
              </a:rPr>
              <a:t>النظره</a:t>
            </a:r>
            <a:r>
              <a:rPr lang="ar-SA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SA" dirty="0" err="1" smtClean="0">
                <a:solidFill>
                  <a:schemeClr val="accent6">
                    <a:lumMod val="50000"/>
                  </a:schemeClr>
                </a:solidFill>
              </a:rPr>
              <a:t>التقليديه</a:t>
            </a:r>
            <a:r>
              <a:rPr lang="ar-SA" dirty="0" smtClean="0">
                <a:solidFill>
                  <a:schemeClr val="accent6">
                    <a:lumMod val="50000"/>
                  </a:schemeClr>
                </a:solidFill>
              </a:rPr>
              <a:t> ترى أن أفكارنا </a:t>
            </a:r>
            <a:r>
              <a:rPr lang="ar-SA" dirty="0" err="1" smtClean="0">
                <a:solidFill>
                  <a:schemeClr val="accent6">
                    <a:lumMod val="50000"/>
                  </a:schemeClr>
                </a:solidFill>
              </a:rPr>
              <a:t>عباره</a:t>
            </a:r>
            <a:r>
              <a:rPr lang="ar-SA" dirty="0" smtClean="0">
                <a:solidFill>
                  <a:schemeClr val="accent6">
                    <a:lumMod val="50000"/>
                  </a:schemeClr>
                </a:solidFill>
              </a:rPr>
              <a:t> عن مجموعة صور تتحد </a:t>
            </a:r>
            <a:r>
              <a:rPr lang="ar-SA" dirty="0" err="1" smtClean="0">
                <a:solidFill>
                  <a:schemeClr val="accent6">
                    <a:lumMod val="50000"/>
                  </a:schemeClr>
                </a:solidFill>
              </a:rPr>
              <a:t>ببعضها</a:t>
            </a:r>
            <a:r>
              <a:rPr lang="ar-SA" dirty="0" smtClean="0">
                <a:solidFill>
                  <a:schemeClr val="accent6">
                    <a:lumMod val="50000"/>
                  </a:schemeClr>
                </a:solidFill>
              </a:rPr>
              <a:t> بواسطة عملية ارتباط </a:t>
            </a:r>
          </a:p>
          <a:p>
            <a:r>
              <a:rPr lang="ar-SA" b="1" dirty="0" smtClean="0">
                <a:solidFill>
                  <a:srgbClr val="00B050"/>
                </a:solidFill>
              </a:rPr>
              <a:t>تفسير </a:t>
            </a:r>
            <a:r>
              <a:rPr lang="ar-SA" b="1" dirty="0" err="1" smtClean="0">
                <a:solidFill>
                  <a:srgbClr val="00B050"/>
                </a:solidFill>
              </a:rPr>
              <a:t>فرتهيمر</a:t>
            </a:r>
            <a:r>
              <a:rPr lang="ar-SA" b="1" dirty="0" smtClean="0">
                <a:solidFill>
                  <a:srgbClr val="00B050"/>
                </a:solidFill>
              </a:rPr>
              <a:t> : يرى العكس أن أفكارنا </a:t>
            </a:r>
            <a:r>
              <a:rPr lang="ar-SA" b="1" dirty="0" err="1" smtClean="0">
                <a:solidFill>
                  <a:srgbClr val="00B050"/>
                </a:solidFill>
              </a:rPr>
              <a:t>عباره</a:t>
            </a:r>
            <a:r>
              <a:rPr lang="ar-SA" b="1" dirty="0" smtClean="0">
                <a:solidFill>
                  <a:srgbClr val="00B050"/>
                </a:solidFill>
              </a:rPr>
              <a:t> عن مدركات كليه ذات معنى ، وليست تجمعات من الصور </a:t>
            </a:r>
            <a:r>
              <a:rPr lang="ar-SA" b="1" dirty="0" err="1" smtClean="0">
                <a:solidFill>
                  <a:srgbClr val="00B050"/>
                </a:solidFill>
              </a:rPr>
              <a:t>المرتبطه</a:t>
            </a:r>
            <a:r>
              <a:rPr lang="ar-SA" b="1" dirty="0" smtClean="0">
                <a:solidFill>
                  <a:srgbClr val="00B050"/>
                </a:solidFill>
              </a:rPr>
              <a:t> . ولذا اهتم بموضوع </a:t>
            </a:r>
            <a:r>
              <a:rPr lang="ar-SA" b="1" dirty="0" err="1" smtClean="0">
                <a:solidFill>
                  <a:srgbClr val="C00000"/>
                </a:solidFill>
              </a:rPr>
              <a:t>الحركه</a:t>
            </a:r>
            <a:r>
              <a:rPr lang="ar-SA" b="1" dirty="0" smtClean="0">
                <a:solidFill>
                  <a:srgbClr val="C00000"/>
                </a:solidFill>
              </a:rPr>
              <a:t> </a:t>
            </a:r>
            <a:r>
              <a:rPr lang="ar-SA" b="1" dirty="0" err="1" smtClean="0">
                <a:solidFill>
                  <a:srgbClr val="C00000"/>
                </a:solidFill>
              </a:rPr>
              <a:t>الظاهره</a:t>
            </a:r>
            <a:r>
              <a:rPr lang="ar-SA" b="1" dirty="0" smtClean="0">
                <a:solidFill>
                  <a:srgbClr val="C00000"/>
                </a:solidFill>
              </a:rPr>
              <a:t> </a:t>
            </a:r>
            <a:r>
              <a:rPr lang="ar-SA" dirty="0" smtClean="0"/>
              <a:t>.</a:t>
            </a:r>
          </a:p>
          <a:p>
            <a:r>
              <a:rPr lang="ar-SA" dirty="0" smtClean="0"/>
              <a:t>مثال توضيحي : قطعة </a:t>
            </a:r>
            <a:r>
              <a:rPr lang="ar-SA" dirty="0" err="1" smtClean="0"/>
              <a:t>الموزايكو</a:t>
            </a:r>
            <a:endParaRPr lang="ar-SA" dirty="0" smtClean="0"/>
          </a:p>
          <a:p>
            <a:endParaRPr lang="ar-SA" dirty="0"/>
          </a:p>
        </p:txBody>
      </p:sp>
      <p:cxnSp>
        <p:nvCxnSpPr>
          <p:cNvPr id="6" name="رابط كسهم مستقيم 5"/>
          <p:cNvCxnSpPr/>
          <p:nvPr/>
        </p:nvCxnSpPr>
        <p:spPr>
          <a:xfrm rot="10800000">
            <a:off x="2928926" y="5572140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موزايكو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799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ar-SA" dirty="0" err="1" smtClean="0">
                <a:solidFill>
                  <a:srgbClr val="C00000"/>
                </a:solidFill>
              </a:rPr>
              <a:t>فرتهيمر</a:t>
            </a:r>
            <a:r>
              <a:rPr lang="ar-SA" dirty="0" smtClean="0"/>
              <a:t> : إن أفكارنا هي </a:t>
            </a:r>
            <a:r>
              <a:rPr lang="ar-SA" dirty="0" err="1" smtClean="0"/>
              <a:t>عباره</a:t>
            </a:r>
            <a:r>
              <a:rPr lang="ar-SA" dirty="0" smtClean="0"/>
              <a:t> عن مدركات كليه ذات معنى ، وليست تجمعات من الصور </a:t>
            </a:r>
            <a:r>
              <a:rPr lang="ar-SA" dirty="0" err="1" smtClean="0"/>
              <a:t>المرتبطه</a:t>
            </a:r>
            <a:r>
              <a:rPr lang="ar-SA" dirty="0" smtClean="0"/>
              <a:t> .</a:t>
            </a:r>
          </a:p>
          <a:p>
            <a:pPr algn="just"/>
            <a:endParaRPr lang="ar-SA" dirty="0"/>
          </a:p>
          <a:p>
            <a:pPr algn="just"/>
            <a:r>
              <a:rPr lang="ar-SA" dirty="0" smtClean="0"/>
              <a:t>هل تستطيعين الآن أن تجيبي على استبيان يبين رأيك </a:t>
            </a:r>
            <a:r>
              <a:rPr lang="ar-SA" dirty="0" err="1" smtClean="0"/>
              <a:t>باستاذتك</a:t>
            </a:r>
            <a:r>
              <a:rPr lang="ar-SA" dirty="0" smtClean="0"/>
              <a:t> أم تفضلين الانتظار حتى قرب انتهاء الفصل الدراسي ؟ ولماذا ؟ </a:t>
            </a:r>
          </a:p>
          <a:p>
            <a:pPr algn="just"/>
            <a:r>
              <a:rPr lang="ar-SA" dirty="0" smtClean="0"/>
              <a:t>هل يطلق الرجل زوجته من أول مشكله أم ينتظر حتى يكون فكره أوضح عن زوجته من خلال مجموعه من المواقف ؟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ar-SA" dirty="0" smtClean="0"/>
              <a:t>مما جاءت </a:t>
            </a:r>
            <a:r>
              <a:rPr lang="ar-SA" dirty="0" err="1" smtClean="0"/>
              <a:t>به</a:t>
            </a:r>
            <a:r>
              <a:rPr lang="ar-SA" dirty="0" smtClean="0"/>
              <a:t> هذه </a:t>
            </a:r>
            <a:r>
              <a:rPr lang="ar-SA" dirty="0" err="1" smtClean="0"/>
              <a:t>المدرسه</a:t>
            </a:r>
            <a:r>
              <a:rPr lang="ar-SA" dirty="0" smtClean="0"/>
              <a:t> فكرة ( الشكل </a:t>
            </a:r>
            <a:r>
              <a:rPr lang="ar-SA" dirty="0" err="1" smtClean="0"/>
              <a:t>والأرضيه</a:t>
            </a:r>
            <a:r>
              <a:rPr lang="ar-SA" dirty="0" smtClean="0"/>
              <a:t> </a:t>
            </a:r>
            <a:r>
              <a:rPr lang="ar-SA" dirty="0" smtClean="0"/>
              <a:t>) :</a:t>
            </a:r>
            <a:endParaRPr lang="ar-SA" dirty="0" smtClean="0"/>
          </a:p>
          <a:p>
            <a:endParaRPr lang="ar-SA" dirty="0"/>
          </a:p>
          <a:p>
            <a:r>
              <a:rPr lang="ar-SA" dirty="0" smtClean="0"/>
              <a:t>ما هو أهم </a:t>
            </a:r>
            <a:r>
              <a:rPr lang="ar-SA" dirty="0" err="1" smtClean="0"/>
              <a:t>شيئ</a:t>
            </a:r>
            <a:r>
              <a:rPr lang="ar-SA" dirty="0" smtClean="0"/>
              <a:t> في موقفنا التعليمي هذا ؟ </a:t>
            </a:r>
          </a:p>
          <a:p>
            <a:r>
              <a:rPr lang="ar-SA" dirty="0" smtClean="0"/>
              <a:t>إذاً أهم شيء يميز ها الموقف هو متن مادتنا </a:t>
            </a:r>
            <a:r>
              <a:rPr lang="ar-SA" dirty="0" err="1" smtClean="0"/>
              <a:t>العلميه</a:t>
            </a:r>
            <a:r>
              <a:rPr lang="ar-SA" dirty="0" smtClean="0"/>
              <a:t> وهو يعتبر  الشكل والأشياء الأخرى </a:t>
            </a:r>
            <a:r>
              <a:rPr lang="ar-SA" dirty="0" err="1" smtClean="0"/>
              <a:t>المرتبطه</a:t>
            </a:r>
            <a:r>
              <a:rPr lang="ar-SA" dirty="0" smtClean="0"/>
              <a:t> </a:t>
            </a:r>
            <a:r>
              <a:rPr lang="ar-SA" dirty="0" err="1" smtClean="0"/>
              <a:t>بالماده</a:t>
            </a:r>
            <a:r>
              <a:rPr lang="ar-SA" dirty="0" smtClean="0"/>
              <a:t> والتي تأتي أقل أهميه هي </a:t>
            </a:r>
            <a:r>
              <a:rPr lang="ar-SA" dirty="0" err="1" smtClean="0"/>
              <a:t>الأرضيه</a:t>
            </a:r>
            <a:r>
              <a:rPr lang="ar-SA" dirty="0" smtClean="0"/>
              <a:t> ، مثل :</a:t>
            </a:r>
          </a:p>
          <a:p>
            <a:endParaRPr lang="ar-SA" dirty="0"/>
          </a:p>
          <a:p>
            <a:r>
              <a:rPr lang="ar-SA" dirty="0" err="1" smtClean="0"/>
              <a:t>القاعه</a:t>
            </a:r>
            <a:r>
              <a:rPr lang="ar-SA" dirty="0" smtClean="0"/>
              <a:t> ، العروض ، الشرح ، التطبيق : أرضيه </a:t>
            </a:r>
          </a:p>
          <a:p>
            <a:r>
              <a:rPr lang="ar-SA" dirty="0" smtClean="0"/>
              <a:t>فأيهما أهم هنا الشكل أم </a:t>
            </a:r>
            <a:r>
              <a:rPr lang="ar-SA" dirty="0" err="1" smtClean="0"/>
              <a:t>الأرضيه</a:t>
            </a:r>
            <a:r>
              <a:rPr lang="ar-SA" dirty="0" smtClean="0"/>
              <a:t> ؟</a:t>
            </a:r>
          </a:p>
          <a:p>
            <a:r>
              <a:rPr lang="ar-SA" dirty="0" smtClean="0"/>
              <a:t>إذاً الشكل أهم من </a:t>
            </a:r>
            <a:r>
              <a:rPr lang="ar-SA" dirty="0" err="1" smtClean="0"/>
              <a:t>الأرضيه</a:t>
            </a: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996</Words>
  <Application>Microsoft Office PowerPoint</Application>
  <PresentationFormat>عرض على الشاشة (3:4)‏</PresentationFormat>
  <Paragraphs>109</Paragraphs>
  <Slides>31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31</vt:i4>
      </vt:variant>
    </vt:vector>
  </HeadingPairs>
  <TitlesOfParts>
    <vt:vector size="32" baseType="lpstr">
      <vt:lpstr>سمة Office</vt:lpstr>
      <vt:lpstr>المحاضره السابعه  نظرية الجشتلت</vt:lpstr>
      <vt:lpstr>بسم الله الرحمن الرحيم 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قوانين التعلم </vt:lpstr>
      <vt:lpstr>الشريحة 20</vt:lpstr>
      <vt:lpstr>الشريحة 21</vt:lpstr>
      <vt:lpstr>فوائد قانون الإمتلاء</vt:lpstr>
      <vt:lpstr>قانون القرب </vt:lpstr>
      <vt:lpstr>قانون القرب </vt:lpstr>
      <vt:lpstr>قانون الغلق </vt:lpstr>
      <vt:lpstr>الشريحة 26</vt:lpstr>
      <vt:lpstr>التطبيقات التربويه</vt:lpstr>
      <vt:lpstr>التطبيق </vt:lpstr>
      <vt:lpstr>الشريحة 29</vt:lpstr>
      <vt:lpstr>الشريحة 30</vt:lpstr>
      <vt:lpstr>الشريحة 31</vt:lpstr>
    </vt:vector>
  </TitlesOfParts>
  <Company>Compume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المحاضره السابعه  نظرية الجشتلت</dc:title>
  <dc:creator>FG</dc:creator>
  <cp:lastModifiedBy>FG</cp:lastModifiedBy>
  <cp:revision>32</cp:revision>
  <dcterms:created xsi:type="dcterms:W3CDTF">2013-03-24T06:25:12Z</dcterms:created>
  <dcterms:modified xsi:type="dcterms:W3CDTF">2013-03-30T16:24:52Z</dcterms:modified>
</cp:coreProperties>
</file>