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</p:sldMasterIdLst>
  <p:notesMasterIdLst>
    <p:notesMasterId r:id="rId52"/>
  </p:notesMasterIdLst>
  <p:sldIdLst>
    <p:sldId id="585" r:id="rId2"/>
    <p:sldId id="500" r:id="rId3"/>
    <p:sldId id="493" r:id="rId4"/>
    <p:sldId id="526" r:id="rId5"/>
    <p:sldId id="527" r:id="rId6"/>
    <p:sldId id="529" r:id="rId7"/>
    <p:sldId id="528" r:id="rId8"/>
    <p:sldId id="530" r:id="rId9"/>
    <p:sldId id="536" r:id="rId10"/>
    <p:sldId id="531" r:id="rId11"/>
    <p:sldId id="538" r:id="rId12"/>
    <p:sldId id="540" r:id="rId13"/>
    <p:sldId id="541" r:id="rId14"/>
    <p:sldId id="539" r:id="rId15"/>
    <p:sldId id="545" r:id="rId16"/>
    <p:sldId id="548" r:id="rId17"/>
    <p:sldId id="550" r:id="rId18"/>
    <p:sldId id="547" r:id="rId19"/>
    <p:sldId id="583" r:id="rId20"/>
    <p:sldId id="549" r:id="rId21"/>
    <p:sldId id="544" r:id="rId22"/>
    <p:sldId id="552" r:id="rId23"/>
    <p:sldId id="551" r:id="rId24"/>
    <p:sldId id="553" r:id="rId25"/>
    <p:sldId id="554" r:id="rId26"/>
    <p:sldId id="558" r:id="rId27"/>
    <p:sldId id="557" r:id="rId28"/>
    <p:sldId id="559" r:id="rId29"/>
    <p:sldId id="560" r:id="rId30"/>
    <p:sldId id="555" r:id="rId31"/>
    <p:sldId id="584" r:id="rId32"/>
    <p:sldId id="562" r:id="rId33"/>
    <p:sldId id="561" r:id="rId34"/>
    <p:sldId id="563" r:id="rId35"/>
    <p:sldId id="564" r:id="rId36"/>
    <p:sldId id="565" r:id="rId37"/>
    <p:sldId id="569" r:id="rId38"/>
    <p:sldId id="570" r:id="rId39"/>
    <p:sldId id="571" r:id="rId40"/>
    <p:sldId id="572" r:id="rId41"/>
    <p:sldId id="574" r:id="rId42"/>
    <p:sldId id="575" r:id="rId43"/>
    <p:sldId id="573" r:id="rId44"/>
    <p:sldId id="576" r:id="rId45"/>
    <p:sldId id="578" r:id="rId46"/>
    <p:sldId id="579" r:id="rId47"/>
    <p:sldId id="580" r:id="rId48"/>
    <p:sldId id="581" r:id="rId49"/>
    <p:sldId id="582" r:id="rId50"/>
    <p:sldId id="524" r:id="rId51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CC00"/>
    <a:srgbClr val="FF9900"/>
    <a:srgbClr val="800080"/>
    <a:srgbClr val="008000"/>
    <a:srgbClr val="0099CC"/>
    <a:srgbClr val="003300"/>
    <a:srgbClr val="3C845E"/>
    <a:srgbClr val="2A96B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4" autoAdjust="0"/>
    <p:restoredTop sz="94821" autoAdjust="0"/>
  </p:normalViewPr>
  <p:slideViewPr>
    <p:cSldViewPr>
      <p:cViewPr varScale="1">
        <p:scale>
          <a:sx n="84" d="100"/>
          <a:sy n="84" d="100"/>
        </p:scale>
        <p:origin x="200" y="3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notesMaster" Target="notesMasters/notesMaster1.xml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B542A9C-F43C-47BF-BBF7-0FF0718C5F1B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24759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C3917-AFAB-4045-82FB-8BCA18569B9D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37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6766C-D843-447C-86BC-B2BF6E0D165E}" type="slidenum">
              <a:rPr lang="ar-SA" altLang="en-US"/>
              <a:pPr>
                <a:defRPr/>
              </a:pPr>
              <a:t>‹#›</a:t>
            </a:fld>
            <a:endParaRPr lang="en-US" altLang="en-US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46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DAA4A-B9C8-4E94-AAB2-7FF324F202EE}" type="slidenum">
              <a:rPr lang="ar-SA" altLang="en-US"/>
              <a:pPr>
                <a:defRPr/>
              </a:pPr>
              <a:t>‹#›</a:t>
            </a:fld>
            <a:endParaRPr lang="en-US" altLang="en-US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93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015CD-E8C1-4268-8A3E-8B13E2A4812F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185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2DD34-050D-4742-B327-1F908663CDC0}" type="slidenum">
              <a:rPr lang="ar-SA" altLang="en-US"/>
              <a:pPr>
                <a:defRPr/>
              </a:pPr>
              <a:t>‹#›</a:t>
            </a:fld>
            <a:endParaRPr lang="en-US" altLang="en-US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13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DBE3E-73BF-4747-83B0-9B5839F955EB}" type="slidenum">
              <a:rPr lang="ar-SA" altLang="en-US"/>
              <a:pPr>
                <a:defRPr/>
              </a:pPr>
              <a:t>‹#›</a:t>
            </a:fld>
            <a:endParaRPr lang="en-US" altLang="en-US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08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51EFE-710D-4722-8698-8615B8E3FD99}" type="slidenum">
              <a:rPr lang="ar-SA" altLang="en-US"/>
              <a:pPr>
                <a:defRPr/>
              </a:pPr>
              <a:t>‹#›</a:t>
            </a:fld>
            <a:endParaRPr lang="en-US" altLang="en-US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41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1B069-39D0-4779-9ABB-81AF75167A62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448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2EC41-8FBA-4576-B117-E42A789395AA}" type="slidenum">
              <a:rPr lang="ar-SA" altLang="en-US"/>
              <a:pPr>
                <a:defRPr/>
              </a:pPr>
              <a:t>‹#›</a:t>
            </a:fld>
            <a:endParaRPr lang="en-US" altLang="en-US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01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AF640-CC1C-498D-ACC3-3FC94831D5E5}" type="slidenum">
              <a:rPr lang="ar-SA" altLang="en-US"/>
              <a:pPr>
                <a:defRPr/>
              </a:pPr>
              <a:t>‹#›</a:t>
            </a:fld>
            <a:endParaRPr lang="en-US" altLang="en-US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6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94F9A-4C41-4054-B142-AAF257A84347}" type="slidenum">
              <a:rPr lang="ar-SA" altLang="en-US"/>
              <a:pPr>
                <a:defRPr/>
              </a:pPr>
              <a:t>‹#›</a:t>
            </a:fld>
            <a:endParaRPr lang="en-US" altLang="en-US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31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835B16C-748F-4A4E-8454-EF66A71500E4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1" r:id="rId3"/>
    <p:sldLayoutId id="2147483812" r:id="rId4"/>
    <p:sldLayoutId id="2147483813" r:id="rId5"/>
    <p:sldLayoutId id="2147483810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8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9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1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2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3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="" xmlns:a16="http://schemas.microsoft.com/office/drawing/2014/main" id="{AD3B3EF7-FBC7-492F-9055-FA2E3D2A77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899592" y="2293420"/>
            <a:ext cx="7584844" cy="28803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652716" y="2564904"/>
            <a:ext cx="5880518" cy="1914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spc="3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rn Addict" pitchFamily="2" charset="0"/>
              </a:rPr>
              <a:t>Plant Physiology</a:t>
            </a:r>
            <a:endParaRPr lang="ar-EG" sz="4400" b="1" spc="3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rn Addict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spc="3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rn Addict" pitchFamily="2" charset="0"/>
              </a:rPr>
              <a:t>BOT-</a:t>
            </a:r>
            <a:r>
              <a:rPr lang="ar-EG" sz="4000" b="1" spc="3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rn Addict" pitchFamily="2" charset="0"/>
              </a:rPr>
              <a:t> </a:t>
            </a:r>
            <a:r>
              <a:rPr lang="en-US" sz="4000" b="1" spc="3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rn Addict" pitchFamily="2" charset="0"/>
              </a:rPr>
              <a:t>272</a:t>
            </a:r>
            <a:endParaRPr lang="it-IT" sz="4000" b="1" spc="3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rn Addict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0" y="145950"/>
            <a:ext cx="752943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KINGDOOM OF SAUDI ARABIA</a:t>
            </a:r>
            <a:endParaRPr lang="en-US" sz="2400" dirty="0" smtClean="0"/>
          </a:p>
          <a:p>
            <a:pPr algn="ctr"/>
            <a:r>
              <a:rPr lang="en-US" sz="2400" b="1" dirty="0" smtClean="0"/>
              <a:t>King Saud</a:t>
            </a:r>
            <a:r>
              <a:rPr lang="ar-SA" sz="2400" b="1" dirty="0" smtClean="0"/>
              <a:t> </a:t>
            </a:r>
            <a:r>
              <a:rPr lang="en-US" sz="2400" b="1" dirty="0" smtClean="0"/>
              <a:t>University</a:t>
            </a:r>
          </a:p>
          <a:p>
            <a:pPr algn="ctr"/>
            <a:r>
              <a:rPr lang="en-US" sz="2400" b="1" dirty="0"/>
              <a:t>C</a:t>
            </a:r>
            <a:r>
              <a:rPr lang="en-US" sz="2400" b="1" dirty="0" smtClean="0"/>
              <a:t>ollege of Sciences  -  Department Botany &amp; Microbiology</a:t>
            </a:r>
            <a:endParaRPr lang="en-US" sz="2400" b="1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1700808"/>
            <a:ext cx="9144000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123728" y="5173740"/>
            <a:ext cx="460895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en-US" sz="2400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Dr. Abdulrahman Al-</a:t>
            </a:r>
            <a:r>
              <a:rPr lang="en-US" sz="2400" b="1" spc="50" dirty="0" err="1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hash</a:t>
            </a:r>
            <a:r>
              <a:rPr lang="en-US" sz="2400" b="1" spc="50" dirty="0" err="1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im</a:t>
            </a:r>
            <a:r>
              <a:rPr lang="en-US" sz="2400" b="1" spc="50" dirty="0" err="1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i</a:t>
            </a:r>
            <a:endParaRPr lang="en-US" sz="2400" b="1" spc="50" dirty="0" smtClean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954" y="145950"/>
            <a:ext cx="1100732" cy="131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20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293" y="831863"/>
            <a:ext cx="8973451" cy="602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indent="-514350" algn="just" defTabSz="914400" eaLnBrk="1" hangingPunct="1">
              <a:lnSpc>
                <a:spcPct val="130000"/>
              </a:lnSpc>
              <a:spcBef>
                <a:spcPts val="1000"/>
              </a:spcBef>
              <a:buFont typeface="Wingdings" pitchFamily="2" charset="2"/>
              <a:buChar char="Ø"/>
            </a:pPr>
            <a:r>
              <a:rPr lang="en-US" sz="2600" dirty="0" smtClean="0"/>
              <a:t>The cellular respiration can be expressed as;</a:t>
            </a:r>
          </a:p>
          <a:p>
            <a:pPr marL="514350" indent="-514350" algn="just" defTabSz="914400" eaLnBrk="1" hangingPunct="1">
              <a:lnSpc>
                <a:spcPct val="13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en-US" sz="2600" b="1" dirty="0" smtClean="0"/>
              <a:t>Complete oxidation of 12-carbon molecule (sucrose) to CO</a:t>
            </a:r>
            <a:r>
              <a:rPr lang="en-US" sz="2600" b="1" baseline="-25000" dirty="0" smtClean="0"/>
              <a:t>2    </a:t>
            </a:r>
          </a:p>
          <a:p>
            <a:pPr marL="514350" indent="-514350" algn="just" defTabSz="914400" eaLnBrk="1" hangingPunct="1">
              <a:lnSpc>
                <a:spcPct val="13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en-US" sz="2600" b="1" dirty="0" smtClean="0"/>
              <a:t>Reduction of 12 molecules of O</a:t>
            </a:r>
            <a:r>
              <a:rPr lang="en-US" sz="2600" b="1" baseline="-25000" dirty="0" smtClean="0"/>
              <a:t>2</a:t>
            </a:r>
            <a:r>
              <a:rPr lang="en-US" sz="2600" b="1" dirty="0" smtClean="0"/>
              <a:t> to water.</a:t>
            </a:r>
          </a:p>
          <a:p>
            <a:pPr marL="514350" indent="-514350" algn="just" defTabSz="914400" eaLnBrk="1" hangingPunct="1">
              <a:lnSpc>
                <a:spcPct val="13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en-US" sz="2600" b="1" dirty="0" smtClean="0"/>
              <a:t>Production of  60 ATP molecules.</a:t>
            </a:r>
            <a:endParaRPr lang="en-US" sz="2600" dirty="0" smtClean="0"/>
          </a:p>
          <a:p>
            <a:pPr marL="514350" indent="-514350" algn="just" defTabSz="914400" eaLnBrk="1" hangingPunct="1">
              <a:lnSpc>
                <a:spcPct val="130000"/>
              </a:lnSpc>
              <a:spcBef>
                <a:spcPts val="1000"/>
              </a:spcBef>
              <a:buFont typeface="Wingdings" pitchFamily="2" charset="2"/>
              <a:buChar char="Ø"/>
            </a:pPr>
            <a:endParaRPr lang="en-US" sz="2600" dirty="0" smtClean="0"/>
          </a:p>
          <a:p>
            <a:pPr marL="514350" indent="-514350" algn="just" defTabSz="914400" eaLnBrk="1" hangingPunct="1">
              <a:lnSpc>
                <a:spcPct val="130000"/>
              </a:lnSpc>
              <a:spcBef>
                <a:spcPts val="1000"/>
              </a:spcBef>
              <a:buFont typeface="Wingdings" pitchFamily="2" charset="2"/>
              <a:buChar char="Ø"/>
            </a:pPr>
            <a:endParaRPr lang="en-US" sz="2600" dirty="0" smtClean="0"/>
          </a:p>
          <a:p>
            <a:pPr marL="514350" indent="-514350" algn="just" defTabSz="914400" eaLnBrk="1" hangingPunct="1">
              <a:lnSpc>
                <a:spcPct val="130000"/>
              </a:lnSpc>
              <a:spcBef>
                <a:spcPts val="1000"/>
              </a:spcBef>
              <a:buFont typeface="Wingdings" pitchFamily="2" charset="2"/>
              <a:buChar char="Ø"/>
            </a:pPr>
            <a:endParaRPr lang="en-US" sz="1600" dirty="0" smtClean="0"/>
          </a:p>
          <a:p>
            <a:pPr marL="514350" indent="-514350" algn="just" defTabSz="914400" eaLnBrk="1" hangingPunct="1">
              <a:lnSpc>
                <a:spcPct val="130000"/>
              </a:lnSpc>
              <a:spcBef>
                <a:spcPts val="1000"/>
              </a:spcBef>
              <a:buFont typeface="Wingdings" pitchFamily="2" charset="2"/>
              <a:buChar char="Ø"/>
            </a:pPr>
            <a:r>
              <a:rPr lang="en-US" sz="2600" dirty="0" smtClean="0"/>
              <a:t>The reaction is the </a:t>
            </a:r>
            <a:r>
              <a:rPr lang="en-US" sz="2600" b="1" dirty="0" smtClean="0"/>
              <a:t>reversal of the photosynthetic </a:t>
            </a:r>
            <a:r>
              <a:rPr lang="en-US" sz="2600" dirty="0" smtClean="0"/>
              <a:t>process, and represents a </a:t>
            </a:r>
            <a:r>
              <a:rPr lang="en-US" sz="2600" b="1" dirty="0" smtClean="0"/>
              <a:t>coupled</a:t>
            </a:r>
            <a:r>
              <a:rPr lang="en-US" sz="2600" dirty="0" smtClean="0"/>
              <a:t> </a:t>
            </a:r>
            <a:r>
              <a:rPr lang="en-US" sz="2600" b="1" dirty="0" err="1" smtClean="0"/>
              <a:t>redox</a:t>
            </a:r>
            <a:r>
              <a:rPr lang="en-US" sz="2600" dirty="0" smtClean="0"/>
              <a:t> reactions.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Overview of Respiration</a:t>
            </a:r>
            <a:endParaRPr lang="ar-EG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lum bright="-20000" contrast="30000"/>
          </a:blip>
          <a:srcRect l="18741" t="16601" r="27525" b="57032"/>
          <a:stretch>
            <a:fillRect/>
          </a:stretch>
        </p:blipFill>
        <p:spPr bwMode="auto">
          <a:xfrm>
            <a:off x="1025647" y="3401290"/>
            <a:ext cx="699138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293" y="831863"/>
            <a:ext cx="8973451" cy="602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indent="-514350" algn="just" defTabSz="914400" eaLnBrk="1" hangingPunct="1">
              <a:lnSpc>
                <a:spcPct val="130000"/>
              </a:lnSpc>
              <a:spcBef>
                <a:spcPts val="1000"/>
              </a:spcBef>
              <a:buFont typeface="Wingdings" pitchFamily="2" charset="2"/>
              <a:buChar char="Ø"/>
            </a:pPr>
            <a:r>
              <a:rPr lang="en-US" sz="2500" b="1" dirty="0" err="1" smtClean="0"/>
              <a:t>Glycolysis</a:t>
            </a:r>
            <a:r>
              <a:rPr lang="en-US" sz="2500" b="1" dirty="0" smtClean="0"/>
              <a:t> </a:t>
            </a:r>
            <a:r>
              <a:rPr lang="en-US" sz="2500" dirty="0" smtClean="0"/>
              <a:t>involves a </a:t>
            </a:r>
            <a:r>
              <a:rPr lang="en-US" sz="2500" b="1" dirty="0" smtClean="0"/>
              <a:t>series of reactions by</a:t>
            </a:r>
            <a:r>
              <a:rPr lang="en-US" sz="2500" dirty="0" smtClean="0"/>
              <a:t> </a:t>
            </a:r>
            <a:r>
              <a:rPr lang="en-US" sz="2500" b="1" dirty="0" smtClean="0"/>
              <a:t>enzymes</a:t>
            </a:r>
            <a:r>
              <a:rPr lang="en-US" sz="2500" dirty="0" smtClean="0"/>
              <a:t> located in the </a:t>
            </a:r>
            <a:r>
              <a:rPr lang="en-US" sz="2500" b="1" dirty="0" err="1" smtClean="0"/>
              <a:t>cytosol</a:t>
            </a:r>
            <a:r>
              <a:rPr lang="en-US" sz="2500" dirty="0" smtClean="0"/>
              <a:t> and the </a:t>
            </a:r>
            <a:r>
              <a:rPr lang="en-US" sz="2500" b="1" dirty="0" smtClean="0"/>
              <a:t>plastid</a:t>
            </a:r>
            <a:r>
              <a:rPr lang="en-US" sz="2500" dirty="0" smtClean="0"/>
              <a:t>.</a:t>
            </a:r>
          </a:p>
          <a:p>
            <a:pPr marL="514350" lvl="1" indent="-514350" algn="just" defTabSz="914400" eaLnBrk="1" hangingPunct="1">
              <a:lnSpc>
                <a:spcPct val="130000"/>
              </a:lnSpc>
              <a:spcBef>
                <a:spcPts val="1000"/>
              </a:spcBef>
              <a:buFont typeface="Wingdings" pitchFamily="2" charset="2"/>
              <a:buChar char="Ø"/>
            </a:pPr>
            <a:r>
              <a:rPr lang="en-US" sz="2500" dirty="0" smtClean="0"/>
              <a:t>The </a:t>
            </a:r>
            <a:r>
              <a:rPr lang="en-US" sz="2500" b="1" dirty="0" smtClean="0"/>
              <a:t>sucrose</a:t>
            </a:r>
            <a:r>
              <a:rPr lang="en-US" sz="2500" dirty="0" smtClean="0"/>
              <a:t> is </a:t>
            </a:r>
            <a:r>
              <a:rPr lang="en-US" sz="2500" b="1" dirty="0" smtClean="0"/>
              <a:t>partly</a:t>
            </a:r>
            <a:r>
              <a:rPr lang="en-US" sz="2500" dirty="0" smtClean="0"/>
              <a:t> </a:t>
            </a:r>
            <a:r>
              <a:rPr lang="en-US" sz="2500" b="1" dirty="0" smtClean="0"/>
              <a:t>oxidized, </a:t>
            </a:r>
            <a:r>
              <a:rPr lang="en-US" sz="2500" dirty="0" smtClean="0"/>
              <a:t>producing a small amount of energy storage molecules (</a:t>
            </a:r>
            <a:r>
              <a:rPr lang="en-US" sz="2500" b="1" dirty="0" smtClean="0"/>
              <a:t>ATP</a:t>
            </a:r>
            <a:r>
              <a:rPr lang="en-US" sz="2500" dirty="0" smtClean="0"/>
              <a:t>), and a reduced pyridine nucleotide (</a:t>
            </a:r>
            <a:r>
              <a:rPr lang="en-US" sz="2500" b="1" dirty="0" smtClean="0"/>
              <a:t>NADH</a:t>
            </a:r>
            <a:r>
              <a:rPr lang="en-US" sz="2500" dirty="0" smtClean="0"/>
              <a:t>) in the cytoplasm and plastids.</a:t>
            </a:r>
          </a:p>
          <a:p>
            <a:pPr marL="514350" indent="-514350" algn="just" defTabSz="914400" eaLnBrk="1" hangingPunct="1">
              <a:lnSpc>
                <a:spcPct val="130000"/>
              </a:lnSpc>
              <a:spcBef>
                <a:spcPts val="1000"/>
              </a:spcBef>
              <a:buFont typeface="Wingdings" pitchFamily="2" charset="2"/>
              <a:buChar char="Ø"/>
            </a:pPr>
            <a:r>
              <a:rPr lang="en-US" sz="2500" dirty="0" smtClean="0"/>
              <a:t>The main processes of </a:t>
            </a:r>
            <a:r>
              <a:rPr lang="en-US" sz="2500" b="1" dirty="0" err="1" smtClean="0"/>
              <a:t>Glycolysis</a:t>
            </a:r>
            <a:r>
              <a:rPr lang="en-US" sz="2500" b="1" dirty="0" smtClean="0"/>
              <a:t> </a:t>
            </a:r>
            <a:r>
              <a:rPr lang="en-US" sz="2500" dirty="0" smtClean="0"/>
              <a:t>are</a:t>
            </a:r>
            <a:r>
              <a:rPr lang="en-US" sz="2500" b="1" dirty="0" smtClean="0"/>
              <a:t> ;</a:t>
            </a:r>
            <a:endParaRPr lang="en-US" sz="2500" dirty="0" smtClean="0"/>
          </a:p>
          <a:p>
            <a:pPr marL="971550" lvl="1" indent="-514350" algn="just" defTabSz="914400" eaLnBrk="1" hangingPunct="1">
              <a:lnSpc>
                <a:spcPct val="13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sz="2500" b="1" dirty="0" smtClean="0"/>
              <a:t>Glucose</a:t>
            </a:r>
            <a:r>
              <a:rPr lang="en-US" sz="2500" dirty="0" smtClean="0"/>
              <a:t> is converted to </a:t>
            </a:r>
            <a:r>
              <a:rPr lang="en-US" sz="2500" b="1" dirty="0" err="1" smtClean="0"/>
              <a:t>hexose</a:t>
            </a:r>
            <a:r>
              <a:rPr lang="en-US" sz="2500" b="1" dirty="0" smtClean="0"/>
              <a:t> phosphates (6-carbons)</a:t>
            </a:r>
            <a:r>
              <a:rPr lang="en-US" sz="2500" dirty="0" smtClean="0"/>
              <a:t>, which are then split into </a:t>
            </a:r>
            <a:r>
              <a:rPr lang="en-US" sz="2500" b="1" dirty="0" smtClean="0"/>
              <a:t>two </a:t>
            </a:r>
            <a:r>
              <a:rPr lang="en-US" sz="2500" b="1" dirty="0" err="1" smtClean="0"/>
              <a:t>triose</a:t>
            </a:r>
            <a:r>
              <a:rPr lang="en-US" sz="2500" b="1" dirty="0" smtClean="0"/>
              <a:t> phosphates (3-carbons)</a:t>
            </a:r>
            <a:r>
              <a:rPr lang="en-US" sz="2500" dirty="0" smtClean="0"/>
              <a:t>.</a:t>
            </a:r>
          </a:p>
          <a:p>
            <a:pPr marL="971550" lvl="1" indent="-514350" algn="just" defTabSz="914400" eaLnBrk="1" hangingPunct="1">
              <a:lnSpc>
                <a:spcPct val="13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sz="2500" b="1" dirty="0" err="1" smtClean="0"/>
              <a:t>Triose</a:t>
            </a:r>
            <a:r>
              <a:rPr lang="en-US" sz="2500" b="1" dirty="0" smtClean="0"/>
              <a:t> phosphates </a:t>
            </a:r>
            <a:r>
              <a:rPr lang="en-US" sz="2500" dirty="0" smtClean="0"/>
              <a:t>are oxidized to produce two molecules of the </a:t>
            </a:r>
            <a:r>
              <a:rPr lang="en-US" sz="2500" b="1" dirty="0" smtClean="0"/>
              <a:t>3-carbons</a:t>
            </a:r>
            <a:r>
              <a:rPr lang="en-US" sz="2500" dirty="0" smtClean="0"/>
              <a:t> organic acid, </a:t>
            </a:r>
            <a:r>
              <a:rPr lang="en-US" sz="2500" b="1" dirty="0" err="1" smtClean="0"/>
              <a:t>Pyruvate</a:t>
            </a:r>
            <a:r>
              <a:rPr lang="en-US" sz="2500" b="1" dirty="0" smtClean="0"/>
              <a:t> (</a:t>
            </a:r>
            <a:r>
              <a:rPr lang="en-US" sz="2500" b="1" dirty="0" err="1" smtClean="0"/>
              <a:t>Pyruvic</a:t>
            </a:r>
            <a:r>
              <a:rPr lang="en-US" sz="2500" b="1" dirty="0" smtClean="0"/>
              <a:t> acid)</a:t>
            </a:r>
            <a:r>
              <a:rPr lang="en-US" sz="2500" dirty="0" smtClean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Glycolysis</a:t>
            </a:r>
            <a:endParaRPr lang="en-US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Glycolysis</a:t>
            </a:r>
            <a:endParaRPr lang="en-US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 t="5965" b="54305"/>
          <a:stretch>
            <a:fillRect/>
          </a:stretch>
        </p:blipFill>
        <p:spPr bwMode="auto">
          <a:xfrm>
            <a:off x="87423" y="950836"/>
            <a:ext cx="9001157" cy="5121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528140" y="5988626"/>
            <a:ext cx="2009782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en-US" sz="2400" b="1" dirty="0" smtClean="0"/>
              <a:t>See next steps</a:t>
            </a:r>
            <a:endParaRPr lang="ar-EG" sz="2400" b="1" dirty="0"/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Glycolysis</a:t>
            </a:r>
            <a:endParaRPr lang="en-US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 t="44662"/>
          <a:stretch>
            <a:fillRect/>
          </a:stretch>
        </p:blipFill>
        <p:spPr bwMode="auto">
          <a:xfrm>
            <a:off x="0" y="857232"/>
            <a:ext cx="9122509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293" y="831863"/>
            <a:ext cx="8973451" cy="602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indent="-514350" algn="just" defTabSz="914400" eaLnBrk="1" hangingPunct="1">
              <a:lnSpc>
                <a:spcPct val="150000"/>
              </a:lnSpc>
              <a:spcBef>
                <a:spcPts val="1000"/>
              </a:spcBef>
              <a:buFont typeface="Wingdings" pitchFamily="2" charset="2"/>
              <a:buChar char="Ø"/>
            </a:pPr>
            <a:r>
              <a:rPr lang="en-US" sz="2600" dirty="0" smtClean="0"/>
              <a:t>The </a:t>
            </a:r>
            <a:r>
              <a:rPr lang="en-US" sz="2600" b="1" dirty="0" err="1" smtClean="0"/>
              <a:t>Glycolysis</a:t>
            </a:r>
            <a:r>
              <a:rPr lang="en-US" sz="2600" dirty="0" smtClean="0"/>
              <a:t> occurs in all living organisms (prokaryotes and eukaryotes). However, plant </a:t>
            </a:r>
            <a:r>
              <a:rPr lang="en-US" sz="2600" dirty="0" err="1" smtClean="0"/>
              <a:t>glycolysis</a:t>
            </a:r>
            <a:r>
              <a:rPr lang="en-US" sz="2600" dirty="0" smtClean="0"/>
              <a:t> has unique regulatory features, as well as a partial </a:t>
            </a:r>
            <a:r>
              <a:rPr lang="en-US" sz="2600" dirty="0" err="1" smtClean="0"/>
              <a:t>glycolytic</a:t>
            </a:r>
            <a:r>
              <a:rPr lang="en-US" sz="2600" dirty="0" smtClean="0"/>
              <a:t> pathway in plastids and alternative enzymatic pathways for several </a:t>
            </a:r>
            <a:r>
              <a:rPr lang="en-US" sz="2600" dirty="0" err="1" smtClean="0"/>
              <a:t>cytosolic</a:t>
            </a:r>
            <a:r>
              <a:rPr lang="en-US" sz="2600" dirty="0" smtClean="0"/>
              <a:t> steps.</a:t>
            </a:r>
          </a:p>
          <a:p>
            <a:pPr marL="514350" indent="-514350" algn="just" defTabSz="914400" eaLnBrk="1" hangingPunct="1">
              <a:lnSpc>
                <a:spcPct val="150000"/>
              </a:lnSpc>
              <a:spcBef>
                <a:spcPts val="1000"/>
              </a:spcBef>
              <a:buFont typeface="Wingdings" pitchFamily="2" charset="2"/>
              <a:buChar char="Ø"/>
            </a:pPr>
            <a:r>
              <a:rPr lang="en-US" sz="2600" dirty="0" smtClean="0"/>
              <a:t>Because </a:t>
            </a:r>
            <a:r>
              <a:rPr lang="en-US" sz="2600" b="1" dirty="0" smtClean="0"/>
              <a:t>sucrose</a:t>
            </a:r>
            <a:r>
              <a:rPr lang="en-US" sz="2600" dirty="0" smtClean="0"/>
              <a:t> is the major </a:t>
            </a:r>
            <a:r>
              <a:rPr lang="en-US" sz="2600" dirty="0" err="1" smtClean="0"/>
              <a:t>translocated</a:t>
            </a:r>
            <a:r>
              <a:rPr lang="en-US" sz="2600" dirty="0" smtClean="0"/>
              <a:t> sugar in most plants, it is the true sugar substrate for plant respiration. </a:t>
            </a:r>
          </a:p>
          <a:p>
            <a:pPr marL="514350" indent="-514350" algn="just" defTabSz="914400" eaLnBrk="1" hangingPunct="1">
              <a:lnSpc>
                <a:spcPct val="150000"/>
              </a:lnSpc>
              <a:spcBef>
                <a:spcPts val="1000"/>
              </a:spcBef>
              <a:buFont typeface="Wingdings" pitchFamily="2" charset="2"/>
              <a:buChar char="Ø"/>
            </a:pPr>
            <a:r>
              <a:rPr lang="en-US" sz="2600" dirty="0" smtClean="0"/>
              <a:t>In early steps, sucrose is broken down into glucose and fructose, which can readily enter the </a:t>
            </a:r>
            <a:r>
              <a:rPr lang="en-US" sz="2600" dirty="0" err="1" smtClean="0"/>
              <a:t>glycolytic</a:t>
            </a:r>
            <a:r>
              <a:rPr lang="en-US" sz="2600" dirty="0" smtClean="0"/>
              <a:t> pathway.</a:t>
            </a:r>
          </a:p>
          <a:p>
            <a:pPr marL="514350" indent="-514350" algn="just" defTabSz="914400" eaLnBrk="1" hangingPunct="1">
              <a:lnSpc>
                <a:spcPct val="150000"/>
              </a:lnSpc>
              <a:spcBef>
                <a:spcPts val="1000"/>
              </a:spcBef>
              <a:buFont typeface="Wingdings" pitchFamily="2" charset="2"/>
              <a:buChar char="Ø"/>
            </a:pPr>
            <a:endParaRPr lang="en-US" sz="26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Glycolysis</a:t>
            </a:r>
            <a:endParaRPr lang="en-US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293" y="831863"/>
            <a:ext cx="8973451" cy="602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indent="-514350" algn="just" defTabSz="914400" eaLnBrk="1" hangingPunct="1">
              <a:lnSpc>
                <a:spcPct val="150000"/>
              </a:lnSpc>
              <a:spcBef>
                <a:spcPts val="1000"/>
              </a:spcBef>
              <a:buFont typeface="Wingdings" pitchFamily="2" charset="2"/>
              <a:buChar char="Ø"/>
            </a:pPr>
            <a:r>
              <a:rPr lang="en-US" sz="2600" dirty="0" smtClean="0"/>
              <a:t>Plastids such as chloroplasts or </a:t>
            </a:r>
            <a:r>
              <a:rPr lang="en-US" sz="2600" dirty="0" err="1" smtClean="0"/>
              <a:t>amyloplasts</a:t>
            </a:r>
            <a:r>
              <a:rPr lang="en-US" sz="2600" dirty="0" smtClean="0"/>
              <a:t> can also supply substrates for </a:t>
            </a:r>
            <a:r>
              <a:rPr lang="en-US" sz="2600" dirty="0" err="1" smtClean="0"/>
              <a:t>glycolysis</a:t>
            </a:r>
            <a:r>
              <a:rPr lang="en-US" sz="2600" dirty="0" smtClean="0"/>
              <a:t>. Photosynthetic products can directly enter the </a:t>
            </a:r>
            <a:r>
              <a:rPr lang="en-US" sz="2600" dirty="0" err="1" smtClean="0"/>
              <a:t>glycolytic</a:t>
            </a:r>
            <a:r>
              <a:rPr lang="en-US" sz="2600" dirty="0" smtClean="0"/>
              <a:t> pathway as </a:t>
            </a:r>
            <a:r>
              <a:rPr lang="en-US" sz="2600" b="1" dirty="0" err="1" smtClean="0"/>
              <a:t>triose</a:t>
            </a:r>
            <a:r>
              <a:rPr lang="en-US" sz="2600" b="1" dirty="0" smtClean="0"/>
              <a:t> phosphate</a:t>
            </a:r>
            <a:r>
              <a:rPr lang="en-US" sz="2600" dirty="0" smtClean="0"/>
              <a:t>.</a:t>
            </a:r>
          </a:p>
          <a:p>
            <a:pPr marL="514350" indent="-514350" algn="just" defTabSz="914400" eaLnBrk="1" hangingPunct="1">
              <a:lnSpc>
                <a:spcPct val="150000"/>
              </a:lnSpc>
              <a:spcBef>
                <a:spcPts val="1000"/>
              </a:spcBef>
              <a:buFont typeface="Wingdings" pitchFamily="2" charset="2"/>
              <a:buChar char="Ø"/>
            </a:pPr>
            <a:r>
              <a:rPr lang="en-US" sz="2600" dirty="0" smtClean="0"/>
              <a:t>Starch is synthesized only in the plastids, and </a:t>
            </a:r>
            <a:r>
              <a:rPr lang="en-US" sz="2600" b="1" dirty="0" smtClean="0"/>
              <a:t>carbon components obtained from starch degradation</a:t>
            </a:r>
            <a:r>
              <a:rPr lang="en-US" sz="2600" dirty="0" smtClean="0"/>
              <a:t> enters the </a:t>
            </a:r>
            <a:r>
              <a:rPr lang="en-US" sz="2600" dirty="0" err="1" smtClean="0"/>
              <a:t>glycolytic</a:t>
            </a:r>
            <a:r>
              <a:rPr lang="en-US" sz="2600" dirty="0" smtClean="0"/>
              <a:t> pathway in the </a:t>
            </a:r>
            <a:r>
              <a:rPr lang="en-US" sz="2600" dirty="0" err="1" smtClean="0"/>
              <a:t>cytosol</a:t>
            </a:r>
            <a:r>
              <a:rPr lang="en-US" sz="2600" dirty="0" smtClean="0"/>
              <a:t> primarily as;</a:t>
            </a:r>
          </a:p>
          <a:p>
            <a:pPr marL="971550" lvl="1" indent="-514350" algn="just" defTabSz="914400" eaLnBrk="1" hangingPunct="1">
              <a:lnSpc>
                <a:spcPct val="15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sz="2600" b="1" dirty="0" err="1" smtClean="0"/>
              <a:t>hexose</a:t>
            </a:r>
            <a:r>
              <a:rPr lang="en-US" sz="2600" b="1" dirty="0" smtClean="0"/>
              <a:t> phosphate </a:t>
            </a:r>
            <a:r>
              <a:rPr lang="en-US" sz="2600" dirty="0" smtClean="0"/>
              <a:t>(</a:t>
            </a:r>
            <a:r>
              <a:rPr lang="en-US" sz="2600" dirty="0" err="1" smtClean="0"/>
              <a:t>translocated</a:t>
            </a:r>
            <a:r>
              <a:rPr lang="en-US" sz="2600" dirty="0" smtClean="0"/>
              <a:t> out of </a:t>
            </a:r>
            <a:r>
              <a:rPr lang="en-US" sz="2600" dirty="0" err="1" smtClean="0"/>
              <a:t>amyloplasts</a:t>
            </a:r>
            <a:r>
              <a:rPr lang="en-US" sz="2600" dirty="0" smtClean="0"/>
              <a:t>).</a:t>
            </a:r>
          </a:p>
          <a:p>
            <a:pPr marL="971550" lvl="1" indent="-514350" algn="just" defTabSz="914400" eaLnBrk="1" hangingPunct="1">
              <a:lnSpc>
                <a:spcPct val="15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sz="2600" b="1" dirty="0" err="1" smtClean="0"/>
              <a:t>triose</a:t>
            </a:r>
            <a:r>
              <a:rPr lang="en-US" sz="2600" b="1" dirty="0" smtClean="0"/>
              <a:t> phosphate </a:t>
            </a:r>
            <a:r>
              <a:rPr lang="en-US" sz="2600" dirty="0" smtClean="0"/>
              <a:t>(</a:t>
            </a:r>
            <a:r>
              <a:rPr lang="en-US" sz="2600" dirty="0" err="1" smtClean="0"/>
              <a:t>translocated</a:t>
            </a:r>
            <a:r>
              <a:rPr lang="en-US" sz="2600" dirty="0" smtClean="0"/>
              <a:t> out of chloroplasts). 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Glycolysis</a:t>
            </a:r>
            <a:endParaRPr lang="en-US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Fermentation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9273" y="843377"/>
            <a:ext cx="9033163" cy="54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b="1" dirty="0" smtClean="0"/>
              <a:t>If </a:t>
            </a:r>
            <a:r>
              <a:rPr lang="en-US" sz="2600" b="1" dirty="0" smtClean="0">
                <a:solidFill>
                  <a:srgbClr val="C00000"/>
                </a:solidFill>
              </a:rPr>
              <a:t>Oxygen</a:t>
            </a:r>
            <a:r>
              <a:rPr lang="en-US" sz="2600" b="1" dirty="0" smtClean="0"/>
              <a:t> is </a:t>
            </a:r>
            <a:r>
              <a:rPr lang="en-US" sz="2600" b="1" dirty="0" smtClean="0">
                <a:solidFill>
                  <a:srgbClr val="C00000"/>
                </a:solidFill>
              </a:rPr>
              <a:t>present</a:t>
            </a:r>
            <a:r>
              <a:rPr lang="en-US" sz="2600" b="1" dirty="0" smtClean="0"/>
              <a:t> (</a:t>
            </a:r>
            <a:r>
              <a:rPr lang="en-US" sz="2600" b="1" dirty="0" smtClean="0">
                <a:solidFill>
                  <a:srgbClr val="C00000"/>
                </a:solidFill>
              </a:rPr>
              <a:t>aerobic</a:t>
            </a:r>
            <a:r>
              <a:rPr lang="en-US" sz="2600" b="1" dirty="0" smtClean="0"/>
              <a:t> condition)</a:t>
            </a:r>
            <a:r>
              <a:rPr lang="en-US" sz="2600" dirty="0" smtClean="0"/>
              <a:t>, the </a:t>
            </a:r>
            <a:r>
              <a:rPr lang="en-US" sz="2600" b="1" dirty="0" err="1" smtClean="0"/>
              <a:t>pyruvate</a:t>
            </a:r>
            <a:r>
              <a:rPr lang="en-US" sz="2600" b="1" dirty="0" smtClean="0"/>
              <a:t> </a:t>
            </a:r>
            <a:r>
              <a:rPr lang="en-US" sz="2600" dirty="0" smtClean="0"/>
              <a:t>produced from </a:t>
            </a:r>
            <a:r>
              <a:rPr lang="en-US" sz="2600" dirty="0" err="1" smtClean="0"/>
              <a:t>Glycolysis</a:t>
            </a:r>
            <a:r>
              <a:rPr lang="en-US" sz="2600" dirty="0" smtClean="0"/>
              <a:t> is </a:t>
            </a:r>
            <a:r>
              <a:rPr lang="en-US" sz="2600" dirty="0"/>
              <a:t>converted to </a:t>
            </a:r>
            <a:r>
              <a:rPr lang="en-US" sz="2600" b="1" dirty="0"/>
              <a:t>acetyl </a:t>
            </a:r>
            <a:r>
              <a:rPr lang="en-US" sz="2600" b="1" dirty="0" err="1" smtClean="0"/>
              <a:t>CoA</a:t>
            </a:r>
            <a:r>
              <a:rPr lang="en-US" sz="2600" dirty="0" smtClean="0"/>
              <a:t>, which enters the </a:t>
            </a:r>
            <a:r>
              <a:rPr lang="en-US" sz="2600" b="1" dirty="0" smtClean="0"/>
              <a:t>citric </a:t>
            </a:r>
            <a:r>
              <a:rPr lang="en-US" sz="2600" b="1" dirty="0"/>
              <a:t>acid </a:t>
            </a:r>
            <a:r>
              <a:rPr lang="en-US" sz="2600" b="1" dirty="0" smtClean="0"/>
              <a:t>cycle.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b="1" dirty="0" smtClean="0"/>
              <a:t>In </a:t>
            </a:r>
            <a:r>
              <a:rPr lang="en-US" sz="2600" b="1" dirty="0" smtClean="0">
                <a:solidFill>
                  <a:srgbClr val="C00000"/>
                </a:solidFill>
              </a:rPr>
              <a:t>Oxygen</a:t>
            </a:r>
            <a:r>
              <a:rPr lang="en-US" sz="2600" b="1" dirty="0" smtClean="0"/>
              <a:t> is </a:t>
            </a:r>
            <a:r>
              <a:rPr lang="en-US" sz="2600" b="1" dirty="0" smtClean="0">
                <a:solidFill>
                  <a:srgbClr val="C00000"/>
                </a:solidFill>
              </a:rPr>
              <a:t>absent </a:t>
            </a:r>
            <a:r>
              <a:rPr lang="en-US" sz="2600" b="1" dirty="0" smtClean="0"/>
              <a:t>(</a:t>
            </a:r>
            <a:r>
              <a:rPr lang="en-US" sz="2600" b="1" dirty="0" smtClean="0">
                <a:solidFill>
                  <a:srgbClr val="C00000"/>
                </a:solidFill>
              </a:rPr>
              <a:t>anaerobic</a:t>
            </a:r>
            <a:r>
              <a:rPr lang="en-US" sz="2600" b="1" dirty="0" smtClean="0"/>
              <a:t>),</a:t>
            </a:r>
            <a:r>
              <a:rPr lang="en-US" sz="2600" dirty="0" smtClean="0"/>
              <a:t> the citric acid cycle (</a:t>
            </a:r>
            <a:r>
              <a:rPr lang="en-US" sz="2600" dirty="0" err="1" smtClean="0"/>
              <a:t>krebs</a:t>
            </a:r>
            <a:r>
              <a:rPr lang="en-US" sz="2600" dirty="0" smtClean="0"/>
              <a:t> cycle) and oxidative phosphorylation cannot work, and thus the NAD</a:t>
            </a:r>
            <a:r>
              <a:rPr lang="en-US" sz="2600" baseline="30000" dirty="0" smtClean="0"/>
              <a:t>+</a:t>
            </a:r>
            <a:r>
              <a:rPr lang="en-US" sz="2600" dirty="0" smtClean="0"/>
              <a:t> required for </a:t>
            </a:r>
            <a:r>
              <a:rPr lang="en-US" sz="2600" dirty="0" err="1" smtClean="0"/>
              <a:t>glycolysis</a:t>
            </a:r>
            <a:r>
              <a:rPr lang="en-US" sz="2600" dirty="0" smtClean="0"/>
              <a:t> is limited.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 smtClean="0"/>
              <a:t>Once all the NAD</a:t>
            </a:r>
            <a:r>
              <a:rPr lang="en-US" sz="2600" baseline="30000" dirty="0" smtClean="0"/>
              <a:t>+</a:t>
            </a:r>
            <a:r>
              <a:rPr lang="en-US" sz="2600" dirty="0" smtClean="0"/>
              <a:t> becomes in the reduced form (NADH), </a:t>
            </a:r>
          </a:p>
          <a:p>
            <a:pPr marL="514350" indent="-514350" algn="just">
              <a:lnSpc>
                <a:spcPct val="150000"/>
              </a:lnSpc>
            </a:pPr>
            <a:r>
              <a:rPr lang="en-US" sz="2600" dirty="0" smtClean="0"/>
              <a:t>	the plants and other organisms can overcome this problem by further metabolism of </a:t>
            </a:r>
            <a:r>
              <a:rPr lang="en-US" sz="2600" dirty="0" err="1" smtClean="0"/>
              <a:t>pyruvate</a:t>
            </a:r>
            <a:r>
              <a:rPr lang="en-US" sz="2600" dirty="0" smtClean="0"/>
              <a:t>, known as </a:t>
            </a:r>
            <a:r>
              <a:rPr lang="en-US" sz="2600" b="1" dirty="0" smtClean="0">
                <a:solidFill>
                  <a:srgbClr val="C00000"/>
                </a:solidFill>
              </a:rPr>
              <a:t>Fermentation</a:t>
            </a:r>
            <a:r>
              <a:rPr lang="en-US" sz="2600" b="1" dirty="0" smtClean="0"/>
              <a:t>.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Fermentation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 b="9967"/>
          <a:stretch>
            <a:fillRect/>
          </a:stretch>
        </p:blipFill>
        <p:spPr bwMode="auto">
          <a:xfrm>
            <a:off x="1" y="881950"/>
            <a:ext cx="9144000" cy="5162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Fermentation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" y="843377"/>
            <a:ext cx="9102436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sz="2600" b="1" dirty="0" smtClean="0"/>
              <a:t>In </a:t>
            </a:r>
            <a:r>
              <a:rPr lang="en-US" sz="2600" b="1" dirty="0" smtClean="0">
                <a:solidFill>
                  <a:srgbClr val="C00000"/>
                </a:solidFill>
              </a:rPr>
              <a:t>alcoholic fermentation </a:t>
            </a:r>
            <a:r>
              <a:rPr lang="en-US" sz="2600" dirty="0" smtClean="0"/>
              <a:t>(common in plants and yeast), two enzymes, </a:t>
            </a:r>
            <a:r>
              <a:rPr lang="en-US" sz="2600" dirty="0" err="1" smtClean="0"/>
              <a:t>pyruvate</a:t>
            </a:r>
            <a:r>
              <a:rPr lang="en-US" sz="2600" dirty="0" smtClean="0"/>
              <a:t> </a:t>
            </a:r>
            <a:r>
              <a:rPr lang="en-US" sz="2600" dirty="0" err="1" smtClean="0"/>
              <a:t>decarboxylase</a:t>
            </a:r>
            <a:r>
              <a:rPr lang="en-US" sz="2600" dirty="0" smtClean="0"/>
              <a:t> and alcohol </a:t>
            </a:r>
            <a:r>
              <a:rPr lang="en-US" sz="2600" dirty="0" err="1" smtClean="0"/>
              <a:t>dehydrogenase</a:t>
            </a:r>
            <a:r>
              <a:rPr lang="en-US" sz="2600" dirty="0" smtClean="0"/>
              <a:t> converts </a:t>
            </a:r>
            <a:r>
              <a:rPr lang="en-US" sz="2600" b="1" dirty="0" err="1" smtClean="0"/>
              <a:t>pyruvate</a:t>
            </a:r>
            <a:r>
              <a:rPr lang="en-US" sz="2600" b="1" dirty="0" smtClean="0"/>
              <a:t> (</a:t>
            </a:r>
            <a:r>
              <a:rPr lang="en-US" sz="2600" b="1" dirty="0" err="1" smtClean="0"/>
              <a:t>pyruvic</a:t>
            </a:r>
            <a:r>
              <a:rPr lang="en-US" sz="2600" b="1" dirty="0" smtClean="0"/>
              <a:t> acid) into ethanol and CO</a:t>
            </a:r>
            <a:r>
              <a:rPr lang="en-US" sz="2600" b="1" baseline="-25000" dirty="0" smtClean="0"/>
              <a:t>2</a:t>
            </a:r>
            <a:r>
              <a:rPr lang="en-US" sz="2600" b="1" dirty="0" smtClean="0"/>
              <a:t> and oxidizing  NADH to NAD</a:t>
            </a:r>
            <a:r>
              <a:rPr lang="en-US" sz="2600" b="1" baseline="30000" dirty="0" smtClean="0"/>
              <a:t>+</a:t>
            </a:r>
            <a:r>
              <a:rPr lang="en-US" sz="2600" b="1" dirty="0" smtClean="0"/>
              <a:t> </a:t>
            </a:r>
            <a:r>
              <a:rPr lang="en-US" sz="2600" dirty="0" smtClean="0"/>
              <a:t>, which is required for </a:t>
            </a:r>
            <a:r>
              <a:rPr lang="en-US" sz="2600" dirty="0" err="1" smtClean="0"/>
              <a:t>glycolysis</a:t>
            </a:r>
            <a:r>
              <a:rPr lang="en-US" sz="2600" dirty="0" smtClean="0"/>
              <a:t>.</a:t>
            </a:r>
            <a:endParaRPr lang="en-US" sz="2600" b="1" dirty="0" smtClean="0"/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sz="2600" b="1" dirty="0" smtClean="0"/>
              <a:t>In </a:t>
            </a:r>
            <a:r>
              <a:rPr lang="en-US" sz="2600" b="1" dirty="0" smtClean="0">
                <a:solidFill>
                  <a:srgbClr val="C00000"/>
                </a:solidFill>
              </a:rPr>
              <a:t>lactic acid fermentation</a:t>
            </a:r>
            <a:r>
              <a:rPr lang="en-US" sz="2600" b="1" dirty="0" smtClean="0"/>
              <a:t> </a:t>
            </a:r>
            <a:r>
              <a:rPr lang="en-US" sz="2600" dirty="0" smtClean="0"/>
              <a:t>(common to mammalian muscle but also found in plants), the enzyme lactate </a:t>
            </a:r>
            <a:r>
              <a:rPr lang="en-US" sz="2600" dirty="0" err="1" smtClean="0"/>
              <a:t>dehydrogenase</a:t>
            </a:r>
            <a:r>
              <a:rPr lang="en-US" sz="2600" dirty="0" smtClean="0"/>
              <a:t> uses NADH to reduce the </a:t>
            </a:r>
            <a:r>
              <a:rPr lang="en-US" sz="2600" b="1" dirty="0" err="1" smtClean="0"/>
              <a:t>pyruvate</a:t>
            </a:r>
            <a:r>
              <a:rPr lang="en-US" sz="2600" b="1" dirty="0" smtClean="0"/>
              <a:t> to lactate (lactic acid), and regenerating  NAD</a:t>
            </a:r>
            <a:r>
              <a:rPr lang="en-US" sz="2600" b="1" baseline="30000" dirty="0" smtClean="0"/>
              <a:t>+</a:t>
            </a:r>
            <a:r>
              <a:rPr lang="en-US" sz="2600" b="1" dirty="0" smtClean="0"/>
              <a:t>  </a:t>
            </a:r>
            <a:r>
              <a:rPr lang="en-US" sz="2600" dirty="0" smtClean="0"/>
              <a:t>required for </a:t>
            </a:r>
            <a:r>
              <a:rPr lang="en-US" sz="2600" dirty="0" err="1" smtClean="0"/>
              <a:t>glycolysis</a:t>
            </a:r>
            <a:r>
              <a:rPr lang="en-US" sz="2600" dirty="0" smtClean="0"/>
              <a:t>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Fermentation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lum bright="-20000" contrast="40000"/>
          </a:blip>
          <a:srcRect/>
          <a:stretch>
            <a:fillRect/>
          </a:stretch>
        </p:blipFill>
        <p:spPr bwMode="auto">
          <a:xfrm>
            <a:off x="254895" y="859395"/>
            <a:ext cx="8647113" cy="551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="" xmlns:a16="http://schemas.microsoft.com/office/drawing/2014/main" id="{AD3B3EF7-FBC7-492F-9055-FA2E3D2A77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37665" y="302213"/>
            <a:ext cx="8722570" cy="62646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4" name="Rectangle 3"/>
          <p:cNvSpPr/>
          <p:nvPr/>
        </p:nvSpPr>
        <p:spPr>
          <a:xfrm>
            <a:off x="332509" y="490438"/>
            <a:ext cx="8487963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Lecture 8</a:t>
            </a:r>
            <a:endParaRPr lang="ar-EG" sz="4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Respiration and Lipid Metabolism</a:t>
            </a:r>
          </a:p>
          <a:p>
            <a:pPr lvl="0">
              <a:lnSpc>
                <a:spcPct val="150000"/>
              </a:lnSpc>
            </a:pP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	  </a:t>
            </a:r>
            <a:r>
              <a:rPr lang="en-US" sz="3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1- </a:t>
            </a:r>
            <a:r>
              <a:rPr lang="en-US" sz="3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Glycolysis</a:t>
            </a:r>
            <a:endParaRPr lang="en-US" sz="3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lvl="0">
              <a:lnSpc>
                <a:spcPct val="150000"/>
              </a:lnSpc>
            </a:pPr>
            <a:r>
              <a:rPr lang="en-US" sz="3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	  2- Pentose Phosphate Pathway</a:t>
            </a:r>
          </a:p>
          <a:p>
            <a:pPr lvl="0">
              <a:lnSpc>
                <a:spcPct val="150000"/>
              </a:lnSpc>
            </a:pPr>
            <a:r>
              <a:rPr lang="en-US" sz="3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	  2- Citric acid cycle (Krebs cycle)</a:t>
            </a:r>
          </a:p>
          <a:p>
            <a:pPr lvl="0">
              <a:lnSpc>
                <a:spcPct val="150000"/>
              </a:lnSpc>
            </a:pPr>
            <a:r>
              <a:rPr lang="en-US" sz="3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	  3- Oxidative phosphorylation</a:t>
            </a:r>
          </a:p>
          <a:p>
            <a:pPr>
              <a:lnSpc>
                <a:spcPct val="150000"/>
              </a:lnSpc>
            </a:pPr>
            <a:r>
              <a:rPr lang="en-US" sz="3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	  4- Lipid metabolism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Fermentation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9273" y="843377"/>
            <a:ext cx="9033163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b="1" dirty="0" smtClean="0"/>
              <a:t>In corn, </a:t>
            </a:r>
            <a:r>
              <a:rPr lang="en-US" sz="2600" dirty="0" smtClean="0"/>
              <a:t>the initial response to low oxygen is </a:t>
            </a:r>
            <a:r>
              <a:rPr lang="en-US" sz="2600" b="1" dirty="0" smtClean="0"/>
              <a:t>lactic acid fermentation</a:t>
            </a:r>
            <a:r>
              <a:rPr lang="en-US" sz="2600" dirty="0" smtClean="0"/>
              <a:t>, but the subsequent response is </a:t>
            </a:r>
            <a:r>
              <a:rPr lang="en-US" sz="2600" b="1" dirty="0" smtClean="0"/>
              <a:t>alcoholic fermentation</a:t>
            </a:r>
            <a:r>
              <a:rPr lang="en-US" sz="2600" dirty="0" smtClean="0"/>
              <a:t>. 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 smtClean="0"/>
              <a:t>Ethanol is less toxic end product of fermentation because it can diffuse out of the cell.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 smtClean="0"/>
              <a:t>Lactate accumulation promotes acidification of the </a:t>
            </a:r>
            <a:r>
              <a:rPr lang="en-US" sz="2600" dirty="0" err="1" smtClean="0"/>
              <a:t>cytosol</a:t>
            </a:r>
            <a:r>
              <a:rPr lang="en-US" sz="2600" dirty="0" smtClean="0"/>
              <a:t>. 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 smtClean="0"/>
              <a:t>In other cases, plants function under near-anaerobic conditions by carrying out </a:t>
            </a:r>
            <a:r>
              <a:rPr lang="en-US" sz="2600" b="1" dirty="0" smtClean="0"/>
              <a:t>some form of fermentation</a:t>
            </a:r>
            <a:r>
              <a:rPr lang="en-US" sz="2600" dirty="0" smtClean="0"/>
              <a:t>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Gluconeogenesis</a:t>
            </a:r>
            <a:endParaRPr lang="en-US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9273" y="843377"/>
            <a:ext cx="9033163" cy="586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500" dirty="0" smtClean="0"/>
              <a:t>The sequence of reactions that lead to </a:t>
            </a:r>
            <a:r>
              <a:rPr lang="en-US" sz="2500" b="1" dirty="0" smtClean="0"/>
              <a:t>formation of </a:t>
            </a:r>
            <a:r>
              <a:rPr lang="en-US" sz="2500" b="1" dirty="0" err="1" smtClean="0"/>
              <a:t>pyruvate</a:t>
            </a:r>
            <a:r>
              <a:rPr lang="en-US" sz="2500" b="1" dirty="0" smtClean="0"/>
              <a:t> from glucose</a:t>
            </a:r>
            <a:r>
              <a:rPr lang="en-US" sz="2500" dirty="0" smtClean="0"/>
              <a:t> occurs in all organisms that carry out </a:t>
            </a:r>
            <a:r>
              <a:rPr lang="en-US" sz="2500" b="1" dirty="0" err="1" smtClean="0"/>
              <a:t>Glycolysis</a:t>
            </a:r>
            <a:r>
              <a:rPr lang="en-US" sz="2500" dirty="0" smtClean="0"/>
              <a:t>.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500" dirty="0" smtClean="0"/>
              <a:t>In addition, organisms can operate an </a:t>
            </a:r>
            <a:r>
              <a:rPr lang="en-US" sz="2500" b="1" dirty="0" smtClean="0"/>
              <a:t>opposite pathway (</a:t>
            </a:r>
            <a:r>
              <a:rPr lang="en-US" sz="2500" b="1" dirty="0" err="1" smtClean="0"/>
              <a:t>Gluconeogenesis</a:t>
            </a:r>
            <a:r>
              <a:rPr lang="en-US" sz="2500" b="1" dirty="0" smtClean="0"/>
              <a:t>) to synthesize sugar from organic acids. 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500" b="1" dirty="0" err="1" smtClean="0"/>
              <a:t>Gluconeogenesis</a:t>
            </a:r>
            <a:r>
              <a:rPr lang="en-US" sz="2500" b="1" dirty="0" smtClean="0"/>
              <a:t> is not common in plants</a:t>
            </a:r>
            <a:r>
              <a:rPr lang="en-US" sz="2500" dirty="0" smtClean="0"/>
              <a:t>, but in seeds of some plants, such as castor bean and sunflower, that store a significant quantity of their carbon in form of oils (</a:t>
            </a:r>
            <a:r>
              <a:rPr lang="en-US" sz="2500" dirty="0" err="1" smtClean="0"/>
              <a:t>triacylglycerols</a:t>
            </a:r>
            <a:r>
              <a:rPr lang="en-US" sz="2500" dirty="0" smtClean="0"/>
              <a:t>), after seed germination, much of the oil is converted by </a:t>
            </a:r>
            <a:r>
              <a:rPr lang="en-US" sz="2500" dirty="0" err="1" smtClean="0"/>
              <a:t>gluconeogenesis</a:t>
            </a:r>
            <a:r>
              <a:rPr lang="en-US" sz="2500" dirty="0" smtClean="0"/>
              <a:t> to sucrose for growing seedling.</a:t>
            </a:r>
            <a:endParaRPr lang="en-US" sz="2500" b="1" dirty="0" smtClean="0"/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Pentose Phosphate Pathway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9273" y="843377"/>
            <a:ext cx="9033163" cy="531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45000"/>
              </a:lnSpc>
              <a:buFont typeface="Wingdings" pitchFamily="2" charset="2"/>
              <a:buChar char="Ø"/>
            </a:pPr>
            <a:r>
              <a:rPr lang="en-US" sz="2600" dirty="0" smtClean="0"/>
              <a:t>The </a:t>
            </a:r>
            <a:r>
              <a:rPr lang="en-US" sz="2600" dirty="0" err="1" smtClean="0"/>
              <a:t>glycolysis</a:t>
            </a:r>
            <a:r>
              <a:rPr lang="en-US" sz="2600" dirty="0" smtClean="0"/>
              <a:t> is not the only pathway for the oxidation of sugars in plant cells. Other metabolic pathway, the </a:t>
            </a:r>
            <a:r>
              <a:rPr lang="en-US" sz="2600" b="1" dirty="0" smtClean="0"/>
              <a:t>oxidative pentose phosphate pathway </a:t>
            </a:r>
            <a:r>
              <a:rPr lang="en-US" sz="2600" dirty="0" smtClean="0"/>
              <a:t>can also perform this task. </a:t>
            </a:r>
          </a:p>
          <a:p>
            <a:pPr marL="514350" indent="-514350" algn="just">
              <a:lnSpc>
                <a:spcPct val="145000"/>
              </a:lnSpc>
              <a:buFont typeface="Wingdings" pitchFamily="2" charset="2"/>
              <a:buChar char="Ø"/>
            </a:pPr>
            <a:r>
              <a:rPr lang="en-US" sz="2600" dirty="0" smtClean="0"/>
              <a:t>The reactions are carried out by soluble enzymes present in the </a:t>
            </a:r>
            <a:r>
              <a:rPr lang="en-US" sz="2600" dirty="0" err="1" smtClean="0"/>
              <a:t>cytosol</a:t>
            </a:r>
            <a:r>
              <a:rPr lang="en-US" sz="2600" dirty="0" smtClean="0"/>
              <a:t> and in plastids.</a:t>
            </a:r>
          </a:p>
          <a:p>
            <a:pPr marL="514350" indent="-514350" algn="just">
              <a:lnSpc>
                <a:spcPct val="145000"/>
              </a:lnSpc>
              <a:buFont typeface="Wingdings" pitchFamily="2" charset="2"/>
              <a:buChar char="Ø"/>
            </a:pPr>
            <a:r>
              <a:rPr lang="en-US" sz="2600" dirty="0" smtClean="0"/>
              <a:t>The first two reactions of this pathway involve </a:t>
            </a:r>
            <a:r>
              <a:rPr lang="en-US" sz="2600" b="1" dirty="0" smtClean="0"/>
              <a:t>oxidative</a:t>
            </a:r>
            <a:r>
              <a:rPr lang="en-US" sz="2600" dirty="0" smtClean="0"/>
              <a:t> </a:t>
            </a:r>
            <a:r>
              <a:rPr lang="en-US" sz="2600" b="1" dirty="0" smtClean="0"/>
              <a:t>events</a:t>
            </a:r>
            <a:r>
              <a:rPr lang="en-US" sz="2600" dirty="0" smtClean="0"/>
              <a:t> that </a:t>
            </a:r>
            <a:r>
              <a:rPr lang="en-US" sz="2600" b="1" dirty="0" smtClean="0"/>
              <a:t>convert</a:t>
            </a:r>
            <a:r>
              <a:rPr lang="en-US" sz="2600" dirty="0" smtClean="0"/>
              <a:t> </a:t>
            </a:r>
            <a:r>
              <a:rPr lang="en-US" sz="2600" b="1" dirty="0" smtClean="0"/>
              <a:t>6-carbon sugar (glucose-6-phosphate) </a:t>
            </a:r>
            <a:r>
              <a:rPr lang="en-US" sz="2600" dirty="0" smtClean="0"/>
              <a:t>to a </a:t>
            </a:r>
            <a:r>
              <a:rPr lang="en-US" sz="2600" b="1" dirty="0" smtClean="0"/>
              <a:t>5-carbon sugar </a:t>
            </a:r>
            <a:r>
              <a:rPr lang="en-US" sz="2600" dirty="0" smtClean="0"/>
              <a:t>(</a:t>
            </a:r>
            <a:r>
              <a:rPr lang="en-US" sz="2600" b="1" dirty="0" smtClean="0"/>
              <a:t>ribulose-5-phosphate</a:t>
            </a:r>
            <a:r>
              <a:rPr lang="en-US" sz="2600" dirty="0" smtClean="0"/>
              <a:t>), with loss of a CO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 molecule and </a:t>
            </a:r>
            <a:r>
              <a:rPr lang="en-US" sz="2600" b="1" dirty="0" smtClean="0"/>
              <a:t>generating</a:t>
            </a:r>
            <a:r>
              <a:rPr lang="en-US" sz="2600" dirty="0" smtClean="0"/>
              <a:t> </a:t>
            </a:r>
            <a:r>
              <a:rPr lang="en-US" sz="2600" b="1" dirty="0" smtClean="0"/>
              <a:t>two NADPH molecules </a:t>
            </a:r>
            <a:r>
              <a:rPr lang="en-US" sz="2600" dirty="0" smtClean="0"/>
              <a:t>(not NADH). 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Pentose Phosphate Pathway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9273" y="843377"/>
            <a:ext cx="9033163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 smtClean="0"/>
              <a:t>The remaining reactions of the pathway convert ribulose-5-phosphate to the </a:t>
            </a:r>
            <a:r>
              <a:rPr lang="en-US" sz="2600" dirty="0" err="1" smtClean="0"/>
              <a:t>glycolytic</a:t>
            </a:r>
            <a:r>
              <a:rPr lang="en-US" sz="2600" dirty="0" smtClean="0"/>
              <a:t> intermediates, glyceraldehyde-3-phosphate (</a:t>
            </a:r>
            <a:r>
              <a:rPr lang="en-US" sz="2600" b="1" dirty="0" err="1" smtClean="0"/>
              <a:t>triose</a:t>
            </a:r>
            <a:r>
              <a:rPr lang="en-US" sz="2600" b="1" dirty="0" smtClean="0"/>
              <a:t> phosphate</a:t>
            </a:r>
            <a:r>
              <a:rPr lang="en-US" sz="2600" dirty="0" smtClean="0"/>
              <a:t>) and </a:t>
            </a:r>
            <a:r>
              <a:rPr lang="en-US" sz="2600" b="1" dirty="0" smtClean="0"/>
              <a:t>fructose-6-phosphate</a:t>
            </a:r>
            <a:r>
              <a:rPr lang="en-US" sz="2600" dirty="0" smtClean="0"/>
              <a:t>.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 smtClean="0"/>
              <a:t>The </a:t>
            </a:r>
            <a:r>
              <a:rPr lang="en-US" sz="2600" b="1" dirty="0" err="1" smtClean="0"/>
              <a:t>triose</a:t>
            </a:r>
            <a:r>
              <a:rPr lang="en-US" sz="2600" b="1" dirty="0" smtClean="0"/>
              <a:t> phosphate </a:t>
            </a:r>
            <a:r>
              <a:rPr lang="en-US" sz="2600" dirty="0" smtClean="0"/>
              <a:t>enters the last stages of </a:t>
            </a:r>
            <a:r>
              <a:rPr lang="en-US" sz="2600" b="1" dirty="0" err="1" smtClean="0"/>
              <a:t>glycolysis</a:t>
            </a:r>
            <a:r>
              <a:rPr lang="en-US" sz="2600" dirty="0" smtClean="0"/>
              <a:t>.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 smtClean="0"/>
              <a:t>The end result of the pathway is the complete oxidation of one </a:t>
            </a:r>
            <a:r>
              <a:rPr lang="en-US" sz="2600" b="1" dirty="0" smtClean="0"/>
              <a:t>glucose-6-phosphate</a:t>
            </a:r>
            <a:r>
              <a:rPr lang="en-US" sz="2600" dirty="0" smtClean="0"/>
              <a:t> molecule to </a:t>
            </a:r>
            <a:r>
              <a:rPr lang="en-US" sz="2600" b="1" dirty="0" smtClean="0"/>
              <a:t>CO</a:t>
            </a:r>
            <a:r>
              <a:rPr lang="en-US" sz="2600" b="1" baseline="-25000" dirty="0" smtClean="0"/>
              <a:t>2</a:t>
            </a:r>
            <a:r>
              <a:rPr lang="en-US" sz="2600" b="1" dirty="0" smtClean="0"/>
              <a:t> </a:t>
            </a:r>
            <a:r>
              <a:rPr lang="en-US" sz="2600" dirty="0" smtClean="0"/>
              <a:t>with the synthesis of 12 NADPH molecules (</a:t>
            </a:r>
            <a:r>
              <a:rPr lang="en-US" sz="2600" dirty="0" err="1" smtClean="0"/>
              <a:t>nicotinamide</a:t>
            </a:r>
            <a:r>
              <a:rPr lang="en-US" sz="2600" dirty="0" smtClean="0"/>
              <a:t> adenine </a:t>
            </a:r>
            <a:r>
              <a:rPr lang="en-US" sz="2600" dirty="0" err="1" smtClean="0"/>
              <a:t>dinucleotide</a:t>
            </a:r>
            <a:r>
              <a:rPr lang="en-US" sz="2600" dirty="0" smtClean="0"/>
              <a:t> phosphate,  energy-carrying molecule).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Pentose Phosphate Pathway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9273" y="843377"/>
            <a:ext cx="9033163" cy="5301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40000"/>
              </a:lnSpc>
              <a:buFont typeface="Wingdings" pitchFamily="2" charset="2"/>
              <a:buChar char="Ø"/>
            </a:pPr>
            <a:r>
              <a:rPr lang="en-US" sz="2600" dirty="0" smtClean="0"/>
              <a:t>The oxidative pentose phosphate pathway plays several roles in plant metabolism:</a:t>
            </a:r>
          </a:p>
          <a:p>
            <a:pPr marL="971550" lvl="1" indent="-514350" algn="just">
              <a:lnSpc>
                <a:spcPct val="140000"/>
              </a:lnSpc>
              <a:buFont typeface="+mj-lt"/>
              <a:buAutoNum type="arabicPeriod"/>
            </a:pPr>
            <a:r>
              <a:rPr lang="en-US" sz="2400" dirty="0" smtClean="0"/>
              <a:t>The produced NADPH drives reductive steps associated with various biosynthetic reactions in the </a:t>
            </a:r>
            <a:r>
              <a:rPr lang="en-US" sz="2400" dirty="0" err="1" smtClean="0"/>
              <a:t>cytosol</a:t>
            </a:r>
            <a:r>
              <a:rPr lang="en-US" sz="2400" dirty="0" smtClean="0"/>
              <a:t>. </a:t>
            </a:r>
          </a:p>
          <a:p>
            <a:pPr marL="971550" lvl="1" indent="-514350" algn="just">
              <a:lnSpc>
                <a:spcPct val="140000"/>
              </a:lnSpc>
              <a:buFont typeface="+mj-lt"/>
              <a:buAutoNum type="arabicPeriod"/>
            </a:pPr>
            <a:r>
              <a:rPr lang="en-US" sz="2400" dirty="0" smtClean="0"/>
              <a:t>In </a:t>
            </a:r>
            <a:r>
              <a:rPr lang="en-US" sz="2400" dirty="0" err="1" smtClean="0"/>
              <a:t>nongreen</a:t>
            </a:r>
            <a:r>
              <a:rPr lang="en-US" sz="2400" dirty="0" smtClean="0"/>
              <a:t> plastids, such as </a:t>
            </a:r>
            <a:r>
              <a:rPr lang="en-US" sz="2400" dirty="0" err="1" smtClean="0"/>
              <a:t>amyloplasts</a:t>
            </a:r>
            <a:r>
              <a:rPr lang="en-US" sz="2400" dirty="0" smtClean="0"/>
              <a:t>, and in chloroplasts functioning in the dark, the NADPH is used in biosynthetic reactions such as lipid biosynthesis and nitrogen assimilation.</a:t>
            </a:r>
          </a:p>
          <a:p>
            <a:pPr marL="971550" lvl="1" indent="-514350" algn="just">
              <a:lnSpc>
                <a:spcPct val="140000"/>
              </a:lnSpc>
              <a:buFont typeface="+mj-lt"/>
              <a:buAutoNum type="arabicPeriod"/>
            </a:pPr>
            <a:r>
              <a:rPr lang="en-US" sz="2400" dirty="0" smtClean="0"/>
              <a:t>Some of the reducing agent (NADPH) generated by this pathway may contribute to cellular energy metabolism for reducing 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and generating ATP.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Pentose Phosphate Pathway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9273" y="843377"/>
            <a:ext cx="9033163" cy="52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50000"/>
              </a:lnSpc>
              <a:buFont typeface="+mj-lt"/>
              <a:buAutoNum type="arabicPeriod" startAt="4"/>
            </a:pPr>
            <a:r>
              <a:rPr lang="en-US" sz="2500" dirty="0" smtClean="0"/>
              <a:t>The pathway produces ribose-5-phosphate, which is a precursor of the ribose and </a:t>
            </a:r>
            <a:r>
              <a:rPr lang="en-US" sz="2500" dirty="0" err="1" smtClean="0"/>
              <a:t>deoxyribose</a:t>
            </a:r>
            <a:r>
              <a:rPr lang="en-US" sz="2500" dirty="0" smtClean="0"/>
              <a:t> needed in the synthesis of RNA and DNA, respectively.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 startAt="4"/>
            </a:pPr>
            <a:r>
              <a:rPr lang="en-US" sz="2500" dirty="0" smtClean="0"/>
              <a:t>Another intermediate in this pathway, the 4-carbon erythrose-4-phosphate, combines with the </a:t>
            </a:r>
            <a:r>
              <a:rPr lang="en-US" sz="2500" dirty="0" err="1" smtClean="0"/>
              <a:t>phosphoenylpyruvate</a:t>
            </a:r>
            <a:r>
              <a:rPr lang="en-US" sz="2500" dirty="0" smtClean="0"/>
              <a:t> (PEP) in the initial reaction that produces plant </a:t>
            </a:r>
            <a:r>
              <a:rPr lang="en-US" sz="2500" dirty="0" err="1" smtClean="0"/>
              <a:t>phenolic</a:t>
            </a:r>
            <a:r>
              <a:rPr lang="en-US" sz="2500" dirty="0" smtClean="0"/>
              <a:t> compounds.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 startAt="4"/>
            </a:pPr>
            <a:r>
              <a:rPr lang="en-US" sz="2500" dirty="0" smtClean="0"/>
              <a:t>During early stages of greening, before leaf tissues become fully photoautotrophic, the oxidative pentose phosphate pathway is thought to be involved in generating Calvin cycle intermediates.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Citric Acid Cycle (Krebs Cycle)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9273" y="843377"/>
            <a:ext cx="9033163" cy="54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b="1" dirty="0" smtClean="0"/>
              <a:t>In 1937,</a:t>
            </a:r>
            <a:r>
              <a:rPr lang="en-US" sz="2600" dirty="0" smtClean="0"/>
              <a:t> the biochemist </a:t>
            </a:r>
            <a:r>
              <a:rPr lang="en-US" sz="2600" b="1" dirty="0" smtClean="0"/>
              <a:t>Hans Krebs </a:t>
            </a:r>
            <a:r>
              <a:rPr lang="en-US" sz="2600" dirty="0" smtClean="0"/>
              <a:t>reported the </a:t>
            </a:r>
            <a:r>
              <a:rPr lang="en-US" sz="2600" b="1" dirty="0" smtClean="0"/>
              <a:t>citric acid cycle</a:t>
            </a:r>
            <a:r>
              <a:rPr lang="en-US" sz="2600" dirty="0" smtClean="0"/>
              <a:t> (also called </a:t>
            </a:r>
            <a:r>
              <a:rPr lang="en-US" sz="2600" b="1" dirty="0" err="1" smtClean="0"/>
              <a:t>tricarboxylic</a:t>
            </a:r>
            <a:r>
              <a:rPr lang="en-US" sz="2600" b="1" dirty="0" smtClean="0"/>
              <a:t> acid (TCA) cycle</a:t>
            </a:r>
            <a:r>
              <a:rPr lang="en-US" sz="2600" dirty="0" smtClean="0"/>
              <a:t>, or </a:t>
            </a:r>
            <a:r>
              <a:rPr lang="en-US" sz="2600" b="1" dirty="0" smtClean="0"/>
              <a:t>Krebs cycle</a:t>
            </a:r>
            <a:r>
              <a:rPr lang="en-US" sz="2600" dirty="0" smtClean="0"/>
              <a:t>.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 smtClean="0"/>
              <a:t>The </a:t>
            </a:r>
            <a:r>
              <a:rPr lang="en-US" sz="2600" dirty="0" err="1" smtClean="0"/>
              <a:t>krebs</a:t>
            </a:r>
            <a:r>
              <a:rPr lang="en-US" sz="2600" dirty="0" smtClean="0"/>
              <a:t> cycle takes place in the </a:t>
            </a:r>
            <a:r>
              <a:rPr lang="en-US" sz="2600" b="1" dirty="0" smtClean="0"/>
              <a:t>mitochondrial matrix.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b="1" dirty="0" smtClean="0"/>
              <a:t>In a preparatory reaction; </a:t>
            </a:r>
            <a:r>
              <a:rPr lang="en-US" sz="2600" dirty="0" smtClean="0"/>
              <a:t>the </a:t>
            </a:r>
            <a:r>
              <a:rPr lang="en-US" sz="2600" b="1" dirty="0" err="1" smtClean="0"/>
              <a:t>pyruvate</a:t>
            </a:r>
            <a:r>
              <a:rPr lang="en-US" sz="2600" dirty="0" smtClean="0"/>
              <a:t> (3-carbons) produced from </a:t>
            </a:r>
            <a:r>
              <a:rPr lang="en-US" sz="2600" b="1" dirty="0" err="1" smtClean="0"/>
              <a:t>glycolysis</a:t>
            </a:r>
            <a:r>
              <a:rPr lang="en-US" sz="2600" dirty="0" smtClean="0"/>
              <a:t> is </a:t>
            </a:r>
            <a:r>
              <a:rPr lang="en-US" sz="2600" b="1" dirty="0" smtClean="0"/>
              <a:t>oxidized </a:t>
            </a:r>
            <a:r>
              <a:rPr lang="en-US" sz="2600" dirty="0" smtClean="0"/>
              <a:t>to </a:t>
            </a:r>
            <a:r>
              <a:rPr lang="en-US" sz="2600" b="1" dirty="0" smtClean="0"/>
              <a:t>acetyl coenzyme A </a:t>
            </a:r>
            <a:r>
              <a:rPr lang="en-US" sz="2600" dirty="0" smtClean="0"/>
              <a:t>(2-carbns, </a:t>
            </a:r>
            <a:r>
              <a:rPr lang="en-US" sz="2600" b="1" dirty="0" smtClean="0"/>
              <a:t>acetyl-</a:t>
            </a:r>
            <a:r>
              <a:rPr lang="en-US" sz="2600" b="1" dirty="0" err="1" smtClean="0"/>
              <a:t>CoA</a:t>
            </a:r>
            <a:r>
              <a:rPr lang="en-US" sz="2600" dirty="0" smtClean="0"/>
              <a:t>)</a:t>
            </a:r>
            <a:r>
              <a:rPr lang="en-US" sz="2600" b="1" dirty="0" smtClean="0"/>
              <a:t> </a:t>
            </a:r>
            <a:r>
              <a:rPr lang="en-US" sz="2600" dirty="0" smtClean="0"/>
              <a:t>by</a:t>
            </a:r>
            <a:r>
              <a:rPr lang="en-US" sz="2600" b="1" dirty="0" smtClean="0"/>
              <a:t> </a:t>
            </a:r>
            <a:r>
              <a:rPr lang="en-US" sz="2600" dirty="0" smtClean="0"/>
              <a:t>the enzyme </a:t>
            </a:r>
            <a:r>
              <a:rPr lang="en-US" sz="2600" b="1" dirty="0" err="1" smtClean="0"/>
              <a:t>pyruvate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dehydrogenase</a:t>
            </a:r>
            <a:r>
              <a:rPr lang="en-US" sz="2600" dirty="0" smtClean="0"/>
              <a:t>,</a:t>
            </a:r>
          </a:p>
          <a:p>
            <a:pPr marL="514350" indent="-514350" algn="just">
              <a:lnSpc>
                <a:spcPct val="150000"/>
              </a:lnSpc>
            </a:pPr>
            <a:r>
              <a:rPr lang="en-US" sz="2600" dirty="0" smtClean="0"/>
              <a:t>	The products of this reaction are</a:t>
            </a:r>
            <a:r>
              <a:rPr lang="en-US" sz="2600" b="1" dirty="0" smtClean="0"/>
              <a:t> NADH (from NAD</a:t>
            </a:r>
            <a:r>
              <a:rPr lang="en-US" sz="2600" b="1" baseline="30000" dirty="0" smtClean="0"/>
              <a:t>+</a:t>
            </a:r>
            <a:r>
              <a:rPr lang="en-US" sz="2600" b="1" dirty="0" smtClean="0"/>
              <a:t>) and CO</a:t>
            </a:r>
            <a:r>
              <a:rPr lang="en-US" sz="2600" b="1" baseline="-25000" dirty="0" smtClean="0"/>
              <a:t>2 </a:t>
            </a:r>
            <a:r>
              <a:rPr lang="en-US" sz="2600" dirty="0" smtClean="0"/>
              <a:t>.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 err="1" smtClean="0"/>
              <a:t>Pyruvate</a:t>
            </a:r>
            <a:r>
              <a:rPr lang="en-US" sz="2600" dirty="0" smtClean="0"/>
              <a:t> is produced by </a:t>
            </a:r>
            <a:r>
              <a:rPr lang="en-US" sz="2600" dirty="0" err="1" smtClean="0"/>
              <a:t>glycolysis</a:t>
            </a:r>
            <a:r>
              <a:rPr lang="en-US" sz="2600" dirty="0" smtClean="0"/>
              <a:t> in the cytoplasm, but </a:t>
            </a:r>
            <a:r>
              <a:rPr lang="en-US" sz="2600" dirty="0" err="1" smtClean="0"/>
              <a:t>pyruvate</a:t>
            </a:r>
            <a:r>
              <a:rPr lang="en-US" sz="2600" dirty="0" smtClean="0"/>
              <a:t> oxidation takes place in mitochondrial matrix.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Citric Acid Cycle (Krebs Cycle)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9273" y="843377"/>
            <a:ext cx="9033163" cy="6031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 smtClean="0"/>
              <a:t>The preparatory reaction occurs twice because </a:t>
            </a:r>
            <a:r>
              <a:rPr lang="en-US" sz="2600" dirty="0" err="1" smtClean="0"/>
              <a:t>glycolysis</a:t>
            </a:r>
            <a:r>
              <a:rPr lang="en-US" sz="2600" dirty="0" smtClean="0"/>
              <a:t> produces two molecules of </a:t>
            </a:r>
            <a:r>
              <a:rPr lang="en-US" sz="2600" dirty="0" err="1" smtClean="0"/>
              <a:t>pyruvate</a:t>
            </a:r>
            <a:r>
              <a:rPr lang="en-US" sz="2600" dirty="0" smtClean="0"/>
              <a:t>.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b="1" dirty="0" smtClean="0"/>
              <a:t>In the next reaction, </a:t>
            </a:r>
            <a:r>
              <a:rPr lang="en-US" sz="2600" dirty="0" smtClean="0"/>
              <a:t>the enzyme </a:t>
            </a:r>
            <a:r>
              <a:rPr lang="en-US" sz="2600" b="1" dirty="0" smtClean="0"/>
              <a:t>citrate </a:t>
            </a:r>
            <a:r>
              <a:rPr lang="en-US" sz="2600" b="1" dirty="0" err="1" smtClean="0"/>
              <a:t>synthase</a:t>
            </a:r>
            <a:r>
              <a:rPr lang="en-US" sz="2600" dirty="0" smtClean="0"/>
              <a:t> combines the acetyl group of </a:t>
            </a:r>
            <a:r>
              <a:rPr lang="en-US" sz="2600" b="1" dirty="0" smtClean="0"/>
              <a:t>acetyl-</a:t>
            </a:r>
            <a:r>
              <a:rPr lang="en-US" sz="2600" b="1" dirty="0" err="1" smtClean="0"/>
              <a:t>CoA</a:t>
            </a:r>
            <a:r>
              <a:rPr lang="en-US" sz="2600" dirty="0" smtClean="0"/>
              <a:t> with</a:t>
            </a:r>
            <a:r>
              <a:rPr lang="en-US" sz="2600" b="1" dirty="0" smtClean="0"/>
              <a:t> </a:t>
            </a:r>
            <a:r>
              <a:rPr lang="en-US" sz="2600" dirty="0" smtClean="0"/>
              <a:t>a 4-carbon </a:t>
            </a:r>
            <a:r>
              <a:rPr lang="en-US" sz="2600" dirty="0" err="1" smtClean="0"/>
              <a:t>dicarboxylic</a:t>
            </a:r>
            <a:r>
              <a:rPr lang="en-US" sz="2600" dirty="0" smtClean="0"/>
              <a:t> acid (</a:t>
            </a:r>
            <a:r>
              <a:rPr lang="en-US" sz="2600" b="1" dirty="0" err="1" smtClean="0"/>
              <a:t>oxaloacetate</a:t>
            </a:r>
            <a:r>
              <a:rPr lang="en-US" sz="2600" b="1" dirty="0" smtClean="0"/>
              <a:t>, </a:t>
            </a:r>
            <a:r>
              <a:rPr lang="en-US" sz="2600" dirty="0" smtClean="0"/>
              <a:t>OAA) to give a 6-carbon </a:t>
            </a:r>
            <a:r>
              <a:rPr lang="en-US" sz="2600" dirty="0" err="1" smtClean="0"/>
              <a:t>tricarboxylic</a:t>
            </a:r>
            <a:r>
              <a:rPr lang="en-US" sz="2600" dirty="0" smtClean="0"/>
              <a:t> acid (</a:t>
            </a:r>
            <a:r>
              <a:rPr lang="en-US" sz="2600" b="1" dirty="0" smtClean="0"/>
              <a:t>citrate</a:t>
            </a:r>
            <a:r>
              <a:rPr lang="en-US" sz="2600" dirty="0" smtClean="0"/>
              <a:t>). 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b="1" dirty="0" smtClean="0"/>
              <a:t>The citrate</a:t>
            </a:r>
            <a:r>
              <a:rPr lang="en-US" sz="2600" dirty="0" smtClean="0"/>
              <a:t> is then converted to </a:t>
            </a:r>
            <a:r>
              <a:rPr lang="en-US" sz="2600" b="1" dirty="0" err="1" smtClean="0"/>
              <a:t>isocitrate</a:t>
            </a:r>
            <a:r>
              <a:rPr lang="en-US" sz="2600" dirty="0" smtClean="0"/>
              <a:t> by the enzyme </a:t>
            </a:r>
            <a:r>
              <a:rPr lang="en-US" sz="2600" dirty="0" err="1" smtClean="0"/>
              <a:t>aconitase</a:t>
            </a:r>
            <a:r>
              <a:rPr lang="en-US" sz="2600" dirty="0" smtClean="0"/>
              <a:t>.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600" dirty="0" smtClean="0"/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Citric Acid Cycle (Krebs Cycle)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9273" y="843377"/>
            <a:ext cx="9033163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b="1" dirty="0" smtClean="0"/>
              <a:t>The following two reactions are</a:t>
            </a:r>
            <a:r>
              <a:rPr lang="en-US" sz="2600" dirty="0" smtClean="0"/>
              <a:t> oxidative </a:t>
            </a:r>
            <a:r>
              <a:rPr lang="en-US" sz="2600" dirty="0" err="1" smtClean="0"/>
              <a:t>decarboxylations</a:t>
            </a:r>
            <a:r>
              <a:rPr lang="en-US" sz="2600" dirty="0" smtClean="0"/>
              <a:t>, each of which produces one NADH and releases one molecule of CO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, producing a 4-carbon </a:t>
            </a:r>
            <a:r>
              <a:rPr lang="en-US" sz="2600" b="1" dirty="0" err="1" smtClean="0"/>
              <a:t>succinyl-CoA</a:t>
            </a:r>
            <a:r>
              <a:rPr lang="en-US" sz="2600" dirty="0" smtClean="0"/>
              <a:t>. 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 smtClean="0"/>
              <a:t>At this point, </a:t>
            </a:r>
            <a:r>
              <a:rPr lang="en-US" sz="2600" b="1" dirty="0" smtClean="0"/>
              <a:t>three</a:t>
            </a:r>
            <a:r>
              <a:rPr lang="en-US" sz="2600" dirty="0" smtClean="0"/>
              <a:t> molecules of </a:t>
            </a:r>
            <a:r>
              <a:rPr lang="en-US" sz="2600" b="1" dirty="0" smtClean="0"/>
              <a:t>CO</a:t>
            </a:r>
            <a:r>
              <a:rPr lang="en-US" sz="2600" b="1" baseline="-25000" dirty="0" smtClean="0"/>
              <a:t>2</a:t>
            </a:r>
            <a:r>
              <a:rPr lang="en-US" sz="2600" dirty="0" smtClean="0"/>
              <a:t> have been produced from </a:t>
            </a:r>
            <a:r>
              <a:rPr lang="en-US" sz="2600" b="1" dirty="0" smtClean="0"/>
              <a:t>each</a:t>
            </a:r>
            <a:r>
              <a:rPr lang="en-US" sz="2600" dirty="0" smtClean="0"/>
              <a:t> </a:t>
            </a:r>
            <a:r>
              <a:rPr lang="en-US" sz="2600" b="1" dirty="0" err="1" smtClean="0"/>
              <a:t>pyruvate</a:t>
            </a:r>
            <a:r>
              <a:rPr lang="en-US" sz="2600" dirty="0" smtClean="0"/>
              <a:t> </a:t>
            </a:r>
            <a:r>
              <a:rPr lang="en-US" sz="2600" b="1" dirty="0" smtClean="0"/>
              <a:t>(6 CO</a:t>
            </a:r>
            <a:r>
              <a:rPr lang="en-US" sz="2600" b="1" baseline="-25000" dirty="0" smtClean="0"/>
              <a:t>2</a:t>
            </a:r>
            <a:r>
              <a:rPr lang="en-US" sz="2600" b="1" dirty="0" smtClean="0"/>
              <a:t> from each Glucose)</a:t>
            </a:r>
            <a:r>
              <a:rPr lang="en-US" sz="2600" dirty="0" smtClean="0"/>
              <a:t>.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 err="1" smtClean="0"/>
              <a:t>S</a:t>
            </a:r>
            <a:r>
              <a:rPr lang="en-US" sz="2600" b="1" dirty="0" err="1" smtClean="0"/>
              <a:t>uccinyl-CoA</a:t>
            </a:r>
            <a:r>
              <a:rPr lang="en-US" sz="2600" b="1" dirty="0" smtClean="0"/>
              <a:t> </a:t>
            </a:r>
            <a:r>
              <a:rPr lang="en-US" sz="2600" dirty="0" smtClean="0"/>
              <a:t>is converted to </a:t>
            </a:r>
            <a:r>
              <a:rPr lang="en-US" sz="2600" b="1" dirty="0" err="1" smtClean="0"/>
              <a:t>succinate</a:t>
            </a:r>
            <a:r>
              <a:rPr lang="en-US" sz="2600" dirty="0" smtClean="0"/>
              <a:t> and </a:t>
            </a:r>
            <a:r>
              <a:rPr lang="en-US" sz="2600" b="1" dirty="0" smtClean="0"/>
              <a:t>ATP</a:t>
            </a:r>
            <a:r>
              <a:rPr lang="en-US" sz="2600" dirty="0" smtClean="0"/>
              <a:t> is produced.</a:t>
            </a:r>
            <a:endParaRPr lang="en-US" sz="2600" b="1" dirty="0" smtClean="0"/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 smtClean="0"/>
              <a:t>The resulting </a:t>
            </a:r>
            <a:r>
              <a:rPr lang="en-US" sz="2600" b="1" dirty="0" err="1" smtClean="0"/>
              <a:t>succinate</a:t>
            </a:r>
            <a:r>
              <a:rPr lang="en-US" sz="2600" dirty="0" smtClean="0"/>
              <a:t> is then oxidized to </a:t>
            </a:r>
            <a:r>
              <a:rPr lang="en-US" sz="2600" b="1" dirty="0" err="1" smtClean="0"/>
              <a:t>fumarate</a:t>
            </a:r>
            <a:r>
              <a:rPr lang="en-US" sz="2600" dirty="0" smtClean="0"/>
              <a:t> by </a:t>
            </a:r>
            <a:r>
              <a:rPr lang="en-US" sz="2600" b="1" dirty="0" err="1" smtClean="0"/>
              <a:t>succinate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dehydrogenase</a:t>
            </a:r>
            <a:r>
              <a:rPr lang="en-US" sz="2600" dirty="0" smtClean="0"/>
              <a:t>, and </a:t>
            </a:r>
            <a:r>
              <a:rPr lang="en-US" sz="2600" b="1" dirty="0" smtClean="0"/>
              <a:t>FADH</a:t>
            </a:r>
            <a:r>
              <a:rPr lang="en-US" sz="2600" b="1" baseline="-25000" dirty="0" smtClean="0"/>
              <a:t>2</a:t>
            </a:r>
            <a:r>
              <a:rPr lang="en-US" sz="2600" b="1" dirty="0" smtClean="0"/>
              <a:t> produced from FAD.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Citric Acid Cycle (Krebs Cycle)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9273" y="843377"/>
            <a:ext cx="9033163" cy="54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b="1" dirty="0" smtClean="0"/>
              <a:t>In the final two reactions,</a:t>
            </a:r>
            <a:r>
              <a:rPr lang="en-US" sz="2600" dirty="0" smtClean="0"/>
              <a:t> the </a:t>
            </a:r>
            <a:r>
              <a:rPr lang="en-US" sz="2600" b="1" dirty="0" err="1" smtClean="0"/>
              <a:t>fumarate</a:t>
            </a:r>
            <a:r>
              <a:rPr lang="en-US" sz="2600" dirty="0" smtClean="0"/>
              <a:t> is hydrated to produce </a:t>
            </a:r>
            <a:r>
              <a:rPr lang="en-US" sz="2600" b="1" dirty="0" err="1" smtClean="0"/>
              <a:t>malate</a:t>
            </a:r>
            <a:r>
              <a:rPr lang="en-US" sz="2600" dirty="0" smtClean="0"/>
              <a:t>, which is subsequently oxidized by </a:t>
            </a:r>
            <a:r>
              <a:rPr lang="en-US" sz="2600" b="1" dirty="0" err="1" smtClean="0"/>
              <a:t>malate</a:t>
            </a:r>
            <a:r>
              <a:rPr lang="en-US" sz="2600" dirty="0" smtClean="0"/>
              <a:t> </a:t>
            </a:r>
            <a:r>
              <a:rPr lang="en-US" sz="2600" dirty="0" err="1" smtClean="0"/>
              <a:t>dehydrogenase</a:t>
            </a:r>
            <a:r>
              <a:rPr lang="en-US" sz="2600" dirty="0" smtClean="0"/>
              <a:t> to regenerate </a:t>
            </a:r>
            <a:r>
              <a:rPr lang="en-US" sz="2600" b="1" dirty="0" smtClean="0"/>
              <a:t>OAA</a:t>
            </a:r>
            <a:r>
              <a:rPr lang="en-US" sz="2600" dirty="0" smtClean="0"/>
              <a:t>, and producing </a:t>
            </a:r>
            <a:r>
              <a:rPr lang="en-US" sz="2600" b="1" dirty="0" smtClean="0"/>
              <a:t>NADH</a:t>
            </a:r>
            <a:r>
              <a:rPr lang="en-US" sz="2600" dirty="0" smtClean="0"/>
              <a:t>. 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 smtClean="0"/>
              <a:t>The </a:t>
            </a:r>
            <a:r>
              <a:rPr lang="en-US" sz="2600" b="1" dirty="0" smtClean="0"/>
              <a:t>OAA</a:t>
            </a:r>
            <a:r>
              <a:rPr lang="en-US" sz="2600" dirty="0" smtClean="0"/>
              <a:t> produced is now able to react with another acetyl-</a:t>
            </a:r>
            <a:r>
              <a:rPr lang="en-US" sz="2600" dirty="0" err="1" smtClean="0"/>
              <a:t>CoA</a:t>
            </a:r>
            <a:r>
              <a:rPr lang="en-US" sz="2600" dirty="0" smtClean="0"/>
              <a:t> and continue the cycling.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b="1" dirty="0" smtClean="0"/>
              <a:t>Krebs cycle of plants has unique features ;</a:t>
            </a:r>
          </a:p>
          <a:p>
            <a:pPr marL="971550" lvl="1" indent="-5143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600" dirty="0" smtClean="0"/>
              <a:t>the presence of an enzyme called </a:t>
            </a:r>
            <a:r>
              <a:rPr lang="en-US" sz="2600" b="1" dirty="0" smtClean="0"/>
              <a:t>NAD</a:t>
            </a:r>
            <a:r>
              <a:rPr lang="en-US" sz="2600" b="1" baseline="30000" dirty="0" smtClean="0"/>
              <a:t>+ </a:t>
            </a:r>
            <a:r>
              <a:rPr lang="en-US" sz="2600" b="1" dirty="0" err="1" smtClean="0"/>
              <a:t>malic</a:t>
            </a:r>
            <a:r>
              <a:rPr lang="en-US" sz="2600" b="1" dirty="0" smtClean="0"/>
              <a:t> </a:t>
            </a:r>
            <a:r>
              <a:rPr lang="en-US" sz="2600" dirty="0" smtClean="0"/>
              <a:t>enables</a:t>
            </a:r>
            <a:r>
              <a:rPr lang="en-US" sz="2600" b="1" dirty="0" smtClean="0"/>
              <a:t> </a:t>
            </a:r>
            <a:r>
              <a:rPr lang="en-US" sz="2600" dirty="0" smtClean="0"/>
              <a:t>plant mitochondria to operate alternative pathways.</a:t>
            </a:r>
          </a:p>
          <a:p>
            <a:pPr marL="971550" lvl="1" indent="-5143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600" b="1" dirty="0" err="1" smtClean="0"/>
              <a:t>Malate</a:t>
            </a:r>
            <a:r>
              <a:rPr lang="en-US" sz="2600" b="1" dirty="0" smtClean="0"/>
              <a:t> </a:t>
            </a:r>
            <a:r>
              <a:rPr lang="en-US" sz="2600" dirty="0" smtClean="0"/>
              <a:t>is oxidize to </a:t>
            </a:r>
            <a:r>
              <a:rPr lang="en-US" sz="2600" b="1" dirty="0" err="1" smtClean="0"/>
              <a:t>pyruvate</a:t>
            </a:r>
            <a:r>
              <a:rPr lang="en-US" sz="2600" b="1" dirty="0" smtClean="0"/>
              <a:t> </a:t>
            </a:r>
            <a:r>
              <a:rPr lang="en-US" sz="2600" dirty="0" smtClean="0"/>
              <a:t>by the enzyme </a:t>
            </a:r>
            <a:r>
              <a:rPr lang="en-US" sz="2600" b="1" dirty="0" smtClean="0"/>
              <a:t>NAD</a:t>
            </a:r>
            <a:r>
              <a:rPr lang="en-US" sz="2600" b="1" baseline="30000" dirty="0" smtClean="0"/>
              <a:t>+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malic</a:t>
            </a:r>
            <a:r>
              <a:rPr lang="en-US" sz="26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5419" y="841513"/>
            <a:ext cx="9022642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 smtClean="0"/>
              <a:t>The </a:t>
            </a:r>
            <a:r>
              <a:rPr lang="en-US" sz="2600" b="1" dirty="0" smtClean="0"/>
              <a:t>photosynthesis </a:t>
            </a:r>
            <a:r>
              <a:rPr lang="en-US" sz="2600" dirty="0" smtClean="0"/>
              <a:t>provides</a:t>
            </a:r>
            <a:r>
              <a:rPr lang="en-US" sz="2600" b="1" dirty="0" smtClean="0"/>
              <a:t> </a:t>
            </a:r>
            <a:r>
              <a:rPr lang="en-US" sz="2600" dirty="0" smtClean="0"/>
              <a:t>the organic building blocks (Sugars) that plants (and nearly all other life) depend on.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 smtClean="0"/>
              <a:t>All living organisms break down sugars to get energy by a process called </a:t>
            </a:r>
            <a:r>
              <a:rPr lang="en-US" sz="2600" b="1" dirty="0" smtClean="0"/>
              <a:t>Cellular Respiration</a:t>
            </a:r>
            <a:r>
              <a:rPr lang="en-US" sz="2600" dirty="0" smtClean="0"/>
              <a:t>.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b="1" dirty="0" smtClean="0"/>
              <a:t>There are two types of the cellular respiration ;</a:t>
            </a:r>
          </a:p>
          <a:p>
            <a:pPr marL="971550" lvl="1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sz="2600" b="1" dirty="0" smtClean="0"/>
              <a:t>Aerobic Respiration: </a:t>
            </a:r>
            <a:r>
              <a:rPr lang="en-US" sz="2600" dirty="0" smtClean="0"/>
              <a:t>the breaking down of sugar to produce energy in the </a:t>
            </a:r>
            <a:r>
              <a:rPr lang="en-US" sz="2600" b="1" dirty="0" smtClean="0"/>
              <a:t>presence of oxygen</a:t>
            </a:r>
            <a:r>
              <a:rPr lang="en-US" sz="2600" dirty="0" smtClean="0"/>
              <a:t>. </a:t>
            </a:r>
          </a:p>
          <a:p>
            <a:pPr marL="971550" lvl="1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sz="2600" b="1" dirty="0" smtClean="0"/>
              <a:t>Anaerobic Respiration (Fermentation): </a:t>
            </a:r>
            <a:r>
              <a:rPr lang="en-US" sz="2600" dirty="0" smtClean="0"/>
              <a:t>the breaking down of sugar to produce energy in the </a:t>
            </a:r>
            <a:r>
              <a:rPr lang="en-US" sz="2600" b="1" dirty="0" smtClean="0"/>
              <a:t>absence of oxygen</a:t>
            </a:r>
            <a:r>
              <a:rPr lang="en-US" sz="2600" dirty="0" smtClean="0"/>
              <a:t>.</a:t>
            </a:r>
            <a:endParaRPr lang="en-US" sz="2600" b="1" dirty="0" smtClean="0"/>
          </a:p>
        </p:txBody>
      </p:sp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Overview of Respiration</a:t>
            </a:r>
            <a:endParaRPr lang="ar-EG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Citric Acid Cycle (Krebs Cycle)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793015"/>
            <a:ext cx="9144000" cy="83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/>
              <a:t>In aerobic condition, </a:t>
            </a:r>
            <a:r>
              <a:rPr lang="en-US" sz="2200" b="1" dirty="0" err="1" smtClean="0"/>
              <a:t>pyruvate</a:t>
            </a:r>
            <a:r>
              <a:rPr lang="en-US" sz="2200" b="1" dirty="0" smtClean="0"/>
              <a:t> </a:t>
            </a:r>
            <a:r>
              <a:rPr lang="en-US" sz="2200" b="1" dirty="0"/>
              <a:t>from </a:t>
            </a:r>
            <a:r>
              <a:rPr lang="en-US" sz="2200" b="1" dirty="0" err="1"/>
              <a:t>glycolysis</a:t>
            </a:r>
            <a:r>
              <a:rPr lang="en-US" sz="2200" b="1" dirty="0"/>
              <a:t> is converted to acetyl </a:t>
            </a:r>
            <a:r>
              <a:rPr lang="en-US" sz="2200" b="1" dirty="0" err="1" smtClean="0"/>
              <a:t>CoA</a:t>
            </a:r>
            <a:endParaRPr lang="en-US" sz="2200" b="1" dirty="0" smtClean="0"/>
          </a:p>
          <a:p>
            <a:pPr algn="ctr">
              <a:lnSpc>
                <a:spcPct val="120000"/>
              </a:lnSpc>
            </a:pPr>
            <a:r>
              <a:rPr lang="en-US" sz="2200" b="1" dirty="0" smtClean="0"/>
              <a:t>which </a:t>
            </a:r>
            <a:r>
              <a:rPr lang="en-US" sz="2200" b="1" dirty="0"/>
              <a:t>enters the citric acid cycle</a:t>
            </a:r>
          </a:p>
        </p:txBody>
      </p:sp>
      <p:pic>
        <p:nvPicPr>
          <p:cNvPr id="8" name="Picture 3" descr="PP11060"/>
          <p:cNvPicPr>
            <a:picLocks noChangeAspect="1" noChangeArrowheads="1"/>
          </p:cNvPicPr>
          <p:nvPr/>
        </p:nvPicPr>
        <p:blipFill>
          <a:blip r:embed="rId3">
            <a:lum bright="-20000" contrast="40000"/>
          </a:blip>
          <a:srcRect b="3423"/>
          <a:stretch>
            <a:fillRect/>
          </a:stretch>
        </p:blipFill>
        <p:spPr bwMode="auto">
          <a:xfrm>
            <a:off x="124686" y="1627032"/>
            <a:ext cx="8908473" cy="4898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Citric Acid Cycle (Krebs Cycle)</a:t>
            </a:r>
          </a:p>
        </p:txBody>
      </p:sp>
      <p:sp>
        <p:nvSpPr>
          <p:cNvPr id="9" name="Rectangle 8"/>
          <p:cNvSpPr/>
          <p:nvPr/>
        </p:nvSpPr>
        <p:spPr>
          <a:xfrm>
            <a:off x="57582" y="5214950"/>
            <a:ext cx="9058707" cy="1012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300" b="1" dirty="0" err="1" smtClean="0"/>
              <a:t>Malic</a:t>
            </a:r>
            <a:r>
              <a:rPr lang="en-US" sz="2300" b="1" dirty="0" smtClean="0"/>
              <a:t> enzyme allows the plant mitochondria to oxidize both </a:t>
            </a:r>
            <a:r>
              <a:rPr lang="en-US" sz="2300" b="1" dirty="0" err="1" smtClean="0">
                <a:solidFill>
                  <a:srgbClr val="C00000"/>
                </a:solidFill>
              </a:rPr>
              <a:t>malate</a:t>
            </a:r>
            <a:r>
              <a:rPr lang="en-US" sz="2300" dirty="0" smtClean="0">
                <a:solidFill>
                  <a:srgbClr val="C00000"/>
                </a:solidFill>
              </a:rPr>
              <a:t> </a:t>
            </a:r>
            <a:r>
              <a:rPr lang="en-US" sz="2300" b="1" dirty="0" smtClean="0">
                <a:solidFill>
                  <a:srgbClr val="C00000"/>
                </a:solidFill>
              </a:rPr>
              <a:t>(A)</a:t>
            </a:r>
            <a:r>
              <a:rPr lang="en-US" sz="2300" dirty="0" smtClean="0">
                <a:solidFill>
                  <a:srgbClr val="C00000"/>
                </a:solidFill>
              </a:rPr>
              <a:t> </a:t>
            </a:r>
            <a:r>
              <a:rPr lang="en-US" sz="2300" dirty="0" smtClean="0"/>
              <a:t>and </a:t>
            </a:r>
            <a:r>
              <a:rPr lang="en-US" sz="2300" b="1" dirty="0" smtClean="0">
                <a:solidFill>
                  <a:srgbClr val="C00000"/>
                </a:solidFill>
              </a:rPr>
              <a:t>citrate (B)</a:t>
            </a:r>
            <a:r>
              <a:rPr lang="en-US" sz="2300" dirty="0" smtClean="0">
                <a:solidFill>
                  <a:srgbClr val="C00000"/>
                </a:solidFill>
              </a:rPr>
              <a:t> </a:t>
            </a:r>
            <a:r>
              <a:rPr lang="en-US" sz="2300" dirty="0" smtClean="0"/>
              <a:t>to CO</a:t>
            </a:r>
            <a:r>
              <a:rPr lang="en-US" sz="2300" baseline="-25000" dirty="0" smtClean="0"/>
              <a:t>2</a:t>
            </a:r>
            <a:r>
              <a:rPr lang="en-US" sz="2300" dirty="0" smtClean="0"/>
              <a:t> without involving </a:t>
            </a:r>
            <a:r>
              <a:rPr lang="en-US" sz="2300" dirty="0" err="1" smtClean="0"/>
              <a:t>pyruvate</a:t>
            </a:r>
            <a:r>
              <a:rPr lang="en-US" sz="2300" dirty="0" smtClean="0"/>
              <a:t> delivered by </a:t>
            </a:r>
            <a:r>
              <a:rPr lang="en-US" sz="2300" dirty="0" err="1" smtClean="0"/>
              <a:t>glycolysis</a:t>
            </a:r>
            <a:endParaRPr lang="en-US" sz="2300" b="1" dirty="0"/>
          </a:p>
        </p:txBody>
      </p:sp>
      <p:sp>
        <p:nvSpPr>
          <p:cNvPr id="10" name="Rectangle 9"/>
          <p:cNvSpPr/>
          <p:nvPr/>
        </p:nvSpPr>
        <p:spPr>
          <a:xfrm>
            <a:off x="0" y="787957"/>
            <a:ext cx="9144000" cy="586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smtClean="0"/>
              <a:t>The Citric Acid Cycle of Plants Has Unique Features</a:t>
            </a:r>
            <a:endParaRPr lang="ar-EG" sz="2400" dirty="0"/>
          </a:p>
        </p:txBody>
      </p:sp>
      <p:pic>
        <p:nvPicPr>
          <p:cNvPr id="11" name="Picture 10" descr="1.jpg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27709" y="1500174"/>
            <a:ext cx="9108726" cy="371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9273" y="843377"/>
            <a:ext cx="9033163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b="1" dirty="0" smtClean="0"/>
              <a:t>The Krebs cycle turns twice </a:t>
            </a:r>
            <a:r>
              <a:rPr lang="en-US" sz="2600" dirty="0" smtClean="0"/>
              <a:t>because two acetyl </a:t>
            </a:r>
            <a:r>
              <a:rPr lang="en-US" sz="2600" dirty="0" err="1" smtClean="0"/>
              <a:t>CoA</a:t>
            </a:r>
            <a:r>
              <a:rPr lang="en-US" sz="2600" dirty="0" smtClean="0"/>
              <a:t> are produced </a:t>
            </a:r>
            <a:r>
              <a:rPr lang="en-US" sz="2600" b="1" dirty="0" smtClean="0"/>
              <a:t>from each glucose molecule</a:t>
            </a:r>
            <a:r>
              <a:rPr lang="en-US" sz="2600" dirty="0" smtClean="0"/>
              <a:t>.</a:t>
            </a:r>
            <a:endParaRPr lang="en-US" sz="2600" b="1" dirty="0" smtClean="0"/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b="1" dirty="0" smtClean="0"/>
              <a:t>The end products of each Krebs cycle are; </a:t>
            </a:r>
          </a:p>
          <a:p>
            <a:pPr marL="514350" indent="-514350" algn="just">
              <a:lnSpc>
                <a:spcPct val="150000"/>
              </a:lnSpc>
            </a:pPr>
            <a:r>
              <a:rPr lang="en-US" sz="2600" b="1" dirty="0" smtClean="0"/>
              <a:t>	three CO</a:t>
            </a:r>
            <a:r>
              <a:rPr lang="en-US" sz="2600" b="1" baseline="-25000" dirty="0" smtClean="0"/>
              <a:t>2 </a:t>
            </a:r>
            <a:r>
              <a:rPr lang="en-US" sz="2600" b="1" dirty="0" smtClean="0"/>
              <a:t>molecules, four NADH , one FADH</a:t>
            </a:r>
            <a:r>
              <a:rPr lang="en-US" sz="2600" b="1" baseline="-25000" dirty="0" smtClean="0"/>
              <a:t>2</a:t>
            </a:r>
            <a:r>
              <a:rPr lang="en-US" sz="2600" b="1" dirty="0" smtClean="0"/>
              <a:t> and one ATP.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 smtClean="0"/>
              <a:t>ATP is the energy carrier used by cells to drive living processes, therefore, chemical energy conserved during the citric acid cycle in the form of NADH and FADH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 must be converted to ATP to perform useful work in the cell.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Citric Acid Cycle (Krebs Cycle)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Oxidative phosphorylation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9273" y="843377"/>
            <a:ext cx="9033163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 smtClean="0"/>
              <a:t>The </a:t>
            </a:r>
            <a:r>
              <a:rPr lang="en-US" sz="2600" b="1" dirty="0" smtClean="0"/>
              <a:t>oxidative phosphorylation</a:t>
            </a:r>
            <a:r>
              <a:rPr lang="en-US" sz="2600" dirty="0" smtClean="0"/>
              <a:t> is the last stage of respiration, occurs in the inner mitochondrial membrane.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 smtClean="0"/>
              <a:t>In the </a:t>
            </a:r>
            <a:r>
              <a:rPr lang="en-US" sz="2600" b="1" dirty="0" smtClean="0"/>
              <a:t>oxidative phosphorylation ;	</a:t>
            </a:r>
          </a:p>
          <a:p>
            <a:pPr marL="971550" lvl="1" indent="-5143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600" dirty="0" smtClean="0"/>
              <a:t>The electrons are transferred along an </a:t>
            </a:r>
            <a:r>
              <a:rPr lang="en-US" sz="2600" b="1" dirty="0" smtClean="0"/>
              <a:t>electron transport chain, </a:t>
            </a:r>
            <a:r>
              <a:rPr lang="en-US" sz="2600" dirty="0" smtClean="0"/>
              <a:t>by electron transport proteins bound to the inner mitochondrial membranes. </a:t>
            </a:r>
          </a:p>
          <a:p>
            <a:pPr marL="971550" lvl="1" indent="-5143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600" dirty="0" smtClean="0"/>
              <a:t>This system transfers electrons from NADH and FADH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 produced during </a:t>
            </a:r>
            <a:r>
              <a:rPr lang="en-US" sz="2600" dirty="0" err="1" smtClean="0"/>
              <a:t>glycolysis</a:t>
            </a:r>
            <a:r>
              <a:rPr lang="en-US" sz="2600" dirty="0" smtClean="0"/>
              <a:t>, pentose phosphate pathway, and citric acid cycle, to oxygen.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Oxidative phosphorylation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9273" y="843377"/>
            <a:ext cx="9033163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600" dirty="0" smtClean="0"/>
              <a:t>The electron transfer releases a large amount of free energy, much of which is conserved, as </a:t>
            </a:r>
            <a:r>
              <a:rPr lang="en-US" sz="2600" b="1" dirty="0" smtClean="0"/>
              <a:t>ATP</a:t>
            </a:r>
            <a:r>
              <a:rPr lang="en-US" sz="2600" dirty="0" smtClean="0"/>
              <a:t>,</a:t>
            </a:r>
            <a:r>
              <a:rPr lang="en-US" sz="2600" b="1" dirty="0" smtClean="0"/>
              <a:t> </a:t>
            </a:r>
            <a:r>
              <a:rPr lang="en-US" sz="2600" dirty="0" smtClean="0"/>
              <a:t>through the synthesis of ATP from ADP and Pi (inorganic phosphate) by </a:t>
            </a:r>
            <a:r>
              <a:rPr lang="en-US" sz="2600" b="1" dirty="0" smtClean="0"/>
              <a:t>ATP </a:t>
            </a:r>
            <a:r>
              <a:rPr lang="en-US" sz="2600" b="1" dirty="0" err="1" smtClean="0"/>
              <a:t>synthase</a:t>
            </a:r>
            <a:r>
              <a:rPr lang="en-US" sz="2600" b="1" dirty="0" smtClean="0"/>
              <a:t>. </a:t>
            </a:r>
          </a:p>
          <a:p>
            <a:pPr marL="514350" indent="-514350" algn="just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600" dirty="0" smtClean="0"/>
              <a:t>The </a:t>
            </a:r>
            <a:r>
              <a:rPr lang="en-US" sz="2600" b="1" dirty="0" err="1" smtClean="0"/>
              <a:t>redox</a:t>
            </a:r>
            <a:r>
              <a:rPr lang="en-US" sz="2600" b="1" dirty="0" smtClean="0"/>
              <a:t> reactions </a:t>
            </a:r>
            <a:r>
              <a:rPr lang="en-US" sz="2600" dirty="0" smtClean="0"/>
              <a:t>of the electron transport chain and the synthesis of ATP are called </a:t>
            </a:r>
            <a:r>
              <a:rPr lang="en-US" sz="2600" b="1" dirty="0" smtClean="0"/>
              <a:t>oxidative phosphorylation</a:t>
            </a:r>
            <a:r>
              <a:rPr lang="en-US" sz="2600" dirty="0" smtClean="0"/>
              <a:t>. </a:t>
            </a:r>
          </a:p>
          <a:p>
            <a:pPr marL="514350" indent="-514350" algn="just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600" dirty="0" smtClean="0"/>
              <a:t>This final stage </a:t>
            </a:r>
            <a:r>
              <a:rPr lang="en-US" sz="2600" b="1" dirty="0" smtClean="0"/>
              <a:t>completes the oxidation of sucrose to CO</a:t>
            </a:r>
            <a:r>
              <a:rPr lang="en-US" sz="2600" b="1" baseline="-25000" dirty="0" smtClean="0"/>
              <a:t>2</a:t>
            </a:r>
            <a:r>
              <a:rPr lang="en-US" sz="2600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Oxidative phosphorylation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9273" y="843377"/>
            <a:ext cx="9033163" cy="586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 smtClean="0"/>
              <a:t>For each molecule of sucrose oxidized through </a:t>
            </a:r>
            <a:r>
              <a:rPr lang="en-US" sz="2600" dirty="0" err="1" smtClean="0"/>
              <a:t>glycolysis</a:t>
            </a:r>
            <a:r>
              <a:rPr lang="en-US" sz="2600" dirty="0" smtClean="0"/>
              <a:t> and citric acid cycle pathways, 	4 NADH molecules are generated in the </a:t>
            </a:r>
            <a:r>
              <a:rPr lang="en-US" sz="2600" dirty="0" err="1" smtClean="0"/>
              <a:t>cytosol</a:t>
            </a:r>
            <a:r>
              <a:rPr lang="en-US" sz="2600" dirty="0" smtClean="0"/>
              <a:t>, 16 NADH and  4 FADH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 molecules are generated in the mitochondrial matrix. 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 smtClean="0"/>
              <a:t>NADH and FADH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 pass through the electron transport chain  in the inner mitochondrial membrane to reduce oxygen.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600" dirty="0" smtClean="0"/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1600" dirty="0" smtClean="0"/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600" dirty="0" smtClean="0"/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6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lum bright="-20000" contrast="40000"/>
          </a:blip>
          <a:srcRect l="14275" t="42067" r="50586" b="51172"/>
          <a:stretch>
            <a:fillRect/>
          </a:stretch>
        </p:blipFill>
        <p:spPr bwMode="auto">
          <a:xfrm>
            <a:off x="1285852" y="4786322"/>
            <a:ext cx="660404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Oxidative phosphorylation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9273" y="843377"/>
            <a:ext cx="90331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Electron transport chain and ATP synthesis in plant mitochondria</a:t>
            </a:r>
          </a:p>
        </p:txBody>
      </p:sp>
      <p:pic>
        <p:nvPicPr>
          <p:cNvPr id="8" name="Picture 7" descr="12.jpg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142844" y="1265886"/>
            <a:ext cx="9001156" cy="494919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66604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lnSpc>
                <a:spcPct val="150000"/>
              </a:lnSpc>
            </a:pPr>
            <a:r>
              <a:rPr lang="en-US" sz="2000" b="1" dirty="0" smtClean="0"/>
              <a:t>Four major complexes are involved in these reactions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Oxidative phosphorylation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9273" y="843377"/>
            <a:ext cx="9033163" cy="54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 smtClean="0"/>
              <a:t>The transfer of electrons to oxygen is coupled to the synthesis of ATP from ADP and Pi by the ATP </a:t>
            </a:r>
            <a:r>
              <a:rPr lang="en-US" sz="2600" dirty="0" err="1" smtClean="0"/>
              <a:t>synthase</a:t>
            </a:r>
            <a:r>
              <a:rPr lang="en-US" sz="2600" dirty="0" smtClean="0"/>
              <a:t> (</a:t>
            </a:r>
            <a:r>
              <a:rPr lang="en-US" sz="2600" b="1" dirty="0" smtClean="0"/>
              <a:t>complex V</a:t>
            </a:r>
            <a:r>
              <a:rPr lang="en-US" sz="2600" dirty="0" smtClean="0"/>
              <a:t>).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 smtClean="0"/>
              <a:t>Some of the free energy released from oxidation of NADH and FADH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 is used to generate an electrochemical proton gradient.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b="1" dirty="0" smtClean="0"/>
              <a:t>The electrochemical proton gradient</a:t>
            </a:r>
            <a:r>
              <a:rPr lang="en-US" sz="2600" dirty="0" smtClean="0"/>
              <a:t> plays a role in the movement of organic acids of citric acid cycle and products of ATP synthesis in and out of mitochondria, </a:t>
            </a:r>
          </a:p>
          <a:p>
            <a:pPr marL="514350" indent="-514350" algn="just">
              <a:lnSpc>
                <a:spcPct val="150000"/>
              </a:lnSpc>
            </a:pPr>
            <a:r>
              <a:rPr lang="en-US" sz="2600" dirty="0" smtClean="0"/>
              <a:t>	for example, moving ADP in and ATP out of the mitochondria.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Aerobic Respiration - Summary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9273" y="843377"/>
            <a:ext cx="9033163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dirty="0" smtClean="0"/>
              <a:t>Aerobic respiration produces</a:t>
            </a:r>
          </a:p>
          <a:p>
            <a:pPr algn="ctr">
              <a:lnSpc>
                <a:spcPct val="150000"/>
              </a:lnSpc>
            </a:pPr>
            <a:r>
              <a:rPr lang="en-US" sz="2600" b="1" dirty="0" smtClean="0"/>
              <a:t> 60 ATP molecules per each sucrose molecule </a:t>
            </a:r>
          </a:p>
          <a:p>
            <a:pPr algn="ctr">
              <a:lnSpc>
                <a:spcPct val="150000"/>
              </a:lnSpc>
            </a:pPr>
            <a:endParaRPr lang="en-US" sz="500" b="1" dirty="0" smtClean="0"/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 smtClean="0"/>
              <a:t>The complete aerobic </a:t>
            </a:r>
            <a:r>
              <a:rPr lang="en-US" sz="2600" b="1" dirty="0" smtClean="0"/>
              <a:t>oxidation of a sucrose molecule into CO</a:t>
            </a:r>
            <a:r>
              <a:rPr lang="en-US" sz="2600" b="1" baseline="-25000" dirty="0" smtClean="0"/>
              <a:t>2</a:t>
            </a:r>
            <a:r>
              <a:rPr lang="en-US" sz="2600" baseline="-25000" dirty="0" smtClean="0"/>
              <a:t>   </a:t>
            </a:r>
            <a:r>
              <a:rPr lang="en-US" sz="2600" dirty="0" smtClean="0"/>
              <a:t>is  coupled to the synthesis of about  </a:t>
            </a:r>
            <a:r>
              <a:rPr lang="en-US" sz="2600" b="1" dirty="0" smtClean="0"/>
              <a:t>60 ATP </a:t>
            </a:r>
            <a:r>
              <a:rPr lang="en-US" sz="2600" dirty="0" smtClean="0"/>
              <a:t>molecules.</a:t>
            </a:r>
          </a:p>
          <a:p>
            <a:pPr marL="514350" indent="-514350" algn="ctr">
              <a:lnSpc>
                <a:spcPct val="150000"/>
              </a:lnSpc>
            </a:pPr>
            <a:endParaRPr lang="en-US" sz="2600" dirty="0" smtClean="0"/>
          </a:p>
          <a:p>
            <a:pPr marL="514350" indent="-514350" algn="ctr">
              <a:lnSpc>
                <a:spcPct val="150000"/>
              </a:lnSpc>
            </a:pPr>
            <a:endParaRPr lang="en-US" sz="2600" dirty="0" smtClean="0"/>
          </a:p>
          <a:p>
            <a:pPr marL="514350" indent="-514350" algn="ctr">
              <a:lnSpc>
                <a:spcPct val="150000"/>
              </a:lnSpc>
            </a:pPr>
            <a:endParaRPr lang="en-US" sz="2600" dirty="0" smtClean="0"/>
          </a:p>
          <a:p>
            <a:pPr marL="514350" indent="-514350" algn="ctr">
              <a:lnSpc>
                <a:spcPct val="150000"/>
              </a:lnSpc>
            </a:pPr>
            <a:endParaRPr lang="en-US" sz="2600" dirty="0" smtClean="0"/>
          </a:p>
          <a:p>
            <a:pPr marL="514350" indent="-514350" algn="ctr">
              <a:lnSpc>
                <a:spcPct val="150000"/>
              </a:lnSpc>
            </a:pPr>
            <a:endParaRPr lang="en-US" sz="26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lum bright="-20000" contrast="30000"/>
          </a:blip>
          <a:srcRect l="18741" t="16601" r="27525" b="57032"/>
          <a:stretch>
            <a:fillRect/>
          </a:stretch>
        </p:blipFill>
        <p:spPr bwMode="auto">
          <a:xfrm>
            <a:off x="1142976" y="3643314"/>
            <a:ext cx="699138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Lipid Metabolism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9273" y="843377"/>
            <a:ext cx="9033163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 smtClean="0"/>
              <a:t>Lipids (fats and oils) are important storage forms of reduced carbon in many seeds (such as oilseeds, soybean, sunflower, peanut, cotton and </a:t>
            </a:r>
            <a:r>
              <a:rPr lang="en-US" sz="2600" dirty="0" smtClean="0">
                <a:sym typeface="Wingdings" pitchFamily="2" charset="2"/>
              </a:rPr>
              <a:t>canola).</a:t>
            </a:r>
            <a:endParaRPr lang="en-US" sz="2600" dirty="0" smtClean="0"/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 smtClean="0"/>
              <a:t>The complete oxidation of 1 g of fat or oil (which contains about 9.3 kcal, of energy ) can produce considerably more ATP than the oxidation of 1 g of starch (about 3.8 kcal).</a:t>
            </a:r>
          </a:p>
          <a:p>
            <a:pPr marL="514350" lvl="1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 smtClean="0"/>
              <a:t>For this reason, </a:t>
            </a:r>
            <a:r>
              <a:rPr lang="en-US" sz="2600" dirty="0" smtClean="0">
                <a:sym typeface="Wingdings" pitchFamily="2" charset="2"/>
              </a:rPr>
              <a:t>seeds can be smaller because lipids store more energy per gram.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5419" y="841513"/>
            <a:ext cx="9022642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 smtClean="0"/>
              <a:t>The </a:t>
            </a:r>
            <a:r>
              <a:rPr lang="en-US" sz="2600" b="1" dirty="0" smtClean="0"/>
              <a:t>Aerobic respiration </a:t>
            </a:r>
            <a:r>
              <a:rPr lang="en-US" sz="2600" dirty="0" smtClean="0"/>
              <a:t>(</a:t>
            </a:r>
            <a:r>
              <a:rPr lang="en-US" sz="2600" b="1" dirty="0" smtClean="0"/>
              <a:t>oxygen-requiring respiration</a:t>
            </a:r>
            <a:r>
              <a:rPr lang="en-US" sz="2600" dirty="0" smtClean="0"/>
              <a:t>) is common to nearly all the eukaryotic organisms.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 smtClean="0"/>
              <a:t>The respiratory process in plants is similar to that found in animals. However, some specific aspects of the plant respiration distinguish it from the animal respiration.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b="1" dirty="0" smtClean="0"/>
              <a:t>Aerobic respiration </a:t>
            </a:r>
            <a:r>
              <a:rPr lang="en-US" sz="2600" dirty="0" smtClean="0"/>
              <a:t>is the biological process by which reduced organic compounds (Sugars) are mobilized and subsequently oxidized in a controlled manner to release  energy required for the maintenance and development of the plant.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Overview of Respiration</a:t>
            </a:r>
            <a:endParaRPr lang="ar-EG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Lipid Metabolism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9273" y="843377"/>
            <a:ext cx="9033163" cy="54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 smtClean="0"/>
              <a:t>Other lipids are important for plant structure and function but are not used for energy storage, including ;</a:t>
            </a:r>
          </a:p>
          <a:p>
            <a:pPr marL="514350" indent="-514350" algn="just">
              <a:lnSpc>
                <a:spcPct val="150000"/>
              </a:lnSpc>
            </a:pPr>
            <a:r>
              <a:rPr lang="en-US" sz="2600" b="1" dirty="0" smtClean="0"/>
              <a:t>	waxes</a:t>
            </a:r>
            <a:r>
              <a:rPr lang="en-US" sz="2600" dirty="0" smtClean="0"/>
              <a:t>, which make up the protective </a:t>
            </a:r>
            <a:r>
              <a:rPr lang="en-US" sz="2600" b="1" dirty="0" smtClean="0"/>
              <a:t>cuticle</a:t>
            </a:r>
            <a:r>
              <a:rPr lang="en-US" sz="2600" dirty="0" smtClean="0"/>
              <a:t> that reduces water loss from plant tissues. </a:t>
            </a:r>
          </a:p>
          <a:p>
            <a:pPr marL="514350" indent="-514350" algn="just">
              <a:lnSpc>
                <a:spcPct val="150000"/>
              </a:lnSpc>
            </a:pPr>
            <a:r>
              <a:rPr lang="en-US" sz="2600" b="1" dirty="0" smtClean="0"/>
              <a:t>	</a:t>
            </a:r>
            <a:r>
              <a:rPr lang="en-US" sz="2600" b="1" dirty="0" err="1" smtClean="0"/>
              <a:t>terpenoids</a:t>
            </a:r>
            <a:r>
              <a:rPr lang="en-US" sz="2600" dirty="0" smtClean="0"/>
              <a:t> (also known as </a:t>
            </a:r>
            <a:r>
              <a:rPr lang="en-US" sz="2600" b="1" dirty="0" err="1" smtClean="0"/>
              <a:t>isoprenoids</a:t>
            </a:r>
            <a:r>
              <a:rPr lang="en-US" sz="2600" dirty="0" smtClean="0"/>
              <a:t>), which include </a:t>
            </a:r>
            <a:r>
              <a:rPr lang="en-US" sz="2600" b="1" dirty="0" err="1" smtClean="0"/>
              <a:t>carotenoids</a:t>
            </a:r>
            <a:r>
              <a:rPr lang="en-US" sz="2600" dirty="0" smtClean="0"/>
              <a:t> involved in photosynthesis and </a:t>
            </a:r>
            <a:r>
              <a:rPr lang="en-US" sz="2600" b="1" dirty="0" smtClean="0"/>
              <a:t>sterols</a:t>
            </a:r>
            <a:r>
              <a:rPr lang="en-US" sz="2600" dirty="0" smtClean="0"/>
              <a:t> present in many plant membranes.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 smtClean="0"/>
              <a:t>Fats and oils exist mainly in the form of </a:t>
            </a:r>
            <a:r>
              <a:rPr lang="en-US" sz="2600" b="1" dirty="0" err="1" smtClean="0"/>
              <a:t>triacylglycerols</a:t>
            </a:r>
            <a:r>
              <a:rPr lang="en-US" sz="2600" dirty="0" smtClean="0"/>
              <a:t> (</a:t>
            </a:r>
            <a:r>
              <a:rPr lang="en-US" sz="2600" dirty="0" err="1" smtClean="0"/>
              <a:t>acyl</a:t>
            </a:r>
            <a:r>
              <a:rPr lang="en-US" sz="2600" dirty="0" smtClean="0"/>
              <a:t> refers to the fatty acid portion), or </a:t>
            </a:r>
            <a:r>
              <a:rPr lang="en-US" sz="2600" b="1" dirty="0" smtClean="0"/>
              <a:t>triglycerides</a:t>
            </a:r>
            <a:r>
              <a:rPr lang="en-US" sz="26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Lipid Metabolism</a:t>
            </a:r>
          </a:p>
        </p:txBody>
      </p:sp>
      <p:pic>
        <p:nvPicPr>
          <p:cNvPr id="5" name="Picture 4" descr="1.jpg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rcRect l="2456" t="5406" r="2447"/>
          <a:stretch>
            <a:fillRect/>
          </a:stretch>
        </p:blipFill>
        <p:spPr>
          <a:xfrm>
            <a:off x="117296" y="2044425"/>
            <a:ext cx="8876833" cy="324196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785794"/>
            <a:ext cx="9144000" cy="1049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500" b="1" dirty="0" smtClean="0"/>
              <a:t>Structural features of </a:t>
            </a:r>
            <a:r>
              <a:rPr lang="en-US" sz="2500" b="1" dirty="0" err="1" smtClean="0"/>
              <a:t>triacylglycerols</a:t>
            </a:r>
            <a:r>
              <a:rPr lang="en-US" sz="2500" b="1" dirty="0" smtClean="0"/>
              <a:t> </a:t>
            </a:r>
          </a:p>
          <a:p>
            <a:pPr algn="ctr">
              <a:lnSpc>
                <a:spcPct val="130000"/>
              </a:lnSpc>
            </a:pPr>
            <a:r>
              <a:rPr lang="en-US" sz="2500" b="1" dirty="0" smtClean="0"/>
              <a:t>and polar </a:t>
            </a:r>
            <a:r>
              <a:rPr lang="en-US" sz="2500" b="1" dirty="0" err="1" smtClean="0"/>
              <a:t>glycerolipids</a:t>
            </a:r>
            <a:r>
              <a:rPr lang="en-US" sz="2500" b="1" dirty="0" smtClean="0"/>
              <a:t> in higher plants</a:t>
            </a:r>
            <a:endParaRPr lang="ar-EG" sz="2500" b="1" dirty="0"/>
          </a:p>
        </p:txBody>
      </p:sp>
      <p:sp>
        <p:nvSpPr>
          <p:cNvPr id="10" name="Rectangle 9"/>
          <p:cNvSpPr/>
          <p:nvPr/>
        </p:nvSpPr>
        <p:spPr>
          <a:xfrm>
            <a:off x="110837" y="5387699"/>
            <a:ext cx="8977743" cy="1011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400" dirty="0" smtClean="0"/>
              <a:t>Fatty acid molecules are linked by ester bonds to the three hydroxyl groups of glycerol to compose </a:t>
            </a:r>
            <a:r>
              <a:rPr lang="en-US" sz="2400" dirty="0" err="1" smtClean="0"/>
              <a:t>triacylglycerols</a:t>
            </a:r>
            <a:r>
              <a:rPr lang="en-US" sz="2400" dirty="0" smtClean="0"/>
              <a:t> or </a:t>
            </a:r>
            <a:r>
              <a:rPr lang="en-US" sz="2400" dirty="0" err="1" smtClean="0"/>
              <a:t>glycerolipids</a:t>
            </a:r>
            <a:r>
              <a:rPr lang="en-US" sz="2400" dirty="0" smtClean="0"/>
              <a:t> </a:t>
            </a:r>
            <a:endParaRPr lang="ar-EG" sz="2400" dirty="0"/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Lipid Metabolism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785794"/>
            <a:ext cx="9144000" cy="607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500" b="1" dirty="0" smtClean="0"/>
              <a:t>Common Fatty acids in higher plants</a:t>
            </a:r>
            <a:endParaRPr lang="ar-EG" sz="2500" b="1" dirty="0"/>
          </a:p>
        </p:txBody>
      </p:sp>
      <p:pic>
        <p:nvPicPr>
          <p:cNvPr id="9" name="Picture 8" descr="2.jpg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rcRect l="1488" t="18683" r="1759"/>
          <a:stretch>
            <a:fillRect/>
          </a:stretch>
        </p:blipFill>
        <p:spPr>
          <a:xfrm>
            <a:off x="0" y="1714488"/>
            <a:ext cx="9102438" cy="421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Lipid Metabolism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9273" y="843377"/>
            <a:ext cx="9033163" cy="4231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 smtClean="0"/>
              <a:t>The </a:t>
            </a:r>
            <a:r>
              <a:rPr lang="en-US" sz="2600" b="1" dirty="0" err="1" smtClean="0"/>
              <a:t>Triacylglycerols</a:t>
            </a:r>
            <a:r>
              <a:rPr lang="en-US" sz="2600" b="1" dirty="0" smtClean="0"/>
              <a:t> </a:t>
            </a:r>
            <a:r>
              <a:rPr lang="en-US" sz="2600" dirty="0" smtClean="0"/>
              <a:t>in most seeds are stored in the cytoplasm of either cotyledon or endosperm cells in organelles known as </a:t>
            </a:r>
            <a:r>
              <a:rPr lang="en-US" sz="2600" b="1" dirty="0" err="1" smtClean="0"/>
              <a:t>oleosomes</a:t>
            </a:r>
            <a:r>
              <a:rPr lang="en-US" sz="2600" b="1" dirty="0" smtClean="0"/>
              <a:t> (also called </a:t>
            </a:r>
            <a:r>
              <a:rPr lang="en-US" sz="2600" b="1" dirty="0" err="1" smtClean="0"/>
              <a:t>spherosomes</a:t>
            </a:r>
            <a:r>
              <a:rPr lang="en-US" sz="2600" b="1" dirty="0" smtClean="0"/>
              <a:t> or oil bodies).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 err="1" smtClean="0"/>
              <a:t>Triacylglycerol</a:t>
            </a:r>
            <a:r>
              <a:rPr lang="en-US" sz="2600" dirty="0" smtClean="0"/>
              <a:t> synthesis is completed by enzymes located in the membranes of the endoplasmic reticulum (ER), and the resulting fats accumulate between the two </a:t>
            </a:r>
            <a:r>
              <a:rPr lang="en-US" sz="2600" dirty="0" err="1" smtClean="0"/>
              <a:t>monolayers</a:t>
            </a:r>
            <a:r>
              <a:rPr lang="en-US" sz="2600" dirty="0" smtClean="0"/>
              <a:t> of the ER membrane </a:t>
            </a:r>
            <a:r>
              <a:rPr lang="en-US" sz="2600" dirty="0" err="1" smtClean="0"/>
              <a:t>bilayer</a:t>
            </a:r>
            <a:r>
              <a:rPr lang="en-US" sz="26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Lipid Metabolism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9273" y="843377"/>
            <a:ext cx="9033163" cy="363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 smtClean="0"/>
              <a:t>The </a:t>
            </a:r>
            <a:r>
              <a:rPr lang="en-US" sz="2600" b="1" dirty="0" smtClean="0"/>
              <a:t>Polar </a:t>
            </a:r>
            <a:r>
              <a:rPr lang="en-US" sz="2600" b="1" dirty="0" err="1" smtClean="0"/>
              <a:t>Glycerolipids</a:t>
            </a:r>
            <a:r>
              <a:rPr lang="en-US" sz="2600" b="1" dirty="0" smtClean="0"/>
              <a:t> </a:t>
            </a:r>
            <a:r>
              <a:rPr lang="en-US" sz="2600" dirty="0" smtClean="0"/>
              <a:t>are the main structural Lipids in membranes ; </a:t>
            </a:r>
          </a:p>
          <a:p>
            <a:pPr marL="971550" lvl="1" indent="-5143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600" dirty="0" smtClean="0"/>
              <a:t>the hydrophobic portion of </a:t>
            </a:r>
            <a:r>
              <a:rPr lang="en-US" sz="2600" dirty="0" err="1" smtClean="0"/>
              <a:t>themembrane</a:t>
            </a:r>
            <a:r>
              <a:rPr lang="en-US" sz="2600" dirty="0" smtClean="0"/>
              <a:t> consists of two 16-carbon or 18-carbon fatty acid chains pound to positions 1 and 2 of a glycerol backbone. </a:t>
            </a:r>
          </a:p>
          <a:p>
            <a:pPr marL="971550" lvl="1" indent="-5143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600" dirty="0" smtClean="0"/>
              <a:t>the polar head group is attached to position 3 of glycerol.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Lipid Metabolism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9273" y="843377"/>
            <a:ext cx="9033163" cy="54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b="1" dirty="0" smtClean="0"/>
              <a:t>Fatty acid biosynthesis</a:t>
            </a:r>
            <a:r>
              <a:rPr lang="en-US" sz="2600" dirty="0" smtClean="0"/>
              <a:t> consists of cycles of two-carbon addition, where the acetyl-</a:t>
            </a:r>
            <a:r>
              <a:rPr lang="en-US" sz="2600" dirty="0" err="1" smtClean="0"/>
              <a:t>CoA</a:t>
            </a:r>
            <a:r>
              <a:rPr lang="en-US" sz="2600" dirty="0" smtClean="0"/>
              <a:t> is the precursor. 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b="1" dirty="0" smtClean="0"/>
              <a:t>In plants,</a:t>
            </a:r>
            <a:r>
              <a:rPr lang="en-US" sz="2600" dirty="0" smtClean="0"/>
              <a:t> fatty acids are synthesized in the plastids.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b="1" dirty="0" smtClean="0"/>
              <a:t>In animals,</a:t>
            </a:r>
            <a:r>
              <a:rPr lang="en-US" sz="2600" dirty="0" smtClean="0"/>
              <a:t> fatty acids are synthesized primarily in the </a:t>
            </a:r>
            <a:r>
              <a:rPr lang="en-US" sz="2600" dirty="0" err="1" smtClean="0"/>
              <a:t>cytosol</a:t>
            </a:r>
            <a:r>
              <a:rPr lang="en-US" sz="2600" dirty="0" smtClean="0"/>
              <a:t>.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 smtClean="0"/>
              <a:t>The fatty acids synthesized in plant plastids are used to make the </a:t>
            </a:r>
            <a:r>
              <a:rPr lang="en-US" sz="2600" dirty="0" err="1" smtClean="0"/>
              <a:t>glycerolipids</a:t>
            </a:r>
            <a:r>
              <a:rPr lang="en-US" sz="2600" dirty="0" smtClean="0"/>
              <a:t> of membranes and </a:t>
            </a:r>
            <a:r>
              <a:rPr lang="en-US" sz="2600" dirty="0" err="1" smtClean="0"/>
              <a:t>oleosomes</a:t>
            </a:r>
            <a:r>
              <a:rPr lang="en-US" sz="2600" dirty="0" smtClean="0"/>
              <a:t>. 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 smtClean="0"/>
              <a:t>Fatty acids may is subjected to further modification in the endoplasmic reticulum after they are linked with glycerol to form </a:t>
            </a:r>
            <a:r>
              <a:rPr lang="en-US" sz="2600" dirty="0" err="1" smtClean="0"/>
              <a:t>glycerolipids</a:t>
            </a:r>
            <a:r>
              <a:rPr lang="en-US" sz="26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Lipid Metabolism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9273" y="843377"/>
            <a:ext cx="9033163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ctr">
              <a:lnSpc>
                <a:spcPct val="150000"/>
              </a:lnSpc>
            </a:pPr>
            <a:r>
              <a:rPr lang="en-US" sz="2600" b="1" dirty="0" smtClean="0"/>
              <a:t>Stored lipids are converted into carbohydrates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 smtClean="0"/>
              <a:t>Plants are not able to transport fats from the endosperm to root and shoot of germinating seedling, so they must convert stored lipids to a more mobile form of carbon, sucrose. 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 smtClean="0"/>
              <a:t>Therefore, </a:t>
            </a:r>
            <a:r>
              <a:rPr lang="en-US" sz="2600" b="1" dirty="0" smtClean="0"/>
              <a:t>after germinating, </a:t>
            </a:r>
            <a:r>
              <a:rPr lang="en-US" sz="2600" dirty="0" smtClean="0"/>
              <a:t>oil-containing seeds metabolize stored  lipids by converting them to sucrose.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 smtClean="0"/>
              <a:t>This process involves several steps in different organelles, including </a:t>
            </a:r>
            <a:r>
              <a:rPr lang="en-US" sz="2600" dirty="0" err="1" smtClean="0"/>
              <a:t>oleosomes</a:t>
            </a:r>
            <a:r>
              <a:rPr lang="en-US" sz="2600" dirty="0" smtClean="0"/>
              <a:t>, </a:t>
            </a:r>
            <a:r>
              <a:rPr lang="en-US" sz="2600" dirty="0" err="1" smtClean="0"/>
              <a:t>glyoxysomes</a:t>
            </a:r>
            <a:r>
              <a:rPr lang="en-US" sz="2600" dirty="0" smtClean="0"/>
              <a:t>, mitochondria, and </a:t>
            </a:r>
            <a:r>
              <a:rPr lang="en-US" sz="2600" dirty="0" err="1" smtClean="0"/>
              <a:t>cytosol</a:t>
            </a:r>
            <a:r>
              <a:rPr lang="en-US" sz="26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Lipid Metabolism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9273" y="843377"/>
            <a:ext cx="9033163" cy="54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dirty="0" smtClean="0"/>
              <a:t>Lipids to Sucrose</a:t>
            </a:r>
          </a:p>
          <a:p>
            <a:pPr algn="ctr">
              <a:lnSpc>
                <a:spcPct val="150000"/>
              </a:lnSpc>
            </a:pPr>
            <a:r>
              <a:rPr lang="en-US" sz="2600" dirty="0" smtClean="0"/>
              <a:t>(Mobilizing the energy in the stored oils)</a:t>
            </a:r>
          </a:p>
          <a:p>
            <a:pPr marL="514350" indent="-5143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 smtClean="0"/>
              <a:t>The stored lipids are metabolized to carbohydrate in a series of reactions that involve a metabolic sequence known as the </a:t>
            </a:r>
            <a:r>
              <a:rPr lang="en-US" sz="2600" dirty="0" err="1" smtClean="0"/>
              <a:t>The</a:t>
            </a:r>
            <a:r>
              <a:rPr lang="en-US" sz="2600" dirty="0" smtClean="0"/>
              <a:t> </a:t>
            </a:r>
            <a:r>
              <a:rPr lang="en-US" sz="2600" b="1" dirty="0" err="1" smtClean="0"/>
              <a:t>glyoxylate</a:t>
            </a:r>
            <a:r>
              <a:rPr lang="en-US" sz="2600" b="1" dirty="0" smtClean="0"/>
              <a:t> cycle. </a:t>
            </a:r>
            <a:r>
              <a:rPr lang="en-US" sz="2600" dirty="0" smtClean="0"/>
              <a:t>This cycle takes place in </a:t>
            </a:r>
            <a:r>
              <a:rPr lang="en-US" sz="2600" dirty="0" err="1" smtClean="0"/>
              <a:t>glyoxysomes</a:t>
            </a:r>
            <a:r>
              <a:rPr lang="en-US" sz="2600" dirty="0" smtClean="0"/>
              <a:t>, and subsequent steps occur in the mitochondria. 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 smtClean="0"/>
              <a:t>The conversion of lipids to sucrose is driven by the germination and begins with the hydrolysis of </a:t>
            </a:r>
            <a:r>
              <a:rPr lang="en-US" sz="2600" dirty="0" err="1" smtClean="0"/>
              <a:t>triacylglycerols</a:t>
            </a:r>
            <a:r>
              <a:rPr lang="en-US" sz="2600" dirty="0" smtClean="0"/>
              <a:t> stored in oil bodies to free fatty acids by the enzyme lipase .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Lipid Metabolism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9273" y="843377"/>
            <a:ext cx="9033163" cy="5309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dirty="0" smtClean="0"/>
              <a:t>Lipids to Sucrose</a:t>
            </a:r>
            <a:endParaRPr lang="en-US" sz="2600" dirty="0" smtClean="0"/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500" dirty="0" smtClean="0"/>
              <a:t>The free fatty acids are then oxidized to produce acetyl-</a:t>
            </a:r>
            <a:r>
              <a:rPr lang="en-US" sz="2500" dirty="0" err="1" smtClean="0"/>
              <a:t>CoA</a:t>
            </a:r>
            <a:r>
              <a:rPr lang="en-US" sz="2500" dirty="0" smtClean="0"/>
              <a:t>.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500" dirty="0" smtClean="0"/>
              <a:t>Acetyl-</a:t>
            </a:r>
            <a:r>
              <a:rPr lang="en-US" sz="2500" dirty="0" err="1" smtClean="0"/>
              <a:t>CoA</a:t>
            </a:r>
            <a:r>
              <a:rPr lang="en-US" sz="2500" dirty="0" smtClean="0"/>
              <a:t> is metabolized in </a:t>
            </a:r>
            <a:r>
              <a:rPr lang="en-US" sz="2500" dirty="0" err="1" smtClean="0"/>
              <a:t>glyoxysome</a:t>
            </a:r>
            <a:r>
              <a:rPr lang="en-US" sz="2500" dirty="0" smtClean="0"/>
              <a:t> to produce </a:t>
            </a:r>
            <a:r>
              <a:rPr lang="en-US" sz="2500" dirty="0" err="1" smtClean="0"/>
              <a:t>succinate</a:t>
            </a:r>
            <a:r>
              <a:rPr lang="en-US" sz="2500" dirty="0" smtClean="0"/>
              <a:t>, which is transported from </a:t>
            </a:r>
            <a:r>
              <a:rPr lang="en-US" sz="2500" dirty="0" err="1" smtClean="0"/>
              <a:t>glyoxysome</a:t>
            </a:r>
            <a:r>
              <a:rPr lang="en-US" sz="2500" dirty="0" smtClean="0"/>
              <a:t> to mitochondria, where it is converted first to </a:t>
            </a:r>
            <a:r>
              <a:rPr lang="en-US" sz="2500" dirty="0" err="1" smtClean="0"/>
              <a:t>oxaloacetate</a:t>
            </a:r>
            <a:r>
              <a:rPr lang="en-US" sz="2500" dirty="0" smtClean="0"/>
              <a:t> and then to </a:t>
            </a:r>
            <a:r>
              <a:rPr lang="en-US" sz="2500" dirty="0" err="1" smtClean="0"/>
              <a:t>malate</a:t>
            </a:r>
            <a:r>
              <a:rPr lang="en-US" sz="2500" dirty="0" smtClean="0"/>
              <a:t>. 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500" dirty="0" smtClean="0"/>
              <a:t>The process ends in the </a:t>
            </a:r>
            <a:r>
              <a:rPr lang="en-US" sz="2500" dirty="0" err="1" smtClean="0"/>
              <a:t>cytosol</a:t>
            </a:r>
            <a:r>
              <a:rPr lang="en-US" sz="2500" dirty="0" smtClean="0"/>
              <a:t> with the conversion of </a:t>
            </a:r>
            <a:r>
              <a:rPr lang="en-US" sz="2500" dirty="0" err="1" smtClean="0"/>
              <a:t>malate</a:t>
            </a:r>
            <a:r>
              <a:rPr lang="en-US" sz="2500" dirty="0" smtClean="0"/>
              <a:t> to glucose via </a:t>
            </a:r>
            <a:r>
              <a:rPr lang="en-US" sz="2500" dirty="0" err="1" smtClean="0"/>
              <a:t>gluconeogenesis</a:t>
            </a:r>
            <a:r>
              <a:rPr lang="en-US" sz="2500" dirty="0" smtClean="0"/>
              <a:t>, and then to sucrose.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500" dirty="0" smtClean="0">
                <a:sym typeface="Wingdings" pitchFamily="2" charset="2"/>
              </a:rPr>
              <a:t>Glycerol from triglyceride also enters the </a:t>
            </a:r>
            <a:r>
              <a:rPr lang="en-US" sz="2500" dirty="0" err="1" smtClean="0">
                <a:sym typeface="Wingdings" pitchFamily="2" charset="2"/>
              </a:rPr>
              <a:t>gluconeogenesis</a:t>
            </a:r>
            <a:r>
              <a:rPr lang="en-US" sz="2500" dirty="0" smtClean="0">
                <a:sym typeface="Wingdings" pitchFamily="2" charset="2"/>
              </a:rPr>
              <a:t> for sucrose synthesis, and NADH enters oxidative phosphorylation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Lipid Metabolism</a:t>
            </a:r>
          </a:p>
        </p:txBody>
      </p:sp>
      <p:pic>
        <p:nvPicPr>
          <p:cNvPr id="8" name="Picture 7" descr="11.jpg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rcRect t="1324"/>
          <a:stretch>
            <a:fillRect/>
          </a:stretch>
        </p:blipFill>
        <p:spPr>
          <a:xfrm>
            <a:off x="214282" y="886691"/>
            <a:ext cx="8715436" cy="57597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643702" y="843377"/>
            <a:ext cx="24845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(Lipids to Sucrose)</a:t>
            </a:r>
            <a:endParaRPr lang="ar-EG" sz="2400" dirty="0"/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5419" y="841513"/>
            <a:ext cx="9022642" cy="504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80000"/>
              </a:lnSpc>
              <a:buFont typeface="Wingdings" pitchFamily="2" charset="2"/>
              <a:buChar char="Ø"/>
            </a:pPr>
            <a:r>
              <a:rPr lang="en-US" sz="2600" b="1" dirty="0" smtClean="0"/>
              <a:t>Glucose</a:t>
            </a:r>
            <a:r>
              <a:rPr lang="en-US" sz="2600" dirty="0" smtClean="0"/>
              <a:t> is most commonly cited as the substrate for respiration. </a:t>
            </a:r>
          </a:p>
          <a:p>
            <a:pPr marL="514350" indent="-514350" algn="just">
              <a:lnSpc>
                <a:spcPct val="180000"/>
              </a:lnSpc>
              <a:buFont typeface="Wingdings" pitchFamily="2" charset="2"/>
              <a:buChar char="Ø"/>
            </a:pPr>
            <a:r>
              <a:rPr lang="en-US" sz="2600" dirty="0" smtClean="0"/>
              <a:t>However, in a functioning plant cell the reduced carbon is derived from </a:t>
            </a:r>
            <a:r>
              <a:rPr lang="en-US" sz="2600" b="1" dirty="0" smtClean="0"/>
              <a:t>sources</a:t>
            </a:r>
            <a:r>
              <a:rPr lang="en-US" sz="2600" dirty="0" smtClean="0"/>
              <a:t> such as </a:t>
            </a:r>
            <a:r>
              <a:rPr lang="en-US" sz="2600" b="1" dirty="0" err="1" smtClean="0"/>
              <a:t>hexose</a:t>
            </a:r>
            <a:r>
              <a:rPr lang="en-US" sz="2600" b="1" dirty="0" smtClean="0"/>
              <a:t> phosphates </a:t>
            </a:r>
            <a:r>
              <a:rPr lang="en-US" sz="2600" dirty="0" smtClean="0"/>
              <a:t>and </a:t>
            </a:r>
            <a:r>
              <a:rPr lang="en-US" sz="2600" b="1" dirty="0" err="1" smtClean="0"/>
              <a:t>triose</a:t>
            </a:r>
            <a:r>
              <a:rPr lang="en-US" sz="2600" b="1" dirty="0" smtClean="0"/>
              <a:t> phosphates </a:t>
            </a:r>
            <a:r>
              <a:rPr lang="en-US" sz="2600" dirty="0" smtClean="0"/>
              <a:t>from </a:t>
            </a:r>
            <a:r>
              <a:rPr lang="en-US" sz="2600" b="1" dirty="0" smtClean="0"/>
              <a:t>starch</a:t>
            </a:r>
            <a:r>
              <a:rPr lang="en-US" sz="2600" dirty="0" smtClean="0"/>
              <a:t> </a:t>
            </a:r>
            <a:r>
              <a:rPr lang="en-US" sz="2600" b="1" dirty="0" smtClean="0"/>
              <a:t>degradation</a:t>
            </a:r>
            <a:r>
              <a:rPr lang="en-US" sz="2600" dirty="0" smtClean="0"/>
              <a:t> and </a:t>
            </a:r>
            <a:r>
              <a:rPr lang="en-US" sz="2600" b="1" dirty="0" smtClean="0"/>
              <a:t>photosynthesis</a:t>
            </a:r>
            <a:r>
              <a:rPr lang="en-US" sz="2600" dirty="0" smtClean="0"/>
              <a:t>, fructose-containing polymers (</a:t>
            </a:r>
            <a:r>
              <a:rPr lang="en-US" sz="2600" b="1" dirty="0" err="1" smtClean="0"/>
              <a:t>fructans</a:t>
            </a:r>
            <a:r>
              <a:rPr lang="en-US" sz="2600" dirty="0" smtClean="0"/>
              <a:t>), and other sugars, as well as lipids, organic acids, and some times proteins.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Overview of Respiration</a:t>
            </a:r>
            <a:endParaRPr lang="ar-EG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90872" y="1268760"/>
            <a:ext cx="8229600" cy="245179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Any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QUESTIONS ?</a:t>
            </a:r>
          </a:p>
        </p:txBody>
      </p:sp>
    </p:spTree>
    <p:extLst>
      <p:ext uri="{BB962C8B-B14F-4D97-AF65-F5344CB8AC3E}">
        <p14:creationId xmlns:p14="http://schemas.microsoft.com/office/powerpoint/2010/main" val="343719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293" y="831863"/>
            <a:ext cx="8973451" cy="602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indent="-514350" algn="just" defTabSz="914400" eaLnBrk="1" hangingPunct="1">
              <a:lnSpc>
                <a:spcPct val="150000"/>
              </a:lnSpc>
              <a:spcBef>
                <a:spcPts val="1000"/>
              </a:spcBef>
              <a:buFont typeface="Wingdings" pitchFamily="2" charset="2"/>
              <a:buChar char="Ø"/>
            </a:pPr>
            <a:r>
              <a:rPr lang="en-US" sz="2600" dirty="0" smtClean="0">
                <a:latin typeface="+mn-lt"/>
              </a:rPr>
              <a:t>Substrates for respiration are generated by other cellular processes and enter the respiratory pathways.</a:t>
            </a:r>
            <a:endParaRPr lang="en-US" sz="2600" b="1" dirty="0" smtClean="0">
              <a:latin typeface="+mn-lt"/>
            </a:endParaRPr>
          </a:p>
          <a:p>
            <a:pPr marL="514350" indent="-514350" algn="just" defTabSz="914400" eaLnBrk="1" hangingPunct="1">
              <a:lnSpc>
                <a:spcPct val="150000"/>
              </a:lnSpc>
              <a:spcBef>
                <a:spcPts val="1000"/>
              </a:spcBef>
              <a:buFont typeface="Wingdings" pitchFamily="2" charset="2"/>
              <a:buChar char="Ø"/>
            </a:pPr>
            <a:r>
              <a:rPr lang="en-US" sz="2600" b="1" dirty="0" smtClean="0">
                <a:latin typeface="+mn-lt"/>
              </a:rPr>
              <a:t>Pathways or Steps of Respiration include :</a:t>
            </a:r>
          </a:p>
          <a:p>
            <a:pPr marL="971550" lvl="1" indent="-514350" defTabSz="914400" eaLnBrk="1" hangingPunct="1">
              <a:lnSpc>
                <a:spcPct val="150000"/>
              </a:lnSpc>
              <a:spcBef>
                <a:spcPts val="1000"/>
              </a:spcBef>
              <a:buFont typeface="+mj-lt"/>
              <a:buAutoNum type="arabicPeriod"/>
            </a:pP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Glycolysis</a:t>
            </a: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71550" lvl="1" indent="-514350" defTabSz="914400" eaLnBrk="1" hangingPunct="1">
              <a:lnSpc>
                <a:spcPct val="15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sz="2600" b="1" dirty="0" smtClean="0">
                <a:latin typeface="+mn-lt"/>
              </a:rPr>
              <a:t>Pentose phosphate pathway</a:t>
            </a:r>
          </a:p>
          <a:p>
            <a:pPr marL="971550" lvl="1" indent="-514350" defTabSz="914400" eaLnBrk="1" hangingPunct="1">
              <a:lnSpc>
                <a:spcPct val="15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sz="2600" b="1" dirty="0" smtClean="0">
                <a:latin typeface="+mn-lt"/>
              </a:rPr>
              <a:t>Citric acid cycle (Krebs cycle)</a:t>
            </a:r>
          </a:p>
          <a:p>
            <a:pPr marL="971550" lvl="1" indent="-514350" defTabSz="914400" eaLnBrk="1" hangingPunct="1">
              <a:lnSpc>
                <a:spcPct val="150000"/>
              </a:lnSpc>
              <a:spcBef>
                <a:spcPts val="1000"/>
              </a:spcBef>
              <a:buFont typeface="+mj-lt"/>
              <a:buAutoNum type="arabicPeriod"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Oxidative phosphorylation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Overview of Respiration</a:t>
            </a:r>
            <a:endParaRPr lang="ar-EG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 descr="PP11010"/>
          <p:cNvPicPr>
            <a:picLocks noChangeAspect="1" noChangeArrowheads="1"/>
          </p:cNvPicPr>
          <p:nvPr/>
        </p:nvPicPr>
        <p:blipFill>
          <a:blip r:embed="rId3">
            <a:lum bright="-20000" contrast="40000"/>
          </a:blip>
          <a:srcRect b="5295"/>
          <a:stretch>
            <a:fillRect/>
          </a:stretch>
        </p:blipFill>
        <p:spPr bwMode="auto">
          <a:xfrm>
            <a:off x="101279" y="967221"/>
            <a:ext cx="8858280" cy="560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Overview of Respiration</a:t>
            </a:r>
            <a:endParaRPr lang="ar-EG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293" y="831863"/>
            <a:ext cx="8973451" cy="602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indent="-514350" algn="just" defTabSz="914400" eaLnBrk="1" hangingPunct="1">
              <a:lnSpc>
                <a:spcPct val="150000"/>
              </a:lnSpc>
              <a:spcBef>
                <a:spcPts val="1000"/>
              </a:spcBef>
              <a:buFont typeface="Wingdings" pitchFamily="2" charset="2"/>
              <a:buChar char="Ø"/>
            </a:pPr>
            <a:r>
              <a:rPr lang="en-US" sz="2500" b="1" dirty="0" err="1" smtClean="0">
                <a:latin typeface="+mn-lt"/>
              </a:rPr>
              <a:t>Glycolysis</a:t>
            </a:r>
            <a:r>
              <a:rPr lang="en-US" sz="2500" b="1" dirty="0" smtClean="0">
                <a:latin typeface="+mn-lt"/>
              </a:rPr>
              <a:t> </a:t>
            </a:r>
            <a:r>
              <a:rPr lang="en-US" sz="2500" dirty="0" smtClean="0">
                <a:latin typeface="+mn-lt"/>
              </a:rPr>
              <a:t>and </a:t>
            </a:r>
            <a:r>
              <a:rPr lang="en-US" sz="2500" b="1" dirty="0" smtClean="0">
                <a:latin typeface="+mn-lt"/>
              </a:rPr>
              <a:t>pentose phosphate pathways </a:t>
            </a:r>
            <a:r>
              <a:rPr lang="en-US" sz="2500" dirty="0" smtClean="0">
                <a:latin typeface="+mn-lt"/>
              </a:rPr>
              <a:t>in the </a:t>
            </a:r>
            <a:r>
              <a:rPr lang="en-US" sz="2500" dirty="0" err="1" smtClean="0">
                <a:latin typeface="+mn-lt"/>
              </a:rPr>
              <a:t>cytosol</a:t>
            </a:r>
            <a:r>
              <a:rPr lang="en-US" sz="2500" dirty="0" smtClean="0">
                <a:latin typeface="+mn-lt"/>
              </a:rPr>
              <a:t> and plastid convert sugars to organic acids, via </a:t>
            </a:r>
            <a:r>
              <a:rPr lang="en-US" sz="2500" dirty="0" err="1" smtClean="0">
                <a:latin typeface="+mn-lt"/>
              </a:rPr>
              <a:t>hexose</a:t>
            </a:r>
            <a:r>
              <a:rPr lang="en-US" sz="2500" dirty="0" smtClean="0">
                <a:latin typeface="+mn-lt"/>
              </a:rPr>
              <a:t> phosphates and </a:t>
            </a:r>
            <a:r>
              <a:rPr lang="en-US" sz="2500" dirty="0" err="1" smtClean="0">
                <a:latin typeface="+mn-lt"/>
              </a:rPr>
              <a:t>triose</a:t>
            </a:r>
            <a:r>
              <a:rPr lang="en-US" sz="2500" dirty="0" smtClean="0">
                <a:latin typeface="+mn-lt"/>
              </a:rPr>
              <a:t> phosphates, generating </a:t>
            </a:r>
            <a:r>
              <a:rPr lang="en-US" sz="2500" dirty="0" err="1" smtClean="0">
                <a:latin typeface="+mn-lt"/>
              </a:rPr>
              <a:t>nicotinamide</a:t>
            </a:r>
            <a:r>
              <a:rPr lang="en-US" sz="2500" dirty="0" smtClean="0">
                <a:latin typeface="+mn-lt"/>
              </a:rPr>
              <a:t> adenine </a:t>
            </a:r>
            <a:r>
              <a:rPr lang="en-US" sz="2500" dirty="0" err="1" smtClean="0">
                <a:latin typeface="+mn-lt"/>
              </a:rPr>
              <a:t>dinucleotides</a:t>
            </a:r>
            <a:r>
              <a:rPr lang="en-US" sz="2500" dirty="0" smtClean="0">
                <a:latin typeface="+mn-lt"/>
              </a:rPr>
              <a:t>, </a:t>
            </a:r>
            <a:r>
              <a:rPr lang="en-US" sz="2500" b="1" dirty="0" smtClean="0">
                <a:latin typeface="+mn-lt"/>
              </a:rPr>
              <a:t>NADH</a:t>
            </a:r>
            <a:r>
              <a:rPr lang="en-US" sz="2500" dirty="0" smtClean="0">
                <a:latin typeface="+mn-lt"/>
              </a:rPr>
              <a:t> or </a:t>
            </a:r>
            <a:r>
              <a:rPr lang="en-US" sz="2500" b="1" dirty="0" smtClean="0">
                <a:latin typeface="+mn-lt"/>
              </a:rPr>
              <a:t>NADPH </a:t>
            </a:r>
            <a:r>
              <a:rPr lang="en-US" sz="2500" dirty="0" smtClean="0">
                <a:latin typeface="+mn-lt"/>
              </a:rPr>
              <a:t>(</a:t>
            </a:r>
            <a:r>
              <a:rPr lang="en-US" sz="2500" i="1" dirty="0" smtClean="0">
                <a:latin typeface="+mn-lt"/>
              </a:rPr>
              <a:t>electron carrying cofactors</a:t>
            </a:r>
            <a:r>
              <a:rPr lang="en-US" sz="2500" dirty="0" smtClean="0">
                <a:latin typeface="+mn-lt"/>
              </a:rPr>
              <a:t>), and</a:t>
            </a:r>
            <a:r>
              <a:rPr lang="en-US" sz="2500" b="1" dirty="0" smtClean="0"/>
              <a:t> </a:t>
            </a:r>
            <a:r>
              <a:rPr lang="en-US" sz="2500" b="1" dirty="0" smtClean="0">
                <a:latin typeface="+mn-lt"/>
              </a:rPr>
              <a:t>ATP </a:t>
            </a:r>
            <a:r>
              <a:rPr lang="en-US" sz="2500" dirty="0" smtClean="0">
                <a:latin typeface="+mn-lt"/>
              </a:rPr>
              <a:t>(adenosine </a:t>
            </a:r>
            <a:r>
              <a:rPr lang="en-US" sz="2500" dirty="0" err="1" smtClean="0">
                <a:latin typeface="+mn-lt"/>
              </a:rPr>
              <a:t>triphosphate</a:t>
            </a:r>
            <a:r>
              <a:rPr lang="en-US" sz="2500" dirty="0" smtClean="0">
                <a:latin typeface="+mn-lt"/>
              </a:rPr>
              <a:t>, </a:t>
            </a:r>
            <a:r>
              <a:rPr lang="en-US" sz="2500" i="1" dirty="0" smtClean="0"/>
              <a:t>energy-storing molecules</a:t>
            </a:r>
            <a:r>
              <a:rPr lang="en-US" sz="2500" dirty="0" smtClean="0">
                <a:latin typeface="+mn-lt"/>
              </a:rPr>
              <a:t>).</a:t>
            </a:r>
          </a:p>
          <a:p>
            <a:pPr marL="514350" indent="-514350" algn="just" defTabSz="914400" eaLnBrk="1" hangingPunct="1">
              <a:lnSpc>
                <a:spcPct val="150000"/>
              </a:lnSpc>
              <a:spcBef>
                <a:spcPts val="1000"/>
              </a:spcBef>
              <a:buFont typeface="Wingdings" pitchFamily="2" charset="2"/>
              <a:buChar char="Ø"/>
            </a:pPr>
            <a:r>
              <a:rPr lang="en-US" sz="2500" dirty="0" smtClean="0">
                <a:latin typeface="+mn-lt"/>
              </a:rPr>
              <a:t>The </a:t>
            </a:r>
            <a:r>
              <a:rPr lang="en-US" sz="2500" b="1" dirty="0" smtClean="0">
                <a:latin typeface="+mn-lt"/>
              </a:rPr>
              <a:t>organic</a:t>
            </a:r>
            <a:r>
              <a:rPr lang="en-US" sz="2500" dirty="0" smtClean="0">
                <a:latin typeface="+mn-lt"/>
              </a:rPr>
              <a:t> </a:t>
            </a:r>
            <a:r>
              <a:rPr lang="en-US" sz="2500" b="1" dirty="0" smtClean="0">
                <a:latin typeface="+mn-lt"/>
              </a:rPr>
              <a:t>acids</a:t>
            </a:r>
            <a:r>
              <a:rPr lang="en-US" sz="2500" dirty="0" smtClean="0">
                <a:latin typeface="+mn-lt"/>
              </a:rPr>
              <a:t> are </a:t>
            </a:r>
            <a:r>
              <a:rPr lang="en-US" sz="2500" b="1" dirty="0" smtClean="0">
                <a:latin typeface="+mn-lt"/>
              </a:rPr>
              <a:t>oxidized</a:t>
            </a:r>
            <a:r>
              <a:rPr lang="en-US" sz="2500" dirty="0" smtClean="0">
                <a:latin typeface="+mn-lt"/>
              </a:rPr>
              <a:t> in </a:t>
            </a:r>
            <a:r>
              <a:rPr lang="en-US" sz="2500" b="1" dirty="0" smtClean="0">
                <a:latin typeface="+mn-lt"/>
              </a:rPr>
              <a:t>mitochondrial</a:t>
            </a:r>
            <a:r>
              <a:rPr lang="en-US" sz="2500" dirty="0" smtClean="0">
                <a:latin typeface="+mn-lt"/>
              </a:rPr>
              <a:t> </a:t>
            </a:r>
            <a:r>
              <a:rPr lang="en-US" sz="2500" b="1" dirty="0" smtClean="0">
                <a:latin typeface="+mn-lt"/>
              </a:rPr>
              <a:t>citric</a:t>
            </a:r>
            <a:r>
              <a:rPr lang="en-US" sz="2500" dirty="0" smtClean="0">
                <a:latin typeface="+mn-lt"/>
              </a:rPr>
              <a:t> </a:t>
            </a:r>
            <a:r>
              <a:rPr lang="en-US" sz="2500" b="1" dirty="0" smtClean="0">
                <a:latin typeface="+mn-lt"/>
              </a:rPr>
              <a:t>acid</a:t>
            </a:r>
            <a:r>
              <a:rPr lang="en-US" sz="2500" dirty="0" smtClean="0">
                <a:latin typeface="+mn-lt"/>
              </a:rPr>
              <a:t> </a:t>
            </a:r>
            <a:r>
              <a:rPr lang="en-US" sz="2500" b="1" dirty="0" smtClean="0">
                <a:latin typeface="+mn-lt"/>
              </a:rPr>
              <a:t>cycle</a:t>
            </a:r>
            <a:r>
              <a:rPr lang="en-US" sz="2500" dirty="0" smtClean="0">
                <a:latin typeface="+mn-lt"/>
              </a:rPr>
              <a:t>, and the produced </a:t>
            </a:r>
            <a:r>
              <a:rPr lang="en-US" sz="2500" b="1" dirty="0" smtClean="0">
                <a:latin typeface="+mn-lt"/>
              </a:rPr>
              <a:t>NADH</a:t>
            </a:r>
            <a:r>
              <a:rPr lang="en-US" sz="2500" dirty="0" smtClean="0">
                <a:latin typeface="+mn-lt"/>
              </a:rPr>
              <a:t> and </a:t>
            </a:r>
            <a:r>
              <a:rPr lang="en-US" sz="2500" b="1" dirty="0" smtClean="0">
                <a:latin typeface="+mn-lt"/>
              </a:rPr>
              <a:t>FADH</a:t>
            </a:r>
            <a:r>
              <a:rPr lang="en-US" sz="2500" b="1" baseline="-25000" dirty="0" smtClean="0">
                <a:latin typeface="+mn-lt"/>
              </a:rPr>
              <a:t>2</a:t>
            </a:r>
            <a:r>
              <a:rPr lang="en-US" sz="2500" b="1" dirty="0" smtClean="0">
                <a:latin typeface="+mn-lt"/>
              </a:rPr>
              <a:t> </a:t>
            </a:r>
            <a:r>
              <a:rPr lang="en-US" sz="2500" dirty="0" smtClean="0">
                <a:latin typeface="+mn-lt"/>
              </a:rPr>
              <a:t>(</a:t>
            </a:r>
            <a:r>
              <a:rPr lang="en-US" sz="2500" dirty="0" err="1" smtClean="0">
                <a:latin typeface="+mn-lt"/>
              </a:rPr>
              <a:t>flavin</a:t>
            </a:r>
            <a:r>
              <a:rPr lang="en-US" sz="2500" dirty="0" smtClean="0">
                <a:latin typeface="+mn-lt"/>
              </a:rPr>
              <a:t> adenine </a:t>
            </a:r>
            <a:r>
              <a:rPr lang="en-US" sz="2500" dirty="0" err="1" smtClean="0">
                <a:latin typeface="+mn-lt"/>
              </a:rPr>
              <a:t>dinucleotide</a:t>
            </a:r>
            <a:r>
              <a:rPr lang="en-US" sz="2500" dirty="0" smtClean="0">
                <a:latin typeface="+mn-lt"/>
              </a:rPr>
              <a:t>, </a:t>
            </a:r>
            <a:r>
              <a:rPr lang="en-US" sz="2500" i="1" dirty="0" smtClean="0"/>
              <a:t>electron carrying cofactor</a:t>
            </a:r>
            <a:r>
              <a:rPr lang="en-US" sz="2500" dirty="0" smtClean="0">
                <a:latin typeface="+mn-lt"/>
              </a:rPr>
              <a:t>) provide energy for </a:t>
            </a:r>
            <a:r>
              <a:rPr lang="en-US" sz="2500" b="1" dirty="0" smtClean="0">
                <a:latin typeface="+mn-lt"/>
              </a:rPr>
              <a:t>ATP</a:t>
            </a:r>
            <a:r>
              <a:rPr lang="en-US" sz="2500" dirty="0" smtClean="0">
                <a:latin typeface="+mn-lt"/>
              </a:rPr>
              <a:t> </a:t>
            </a:r>
            <a:r>
              <a:rPr lang="en-US" sz="2500" b="1" dirty="0" smtClean="0">
                <a:latin typeface="+mn-lt"/>
              </a:rPr>
              <a:t>synthesis</a:t>
            </a:r>
            <a:r>
              <a:rPr lang="en-US" sz="2500" dirty="0" smtClean="0">
                <a:latin typeface="+mn-lt"/>
              </a:rPr>
              <a:t> in the </a:t>
            </a:r>
            <a:r>
              <a:rPr lang="en-US" sz="2500" b="1" dirty="0" smtClean="0">
                <a:latin typeface="+mn-lt"/>
              </a:rPr>
              <a:t>oxidative phosphorylation</a:t>
            </a:r>
            <a:r>
              <a:rPr lang="en-US" sz="2500" dirty="0" smtClean="0">
                <a:latin typeface="+mn-lt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Overview of Respiration</a:t>
            </a:r>
            <a:endParaRPr lang="ar-EG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293" y="831863"/>
            <a:ext cx="8973451" cy="602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indent="-514350" algn="just" defTabSz="914400" eaLnBrk="1" hangingPunct="1">
              <a:lnSpc>
                <a:spcPct val="150000"/>
              </a:lnSpc>
              <a:spcBef>
                <a:spcPts val="1000"/>
              </a:spcBef>
              <a:buFont typeface="Wingdings" pitchFamily="2" charset="2"/>
              <a:buChar char="Ø"/>
            </a:pPr>
            <a:r>
              <a:rPr lang="en-US" sz="2600" b="1" dirty="0" smtClean="0"/>
              <a:t>NAD</a:t>
            </a:r>
            <a:r>
              <a:rPr lang="en-US" sz="2600" b="1" baseline="30000" dirty="0" smtClean="0"/>
              <a:t>+</a:t>
            </a:r>
            <a:r>
              <a:rPr lang="en-US" sz="2600" b="1" dirty="0" smtClean="0"/>
              <a:t>/NADH </a:t>
            </a:r>
            <a:r>
              <a:rPr lang="en-US" sz="2600" dirty="0" smtClean="0"/>
              <a:t>are organic cofactors (coenzymes) for many enzymes required for </a:t>
            </a:r>
            <a:r>
              <a:rPr lang="en-US" sz="2600" dirty="0" err="1" smtClean="0"/>
              <a:t>redox</a:t>
            </a:r>
            <a:r>
              <a:rPr lang="en-US" sz="2600" dirty="0" smtClean="0"/>
              <a:t> reactions (reduction/oxidation). </a:t>
            </a:r>
          </a:p>
          <a:p>
            <a:pPr marL="514350" indent="-514350" algn="just" defTabSz="914400" eaLnBrk="1" hangingPunct="1">
              <a:lnSpc>
                <a:spcPct val="150000"/>
              </a:lnSpc>
              <a:spcBef>
                <a:spcPts val="1000"/>
              </a:spcBef>
              <a:buFont typeface="Wingdings" pitchFamily="2" charset="2"/>
              <a:buChar char="Ø"/>
            </a:pPr>
            <a:r>
              <a:rPr lang="en-US" sz="2600" b="1" dirty="0" smtClean="0"/>
              <a:t>NAD</a:t>
            </a:r>
            <a:r>
              <a:rPr lang="en-US" sz="2600" b="1" baseline="30000" dirty="0" smtClean="0"/>
              <a:t>+</a:t>
            </a:r>
            <a:r>
              <a:rPr lang="en-US" sz="2600" dirty="0" smtClean="0"/>
              <a:t> is the </a:t>
            </a:r>
            <a:r>
              <a:rPr lang="en-US" sz="2600" b="1" dirty="0" smtClean="0"/>
              <a:t>oxidized form, </a:t>
            </a:r>
            <a:r>
              <a:rPr lang="en-US" sz="2600" dirty="0" smtClean="0"/>
              <a:t>while</a:t>
            </a:r>
            <a:r>
              <a:rPr lang="en-US" sz="2600" b="1" dirty="0" smtClean="0"/>
              <a:t> NADH </a:t>
            </a:r>
            <a:r>
              <a:rPr lang="en-US" sz="2600" dirty="0" smtClean="0"/>
              <a:t>is the </a:t>
            </a:r>
            <a:r>
              <a:rPr lang="en-US" sz="2600" b="1" dirty="0" smtClean="0"/>
              <a:t>reduced form. </a:t>
            </a:r>
          </a:p>
          <a:p>
            <a:pPr marL="514350" indent="-514350" algn="just" defTabSz="914400" eaLnBrk="1" hangingPunct="1">
              <a:lnSpc>
                <a:spcPct val="150000"/>
              </a:lnSpc>
              <a:spcBef>
                <a:spcPts val="1000"/>
              </a:spcBef>
              <a:buFont typeface="Wingdings" pitchFamily="2" charset="2"/>
              <a:buChar char="Ø"/>
            </a:pPr>
            <a:r>
              <a:rPr lang="en-US" sz="2600" dirty="0" smtClean="0"/>
              <a:t>A related compound, </a:t>
            </a:r>
            <a:r>
              <a:rPr lang="en-US" sz="2600" dirty="0" err="1" smtClean="0"/>
              <a:t>nicotinamide</a:t>
            </a:r>
            <a:r>
              <a:rPr lang="en-US" sz="2600" dirty="0" smtClean="0"/>
              <a:t> adenine </a:t>
            </a:r>
            <a:r>
              <a:rPr lang="en-US" sz="2600" dirty="0" err="1" smtClean="0"/>
              <a:t>dinucleotide</a:t>
            </a:r>
            <a:r>
              <a:rPr lang="en-US" sz="2600" dirty="0" smtClean="0"/>
              <a:t> phosphate </a:t>
            </a:r>
            <a:r>
              <a:rPr lang="en-US" sz="2600" b="1" dirty="0" smtClean="0"/>
              <a:t>(NADP</a:t>
            </a:r>
            <a:r>
              <a:rPr lang="en-US" sz="2600" b="1" baseline="30000" dirty="0" smtClean="0"/>
              <a:t>+</a:t>
            </a:r>
            <a:r>
              <a:rPr lang="en-US" sz="2600" b="1" dirty="0" smtClean="0"/>
              <a:t>/NADPH)</a:t>
            </a:r>
            <a:r>
              <a:rPr lang="en-US" sz="2600" dirty="0" smtClean="0"/>
              <a:t>, also play an important role in </a:t>
            </a:r>
            <a:r>
              <a:rPr lang="en-US" sz="2600" dirty="0" err="1" smtClean="0"/>
              <a:t>redox</a:t>
            </a:r>
            <a:r>
              <a:rPr lang="en-US" sz="2600" dirty="0" smtClean="0"/>
              <a:t> reactions of the photosynthesis.</a:t>
            </a:r>
          </a:p>
          <a:p>
            <a:pPr marL="514350" indent="-514350" algn="just" defTabSz="914400" eaLnBrk="1" hangingPunct="1">
              <a:lnSpc>
                <a:spcPct val="150000"/>
              </a:lnSpc>
              <a:spcBef>
                <a:spcPts val="1000"/>
              </a:spcBef>
              <a:buFont typeface="Wingdings" pitchFamily="2" charset="2"/>
              <a:buChar char="Ø"/>
            </a:pPr>
            <a:r>
              <a:rPr lang="en-US" sz="2600" dirty="0" smtClean="0"/>
              <a:t>The oxidation of </a:t>
            </a:r>
            <a:r>
              <a:rPr lang="en-US" sz="2600" b="1" dirty="0" smtClean="0"/>
              <a:t>NADH</a:t>
            </a:r>
            <a:r>
              <a:rPr lang="en-US" sz="2600" dirty="0" smtClean="0"/>
              <a:t> to </a:t>
            </a:r>
            <a:r>
              <a:rPr lang="en-US" sz="2600" b="1" dirty="0" smtClean="0"/>
              <a:t>NAD</a:t>
            </a:r>
            <a:r>
              <a:rPr lang="en-US" sz="2600" b="1" baseline="30000" dirty="0" smtClean="0"/>
              <a:t>+</a:t>
            </a:r>
            <a:r>
              <a:rPr lang="en-US" sz="2600" dirty="0" smtClean="0"/>
              <a:t> by oxygen via the electron transport chain releases free energy for the synthesis of ATP.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Overview of Respiration</a:t>
            </a:r>
            <a:endParaRPr lang="ar-EG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9797</TotalTime>
  <Words>2514</Words>
  <Application>Microsoft Macintosh PowerPoint</Application>
  <PresentationFormat>On-screen Show (4:3)</PresentationFormat>
  <Paragraphs>215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8" baseType="lpstr">
      <vt:lpstr>Arial</vt:lpstr>
      <vt:lpstr>Born Addict</vt:lpstr>
      <vt:lpstr>Calibri</vt:lpstr>
      <vt:lpstr>Calibri Light</vt:lpstr>
      <vt:lpstr>Comic Sans MS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إثبات أن الـ DNA هو المادة الوراثية.</dc:title>
  <dc:creator>defrawy</dc:creator>
  <cp:lastModifiedBy>Abdulrahman Hashimi</cp:lastModifiedBy>
  <cp:revision>4360</cp:revision>
  <dcterms:created xsi:type="dcterms:W3CDTF">1997-09-01T07:53:11Z</dcterms:created>
  <dcterms:modified xsi:type="dcterms:W3CDTF">2020-04-12T04:48:55Z</dcterms:modified>
</cp:coreProperties>
</file>