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9" r:id="rId8"/>
    <p:sldId id="268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9" autoAdjust="0"/>
    <p:restoredTop sz="94624" autoAdjust="0"/>
  </p:normalViewPr>
  <p:slideViewPr>
    <p:cSldViewPr>
      <p:cViewPr>
        <p:scale>
          <a:sx n="77" d="100"/>
          <a:sy n="77" d="100"/>
        </p:scale>
        <p:origin x="-126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3768-5512-4643-B1C5-80B30129B865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F969-D519-4DEE-A59B-B63A0DEB4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3768-5512-4643-B1C5-80B30129B865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F969-D519-4DEE-A59B-B63A0DEB4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3768-5512-4643-B1C5-80B30129B865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F969-D519-4DEE-A59B-B63A0DEB4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3768-5512-4643-B1C5-80B30129B865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F969-D519-4DEE-A59B-B63A0DEB4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3768-5512-4643-B1C5-80B30129B865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F969-D519-4DEE-A59B-B63A0DEB4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3768-5512-4643-B1C5-80B30129B865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F969-D519-4DEE-A59B-B63A0DEB4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3768-5512-4643-B1C5-80B30129B865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F969-D519-4DEE-A59B-B63A0DEB4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3768-5512-4643-B1C5-80B30129B865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F969-D519-4DEE-A59B-B63A0DEB4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3768-5512-4643-B1C5-80B30129B865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F969-D519-4DEE-A59B-B63A0DEB4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3768-5512-4643-B1C5-80B30129B865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F969-D519-4DEE-A59B-B63A0DEB4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3768-5512-4643-B1C5-80B30129B865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04F969-D519-4DEE-A59B-B63A0DEB4F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953768-5512-4643-B1C5-80B30129B865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04F969-D519-4DEE-A59B-B63A0DEB4F9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ar-SA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ourier New" pitchFamily="49" charset="0"/>
                <a:cs typeface="Courier New" pitchFamily="49" charset="0"/>
              </a:rPr>
              <a:t>العدد</a:t>
            </a:r>
            <a:endParaRPr lang="en-US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843670"/>
          </a:xfrm>
        </p:spPr>
        <p:txBody>
          <a:bodyPr>
            <a:noAutofit/>
          </a:bodyPr>
          <a:lstStyle/>
          <a:p>
            <a:r>
              <a:rPr lang="ar-SA" sz="40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الأعداد المفردة ، و المركبة ، و ألفاظ العقود  و المئة ، والألف</a:t>
            </a:r>
            <a:endParaRPr lang="ar-SA" sz="4000" dirty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raditional Arabic" pitchFamily="18" charset="-78"/>
                <a:cs typeface="Traditional Arabic" pitchFamily="18" charset="-78"/>
              </a:rPr>
              <a:t>ابراهيم بن سلمان الخطابي </a:t>
            </a:r>
          </a:p>
          <a:p>
            <a:r>
              <a:rPr lang="ar-SA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raditional Arabic" pitchFamily="18" charset="-78"/>
                <a:cs typeface="Traditional Arabic" pitchFamily="18" charset="-78"/>
              </a:rPr>
              <a:t>431100916           الدكتور : يوسف فجال</a:t>
            </a:r>
            <a:endParaRPr lang="en-US" sz="40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aditional Arabic" pitchFamily="18" charset="-78"/>
              <a:cs typeface="Traditional Arabic" pitchFamily="18" charset="-78"/>
            </a:endParaRPr>
          </a:p>
          <a:p>
            <a:endParaRPr lang="en-US" sz="40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858280" cy="1143000"/>
          </a:xfrm>
        </p:spPr>
        <p:txBody>
          <a:bodyPr>
            <a:normAutofit fontScale="90000"/>
          </a:bodyPr>
          <a:lstStyle/>
          <a:p>
            <a:r>
              <a:rPr lang="ar-SA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الأعداد المفردة ، و المركبة ، و ألفاظ العقود  و المئة ، والألف</a:t>
            </a:r>
            <a:endParaRPr lang="en-US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4525963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ar-SA" dirty="0" smtClean="0"/>
              <a:t>11- قال تعالى : ( يخلقكم في بطون امهاتكم خلقاً من بعد خلقٍ في </a:t>
            </a:r>
            <a:r>
              <a:rPr lang="ar-SA" dirty="0" smtClean="0">
                <a:solidFill>
                  <a:schemeClr val="accent2"/>
                </a:solidFill>
              </a:rPr>
              <a:t>ظلماتٍ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5"/>
                </a:solidFill>
              </a:rPr>
              <a:t>ثلاثٍ</a:t>
            </a:r>
            <a:r>
              <a:rPr lang="ar-SA" dirty="0" smtClean="0"/>
              <a:t> )</a:t>
            </a:r>
          </a:p>
          <a:p>
            <a:pPr algn="r">
              <a:buNone/>
            </a:pPr>
            <a:r>
              <a:rPr lang="ar-SA" dirty="0" smtClean="0"/>
              <a:t>12-قرأتُ </a:t>
            </a:r>
            <a:r>
              <a:rPr lang="ar-SA" dirty="0" smtClean="0">
                <a:solidFill>
                  <a:schemeClr val="accent2"/>
                </a:solidFill>
              </a:rPr>
              <a:t>كتباً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4"/>
                </a:solidFill>
              </a:rPr>
              <a:t>اربعةً</a:t>
            </a:r>
            <a:r>
              <a:rPr lang="ar-SA" dirty="0" smtClean="0"/>
              <a:t> تتحدثُ عن مكارم الاخلاق</a:t>
            </a:r>
            <a:endParaRPr lang="en-US" dirty="0" smtClean="0"/>
          </a:p>
          <a:p>
            <a:pPr algn="r">
              <a:buNone/>
            </a:pPr>
            <a:r>
              <a:rPr lang="ar-SA" dirty="0" smtClean="0"/>
              <a:t>عين العدد و المعدود في الامثلة السابقة </a:t>
            </a:r>
          </a:p>
          <a:p>
            <a:pPr algn="r">
              <a:buNone/>
            </a:pPr>
            <a:r>
              <a:rPr lang="ar-SA" dirty="0" smtClean="0">
                <a:solidFill>
                  <a:schemeClr val="accent2"/>
                </a:solidFill>
              </a:rPr>
              <a:t>ظلماتٍ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4"/>
                </a:solidFill>
              </a:rPr>
              <a:t>ثلاث</a:t>
            </a:r>
            <a:r>
              <a:rPr lang="ar-SA" dirty="0" smtClean="0"/>
              <a:t> – </a:t>
            </a:r>
            <a:r>
              <a:rPr lang="ar-SA" dirty="0" smtClean="0">
                <a:solidFill>
                  <a:schemeClr val="accent2"/>
                </a:solidFill>
              </a:rPr>
              <a:t>كتباً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4"/>
                </a:solidFill>
              </a:rPr>
              <a:t>اربعة </a:t>
            </a:r>
          </a:p>
          <a:p>
            <a:pPr algn="r">
              <a:buNone/>
            </a:pPr>
            <a:r>
              <a:rPr lang="ar-SA" dirty="0" smtClean="0">
                <a:solidFill>
                  <a:srgbClr val="C00000"/>
                </a:solidFill>
              </a:rPr>
              <a:t>كيف يعرب العدد و تمييزه في هذه الحاله ؟</a:t>
            </a:r>
          </a:p>
          <a:p>
            <a:pPr algn="r">
              <a:buNone/>
            </a:pPr>
            <a:r>
              <a:rPr lang="ar-SA" dirty="0" smtClean="0"/>
              <a:t>الجواب : يعرب التمييز حسب موقعه  في الجملة :</a:t>
            </a:r>
          </a:p>
          <a:p>
            <a:pPr algn="r">
              <a:buNone/>
            </a:pPr>
            <a:r>
              <a:rPr lang="ar-SA" dirty="0" smtClean="0"/>
              <a:t>فنقول : ظلمات : اسم مجرور بـ(في) .. ، كتباً : مفعول به منصوب ...</a:t>
            </a:r>
          </a:p>
          <a:p>
            <a:pPr algn="r">
              <a:buNone/>
            </a:pPr>
            <a:r>
              <a:rPr lang="ar-SA" dirty="0" smtClean="0"/>
              <a:t>اما العدد فيعرب صفة للتمييز قبله</a:t>
            </a:r>
          </a:p>
          <a:p>
            <a:pPr algn="r">
              <a:buNone/>
            </a:pPr>
            <a:r>
              <a:rPr lang="ar-SA" dirty="0" smtClean="0"/>
              <a:t>ثلاثٍ : صفه مجرورة لـ(ظلمات) .... ، أربعةً : صفة منصوبة لـ(كتباً)...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04088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ar-SA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الأعداد المفردة ، و المركبة ، و ألفاظ العقود  و المئة ، والألف</a:t>
            </a:r>
            <a:endParaRPr lang="en-US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SA" dirty="0" smtClean="0"/>
              <a:t>جواز حذف التمييز </a:t>
            </a:r>
          </a:p>
          <a:p>
            <a:pPr algn="r">
              <a:buNone/>
            </a:pPr>
            <a:r>
              <a:rPr lang="ar-SA" dirty="0" smtClean="0"/>
              <a:t>ما قرأت من الكتب الا </a:t>
            </a:r>
            <a:r>
              <a:rPr lang="ar-SA" dirty="0" smtClean="0">
                <a:solidFill>
                  <a:schemeClr val="accent5"/>
                </a:solidFill>
              </a:rPr>
              <a:t>خمسةَ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2"/>
                </a:solidFill>
              </a:rPr>
              <a:t>كتبٍ</a:t>
            </a:r>
          </a:p>
          <a:p>
            <a:pPr algn="r">
              <a:buNone/>
            </a:pPr>
            <a:r>
              <a:rPr lang="ar-SA" dirty="0" smtClean="0"/>
              <a:t>ما قرأت من الكتب الا </a:t>
            </a:r>
            <a:r>
              <a:rPr lang="ar-SA" dirty="0" smtClean="0">
                <a:solidFill>
                  <a:schemeClr val="accent5"/>
                </a:solidFill>
              </a:rPr>
              <a:t>خمسةً</a:t>
            </a:r>
          </a:p>
          <a:p>
            <a:pPr algn="r">
              <a:buNone/>
            </a:pPr>
            <a:r>
              <a:rPr lang="ar-SA" dirty="0" smtClean="0">
                <a:solidFill>
                  <a:srgbClr val="C00000"/>
                </a:solidFill>
              </a:rPr>
              <a:t>ماذا تلاحظ في المثالين السابقين ؟</a:t>
            </a:r>
          </a:p>
          <a:p>
            <a:pPr algn="r">
              <a:buNone/>
            </a:pPr>
            <a:r>
              <a:rPr lang="ar-SA" dirty="0" smtClean="0"/>
              <a:t>جاء بعد العدد الأول تمييزه ، و في الثاني جاء بلا تمييز</a:t>
            </a:r>
          </a:p>
          <a:p>
            <a:pPr algn="r">
              <a:buNone/>
            </a:pPr>
            <a:r>
              <a:rPr lang="ar-SA" dirty="0" smtClean="0">
                <a:solidFill>
                  <a:srgbClr val="C00000"/>
                </a:solidFill>
              </a:rPr>
              <a:t>لماذا جاء العدد في المثال الثاني بلا تمييز ؟</a:t>
            </a:r>
          </a:p>
          <a:p>
            <a:pPr algn="r">
              <a:buNone/>
            </a:pPr>
            <a:r>
              <a:rPr lang="ar-SA" dirty="0" smtClean="0"/>
              <a:t>لانه يجوز ان يحذف التمييز اذا تقدم بالكلام لفظ ٌ يغني عن التمييز و هو ” من الكتب ” و يذكر العدد منوناً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ar-SA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الأعداد المفردة ، و المركبة ، و ألفاظ العقود  و المئة ، والألف</a:t>
            </a:r>
            <a:endParaRPr lang="en-US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ar-SA" sz="3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إعراب الأعداد المفردة</a:t>
            </a:r>
          </a:p>
          <a:p>
            <a:pPr algn="r">
              <a:buNone/>
            </a:pPr>
            <a:r>
              <a:rPr lang="ar-SA" dirty="0" smtClean="0"/>
              <a:t>قام طالب </a:t>
            </a:r>
            <a:r>
              <a:rPr lang="ar-SA" dirty="0" smtClean="0">
                <a:solidFill>
                  <a:schemeClr val="accent5"/>
                </a:solidFill>
              </a:rPr>
              <a:t>واحد</a:t>
            </a:r>
            <a:r>
              <a:rPr lang="ar-SA" dirty="0" smtClean="0"/>
              <a:t>   -  قرأت قصه </a:t>
            </a:r>
            <a:r>
              <a:rPr lang="ar-SA" dirty="0" smtClean="0">
                <a:solidFill>
                  <a:schemeClr val="accent5"/>
                </a:solidFill>
              </a:rPr>
              <a:t>واحدة</a:t>
            </a:r>
            <a:r>
              <a:rPr lang="ar-SA" dirty="0" smtClean="0"/>
              <a:t>  -  مررت </a:t>
            </a:r>
            <a:r>
              <a:rPr lang="ar-SA" dirty="0" smtClean="0">
                <a:solidFill>
                  <a:schemeClr val="accent5"/>
                </a:solidFill>
              </a:rPr>
              <a:t>بثلاثة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2"/>
                </a:solidFill>
              </a:rPr>
              <a:t>طلاب</a:t>
            </a:r>
          </a:p>
          <a:p>
            <a:pPr algn="r">
              <a:buNone/>
            </a:pPr>
            <a:r>
              <a:rPr lang="ar-SA" dirty="0" smtClean="0"/>
              <a:t>قرأت </a:t>
            </a:r>
            <a:r>
              <a:rPr lang="ar-SA" dirty="0" smtClean="0">
                <a:solidFill>
                  <a:schemeClr val="accent5"/>
                </a:solidFill>
              </a:rPr>
              <a:t>اربع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2"/>
                </a:solidFill>
              </a:rPr>
              <a:t>قصص</a:t>
            </a:r>
            <a:r>
              <a:rPr lang="ar-SA" dirty="0" smtClean="0"/>
              <a:t> -  حضر </a:t>
            </a:r>
            <a:r>
              <a:rPr lang="ar-SA" dirty="0" smtClean="0">
                <a:solidFill>
                  <a:schemeClr val="accent5"/>
                </a:solidFill>
              </a:rPr>
              <a:t>مئة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2"/>
                </a:solidFill>
              </a:rPr>
              <a:t>رجل</a:t>
            </a:r>
            <a:r>
              <a:rPr lang="ar-SA" dirty="0" smtClean="0"/>
              <a:t>  -  رأيت </a:t>
            </a:r>
            <a:r>
              <a:rPr lang="ar-SA" dirty="0" smtClean="0">
                <a:solidFill>
                  <a:schemeClr val="accent5"/>
                </a:solidFill>
              </a:rPr>
              <a:t>الف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2"/>
                </a:solidFill>
              </a:rPr>
              <a:t>جندي </a:t>
            </a:r>
          </a:p>
          <a:p>
            <a:pPr algn="r">
              <a:buNone/>
            </a:pPr>
            <a:r>
              <a:rPr lang="ar-SA" dirty="0" smtClean="0">
                <a:solidFill>
                  <a:srgbClr val="C00000"/>
                </a:solidFill>
              </a:rPr>
              <a:t>كيف تعرب الأعداد المفردة في الامثلة السابقة </a:t>
            </a:r>
          </a:p>
          <a:p>
            <a:pPr algn="r">
              <a:buNone/>
            </a:pPr>
            <a:r>
              <a:rPr lang="ar-SA" dirty="0" smtClean="0"/>
              <a:t>تعرب حسب موقعها من الجملة </a:t>
            </a:r>
            <a:r>
              <a:rPr lang="ar-SA" u="sng" dirty="0" smtClean="0">
                <a:solidFill>
                  <a:srgbClr val="FF0000"/>
                </a:solidFill>
              </a:rPr>
              <a:t>بالحركات الظاهرة </a:t>
            </a:r>
            <a:r>
              <a:rPr lang="ar-SA" dirty="0" smtClean="0"/>
              <a:t>، رفعا بالضمة ، و نصبا بالفتحة ، و جرا بالكسرة</a:t>
            </a:r>
          </a:p>
          <a:p>
            <a:pPr algn="r">
              <a:buNone/>
            </a:pPr>
            <a:r>
              <a:rPr lang="ar-SA" dirty="0" smtClean="0"/>
              <a:t>قام طالبان اثنان  -  رأيت طالبين اثنين - مررت بطالبين اثنين</a:t>
            </a:r>
          </a:p>
          <a:p>
            <a:pPr algn="r">
              <a:buNone/>
            </a:pPr>
            <a:r>
              <a:rPr lang="ar-SA" dirty="0" smtClean="0"/>
              <a:t>قامت طالبتان اثنتان  -  رأيت طالبتين اثنتين - مررت بطالبتين اثنتين</a:t>
            </a:r>
          </a:p>
          <a:p>
            <a:pPr algn="r">
              <a:buNone/>
            </a:pPr>
            <a:r>
              <a:rPr lang="ar-SA" dirty="0" smtClean="0">
                <a:solidFill>
                  <a:srgbClr val="C00000"/>
                </a:solidFill>
              </a:rPr>
              <a:t>كيف يعرب العدد في الأمثلة السابقة ؟</a:t>
            </a:r>
          </a:p>
          <a:p>
            <a:pPr algn="r">
              <a:buNone/>
            </a:pPr>
            <a:r>
              <a:rPr lang="ar-SA" dirty="0" smtClean="0"/>
              <a:t>يعرب صفة ، و تكون علامة رفعه </a:t>
            </a:r>
            <a:r>
              <a:rPr lang="ar-SA" u="sng" dirty="0" smtClean="0">
                <a:solidFill>
                  <a:srgbClr val="FF0000"/>
                </a:solidFill>
              </a:rPr>
              <a:t>الالف</a:t>
            </a:r>
            <a:r>
              <a:rPr lang="ar-SA" dirty="0" smtClean="0"/>
              <a:t> ، و نصبه و جره </a:t>
            </a:r>
            <a:r>
              <a:rPr lang="ar-SA" u="sng" dirty="0" smtClean="0">
                <a:solidFill>
                  <a:srgbClr val="FF0000"/>
                </a:solidFill>
              </a:rPr>
              <a:t>بالياء</a:t>
            </a:r>
          </a:p>
          <a:p>
            <a:pPr algn="r">
              <a:buNone/>
            </a:pPr>
            <a:r>
              <a:rPr lang="ar-SA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 من هنا نستنتج : ان الاعداد المفردة تعرب بالحركات الظاهرة ، عدا المثنى منها ،</a:t>
            </a:r>
          </a:p>
          <a:p>
            <a:pPr algn="r">
              <a:buNone/>
            </a:pPr>
            <a:r>
              <a:rPr lang="ar-SA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فيعرب بالحروف</a:t>
            </a:r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66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قاعدة </a:t>
            </a:r>
            <a:endParaRPr lang="en-US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6346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ar-SA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الأعداد المفردة هي </a:t>
            </a:r>
            <a:r>
              <a:rPr lang="ar-SA" dirty="0" smtClean="0"/>
              <a:t>: من (واحد)إلى ( عشرة ) و يلحق بها العددان (مئة ) و ( ألف )</a:t>
            </a:r>
          </a:p>
          <a:p>
            <a:pPr algn="r">
              <a:buNone/>
            </a:pPr>
            <a:r>
              <a:rPr lang="ar-SA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العددان</a:t>
            </a:r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dirty="0" smtClean="0"/>
              <a:t>(واحد ، واحدة ، اثنان ،اثنتان ) يطابق المعدود في التذكير و التأنيث و الغالب ان </a:t>
            </a:r>
            <a:r>
              <a:rPr lang="ar-SA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*يُستغنى عن لفظ العدد </a:t>
            </a:r>
            <a:r>
              <a:rPr lang="ar-SA" dirty="0" smtClean="0"/>
              <a:t>بذكر المعدود مفردا أو مثنى و هما لا  يحتجان الى تمييز </a:t>
            </a:r>
          </a:p>
          <a:p>
            <a:pPr algn="r">
              <a:buNone/>
            </a:pPr>
            <a:r>
              <a:rPr lang="ar-SA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الأعداد من ثلاثة إلى عشرة </a:t>
            </a:r>
            <a:r>
              <a:rPr lang="ar-SA" dirty="0" smtClean="0"/>
              <a:t>تخالف معدودها في التذكير و التأنيث</a:t>
            </a:r>
          </a:p>
          <a:p>
            <a:pPr algn="r">
              <a:buNone/>
            </a:pPr>
            <a:r>
              <a:rPr lang="ar-SA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الأعداد ( مئة ، الف ، مليون ، مليار ) </a:t>
            </a:r>
            <a:r>
              <a:rPr lang="ar-SA" dirty="0" smtClean="0"/>
              <a:t>لا تتغير مع المعدود في التذكير و التانيث ، و يذكر التمييز بعدها جمعاً و يعرب مضافا  اليه</a:t>
            </a:r>
          </a:p>
          <a:p>
            <a:pPr algn="r">
              <a:buNone/>
            </a:pPr>
            <a:r>
              <a:rPr lang="ar-SA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*يجوز تقديم التمييز على العدد </a:t>
            </a:r>
            <a:r>
              <a:rPr lang="ar-SA" dirty="0" smtClean="0"/>
              <a:t>فيعرب حسب موقعه في الجملة و يكون العدد صفة له </a:t>
            </a:r>
          </a:p>
          <a:p>
            <a:pPr algn="r">
              <a:buNone/>
            </a:pPr>
            <a:r>
              <a:rPr lang="ar-SA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اذا تقدم على العدد لفظ يغني عن التميز </a:t>
            </a:r>
            <a:r>
              <a:rPr lang="ar-SA" dirty="0" smtClean="0"/>
              <a:t>جاز حذفه ، و ذكر العدد منوناً</a:t>
            </a:r>
            <a:endParaRPr lang="ar-SA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ar-SA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ان الاعداد المفردة تعرب </a:t>
            </a:r>
            <a:r>
              <a:rPr lang="ar-SA" dirty="0" smtClean="0"/>
              <a:t>بالحركات الظاهرة ، </a:t>
            </a:r>
            <a:r>
              <a:rPr lang="ar-SA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عدا المثنى منها </a:t>
            </a:r>
            <a:r>
              <a:rPr lang="ar-SA" dirty="0" smtClean="0"/>
              <a:t>،</a:t>
            </a:r>
          </a:p>
          <a:p>
            <a:pPr marL="514350" indent="-514350" algn="r">
              <a:buNone/>
            </a:pPr>
            <a:r>
              <a:rPr lang="ar-SA" dirty="0" smtClean="0"/>
              <a:t>فيعرب بالحروف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8000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الخاتمه</a:t>
            </a:r>
            <a:endParaRPr lang="en-US" sz="8000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buNone/>
            </a:pPr>
            <a:r>
              <a:rPr lang="ar-SA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نسال الله لنا و لكم التوفيق و السداد</a:t>
            </a:r>
          </a:p>
          <a:p>
            <a:pPr algn="ctr">
              <a:buNone/>
            </a:pPr>
            <a:endParaRPr lang="ar-SA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>
              <a:buNone/>
            </a:pPr>
            <a:endParaRPr lang="ar-SA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>
              <a:buNone/>
            </a:pPr>
            <a:r>
              <a: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و صلى الله و سلم على </a:t>
            </a:r>
            <a:r>
              <a:rPr lang="ar-S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نبينا</a:t>
            </a:r>
            <a:r>
              <a:rPr lang="ar-SA" sz="1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محمد 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الأمثلة </a:t>
            </a:r>
            <a:endParaRPr lang="en-US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58204" cy="5357850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ar-SA" dirty="0" smtClean="0"/>
              <a:t>1-قال تعالى : ( و إلهكم </a:t>
            </a:r>
            <a:r>
              <a:rPr lang="ar-SA" dirty="0" smtClean="0">
                <a:solidFill>
                  <a:srgbClr val="00B0F0"/>
                </a:solidFill>
              </a:rPr>
              <a:t>الهٌ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5"/>
                </a:solidFill>
              </a:rPr>
              <a:t>واحدٌ</a:t>
            </a:r>
            <a:r>
              <a:rPr lang="ar-SA" dirty="0" smtClean="0"/>
              <a:t> )</a:t>
            </a:r>
          </a:p>
          <a:p>
            <a:pPr algn="r">
              <a:buNone/>
            </a:pPr>
            <a:r>
              <a:rPr lang="ar-SA" dirty="0" smtClean="0"/>
              <a:t>2-قال تعالى : ( إنّ هذه امتكم </a:t>
            </a:r>
            <a:r>
              <a:rPr lang="ar-SA" dirty="0" smtClean="0">
                <a:solidFill>
                  <a:srgbClr val="00B0F0"/>
                </a:solidFill>
              </a:rPr>
              <a:t>امةً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5"/>
                </a:solidFill>
              </a:rPr>
              <a:t>واحدة</a:t>
            </a:r>
            <a:r>
              <a:rPr lang="ar-SA" dirty="0" smtClean="0"/>
              <a:t> )</a:t>
            </a:r>
          </a:p>
          <a:p>
            <a:pPr algn="r">
              <a:buNone/>
            </a:pPr>
            <a:r>
              <a:rPr lang="ar-SA" dirty="0" smtClean="0"/>
              <a:t>3- صدر </a:t>
            </a:r>
            <a:r>
              <a:rPr lang="ar-SA" dirty="0" smtClean="0">
                <a:solidFill>
                  <a:srgbClr val="00B0F0"/>
                </a:solidFill>
              </a:rPr>
              <a:t>كتابان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5"/>
                </a:solidFill>
              </a:rPr>
              <a:t>اثنان</a:t>
            </a:r>
          </a:p>
          <a:p>
            <a:pPr algn="r">
              <a:buNone/>
            </a:pPr>
            <a:r>
              <a:rPr lang="ar-SA" dirty="0" smtClean="0"/>
              <a:t>4- قرأت </a:t>
            </a:r>
            <a:r>
              <a:rPr lang="ar-SA" dirty="0" smtClean="0">
                <a:solidFill>
                  <a:srgbClr val="00B0F0"/>
                </a:solidFill>
              </a:rPr>
              <a:t>قصتين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5"/>
                </a:solidFill>
              </a:rPr>
              <a:t>اثنتين</a:t>
            </a:r>
          </a:p>
          <a:p>
            <a:pPr algn="r">
              <a:buNone/>
            </a:pPr>
            <a:r>
              <a:rPr lang="ar-SA" dirty="0" smtClean="0"/>
              <a:t>5- قال تعالى : (قال آيتك ألا تُكلِّم </a:t>
            </a:r>
            <a:r>
              <a:rPr lang="ar-SA" dirty="0" smtClean="0">
                <a:solidFill>
                  <a:schemeClr val="accent5"/>
                </a:solidFill>
              </a:rPr>
              <a:t>ثلاثةَ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00B0F0"/>
                </a:solidFill>
              </a:rPr>
              <a:t>أياٍم</a:t>
            </a:r>
            <a:r>
              <a:rPr lang="ar-SA" dirty="0" smtClean="0"/>
              <a:t> إلا رمزا)</a:t>
            </a:r>
          </a:p>
          <a:p>
            <a:pPr algn="r">
              <a:buNone/>
            </a:pPr>
            <a:r>
              <a:rPr lang="ar-SA" dirty="0" smtClean="0"/>
              <a:t>6- قال تعالى : (قال آيتك ألا تُكلِّم </a:t>
            </a:r>
            <a:r>
              <a:rPr lang="ar-SA" dirty="0" smtClean="0">
                <a:solidFill>
                  <a:schemeClr val="accent5"/>
                </a:solidFill>
              </a:rPr>
              <a:t>ثلاث</a:t>
            </a:r>
            <a:r>
              <a:rPr lang="ar-SA" dirty="0" smtClean="0">
                <a:solidFill>
                  <a:srgbClr val="00B0F0"/>
                </a:solidFill>
              </a:rPr>
              <a:t> ليالٍ </a:t>
            </a:r>
            <a:r>
              <a:rPr lang="ar-SA" dirty="0" smtClean="0"/>
              <a:t>سويَّا ) </a:t>
            </a:r>
          </a:p>
          <a:p>
            <a:pPr algn="r">
              <a:buNone/>
            </a:pPr>
            <a:r>
              <a:rPr lang="ar-SA" dirty="0" smtClean="0"/>
              <a:t>7- قال تعالى : ( سخَّرها عليهم </a:t>
            </a:r>
            <a:r>
              <a:rPr lang="ar-SA" dirty="0" smtClean="0">
                <a:solidFill>
                  <a:schemeClr val="accent5"/>
                </a:solidFill>
              </a:rPr>
              <a:t>سبع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00B0F0"/>
                </a:solidFill>
              </a:rPr>
              <a:t>ليالٍ</a:t>
            </a:r>
            <a:r>
              <a:rPr lang="ar-SA" dirty="0" smtClean="0"/>
              <a:t> و </a:t>
            </a:r>
            <a:r>
              <a:rPr lang="ar-SA" dirty="0" smtClean="0">
                <a:solidFill>
                  <a:schemeClr val="accent5"/>
                </a:solidFill>
              </a:rPr>
              <a:t>ثمانية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00B0F0"/>
                </a:solidFill>
              </a:rPr>
              <a:t>اياٍم</a:t>
            </a:r>
            <a:r>
              <a:rPr lang="ar-SA" dirty="0" smtClean="0"/>
              <a:t> حسوماً)</a:t>
            </a:r>
          </a:p>
          <a:p>
            <a:pPr algn="r">
              <a:buNone/>
            </a:pPr>
            <a:r>
              <a:rPr lang="ar-SA" dirty="0" smtClean="0"/>
              <a:t>8- كان الصحابة رضوان الله عليهم لا يتجاوزون </a:t>
            </a:r>
            <a:r>
              <a:rPr lang="ar-SA" dirty="0" smtClean="0">
                <a:solidFill>
                  <a:schemeClr val="accent5"/>
                </a:solidFill>
              </a:rPr>
              <a:t>عشر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00B0F0"/>
                </a:solidFill>
              </a:rPr>
              <a:t>آياتٍ</a:t>
            </a:r>
            <a:r>
              <a:rPr lang="ar-SA" dirty="0" smtClean="0"/>
              <a:t> من القران إلا حفظوه و علمو أحكام و فيم ؟ ومتى ؟ وأين نزلت</a:t>
            </a:r>
          </a:p>
          <a:p>
            <a:pPr algn="r">
              <a:buNone/>
            </a:pPr>
            <a:r>
              <a:rPr lang="ar-SA" dirty="0" smtClean="0"/>
              <a:t>9- قال تعالى : ( قال بل لبثت </a:t>
            </a:r>
            <a:r>
              <a:rPr lang="ar-SA" dirty="0" smtClean="0">
                <a:solidFill>
                  <a:schemeClr val="accent5"/>
                </a:solidFill>
              </a:rPr>
              <a:t>مائة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00B0F0"/>
                </a:solidFill>
              </a:rPr>
              <a:t>عام</a:t>
            </a:r>
            <a:r>
              <a:rPr lang="ar-SA" dirty="0" smtClean="0"/>
              <a:t> )</a:t>
            </a:r>
          </a:p>
          <a:p>
            <a:pPr algn="r">
              <a:buNone/>
            </a:pPr>
            <a:r>
              <a:rPr lang="ar-SA" dirty="0" smtClean="0"/>
              <a:t>10- قال تعالى : ( ليلة القدر خيرٌ من </a:t>
            </a:r>
            <a:r>
              <a:rPr lang="ar-SA" dirty="0" smtClean="0">
                <a:solidFill>
                  <a:schemeClr val="accent5"/>
                </a:solidFill>
              </a:rPr>
              <a:t>ألف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00B0F0"/>
                </a:solidFill>
              </a:rPr>
              <a:t>شهرٍ</a:t>
            </a:r>
            <a:r>
              <a:rPr lang="ar-SA" dirty="0" smtClean="0"/>
              <a:t> )</a:t>
            </a:r>
          </a:p>
          <a:p>
            <a:pPr algn="r">
              <a:buNone/>
            </a:pPr>
            <a:r>
              <a:rPr lang="ar-SA" dirty="0" smtClean="0"/>
              <a:t>11- قال تعالى : ( يخلقكم في بطون امهاتكم خلقاً من بعد خلقٍ في </a:t>
            </a:r>
            <a:r>
              <a:rPr lang="ar-SA" dirty="0" smtClean="0">
                <a:solidFill>
                  <a:srgbClr val="00B0F0"/>
                </a:solidFill>
              </a:rPr>
              <a:t>ظلماتٍ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5"/>
                </a:solidFill>
              </a:rPr>
              <a:t>ثلاثٍ</a:t>
            </a:r>
            <a:r>
              <a:rPr lang="ar-SA" dirty="0" smtClean="0"/>
              <a:t> )</a:t>
            </a:r>
          </a:p>
          <a:p>
            <a:pPr algn="r">
              <a:buNone/>
            </a:pPr>
            <a:r>
              <a:rPr lang="ar-SA" dirty="0" smtClean="0"/>
              <a:t>12-قرأتُ </a:t>
            </a:r>
            <a:r>
              <a:rPr lang="ar-SA" dirty="0" smtClean="0">
                <a:solidFill>
                  <a:srgbClr val="00B0F0"/>
                </a:solidFill>
              </a:rPr>
              <a:t>كتباً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5"/>
                </a:solidFill>
              </a:rPr>
              <a:t>اربعةً</a:t>
            </a:r>
            <a:r>
              <a:rPr lang="ar-SA" dirty="0" smtClean="0"/>
              <a:t> تتحدثُ عن مكارم الاخلاق 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ar-SA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الأعداد المفردة ، و المركبة ، و ألفاظ العقود  و المئة ، والألف</a:t>
            </a:r>
            <a:endParaRPr lang="en-US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8686800" cy="4686320"/>
          </a:xfrm>
        </p:spPr>
        <p:txBody>
          <a:bodyPr>
            <a:normAutofit fontScale="77500" lnSpcReduction="20000"/>
          </a:bodyPr>
          <a:lstStyle/>
          <a:p>
            <a:pPr algn="r">
              <a:buNone/>
            </a:pPr>
            <a:r>
              <a:rPr lang="ar-SA" sz="3100" dirty="0">
                <a:solidFill>
                  <a:srgbClr val="C00000"/>
                </a:solidFill>
              </a:rPr>
              <a:t>س : ما هي الأعداد المفردة ؟</a:t>
            </a:r>
          </a:p>
          <a:p>
            <a:pPr algn="r">
              <a:buNone/>
            </a:pPr>
            <a:r>
              <a:rPr lang="ar-SA" dirty="0" smtClean="0"/>
              <a:t>الجواب : الأعداد المفردة هي : من (واحد) إلى ( عشرة ) و يلحق بها العددان (مئة ) و ( ألف )</a:t>
            </a:r>
          </a:p>
          <a:p>
            <a:pPr algn="r">
              <a:buNone/>
            </a:pPr>
            <a:r>
              <a:rPr lang="ar-SA" dirty="0" smtClean="0"/>
              <a:t>مثال:.</a:t>
            </a:r>
          </a:p>
          <a:p>
            <a:pPr algn="r">
              <a:buNone/>
            </a:pPr>
            <a:r>
              <a:rPr lang="ar-SA" dirty="0" smtClean="0"/>
              <a:t>1-قال تعالى : ( و إلهكم </a:t>
            </a:r>
            <a:r>
              <a:rPr lang="ar-SA" dirty="0" smtClean="0">
                <a:solidFill>
                  <a:schemeClr val="accent2"/>
                </a:solidFill>
              </a:rPr>
              <a:t>الهٌ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5"/>
                </a:solidFill>
              </a:rPr>
              <a:t>واحدٌ</a:t>
            </a:r>
            <a:r>
              <a:rPr lang="ar-SA" dirty="0" smtClean="0"/>
              <a:t> )</a:t>
            </a:r>
          </a:p>
          <a:p>
            <a:pPr algn="r">
              <a:buNone/>
            </a:pPr>
            <a:r>
              <a:rPr lang="ar-SA" dirty="0" smtClean="0"/>
              <a:t>2-قال تعالى : ( إنّ هذه امتكم </a:t>
            </a:r>
            <a:r>
              <a:rPr lang="ar-SA" dirty="0" smtClean="0">
                <a:solidFill>
                  <a:schemeClr val="accent2"/>
                </a:solidFill>
              </a:rPr>
              <a:t>امةً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5"/>
                </a:solidFill>
              </a:rPr>
              <a:t>واحدة</a:t>
            </a:r>
            <a:r>
              <a:rPr lang="ar-SA" dirty="0" smtClean="0"/>
              <a:t> )</a:t>
            </a:r>
          </a:p>
          <a:p>
            <a:pPr algn="r">
              <a:buNone/>
            </a:pPr>
            <a:r>
              <a:rPr lang="ar-SA" dirty="0" smtClean="0"/>
              <a:t>3- صدر </a:t>
            </a:r>
            <a:r>
              <a:rPr lang="ar-SA" dirty="0" smtClean="0">
                <a:solidFill>
                  <a:schemeClr val="accent2"/>
                </a:solidFill>
              </a:rPr>
              <a:t>كتابان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5"/>
                </a:solidFill>
              </a:rPr>
              <a:t>اثنان</a:t>
            </a:r>
          </a:p>
          <a:p>
            <a:pPr algn="r">
              <a:buNone/>
            </a:pPr>
            <a:r>
              <a:rPr lang="ar-SA" dirty="0" smtClean="0"/>
              <a:t>4- قرأت </a:t>
            </a:r>
            <a:r>
              <a:rPr lang="ar-SA" dirty="0" smtClean="0">
                <a:solidFill>
                  <a:schemeClr val="accent2"/>
                </a:solidFill>
              </a:rPr>
              <a:t>قصتين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5"/>
                </a:solidFill>
              </a:rPr>
              <a:t>اثنتين</a:t>
            </a:r>
          </a:p>
          <a:p>
            <a:pPr algn="r">
              <a:buNone/>
            </a:pPr>
            <a:r>
              <a:rPr lang="ar-SA" sz="3100" dirty="0">
                <a:solidFill>
                  <a:srgbClr val="C00000"/>
                </a:solidFill>
              </a:rPr>
              <a:t>س : استخرج الأعداد الواردة في الأمثلة السابقة</a:t>
            </a:r>
            <a:r>
              <a:rPr lang="ar-SA" dirty="0" smtClean="0">
                <a:solidFill>
                  <a:srgbClr val="C00000"/>
                </a:solidFill>
              </a:rPr>
              <a:t> .</a:t>
            </a:r>
          </a:p>
          <a:p>
            <a:pPr algn="r">
              <a:buNone/>
            </a:pPr>
            <a:r>
              <a:rPr lang="ar-SA" dirty="0" smtClean="0"/>
              <a:t>الجواب :  </a:t>
            </a:r>
            <a:r>
              <a:rPr lang="ar-SA" dirty="0" smtClean="0">
                <a:solidFill>
                  <a:schemeClr val="accent4"/>
                </a:solidFill>
              </a:rPr>
              <a:t>واحد</a:t>
            </a:r>
            <a:r>
              <a:rPr lang="ar-SA" dirty="0" smtClean="0"/>
              <a:t> ، </a:t>
            </a:r>
            <a:r>
              <a:rPr lang="ar-SA" dirty="0" smtClean="0">
                <a:solidFill>
                  <a:schemeClr val="accent4"/>
                </a:solidFill>
              </a:rPr>
              <a:t>واحدة</a:t>
            </a:r>
            <a:r>
              <a:rPr lang="ar-SA" dirty="0" smtClean="0"/>
              <a:t> ، </a:t>
            </a:r>
            <a:r>
              <a:rPr lang="ar-SA" dirty="0" smtClean="0">
                <a:solidFill>
                  <a:schemeClr val="accent4"/>
                </a:solidFill>
              </a:rPr>
              <a:t>اثنان</a:t>
            </a:r>
            <a:r>
              <a:rPr lang="ar-SA" dirty="0" smtClean="0"/>
              <a:t> ،</a:t>
            </a:r>
            <a:r>
              <a:rPr lang="ar-SA" dirty="0" smtClean="0">
                <a:solidFill>
                  <a:schemeClr val="accent4"/>
                </a:solidFill>
              </a:rPr>
              <a:t>اثنتان</a:t>
            </a:r>
          </a:p>
          <a:p>
            <a:pPr algn="r">
              <a:buNone/>
            </a:pPr>
            <a:r>
              <a:rPr lang="ar-SA" sz="3100" dirty="0">
                <a:solidFill>
                  <a:srgbClr val="C00000"/>
                </a:solidFill>
              </a:rPr>
              <a:t>س : استخرج المعدود في الأمثلة السابقة </a:t>
            </a:r>
          </a:p>
          <a:p>
            <a:pPr algn="r">
              <a:buNone/>
            </a:pPr>
            <a:r>
              <a:rPr lang="ar-SA" dirty="0" smtClean="0">
                <a:solidFill>
                  <a:schemeClr val="accent2"/>
                </a:solidFill>
              </a:rPr>
              <a:t>إله</a:t>
            </a:r>
            <a:r>
              <a:rPr lang="ar-SA" dirty="0" smtClean="0"/>
              <a:t> ، </a:t>
            </a:r>
            <a:r>
              <a:rPr lang="ar-SA" dirty="0" smtClean="0">
                <a:solidFill>
                  <a:schemeClr val="accent2"/>
                </a:solidFill>
              </a:rPr>
              <a:t>أمة</a:t>
            </a:r>
            <a:r>
              <a:rPr lang="ar-SA" dirty="0" smtClean="0"/>
              <a:t> ، </a:t>
            </a:r>
            <a:r>
              <a:rPr lang="ar-SA" dirty="0" smtClean="0">
                <a:solidFill>
                  <a:schemeClr val="accent2"/>
                </a:solidFill>
              </a:rPr>
              <a:t>كتابان</a:t>
            </a:r>
            <a:r>
              <a:rPr lang="ar-SA" dirty="0" smtClean="0"/>
              <a:t> ، </a:t>
            </a:r>
            <a:r>
              <a:rPr lang="ar-SA" dirty="0" smtClean="0">
                <a:solidFill>
                  <a:schemeClr val="accent2"/>
                </a:solidFill>
              </a:rPr>
              <a:t>قصتين </a:t>
            </a:r>
          </a:p>
          <a:p>
            <a:pPr algn="r">
              <a:buNone/>
            </a:pPr>
            <a:r>
              <a:rPr lang="ar-SA" dirty="0" smtClean="0">
                <a:solidFill>
                  <a:srgbClr val="C00000"/>
                </a:solidFill>
              </a:rPr>
              <a:t>س : </a:t>
            </a:r>
            <a:r>
              <a:rPr lang="ar-SA" sz="3100" dirty="0">
                <a:solidFill>
                  <a:srgbClr val="C00000"/>
                </a:solidFill>
              </a:rPr>
              <a:t>هل طابق العددان (واحد ، واحدة ، اثنان ،اثنتان ) المعدود ام خالفه في التذكير  و التأنيث ؟</a:t>
            </a:r>
          </a:p>
          <a:p>
            <a:pPr algn="r">
              <a:buNone/>
            </a:pPr>
            <a:r>
              <a:rPr lang="ar-SA" dirty="0" smtClean="0"/>
              <a:t>الجواب : العددان (واحد ، واحدة ، اثنان ،اثنتان ) يطابق المعدود في التذكير و التأنيث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858280" cy="1143000"/>
          </a:xfrm>
        </p:spPr>
        <p:txBody>
          <a:bodyPr>
            <a:normAutofit fontScale="90000"/>
          </a:bodyPr>
          <a:lstStyle/>
          <a:p>
            <a:r>
              <a:rPr lang="ar-SA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الأعداد المفردة ، و المركبة ، و ألفاظ العقود  و المئة ، والألف</a:t>
            </a:r>
            <a:endParaRPr lang="en-US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757758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SA" dirty="0" smtClean="0">
                <a:solidFill>
                  <a:srgbClr val="C00000"/>
                </a:solidFill>
              </a:rPr>
              <a:t>س : هل العددان ( واحد ، واحدة ) و ( اثنان و اثنتان ) يحتاجان إلى تمييز؟ ولماذا ؟</a:t>
            </a:r>
          </a:p>
          <a:p>
            <a:pPr algn="r">
              <a:buNone/>
            </a:pPr>
            <a:r>
              <a:rPr lang="ar-SA" dirty="0" smtClean="0"/>
              <a:t>الجواب لا يحتجان الى تمييز ، لأن المعدود يسبق العدد فلا تقول :</a:t>
            </a:r>
          </a:p>
          <a:p>
            <a:pPr algn="r">
              <a:buNone/>
            </a:pPr>
            <a:r>
              <a:rPr lang="ar-SA" dirty="0" smtClean="0"/>
              <a:t>واحد رجل ، واحدة امرأة ، اثنان رجلان ، اثنتان امرأتان</a:t>
            </a:r>
          </a:p>
          <a:p>
            <a:pPr algn="r">
              <a:buNone/>
            </a:pPr>
            <a:r>
              <a:rPr lang="ar-SA" dirty="0" smtClean="0">
                <a:solidFill>
                  <a:schemeClr val="accent2"/>
                </a:solidFill>
              </a:rPr>
              <a:t>ولأن الإفراد والتثنيه فيهما يدلان على العدد و جنس المعدود معا ، فيستغنى بهما عن ذكر العدد , و اما قوله تعالى : ” اله واحد“ و ” أمة واحده ” ، فالعدد من قبيل الصفه وما قبله موصوف لا تمييز </a:t>
            </a:r>
          </a:p>
          <a:p>
            <a:pPr algn="r">
              <a:buNone/>
            </a:pPr>
            <a:r>
              <a:rPr lang="ar-SA" dirty="0" smtClean="0"/>
              <a:t>و الغالب ان يُستغنى عن لفظ العدد بذكر المعدود مفردا أو مثنى</a:t>
            </a:r>
          </a:p>
          <a:p>
            <a:pPr algn="r">
              <a:buNone/>
            </a:pPr>
            <a:r>
              <a:rPr lang="ar-SA" dirty="0" smtClean="0"/>
              <a:t>مثل : اشتريت كتابا ، قرأت قصة ، اشتريت كتابين ، قرأت قصتين</a:t>
            </a:r>
          </a:p>
          <a:p>
            <a:pPr algn="r">
              <a:buNone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704088"/>
            <a:ext cx="8858280" cy="1143000"/>
          </a:xfrm>
        </p:spPr>
        <p:txBody>
          <a:bodyPr>
            <a:normAutofit fontScale="90000"/>
          </a:bodyPr>
          <a:lstStyle/>
          <a:p>
            <a:r>
              <a:rPr lang="ar-SA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الأعداد المفردة ، و المركبة ، و ألفاظ العقود  و المئة ، والألف</a:t>
            </a:r>
            <a:endParaRPr lang="en-US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>
              <a:buNone/>
            </a:pPr>
            <a:r>
              <a:rPr lang="ar-SA" sz="3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الأعداد المفردة  ( 3-10)</a:t>
            </a:r>
          </a:p>
          <a:p>
            <a:pPr algn="r">
              <a:buNone/>
            </a:pPr>
            <a:r>
              <a:rPr lang="ar-SA" dirty="0" smtClean="0"/>
              <a:t>5- قال تعالى : (قال آيتك ألا تُكلِّم </a:t>
            </a:r>
            <a:r>
              <a:rPr lang="ar-SA" dirty="0" smtClean="0">
                <a:solidFill>
                  <a:schemeClr val="accent4"/>
                </a:solidFill>
              </a:rPr>
              <a:t>ثلاثةَ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2"/>
                </a:solidFill>
              </a:rPr>
              <a:t>أياٍم</a:t>
            </a:r>
            <a:r>
              <a:rPr lang="ar-SA" dirty="0" smtClean="0"/>
              <a:t> إلا رمزا)</a:t>
            </a:r>
          </a:p>
          <a:p>
            <a:pPr algn="r">
              <a:buNone/>
            </a:pPr>
            <a:r>
              <a:rPr lang="ar-SA" dirty="0" smtClean="0"/>
              <a:t>6- قال تعالى : (قال آيتك ألا تُكلِّم </a:t>
            </a:r>
            <a:r>
              <a:rPr lang="ar-SA" dirty="0" smtClean="0">
                <a:solidFill>
                  <a:schemeClr val="accent4"/>
                </a:solidFill>
              </a:rPr>
              <a:t>ثلاث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2"/>
                </a:solidFill>
              </a:rPr>
              <a:t>ليالٍ</a:t>
            </a:r>
            <a:r>
              <a:rPr lang="ar-SA" dirty="0" smtClean="0"/>
              <a:t> سويَّا ) </a:t>
            </a:r>
          </a:p>
          <a:p>
            <a:pPr algn="r">
              <a:buNone/>
            </a:pPr>
            <a:r>
              <a:rPr lang="ar-SA" dirty="0" smtClean="0"/>
              <a:t>7- قال تعالى : ( سخَّرها عليهم </a:t>
            </a:r>
            <a:r>
              <a:rPr lang="ar-SA" dirty="0" smtClean="0">
                <a:solidFill>
                  <a:schemeClr val="accent4"/>
                </a:solidFill>
              </a:rPr>
              <a:t>سبع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2"/>
                </a:solidFill>
              </a:rPr>
              <a:t>ليالٍ</a:t>
            </a:r>
            <a:r>
              <a:rPr lang="ar-SA" dirty="0" smtClean="0"/>
              <a:t> و </a:t>
            </a:r>
            <a:r>
              <a:rPr lang="ar-SA" dirty="0" smtClean="0">
                <a:solidFill>
                  <a:schemeClr val="accent4"/>
                </a:solidFill>
              </a:rPr>
              <a:t>ثمانية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2"/>
                </a:solidFill>
              </a:rPr>
              <a:t>اياٍم</a:t>
            </a:r>
            <a:r>
              <a:rPr lang="ar-SA" dirty="0" smtClean="0"/>
              <a:t> حسوماً)</a:t>
            </a:r>
          </a:p>
          <a:p>
            <a:pPr algn="r">
              <a:buNone/>
            </a:pPr>
            <a:r>
              <a:rPr lang="ar-SA" dirty="0" smtClean="0"/>
              <a:t>8- كان الصحابة رضوان الله عليهم لا يتجاوزون </a:t>
            </a:r>
            <a:r>
              <a:rPr lang="ar-SA" dirty="0" smtClean="0">
                <a:solidFill>
                  <a:schemeClr val="accent4"/>
                </a:solidFill>
              </a:rPr>
              <a:t>عشر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2"/>
                </a:solidFill>
              </a:rPr>
              <a:t>آياتٍ</a:t>
            </a:r>
            <a:r>
              <a:rPr lang="ar-SA" dirty="0" smtClean="0"/>
              <a:t> من القران إلا حفظوه و علمو أحكام و فيم ؟ ومتى ؟ وأين نزلت</a:t>
            </a:r>
          </a:p>
          <a:p>
            <a:pPr algn="r">
              <a:buNone/>
            </a:pPr>
            <a:r>
              <a:rPr lang="ar-SA" dirty="0" smtClean="0">
                <a:solidFill>
                  <a:srgbClr val="C00000"/>
                </a:solidFill>
              </a:rPr>
              <a:t>س : عين العدد و المعدود في الامثلة السابقة </a:t>
            </a:r>
          </a:p>
          <a:p>
            <a:pPr algn="r">
              <a:buNone/>
            </a:pPr>
            <a:r>
              <a:rPr lang="ar-SA" dirty="0" smtClean="0">
                <a:solidFill>
                  <a:schemeClr val="accent4"/>
                </a:solidFill>
              </a:rPr>
              <a:t>ثلاثة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2"/>
                </a:solidFill>
              </a:rPr>
              <a:t>أيام</a:t>
            </a:r>
            <a:r>
              <a:rPr lang="ar-SA" dirty="0" smtClean="0"/>
              <a:t> ، </a:t>
            </a:r>
            <a:r>
              <a:rPr lang="ar-SA" dirty="0" smtClean="0">
                <a:solidFill>
                  <a:schemeClr val="accent4"/>
                </a:solidFill>
              </a:rPr>
              <a:t>ثلاث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2"/>
                </a:solidFill>
              </a:rPr>
              <a:t>ليالٍ</a:t>
            </a:r>
            <a:r>
              <a:rPr lang="ar-SA" dirty="0" smtClean="0"/>
              <a:t> ، </a:t>
            </a:r>
            <a:r>
              <a:rPr lang="ar-SA" dirty="0" smtClean="0">
                <a:solidFill>
                  <a:schemeClr val="accent4"/>
                </a:solidFill>
              </a:rPr>
              <a:t>سبع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2"/>
                </a:solidFill>
              </a:rPr>
              <a:t>ليالٍ</a:t>
            </a:r>
            <a:r>
              <a:rPr lang="ar-SA" dirty="0" smtClean="0"/>
              <a:t> ، </a:t>
            </a:r>
            <a:r>
              <a:rPr lang="ar-SA" dirty="0" smtClean="0">
                <a:solidFill>
                  <a:schemeClr val="accent4"/>
                </a:solidFill>
              </a:rPr>
              <a:t>ثمانية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2"/>
                </a:solidFill>
              </a:rPr>
              <a:t>أيام</a:t>
            </a:r>
            <a:r>
              <a:rPr lang="ar-SA" dirty="0" smtClean="0"/>
              <a:t> ، </a:t>
            </a:r>
            <a:r>
              <a:rPr lang="ar-SA" dirty="0" smtClean="0">
                <a:solidFill>
                  <a:schemeClr val="accent4"/>
                </a:solidFill>
              </a:rPr>
              <a:t>عشر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2"/>
                </a:solidFill>
              </a:rPr>
              <a:t>آيات</a:t>
            </a:r>
          </a:p>
          <a:p>
            <a:pPr algn="r">
              <a:buNone/>
            </a:pPr>
            <a:r>
              <a:rPr lang="ar-SA" dirty="0" smtClean="0">
                <a:solidFill>
                  <a:srgbClr val="C00000"/>
                </a:solidFill>
              </a:rPr>
              <a:t>س : طابق العدد معدوده أم خالفه في لتذكير و التأنيث ؟</a:t>
            </a:r>
          </a:p>
          <a:p>
            <a:pPr algn="r">
              <a:buNone/>
            </a:pPr>
            <a:r>
              <a:rPr lang="ar-SA" dirty="0" smtClean="0"/>
              <a:t>الأعداد من ثلاثة إلى عشرة تخالف معدودها في التذكير و التأنيث</a:t>
            </a:r>
          </a:p>
          <a:p>
            <a:pPr algn="r">
              <a:buNone/>
            </a:pPr>
            <a:r>
              <a:rPr lang="ar-SA" dirty="0" smtClean="0">
                <a:solidFill>
                  <a:srgbClr val="C00000"/>
                </a:solidFill>
              </a:rPr>
              <a:t>س : كيف يكون تمييز الاعداد من ثلاثة الى عشرة ؟ و ما اعرابه ؟</a:t>
            </a:r>
          </a:p>
          <a:p>
            <a:pPr algn="r">
              <a:buNone/>
            </a:pPr>
            <a:r>
              <a:rPr lang="ar-SA" dirty="0" smtClean="0"/>
              <a:t>الاعداد من ثلاثة إلى عشرة يذكر التمييز بعدها جميع و اما اعرابها فتعرب مضافا اليه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704088"/>
            <a:ext cx="8858280" cy="1143000"/>
          </a:xfrm>
        </p:spPr>
        <p:txBody>
          <a:bodyPr>
            <a:normAutofit fontScale="90000"/>
          </a:bodyPr>
          <a:lstStyle/>
          <a:p>
            <a:r>
              <a:rPr lang="ar-SA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الأعداد المفردة ، و المركبة ، و ألفاظ العقود  و المئة ، والألف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ar-SA" b="1" dirty="0" smtClean="0"/>
              <a:t> </a:t>
            </a:r>
            <a:r>
              <a:rPr lang="ar-SA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الأعداد المركبة من : 11 - 99 </a:t>
            </a:r>
            <a:r>
              <a:rPr lang="ar-SA" sz="2800" b="1" dirty="0" smtClean="0"/>
              <a:t> </a:t>
            </a:r>
            <a:r>
              <a:rPr lang="ar-SA" sz="2800" dirty="0" smtClean="0"/>
              <a:t>تبني على فتح الجزأين دائما ( في محل رفع / نصب / جر ) ما عدا 12-2 تعرب كالمثني ، 10 مبني على الفتح لا محل له من الإعراب .</a:t>
            </a:r>
            <a:r>
              <a:rPr lang="ar-SA" sz="2800" b="1" dirty="0" smtClean="0"/>
              <a:t> </a:t>
            </a:r>
            <a:r>
              <a:rPr lang="ar-SA" sz="2800" dirty="0" smtClean="0"/>
              <a:t>يأتي تمييزها مفرداً منصوباً :</a:t>
            </a:r>
            <a:br>
              <a:rPr lang="ar-SA" sz="2800" dirty="0" smtClean="0"/>
            </a:br>
            <a:r>
              <a:rPr lang="ar-SA" sz="2800" dirty="0" smtClean="0"/>
              <a:t>1- قال تعالى : ( إنيَّ رأيتُ </a:t>
            </a:r>
            <a:r>
              <a:rPr lang="ar-SA" sz="2800" dirty="0" smtClean="0">
                <a:solidFill>
                  <a:schemeClr val="accent5"/>
                </a:solidFill>
              </a:rPr>
              <a:t>أحَد عشَر </a:t>
            </a:r>
            <a:r>
              <a:rPr lang="ar-SA" sz="2800" dirty="0" smtClean="0">
                <a:solidFill>
                  <a:schemeClr val="accent1"/>
                </a:solidFill>
              </a:rPr>
              <a:t>كوكباً</a:t>
            </a:r>
            <a:r>
              <a:rPr lang="ar-SA" sz="2800" dirty="0" smtClean="0"/>
              <a:t> ) كوكباً تمييز العدد منصوب بالفتحة </a:t>
            </a:r>
            <a:br>
              <a:rPr lang="ar-SA" sz="2800" dirty="0" smtClean="0"/>
            </a:br>
            <a:r>
              <a:rPr lang="ar-SA" sz="2800" dirty="0" smtClean="0"/>
              <a:t>2- قال تعالى : ( إن عدة الشهور عندَ اللهِ </a:t>
            </a:r>
            <a:r>
              <a:rPr lang="ar-SA" sz="2800" dirty="0" smtClean="0">
                <a:solidFill>
                  <a:schemeClr val="accent5"/>
                </a:solidFill>
              </a:rPr>
              <a:t>اثنا عشر</a:t>
            </a:r>
            <a:r>
              <a:rPr lang="ar-SA" sz="2800" dirty="0" smtClean="0"/>
              <a:t> </a:t>
            </a:r>
            <a:r>
              <a:rPr lang="ar-SA" sz="2800" dirty="0" smtClean="0">
                <a:solidFill>
                  <a:schemeClr val="accent1"/>
                </a:solidFill>
              </a:rPr>
              <a:t>شهراً</a:t>
            </a:r>
            <a:r>
              <a:rPr lang="ar-SA" sz="2800" dirty="0" smtClean="0"/>
              <a:t> ) شهًراً تمييز العدد منصوب بالفتحة </a:t>
            </a:r>
            <a:br>
              <a:rPr lang="ar-SA" sz="2800" dirty="0" smtClean="0"/>
            </a:br>
            <a:r>
              <a:rPr lang="ar-SA" sz="2800" dirty="0" smtClean="0"/>
              <a:t>3- قال تعالى : ( ( فانفجرتْ منه </a:t>
            </a:r>
            <a:r>
              <a:rPr lang="ar-SA" sz="2800" dirty="0" smtClean="0">
                <a:solidFill>
                  <a:schemeClr val="accent5"/>
                </a:solidFill>
              </a:rPr>
              <a:t>اثَنتا عَشرة </a:t>
            </a:r>
            <a:r>
              <a:rPr lang="ar-SA" sz="2800" dirty="0" smtClean="0">
                <a:solidFill>
                  <a:schemeClr val="accent1"/>
                </a:solidFill>
              </a:rPr>
              <a:t>َعيناً</a:t>
            </a:r>
            <a:r>
              <a:rPr lang="ar-SA" sz="2800" dirty="0" smtClean="0"/>
              <a:t> )  عيَنا تمييز العدد منصوب بالفتحة </a:t>
            </a:r>
            <a:br>
              <a:rPr lang="ar-SA" sz="2800" dirty="0" smtClean="0"/>
            </a:br>
            <a:r>
              <a:rPr lang="ar-SA" sz="2800" dirty="0" smtClean="0"/>
              <a:t>4- قال تعالى : ( إن هذا أخي له </a:t>
            </a:r>
            <a:r>
              <a:rPr lang="ar-SA" sz="2800" dirty="0" smtClean="0">
                <a:solidFill>
                  <a:schemeClr val="accent5"/>
                </a:solidFill>
              </a:rPr>
              <a:t>تسعُ وتسعون </a:t>
            </a:r>
            <a:r>
              <a:rPr lang="ar-SA" sz="2800" dirty="0" smtClean="0">
                <a:solidFill>
                  <a:schemeClr val="accent1"/>
                </a:solidFill>
              </a:rPr>
              <a:t>نعجة</a:t>
            </a:r>
            <a:r>
              <a:rPr lang="ar-SA" sz="2800" dirty="0" smtClean="0"/>
              <a:t> ً ) نعجة ً تمييز العدد منصوب بالفتحة </a:t>
            </a:r>
            <a:br>
              <a:rPr lang="ar-SA" sz="2800" dirty="0" smtClean="0"/>
            </a:br>
            <a:r>
              <a:rPr lang="ar-SA" sz="2800" dirty="0" smtClean="0"/>
              <a:t>5-“ في الفصل </a:t>
            </a:r>
            <a:r>
              <a:rPr lang="ar-SA" sz="2800" dirty="0" smtClean="0">
                <a:solidFill>
                  <a:schemeClr val="accent5"/>
                </a:solidFill>
              </a:rPr>
              <a:t>سبعةٌ وعشرون </a:t>
            </a:r>
            <a:r>
              <a:rPr lang="ar-SA" sz="2800" dirty="0" smtClean="0">
                <a:solidFill>
                  <a:schemeClr val="accent1"/>
                </a:solidFill>
              </a:rPr>
              <a:t>طالباً</a:t>
            </a:r>
            <a:r>
              <a:rPr lang="ar-SA" sz="2800" dirty="0" smtClean="0"/>
              <a:t> ” طالباً تمييز العدد منصوب بالفتحة </a:t>
            </a:r>
            <a:br>
              <a:rPr lang="ar-SA" sz="2800" dirty="0" smtClean="0"/>
            </a:br>
            <a:endParaRPr lang="en-US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04088"/>
            <a:ext cx="8929718" cy="1143000"/>
          </a:xfrm>
        </p:spPr>
        <p:txBody>
          <a:bodyPr>
            <a:normAutofit fontScale="90000"/>
          </a:bodyPr>
          <a:lstStyle/>
          <a:p>
            <a:r>
              <a:rPr lang="ar-SA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الأعداد المفردة ، و المركبة ، و ألفاظ العقود  و المئة ، والألف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A" sz="2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الفاظ العقود 10- 90 </a:t>
            </a:r>
            <a:r>
              <a:rPr lang="ar-SA" sz="2400" dirty="0" smtClean="0"/>
              <a:t>تعرب إعراب جمع المذكر السالم ترفع بالواو تنصب وتجر بالياء ... وإذا كان قبلها عدد مفرد مما سبق فإنها مثل إعرابه لأنها في هذه الحالة معطوفة على ما قبله : </a:t>
            </a:r>
            <a:br>
              <a:rPr lang="ar-SA" sz="2400" dirty="0" smtClean="0"/>
            </a:br>
            <a:r>
              <a:rPr lang="ar-SA" sz="2400" dirty="0" smtClean="0"/>
              <a:t>مثال : </a:t>
            </a:r>
            <a:r>
              <a:rPr lang="ar-SA" sz="2400" dirty="0" smtClean="0">
                <a:solidFill>
                  <a:srgbClr val="FF0000"/>
                </a:solidFill>
              </a:rPr>
              <a:t>نجح خمسةُ وسبعُون طالباً </a:t>
            </a:r>
          </a:p>
          <a:p>
            <a:pPr algn="r">
              <a:buNone/>
            </a:pPr>
            <a:r>
              <a:rPr lang="ar-SA" sz="2400" dirty="0" smtClean="0"/>
              <a:t>1- قال تعالى : ( واختار موسي قوَمهُ </a:t>
            </a:r>
            <a:r>
              <a:rPr lang="ar-SA" sz="2400" dirty="0" smtClean="0">
                <a:solidFill>
                  <a:schemeClr val="accent5"/>
                </a:solidFill>
              </a:rPr>
              <a:t>سَبعين</a:t>
            </a:r>
            <a:r>
              <a:rPr lang="ar-SA" sz="2400" dirty="0" smtClean="0"/>
              <a:t> </a:t>
            </a:r>
            <a:r>
              <a:rPr lang="ar-SA" sz="2400" dirty="0" smtClean="0">
                <a:solidFill>
                  <a:schemeClr val="accent1"/>
                </a:solidFill>
              </a:rPr>
              <a:t>رجلاً</a:t>
            </a:r>
            <a:r>
              <a:rPr lang="ar-SA" sz="2400" dirty="0" smtClean="0"/>
              <a:t> ) رجلاً تمييز العدد منصوب </a:t>
            </a:r>
          </a:p>
          <a:p>
            <a:pPr algn="r">
              <a:buNone/>
            </a:pPr>
            <a:r>
              <a:rPr lang="ar-SA" sz="2400" dirty="0" smtClean="0"/>
              <a:t>بالفتحة</a:t>
            </a:r>
          </a:p>
          <a:p>
            <a:pPr algn="r">
              <a:buNone/>
            </a:pPr>
            <a:r>
              <a:rPr lang="ar-SA" sz="2400" dirty="0" smtClean="0"/>
              <a:t>2- قل تعالى : ( فَتمَّ مِيقاتُ رَّبك </a:t>
            </a:r>
            <a:r>
              <a:rPr lang="ar-SA" sz="2400" dirty="0" smtClean="0">
                <a:solidFill>
                  <a:schemeClr val="accent5"/>
                </a:solidFill>
              </a:rPr>
              <a:t>أربعين</a:t>
            </a:r>
            <a:r>
              <a:rPr lang="ar-SA" sz="2400" dirty="0" smtClean="0"/>
              <a:t> </a:t>
            </a:r>
            <a:r>
              <a:rPr lang="ar-SA" sz="2400" dirty="0" smtClean="0">
                <a:solidFill>
                  <a:schemeClr val="accent1"/>
                </a:solidFill>
              </a:rPr>
              <a:t>ليلةَ</a:t>
            </a:r>
            <a:r>
              <a:rPr lang="ar-SA" sz="2400" dirty="0" smtClean="0"/>
              <a:t> ) حال منصوب بالياء</a:t>
            </a:r>
            <a:br>
              <a:rPr lang="ar-SA" sz="2400" dirty="0" smtClean="0"/>
            </a:br>
            <a:r>
              <a:rPr lang="ar-SA" sz="2400" dirty="0" smtClean="0"/>
              <a:t>3- قال تعالى : ( فاجلدوهم </a:t>
            </a:r>
            <a:r>
              <a:rPr lang="ar-SA" sz="2400" dirty="0" smtClean="0">
                <a:solidFill>
                  <a:schemeClr val="accent5"/>
                </a:solidFill>
              </a:rPr>
              <a:t>ثمانينَ</a:t>
            </a:r>
            <a:r>
              <a:rPr lang="ar-SA" sz="2400" dirty="0" smtClean="0"/>
              <a:t> </a:t>
            </a:r>
            <a:r>
              <a:rPr lang="ar-SA" sz="2400" dirty="0" smtClean="0">
                <a:solidFill>
                  <a:schemeClr val="accent1"/>
                </a:solidFill>
              </a:rPr>
              <a:t>جلدةً</a:t>
            </a:r>
            <a:r>
              <a:rPr lang="ar-SA" sz="2400" dirty="0" smtClean="0"/>
              <a:t> )  نائب عن المفعول المطلق منصوب بالياء </a:t>
            </a:r>
            <a:r>
              <a:rPr lang="ar-SA" b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ar-SA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الأعداد المفردة ، و المركبة ، و ألفاظ العقود  و المئة ، والألف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928802"/>
            <a:ext cx="8572560" cy="4708230"/>
          </a:xfrm>
        </p:spPr>
        <p:txBody>
          <a:bodyPr>
            <a:normAutofit fontScale="62500" lnSpcReduction="20000"/>
          </a:bodyPr>
          <a:lstStyle/>
          <a:p>
            <a:pPr algn="r">
              <a:buNone/>
            </a:pPr>
            <a:r>
              <a:rPr lang="ar-SA" sz="4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العددان 1000،100 </a:t>
            </a:r>
            <a:r>
              <a:rPr lang="ar-SA" sz="3400" dirty="0" smtClean="0"/>
              <a:t>يأتي تمييزها مفرداً مجروراً : </a:t>
            </a:r>
            <a:br>
              <a:rPr lang="ar-SA" sz="3400" dirty="0" smtClean="0"/>
            </a:br>
            <a:r>
              <a:rPr lang="ar-SA" sz="3400" dirty="0" smtClean="0"/>
              <a:t>1- قال تعالى : ( لقد أرسلنا نوحا إلي قومه فلبث فيهم </a:t>
            </a:r>
            <a:r>
              <a:rPr lang="ar-SA" sz="3400" dirty="0" smtClean="0">
                <a:solidFill>
                  <a:schemeClr val="accent5"/>
                </a:solidFill>
              </a:rPr>
              <a:t>ألف سنة إلا خمسين </a:t>
            </a:r>
            <a:r>
              <a:rPr lang="ar-SA" sz="3400" dirty="0" smtClean="0">
                <a:solidFill>
                  <a:schemeClr val="accent1"/>
                </a:solidFill>
              </a:rPr>
              <a:t>عاما</a:t>
            </a:r>
            <a:r>
              <a:rPr lang="ar-SA" sz="3400" dirty="0" smtClean="0"/>
              <a:t> )</a:t>
            </a:r>
          </a:p>
          <a:p>
            <a:pPr algn="r">
              <a:buNone/>
            </a:pPr>
            <a:r>
              <a:rPr lang="ar-SA" sz="3400" dirty="0" smtClean="0"/>
              <a:t> سنة تمييز العدد مجرور . </a:t>
            </a:r>
            <a:br>
              <a:rPr lang="ar-SA" sz="3400" dirty="0" smtClean="0"/>
            </a:br>
            <a:r>
              <a:rPr lang="ar-SA" sz="3400" dirty="0" smtClean="0"/>
              <a:t>2- قال تعالى : ( ...... في كل سنبلة </a:t>
            </a:r>
            <a:r>
              <a:rPr lang="ar-SA" sz="3400" dirty="0" smtClean="0">
                <a:solidFill>
                  <a:schemeClr val="accent5"/>
                </a:solidFill>
              </a:rPr>
              <a:t>مائة</a:t>
            </a:r>
            <a:r>
              <a:rPr lang="ar-SA" sz="3400" dirty="0" smtClean="0"/>
              <a:t> </a:t>
            </a:r>
            <a:r>
              <a:rPr lang="ar-SA" sz="3400" dirty="0" smtClean="0">
                <a:solidFill>
                  <a:schemeClr val="accent1"/>
                </a:solidFill>
              </a:rPr>
              <a:t>حبة</a:t>
            </a:r>
            <a:r>
              <a:rPr lang="ar-SA" sz="3400" dirty="0" smtClean="0"/>
              <a:t> ) </a:t>
            </a:r>
          </a:p>
          <a:p>
            <a:pPr algn="r">
              <a:buNone/>
            </a:pPr>
            <a:r>
              <a:rPr lang="ar-SA" sz="3400" dirty="0" smtClean="0"/>
              <a:t> حبة تمييز العدد مجرور </a:t>
            </a:r>
            <a:br>
              <a:rPr lang="ar-SA" sz="3400" dirty="0" smtClean="0"/>
            </a:br>
            <a:r>
              <a:rPr lang="ar-SA" sz="4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ملحوظة هامة :</a:t>
            </a:r>
            <a:r>
              <a:rPr lang="ar-SA" b="1" dirty="0" smtClean="0"/>
              <a:t> </a:t>
            </a:r>
            <a:br>
              <a:rPr lang="ar-SA" b="1" dirty="0" smtClean="0"/>
            </a:br>
            <a:r>
              <a:rPr lang="ar-SA" sz="3400" dirty="0" smtClean="0"/>
              <a:t>التمييز يتبع أخر رقم في العدد الذي تكتبه : </a:t>
            </a:r>
            <a:br>
              <a:rPr lang="ar-SA" sz="3400" dirty="0" smtClean="0"/>
            </a:br>
            <a:r>
              <a:rPr lang="ar-SA" sz="3400" dirty="0" smtClean="0">
                <a:solidFill>
                  <a:srgbClr val="C00000"/>
                </a:solidFill>
              </a:rPr>
              <a:t>*</a:t>
            </a:r>
            <a:r>
              <a:rPr lang="ar-SA" sz="3400" dirty="0" smtClean="0"/>
              <a:t> نقول في تمييز العدد </a:t>
            </a:r>
            <a:r>
              <a:rPr lang="ar-SA" sz="3400" dirty="0" smtClean="0">
                <a:solidFill>
                  <a:schemeClr val="tx2"/>
                </a:solidFill>
              </a:rPr>
              <a:t>1325</a:t>
            </a:r>
            <a:r>
              <a:rPr lang="ar-SA" sz="3400" dirty="0" smtClean="0"/>
              <a:t> ريال : </a:t>
            </a:r>
            <a:br>
              <a:rPr lang="ar-SA" sz="3400" dirty="0" smtClean="0"/>
            </a:br>
            <a:r>
              <a:rPr lang="ar-SA" sz="3400" dirty="0" smtClean="0"/>
              <a:t> </a:t>
            </a:r>
            <a:r>
              <a:rPr lang="ar-SA" sz="3400" dirty="0" smtClean="0">
                <a:solidFill>
                  <a:srgbClr val="C00000"/>
                </a:solidFill>
              </a:rPr>
              <a:t>1-</a:t>
            </a:r>
            <a:r>
              <a:rPr lang="ar-SA" sz="3400" dirty="0" smtClean="0"/>
              <a:t> خمسة وعشرون وثلاثمائة وألفُ ريال ( ريال ) = تمييز العدد مفرد مجرور لأن تمييز الألف هكذا . </a:t>
            </a:r>
            <a:br>
              <a:rPr lang="ar-SA" sz="3400" dirty="0" smtClean="0"/>
            </a:br>
            <a:r>
              <a:rPr lang="ar-SA" sz="3400" dirty="0" smtClean="0">
                <a:solidFill>
                  <a:srgbClr val="C00000"/>
                </a:solidFill>
              </a:rPr>
              <a:t>2- </a:t>
            </a:r>
            <a:r>
              <a:rPr lang="ar-SA" sz="3400" dirty="0" smtClean="0"/>
              <a:t>ألف وثلاثمائة وخمسةُ وعشرون ريالا ( ريال ) = تمييز العدد مفرد منصوب لأنه تمييز ( خمسة وعشرون ) </a:t>
            </a:r>
            <a:br>
              <a:rPr lang="ar-SA" sz="3400" dirty="0" smtClean="0"/>
            </a:br>
            <a:r>
              <a:rPr lang="ar-SA" sz="3400" dirty="0" smtClean="0">
                <a:solidFill>
                  <a:srgbClr val="C00000"/>
                </a:solidFill>
              </a:rPr>
              <a:t>* </a:t>
            </a:r>
            <a:r>
              <a:rPr lang="ar-SA" sz="3400" dirty="0" smtClean="0"/>
              <a:t>ونقول في تمييز العدد </a:t>
            </a:r>
            <a:r>
              <a:rPr lang="ar-SA" sz="3400" dirty="0" smtClean="0">
                <a:solidFill>
                  <a:schemeClr val="tx2"/>
                </a:solidFill>
              </a:rPr>
              <a:t>15305</a:t>
            </a:r>
            <a:r>
              <a:rPr lang="ar-SA" sz="3400" dirty="0" smtClean="0"/>
              <a:t> طالبة </a:t>
            </a:r>
            <a:br>
              <a:rPr lang="ar-SA" sz="3400" dirty="0" smtClean="0"/>
            </a:br>
            <a:r>
              <a:rPr lang="ar-SA" sz="3400" dirty="0" smtClean="0">
                <a:solidFill>
                  <a:srgbClr val="C00000"/>
                </a:solidFill>
              </a:rPr>
              <a:t>1- </a:t>
            </a:r>
            <a:r>
              <a:rPr lang="ar-SA" sz="3400" dirty="0" smtClean="0"/>
              <a:t>خمس وثلاثمائة وخمسة عشر ألفَ طالبة ( طالبة ) = تمييز العدد مفرد مجرور( تمييز ألف)</a:t>
            </a:r>
          </a:p>
          <a:p>
            <a:pPr algn="r">
              <a:buNone/>
            </a:pPr>
            <a:r>
              <a:rPr lang="ar-SA" sz="3400" dirty="0" smtClean="0">
                <a:solidFill>
                  <a:srgbClr val="C00000"/>
                </a:solidFill>
              </a:rPr>
              <a:t>2-</a:t>
            </a:r>
            <a:r>
              <a:rPr lang="ar-SA" sz="3400" dirty="0" smtClean="0"/>
              <a:t> خمسة عشر ألفا وثلاثمائة وخمسُ طالبات ( طالبات ) = تمييز العدد جمع مجرور تمييز لخمس </a:t>
            </a:r>
            <a:br>
              <a:rPr lang="ar-SA" sz="3400" dirty="0" smtClean="0"/>
            </a:br>
            <a:endParaRPr lang="en-US" sz="3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04088"/>
            <a:ext cx="8929718" cy="1143000"/>
          </a:xfrm>
        </p:spPr>
        <p:txBody>
          <a:bodyPr>
            <a:normAutofit fontScale="90000"/>
          </a:bodyPr>
          <a:lstStyle/>
          <a:p>
            <a:r>
              <a:rPr lang="ar-SA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الأعداد المفردة ، و المركبة ، و ألفاظ العقود  و المئة ، والألف</a:t>
            </a:r>
            <a:endParaRPr lang="en-US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SA" dirty="0" smtClean="0"/>
              <a:t>9- قال تعالى : ( قال بل لبثت </a:t>
            </a:r>
            <a:r>
              <a:rPr lang="ar-SA" dirty="0" smtClean="0">
                <a:solidFill>
                  <a:schemeClr val="accent4"/>
                </a:solidFill>
              </a:rPr>
              <a:t>مائة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2"/>
                </a:solidFill>
              </a:rPr>
              <a:t>عام</a:t>
            </a:r>
            <a:r>
              <a:rPr lang="ar-SA" dirty="0" smtClean="0"/>
              <a:t> )</a:t>
            </a:r>
          </a:p>
          <a:p>
            <a:pPr algn="r">
              <a:buNone/>
            </a:pPr>
            <a:r>
              <a:rPr lang="ar-SA" dirty="0" smtClean="0"/>
              <a:t>10- قال تعالى : ( ليلة القدر خيرٌ من </a:t>
            </a:r>
            <a:r>
              <a:rPr lang="ar-SA" dirty="0" smtClean="0">
                <a:solidFill>
                  <a:schemeClr val="accent4"/>
                </a:solidFill>
              </a:rPr>
              <a:t>ألف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2"/>
                </a:solidFill>
              </a:rPr>
              <a:t>شهرٍ</a:t>
            </a:r>
            <a:r>
              <a:rPr lang="ar-SA" dirty="0" smtClean="0"/>
              <a:t> )</a:t>
            </a:r>
          </a:p>
          <a:p>
            <a:pPr algn="r">
              <a:buNone/>
            </a:pPr>
            <a:r>
              <a:rPr lang="ar-SA" dirty="0" smtClean="0">
                <a:solidFill>
                  <a:srgbClr val="C00000"/>
                </a:solidFill>
              </a:rPr>
              <a:t>س : عين العدد و معدوده في الأمثلة السابقة </a:t>
            </a:r>
          </a:p>
          <a:p>
            <a:pPr algn="r">
              <a:buNone/>
            </a:pPr>
            <a:r>
              <a:rPr lang="ar-SA" dirty="0" smtClean="0">
                <a:solidFill>
                  <a:schemeClr val="accent4"/>
                </a:solidFill>
              </a:rPr>
              <a:t>مئة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2"/>
                </a:solidFill>
              </a:rPr>
              <a:t>عام</a:t>
            </a:r>
            <a:r>
              <a:rPr lang="ar-SA" dirty="0" smtClean="0"/>
              <a:t> ، </a:t>
            </a:r>
            <a:r>
              <a:rPr lang="ar-SA" dirty="0" smtClean="0">
                <a:solidFill>
                  <a:schemeClr val="accent4"/>
                </a:solidFill>
              </a:rPr>
              <a:t>الف</a:t>
            </a:r>
            <a:r>
              <a:rPr lang="ar-SA" dirty="0" smtClean="0"/>
              <a:t> </a:t>
            </a:r>
            <a:r>
              <a:rPr lang="ar-SA" dirty="0" smtClean="0">
                <a:solidFill>
                  <a:schemeClr val="accent2"/>
                </a:solidFill>
              </a:rPr>
              <a:t>شهر </a:t>
            </a:r>
          </a:p>
          <a:p>
            <a:pPr algn="r">
              <a:buNone/>
            </a:pPr>
            <a:r>
              <a:rPr lang="ar-SA" dirty="0" smtClean="0">
                <a:solidFill>
                  <a:srgbClr val="C00000"/>
                </a:solidFill>
              </a:rPr>
              <a:t>س : هل طابق العدد المعدود في التذكير و التانيث أم خالفه ؟</a:t>
            </a:r>
          </a:p>
          <a:p>
            <a:pPr algn="r">
              <a:buNone/>
            </a:pPr>
            <a:r>
              <a:rPr lang="ar-SA" dirty="0" smtClean="0"/>
              <a:t>الأعداد ( مئة ، الف ، مليون ، مليار ) لا تتغير مع المعدود في التذكير و التانيث ، اي انها تلزم حالة واحده مع المذكر  و المؤنث</a:t>
            </a:r>
          </a:p>
          <a:p>
            <a:pPr algn="r">
              <a:buNone/>
            </a:pPr>
            <a:r>
              <a:rPr lang="ar-SA" dirty="0" smtClean="0">
                <a:solidFill>
                  <a:srgbClr val="C00000"/>
                </a:solidFill>
              </a:rPr>
              <a:t>س : كيف يكون تمييز الأعداد ( مئة ، الف ، مليون ، مليار ) </a:t>
            </a:r>
          </a:p>
          <a:p>
            <a:pPr algn="r">
              <a:buNone/>
            </a:pPr>
            <a:r>
              <a:rPr lang="ar-SA" dirty="0" smtClean="0"/>
              <a:t>مفرداًو يعرب مجرورا بالإضافة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385</TotalTime>
  <Words>1263</Words>
  <Application>Microsoft Office PowerPoint</Application>
  <PresentationFormat>عرض على الشاشة (3:4)‏</PresentationFormat>
  <Paragraphs>115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Flow</vt:lpstr>
      <vt:lpstr>العدد</vt:lpstr>
      <vt:lpstr>الأمثلة </vt:lpstr>
      <vt:lpstr>الأعداد المفردة ، و المركبة ، و ألفاظ العقود  و المئة ، والألف</vt:lpstr>
      <vt:lpstr>الأعداد المفردة ، و المركبة ، و ألفاظ العقود  و المئة ، والألف</vt:lpstr>
      <vt:lpstr>الأعداد المفردة ، و المركبة ، و ألفاظ العقود  و المئة ، والألف</vt:lpstr>
      <vt:lpstr>الأعداد المفردة ، و المركبة ، و ألفاظ العقود  و المئة ، والألف</vt:lpstr>
      <vt:lpstr>الأعداد المفردة ، و المركبة ، و ألفاظ العقود  و المئة ، والألف</vt:lpstr>
      <vt:lpstr>الأعداد المفردة ، و المركبة ، و ألفاظ العقود  و المئة ، والألف</vt:lpstr>
      <vt:lpstr>الأعداد المفردة ، و المركبة ، و ألفاظ العقود  و المئة ، والألف</vt:lpstr>
      <vt:lpstr>الأعداد المفردة ، و المركبة ، و ألفاظ العقود  و المئة ، والألف</vt:lpstr>
      <vt:lpstr>الأعداد المفردة ، و المركبة ، و ألفاظ العقود  و المئة ، والألف</vt:lpstr>
      <vt:lpstr>الأعداد المفردة ، و المركبة ، و ألفاظ العقود  و المئة ، والألف</vt:lpstr>
      <vt:lpstr>قاعدة </vt:lpstr>
      <vt:lpstr>الخاتمه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العدد</dc:title>
  <dc:creator>user11</dc:creator>
  <cp:lastModifiedBy>dr yousef</cp:lastModifiedBy>
  <cp:revision>29</cp:revision>
  <dcterms:created xsi:type="dcterms:W3CDTF">2012-07-14T11:09:19Z</dcterms:created>
  <dcterms:modified xsi:type="dcterms:W3CDTF">2012-07-16T23:15:39Z</dcterms:modified>
</cp:coreProperties>
</file>