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مستطيل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مستطيل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مستطيل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مستطيل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مستطيل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مستطيل مستدير الزوايا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مستطيل مستدير الزوايا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مستطيل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مستطيل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مستطيل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مستطيل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17" name="عنصر نائب للتاريخ 27"/>
          <p:cNvSpPr>
            <a:spLocks noGrp="1"/>
          </p:cNvSpPr>
          <p:nvPr>
            <p:ph type="dt" sz="half" idx="10"/>
          </p:nvPr>
        </p:nvSpPr>
        <p:spPr>
          <a:xfrm>
            <a:off x="6705600" y="4206875"/>
            <a:ext cx="960438" cy="457200"/>
          </a:xfrm>
        </p:spPr>
        <p:txBody>
          <a:bodyPr/>
          <a:lstStyle>
            <a:lvl1pPr>
              <a:defRPr/>
            </a:lvl1pPr>
          </a:lstStyle>
          <a:p>
            <a:pPr>
              <a:defRPr/>
            </a:pPr>
            <a:fld id="{7BA3E1C0-8E0E-4E83-B9C4-3A4E8FD43710}" type="datetimeFigureOut">
              <a:rPr lang="ar-SA"/>
              <a:pPr>
                <a:defRPr/>
              </a:pPr>
              <a:t>16/01/33</a:t>
            </a:fld>
            <a:endParaRPr lang="ar-SA" dirty="0"/>
          </a:p>
        </p:txBody>
      </p:sp>
      <p:sp>
        <p:nvSpPr>
          <p:cNvPr id="18" name="عنصر نائب للتذييل 16"/>
          <p:cNvSpPr>
            <a:spLocks noGrp="1"/>
          </p:cNvSpPr>
          <p:nvPr>
            <p:ph type="ftr" sz="quarter" idx="11"/>
          </p:nvPr>
        </p:nvSpPr>
        <p:spPr>
          <a:xfrm>
            <a:off x="5410200" y="4205288"/>
            <a:ext cx="1295400" cy="457200"/>
          </a:xfrm>
        </p:spPr>
        <p:txBody>
          <a:bodyPr/>
          <a:lstStyle>
            <a:lvl1pPr>
              <a:defRPr/>
            </a:lvl1pPr>
          </a:lstStyle>
          <a:p>
            <a:pPr>
              <a:defRPr/>
            </a:pPr>
            <a:endParaRPr lang="ar-SA"/>
          </a:p>
        </p:txBody>
      </p:sp>
      <p:sp>
        <p:nvSpPr>
          <p:cNvPr id="19" name="عنصر نائب لرقم الشريحة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14B7C685-04A2-42E0-9862-2D9A3A993B65}" type="slidenum">
              <a:rPr lang="ar-SA"/>
              <a:pPr>
                <a:defRPr/>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F8D9D596-7449-4074-8AC0-F4A1A6BE5D61}" type="datetimeFigureOut">
              <a:rPr lang="ar-SA"/>
              <a:pPr>
                <a:defRPr/>
              </a:pPr>
              <a:t>16/01/33</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a:p>
        </p:txBody>
      </p:sp>
      <p:sp>
        <p:nvSpPr>
          <p:cNvPr id="6" name="عنصر نائب لرقم الشريحة 22"/>
          <p:cNvSpPr>
            <a:spLocks noGrp="1"/>
          </p:cNvSpPr>
          <p:nvPr>
            <p:ph type="sldNum" sz="quarter" idx="12"/>
          </p:nvPr>
        </p:nvSpPr>
        <p:spPr/>
        <p:txBody>
          <a:bodyPr/>
          <a:lstStyle>
            <a:lvl1pPr>
              <a:defRPr/>
            </a:lvl1pPr>
          </a:lstStyle>
          <a:p>
            <a:pPr>
              <a:defRPr/>
            </a:pPr>
            <a:fld id="{758C2DB7-9A27-4DDA-8194-B2BC92CB8D21}" type="slidenum">
              <a:rPr lang="ar-SA"/>
              <a:pPr>
                <a:defRPr/>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E237BAB1-E16A-43C0-AD94-726F1DC17AD7}" type="datetimeFigureOut">
              <a:rPr lang="ar-SA"/>
              <a:pPr>
                <a:defRPr/>
              </a:pPr>
              <a:t>16/01/33</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a:p>
        </p:txBody>
      </p:sp>
      <p:sp>
        <p:nvSpPr>
          <p:cNvPr id="6" name="عنصر نائب لرقم الشريحة 22"/>
          <p:cNvSpPr>
            <a:spLocks noGrp="1"/>
          </p:cNvSpPr>
          <p:nvPr>
            <p:ph type="sldNum" sz="quarter" idx="12"/>
          </p:nvPr>
        </p:nvSpPr>
        <p:spPr/>
        <p:txBody>
          <a:bodyPr/>
          <a:lstStyle>
            <a:lvl1pPr>
              <a:defRPr/>
            </a:lvl1pPr>
          </a:lstStyle>
          <a:p>
            <a:pPr>
              <a:defRPr/>
            </a:pPr>
            <a:fld id="{EC1A46AC-A7E7-4230-BB90-20A0FB670D28}" type="slidenum">
              <a:rPr lang="ar-SA"/>
              <a:pPr>
                <a:defRPr/>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777E4FF6-D17E-45E6-B0AB-123AB342EB29}" type="datetimeFigureOut">
              <a:rPr lang="ar-SA"/>
              <a:pPr>
                <a:defRPr/>
              </a:pPr>
              <a:t>16/01/33</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a:p>
        </p:txBody>
      </p:sp>
      <p:sp>
        <p:nvSpPr>
          <p:cNvPr id="6" name="عنصر نائب لرقم الشريحة 22"/>
          <p:cNvSpPr>
            <a:spLocks noGrp="1"/>
          </p:cNvSpPr>
          <p:nvPr>
            <p:ph type="sldNum" sz="quarter" idx="12"/>
          </p:nvPr>
        </p:nvSpPr>
        <p:spPr/>
        <p:txBody>
          <a:bodyPr/>
          <a:lstStyle>
            <a:lvl1pPr>
              <a:defRPr/>
            </a:lvl1pPr>
          </a:lstStyle>
          <a:p>
            <a:pPr>
              <a:defRPr/>
            </a:pPr>
            <a:fld id="{D5DFEE77-B91D-4530-BF3C-6DB370AEF39C}" type="slidenum">
              <a:rPr lang="ar-SA"/>
              <a:pPr>
                <a:defRPr/>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4" name="عنصر نائب للتاريخ 13"/>
          <p:cNvSpPr>
            <a:spLocks noGrp="1"/>
          </p:cNvSpPr>
          <p:nvPr>
            <p:ph type="dt" sz="half" idx="10"/>
          </p:nvPr>
        </p:nvSpPr>
        <p:spPr/>
        <p:txBody>
          <a:bodyPr/>
          <a:lstStyle>
            <a:lvl1pPr>
              <a:defRPr/>
            </a:lvl1pPr>
          </a:lstStyle>
          <a:p>
            <a:pPr>
              <a:defRPr/>
            </a:pPr>
            <a:fld id="{B49FB7B7-6190-463A-B3CB-80873E96ED85}" type="datetimeFigureOut">
              <a:rPr lang="ar-SA"/>
              <a:pPr>
                <a:defRPr/>
              </a:pPr>
              <a:t>16/01/33</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a:p>
        </p:txBody>
      </p:sp>
      <p:sp>
        <p:nvSpPr>
          <p:cNvPr id="6" name="عنصر نائب لرقم الشريحة 22"/>
          <p:cNvSpPr>
            <a:spLocks noGrp="1"/>
          </p:cNvSpPr>
          <p:nvPr>
            <p:ph type="sldNum" sz="quarter" idx="12"/>
          </p:nvPr>
        </p:nvSpPr>
        <p:spPr/>
        <p:txBody>
          <a:bodyPr/>
          <a:lstStyle>
            <a:lvl1pPr>
              <a:defRPr/>
            </a:lvl1pPr>
          </a:lstStyle>
          <a:p>
            <a:pPr>
              <a:defRPr/>
            </a:pPr>
            <a:fld id="{9ED5C63B-8DD5-4205-805E-F5000B290546}" type="slidenum">
              <a:rPr lang="ar-SA"/>
              <a:pPr>
                <a:defRPr/>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fld id="{17C72DA9-C57A-4BA0-944E-4F7707546088}" type="datetimeFigureOut">
              <a:rPr lang="ar-SA"/>
              <a:pPr>
                <a:defRPr/>
              </a:pPr>
              <a:t>16/01/33</a:t>
            </a:fld>
            <a:endParaRPr lang="ar-SA" dirty="0"/>
          </a:p>
        </p:txBody>
      </p:sp>
      <p:sp>
        <p:nvSpPr>
          <p:cNvPr id="6" name="عنصر نائب للتذييل 2"/>
          <p:cNvSpPr>
            <a:spLocks noGrp="1"/>
          </p:cNvSpPr>
          <p:nvPr>
            <p:ph type="ftr" sz="quarter" idx="11"/>
          </p:nvPr>
        </p:nvSpPr>
        <p:spPr/>
        <p:txBody>
          <a:bodyPr/>
          <a:lstStyle>
            <a:lvl1pPr>
              <a:defRPr/>
            </a:lvl1pPr>
          </a:lstStyle>
          <a:p>
            <a:pPr>
              <a:defRPr/>
            </a:pPr>
            <a:endParaRPr lang="ar-SA"/>
          </a:p>
        </p:txBody>
      </p:sp>
      <p:sp>
        <p:nvSpPr>
          <p:cNvPr id="7" name="عنصر نائب لرقم الشريحة 22"/>
          <p:cNvSpPr>
            <a:spLocks noGrp="1"/>
          </p:cNvSpPr>
          <p:nvPr>
            <p:ph type="sldNum" sz="quarter" idx="12"/>
          </p:nvPr>
        </p:nvSpPr>
        <p:spPr/>
        <p:txBody>
          <a:bodyPr/>
          <a:lstStyle>
            <a:lvl1pPr>
              <a:defRPr/>
            </a:lvl1pPr>
          </a:lstStyle>
          <a:p>
            <a:pPr>
              <a:defRPr/>
            </a:pPr>
            <a:fld id="{8546AD79-D28C-4F4F-8088-DE94C8AC1E48}" type="slidenum">
              <a:rPr lang="ar-SA"/>
              <a:pPr>
                <a:defRPr/>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lstStyle>
            <a:lvl1pPr>
              <a:defRPr sz="4000" b="0" i="0" cap="none" baseline="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5"/>
          <p:cNvSpPr>
            <a:spLocks noGrp="1"/>
          </p:cNvSpPr>
          <p:nvPr>
            <p:ph type="dt" sz="half" idx="10"/>
          </p:nvPr>
        </p:nvSpPr>
        <p:spPr/>
        <p:txBody>
          <a:bodyPr rtlCol="0"/>
          <a:lstStyle>
            <a:lvl1pPr>
              <a:defRPr/>
            </a:lvl1pPr>
          </a:lstStyle>
          <a:p>
            <a:pPr>
              <a:defRPr/>
            </a:pPr>
            <a:fld id="{FAC9E4D2-E0D2-476D-AC2A-E98442BA8BE6}" type="datetimeFigureOut">
              <a:rPr lang="ar-SA"/>
              <a:pPr>
                <a:defRPr/>
              </a:pPr>
              <a:t>16/01/33</a:t>
            </a:fld>
            <a:endParaRPr lang="ar-SA" dirty="0"/>
          </a:p>
        </p:txBody>
      </p:sp>
      <p:sp>
        <p:nvSpPr>
          <p:cNvPr id="8" name="عنصر نائب لرقم الشريحة 26"/>
          <p:cNvSpPr>
            <a:spLocks noGrp="1"/>
          </p:cNvSpPr>
          <p:nvPr>
            <p:ph type="sldNum" sz="quarter" idx="11"/>
          </p:nvPr>
        </p:nvSpPr>
        <p:spPr/>
        <p:txBody>
          <a:bodyPr rtlCol="0"/>
          <a:lstStyle>
            <a:lvl1pPr>
              <a:defRPr/>
            </a:lvl1pPr>
          </a:lstStyle>
          <a:p>
            <a:pPr>
              <a:defRPr/>
            </a:pPr>
            <a:fld id="{A1ED5513-0611-4E39-8D7E-728557BDD89B}" type="slidenum">
              <a:rPr lang="ar-SA"/>
              <a:pPr>
                <a:defRPr/>
              </a:pPr>
              <a:t>‹#›</a:t>
            </a:fld>
            <a:endParaRPr lang="ar-SA" dirty="0"/>
          </a:p>
        </p:txBody>
      </p:sp>
      <p:sp>
        <p:nvSpPr>
          <p:cNvPr id="9" name="عنصر نائب للتذييل 27"/>
          <p:cNvSpPr>
            <a:spLocks noGrp="1"/>
          </p:cNvSpPr>
          <p:nvPr>
            <p:ph type="ftr" sz="quarter" idx="12"/>
          </p:nvPr>
        </p:nvSpPr>
        <p:spPr/>
        <p:txBody>
          <a:bodyPr rtlCol="0"/>
          <a:lstStyle>
            <a:lvl1pPr>
              <a:defRPr/>
            </a:lvl1pPr>
          </a:lstStyle>
          <a:p>
            <a:pPr>
              <a:defRPr/>
            </a:pP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lstStyle>
            <a:lvl1pPr>
              <a:defRPr sz="4000">
                <a:solidFill>
                  <a:schemeClr val="tx2"/>
                </a:solidFill>
              </a:defRPr>
            </a:lvl1p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a:xfrm>
            <a:off x="6583363" y="612775"/>
            <a:ext cx="957262" cy="457200"/>
          </a:xfrm>
        </p:spPr>
        <p:txBody>
          <a:bodyPr/>
          <a:lstStyle>
            <a:lvl1pPr>
              <a:defRPr/>
            </a:lvl1pPr>
          </a:lstStyle>
          <a:p>
            <a:pPr>
              <a:defRPr/>
            </a:pPr>
            <a:fld id="{4F78DD7E-FA2F-4227-9D3D-859CC6030601}" type="datetimeFigureOut">
              <a:rPr lang="ar-SA"/>
              <a:pPr>
                <a:defRPr/>
              </a:pPr>
              <a:t>16/01/33</a:t>
            </a:fld>
            <a:endParaRPr lang="ar-SA" dirty="0"/>
          </a:p>
        </p:txBody>
      </p:sp>
      <p:sp>
        <p:nvSpPr>
          <p:cNvPr id="4" name="عنصر نائب للتذييل 3"/>
          <p:cNvSpPr>
            <a:spLocks noGrp="1"/>
          </p:cNvSpPr>
          <p:nvPr>
            <p:ph type="ftr" sz="quarter" idx="11"/>
          </p:nvPr>
        </p:nvSpPr>
        <p:spPr/>
        <p:txBody>
          <a:bodyPr/>
          <a:lstStyle>
            <a:lvl1pPr>
              <a:defRPr/>
            </a:lvl1pPr>
          </a:lstStyle>
          <a:p>
            <a:pPr>
              <a:defRPr/>
            </a:pPr>
            <a:endParaRPr lang="ar-SA"/>
          </a:p>
        </p:txBody>
      </p:sp>
      <p:sp>
        <p:nvSpPr>
          <p:cNvPr id="5" name="عنصر نائب لرقم الشريحة 4"/>
          <p:cNvSpPr>
            <a:spLocks noGrp="1"/>
          </p:cNvSpPr>
          <p:nvPr>
            <p:ph type="sldNum" sz="quarter" idx="12"/>
          </p:nvPr>
        </p:nvSpPr>
        <p:spPr/>
        <p:txBody>
          <a:bodyPr/>
          <a:lstStyle>
            <a:lvl1pPr>
              <a:defRPr/>
            </a:lvl1pPr>
          </a:lstStyle>
          <a:p>
            <a:pPr>
              <a:defRPr/>
            </a:pPr>
            <a:fld id="{6A088471-4A86-4BE2-969A-DA6D5DDE6257}" type="slidenum">
              <a:rPr lang="ar-SA"/>
              <a:pPr>
                <a:defRPr/>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3"/>
          <p:cNvSpPr>
            <a:spLocks noGrp="1"/>
          </p:cNvSpPr>
          <p:nvPr>
            <p:ph type="dt" sz="half" idx="10"/>
          </p:nvPr>
        </p:nvSpPr>
        <p:spPr/>
        <p:txBody>
          <a:bodyPr/>
          <a:lstStyle>
            <a:lvl1pPr>
              <a:defRPr/>
            </a:lvl1pPr>
          </a:lstStyle>
          <a:p>
            <a:pPr>
              <a:defRPr/>
            </a:pPr>
            <a:fld id="{D44C0636-B01B-44C2-8701-C7AEA036F235}" type="datetimeFigureOut">
              <a:rPr lang="ar-SA"/>
              <a:pPr>
                <a:defRPr/>
              </a:pPr>
              <a:t>16/01/33</a:t>
            </a:fld>
            <a:endParaRPr lang="ar-SA" dirty="0"/>
          </a:p>
        </p:txBody>
      </p:sp>
      <p:sp>
        <p:nvSpPr>
          <p:cNvPr id="3" name="عنصر نائب للتذييل 2"/>
          <p:cNvSpPr>
            <a:spLocks noGrp="1"/>
          </p:cNvSpPr>
          <p:nvPr>
            <p:ph type="ftr" sz="quarter" idx="11"/>
          </p:nvPr>
        </p:nvSpPr>
        <p:spPr/>
        <p:txBody>
          <a:bodyPr/>
          <a:lstStyle>
            <a:lvl1pPr>
              <a:defRPr/>
            </a:lvl1pPr>
          </a:lstStyle>
          <a:p>
            <a:pPr>
              <a:defRPr/>
            </a:pPr>
            <a:endParaRPr lang="ar-SA"/>
          </a:p>
        </p:txBody>
      </p:sp>
      <p:sp>
        <p:nvSpPr>
          <p:cNvPr id="4" name="عنصر نائب لرقم الشريحة 22"/>
          <p:cNvSpPr>
            <a:spLocks noGrp="1"/>
          </p:cNvSpPr>
          <p:nvPr>
            <p:ph type="sldNum" sz="quarter" idx="12"/>
          </p:nvPr>
        </p:nvSpPr>
        <p:spPr/>
        <p:txBody>
          <a:bodyPr/>
          <a:lstStyle>
            <a:lvl1pPr>
              <a:defRPr/>
            </a:lvl1pPr>
          </a:lstStyle>
          <a:p>
            <a:pPr>
              <a:defRPr/>
            </a:pPr>
            <a:fld id="{113CD32D-22D6-44D2-AB11-41D33EE4E025}" type="slidenum">
              <a:rPr lang="ar-SA"/>
              <a:pPr>
                <a:defRPr/>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fld id="{3764F009-5C12-441E-B87B-B61AEF9D6C53}" type="datetimeFigureOut">
              <a:rPr lang="ar-SA"/>
              <a:pPr>
                <a:defRPr/>
              </a:pPr>
              <a:t>16/01/33</a:t>
            </a:fld>
            <a:endParaRPr lang="ar-SA" dirty="0"/>
          </a:p>
        </p:txBody>
      </p:sp>
      <p:sp>
        <p:nvSpPr>
          <p:cNvPr id="6" name="عنصر نائب للتذييل 2"/>
          <p:cNvSpPr>
            <a:spLocks noGrp="1"/>
          </p:cNvSpPr>
          <p:nvPr>
            <p:ph type="ftr" sz="quarter" idx="11"/>
          </p:nvPr>
        </p:nvSpPr>
        <p:spPr/>
        <p:txBody>
          <a:bodyPr/>
          <a:lstStyle>
            <a:lvl1pPr>
              <a:defRPr/>
            </a:lvl1pPr>
          </a:lstStyle>
          <a:p>
            <a:pPr>
              <a:defRPr/>
            </a:pPr>
            <a:endParaRPr lang="ar-SA"/>
          </a:p>
        </p:txBody>
      </p:sp>
      <p:sp>
        <p:nvSpPr>
          <p:cNvPr id="7" name="عنصر نائب لرقم الشريحة 22"/>
          <p:cNvSpPr>
            <a:spLocks noGrp="1"/>
          </p:cNvSpPr>
          <p:nvPr>
            <p:ph type="sldNum" sz="quarter" idx="12"/>
          </p:nvPr>
        </p:nvSpPr>
        <p:spPr/>
        <p:txBody>
          <a:bodyPr/>
          <a:lstStyle>
            <a:lvl1pPr>
              <a:defRPr/>
            </a:lvl1pPr>
          </a:lstStyle>
          <a:p>
            <a:pPr>
              <a:defRPr/>
            </a:pPr>
            <a:fld id="{376FFDCA-4BE5-4FFB-B6BB-3A3639CF3BDF}" type="slidenum">
              <a:rPr lang="ar-SA"/>
              <a:pPr>
                <a:defRPr/>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ar-SA" noProof="0" dirty="0" smtClean="0"/>
              <a:t>انقر فوق الرمز لإضافة صورة</a:t>
            </a:r>
            <a:endParaRPr lang="en-US" noProof="0" dirty="0"/>
          </a:p>
        </p:txBody>
      </p:sp>
      <p:sp>
        <p:nvSpPr>
          <p:cNvPr id="4" name="عنصر نائب للنص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13"/>
          <p:cNvSpPr>
            <a:spLocks noGrp="1"/>
          </p:cNvSpPr>
          <p:nvPr>
            <p:ph type="dt" sz="half" idx="10"/>
          </p:nvPr>
        </p:nvSpPr>
        <p:spPr/>
        <p:txBody>
          <a:bodyPr/>
          <a:lstStyle>
            <a:lvl1pPr>
              <a:defRPr/>
            </a:lvl1pPr>
          </a:lstStyle>
          <a:p>
            <a:pPr>
              <a:defRPr/>
            </a:pPr>
            <a:fld id="{EFBFC4A6-B687-491F-BE19-791DED9CA9EA}" type="datetimeFigureOut">
              <a:rPr lang="ar-SA"/>
              <a:pPr>
                <a:defRPr/>
              </a:pPr>
              <a:t>16/01/33</a:t>
            </a:fld>
            <a:endParaRPr lang="ar-SA" dirty="0"/>
          </a:p>
        </p:txBody>
      </p:sp>
      <p:sp>
        <p:nvSpPr>
          <p:cNvPr id="6" name="عنصر نائب للتذييل 2"/>
          <p:cNvSpPr>
            <a:spLocks noGrp="1"/>
          </p:cNvSpPr>
          <p:nvPr>
            <p:ph type="ftr" sz="quarter" idx="11"/>
          </p:nvPr>
        </p:nvSpPr>
        <p:spPr/>
        <p:txBody>
          <a:bodyPr/>
          <a:lstStyle>
            <a:lvl1pPr>
              <a:defRPr/>
            </a:lvl1pPr>
          </a:lstStyle>
          <a:p>
            <a:pPr>
              <a:defRPr/>
            </a:pPr>
            <a:endParaRPr lang="ar-SA"/>
          </a:p>
        </p:txBody>
      </p:sp>
      <p:sp>
        <p:nvSpPr>
          <p:cNvPr id="7" name="عنصر نائب لرقم الشريحة 22"/>
          <p:cNvSpPr>
            <a:spLocks noGrp="1"/>
          </p:cNvSpPr>
          <p:nvPr>
            <p:ph type="sldNum" sz="quarter" idx="12"/>
          </p:nvPr>
        </p:nvSpPr>
        <p:spPr/>
        <p:txBody>
          <a:bodyPr/>
          <a:lstStyle>
            <a:lvl1pPr>
              <a:defRPr/>
            </a:lvl1pPr>
          </a:lstStyle>
          <a:p>
            <a:pPr>
              <a:defRPr/>
            </a:pPr>
            <a:fld id="{DF071BAF-14C8-46CF-AB52-C1178272E4BA}" type="slidenum">
              <a:rPr lang="ar-SA"/>
              <a:pPr>
                <a:defRPr/>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مستطيل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مستطيل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مستطيل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مستطيل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مستطيل مستدير الزوايا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مستطيل مستدير الزوايا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مستطيل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مستطيل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مستطيل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مستطيل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مستطيل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مستطيل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عنصر نائب للعنوان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40" name="عنصر نائب للنص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A7C263A8-156D-408C-8559-FE26542CE033}" type="datetimeFigureOut">
              <a:rPr lang="ar-SA"/>
              <a:pPr>
                <a:defRPr/>
              </a:pPr>
              <a:t>16/01/33</a:t>
            </a:fld>
            <a:endParaRPr lang="ar-SA" dirty="0"/>
          </a:p>
        </p:txBody>
      </p:sp>
      <p:sp>
        <p:nvSpPr>
          <p:cNvPr id="3" name="عنصر نائب للتذييل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dirty="0">
                <a:solidFill>
                  <a:schemeClr val="accent2"/>
                </a:solidFill>
                <a:latin typeface="+mn-lt"/>
                <a:cs typeface="+mn-cs"/>
              </a:defRPr>
            </a:lvl1pPr>
          </a:lstStyle>
          <a:p>
            <a:pPr>
              <a:defRPr/>
            </a:pPr>
            <a:endParaRPr lang="ar-SA"/>
          </a:p>
        </p:txBody>
      </p:sp>
      <p:sp>
        <p:nvSpPr>
          <p:cNvPr id="23" name="عنصر نائب لرقم الشريحة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cs typeface="+mn-cs"/>
              </a:defRPr>
            </a:lvl1pPr>
          </a:lstStyle>
          <a:p>
            <a:pPr>
              <a:defRPr/>
            </a:pPr>
            <a:fld id="{3B6BE68C-F77E-4C31-9853-60D4D935E82E}" type="slidenum">
              <a:rPr lang="ar-SA"/>
              <a:pPr>
                <a:defRPr/>
              </a:pPr>
              <a:t>‹#›</a:t>
            </a:fld>
            <a:endParaRPr lang="ar-SA" dirty="0"/>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5" r:id="rId5"/>
    <p:sldLayoutId id="2147483686" r:id="rId6"/>
    <p:sldLayoutId id="2147483680" r:id="rId7"/>
    <p:sldLayoutId id="2147483679" r:id="rId8"/>
    <p:sldLayoutId id="2147483678" r:id="rId9"/>
    <p:sldLayoutId id="2147483677" r:id="rId10"/>
    <p:sldLayoutId id="2147483676" r:id="rId11"/>
  </p:sldLayoutIdLst>
  <p:txStyles>
    <p:titleStyle>
      <a:lvl1pPr algn="l" rtl="1" fontAlgn="base">
        <a:spcBef>
          <a:spcPct val="0"/>
        </a:spcBef>
        <a:spcAft>
          <a:spcPct val="0"/>
        </a:spcAft>
        <a:defRPr sz="4000" kern="1200">
          <a:solidFill>
            <a:schemeClr val="tx2"/>
          </a:solidFill>
          <a:latin typeface="+mj-lt"/>
          <a:ea typeface="+mj-ea"/>
          <a:cs typeface="+mj-cs"/>
        </a:defRPr>
      </a:lvl1pPr>
      <a:lvl2pPr algn="l" rtl="1" fontAlgn="base">
        <a:spcBef>
          <a:spcPct val="0"/>
        </a:spcBef>
        <a:spcAft>
          <a:spcPct val="0"/>
        </a:spcAft>
        <a:defRPr sz="4000">
          <a:solidFill>
            <a:schemeClr val="tx2"/>
          </a:solidFill>
          <a:latin typeface="Trebuchet MS" pitchFamily="34" charset="0"/>
          <a:cs typeface="Tahoma" pitchFamily="34" charset="0"/>
        </a:defRPr>
      </a:lvl2pPr>
      <a:lvl3pPr algn="l" rtl="1" fontAlgn="base">
        <a:spcBef>
          <a:spcPct val="0"/>
        </a:spcBef>
        <a:spcAft>
          <a:spcPct val="0"/>
        </a:spcAft>
        <a:defRPr sz="4000">
          <a:solidFill>
            <a:schemeClr val="tx2"/>
          </a:solidFill>
          <a:latin typeface="Trebuchet MS" pitchFamily="34" charset="0"/>
          <a:cs typeface="Tahoma" pitchFamily="34" charset="0"/>
        </a:defRPr>
      </a:lvl3pPr>
      <a:lvl4pPr algn="l" rtl="1" fontAlgn="base">
        <a:spcBef>
          <a:spcPct val="0"/>
        </a:spcBef>
        <a:spcAft>
          <a:spcPct val="0"/>
        </a:spcAft>
        <a:defRPr sz="4000">
          <a:solidFill>
            <a:schemeClr val="tx2"/>
          </a:solidFill>
          <a:latin typeface="Trebuchet MS" pitchFamily="34" charset="0"/>
          <a:cs typeface="Tahoma" pitchFamily="34" charset="0"/>
        </a:defRPr>
      </a:lvl4pPr>
      <a:lvl5pPr algn="l" rtl="1" fontAlgn="base">
        <a:spcBef>
          <a:spcPct val="0"/>
        </a:spcBef>
        <a:spcAft>
          <a:spcPct val="0"/>
        </a:spcAft>
        <a:defRPr sz="4000">
          <a:solidFill>
            <a:schemeClr val="tx2"/>
          </a:solidFill>
          <a:latin typeface="Trebuchet MS" pitchFamily="34" charset="0"/>
          <a:cs typeface="Tahoma" pitchFamily="34" charset="0"/>
        </a:defRPr>
      </a:lvl5pPr>
      <a:lvl6pPr marL="457200" algn="l" rtl="1" fontAlgn="base">
        <a:spcBef>
          <a:spcPct val="0"/>
        </a:spcBef>
        <a:spcAft>
          <a:spcPct val="0"/>
        </a:spcAft>
        <a:defRPr sz="4000">
          <a:solidFill>
            <a:schemeClr val="tx2"/>
          </a:solidFill>
          <a:latin typeface="Trebuchet MS" pitchFamily="34" charset="0"/>
          <a:cs typeface="Tahoma" pitchFamily="34" charset="0"/>
        </a:defRPr>
      </a:lvl6pPr>
      <a:lvl7pPr marL="914400" algn="l" rtl="1" fontAlgn="base">
        <a:spcBef>
          <a:spcPct val="0"/>
        </a:spcBef>
        <a:spcAft>
          <a:spcPct val="0"/>
        </a:spcAft>
        <a:defRPr sz="4000">
          <a:solidFill>
            <a:schemeClr val="tx2"/>
          </a:solidFill>
          <a:latin typeface="Trebuchet MS" pitchFamily="34" charset="0"/>
          <a:cs typeface="Tahoma" pitchFamily="34" charset="0"/>
        </a:defRPr>
      </a:lvl7pPr>
      <a:lvl8pPr marL="1371600" algn="l" rtl="1" fontAlgn="base">
        <a:spcBef>
          <a:spcPct val="0"/>
        </a:spcBef>
        <a:spcAft>
          <a:spcPct val="0"/>
        </a:spcAft>
        <a:defRPr sz="4000">
          <a:solidFill>
            <a:schemeClr val="tx2"/>
          </a:solidFill>
          <a:latin typeface="Trebuchet MS" pitchFamily="34" charset="0"/>
          <a:cs typeface="Tahoma" pitchFamily="34" charset="0"/>
        </a:defRPr>
      </a:lvl8pPr>
      <a:lvl9pPr marL="1828800" algn="l" rtl="1" fontAlgn="base">
        <a:spcBef>
          <a:spcPct val="0"/>
        </a:spcBef>
        <a:spcAft>
          <a:spcPct val="0"/>
        </a:spcAft>
        <a:defRPr sz="4000">
          <a:solidFill>
            <a:schemeClr val="tx2"/>
          </a:solidFill>
          <a:latin typeface="Trebuchet MS" pitchFamily="34" charset="0"/>
          <a:cs typeface="Tahoma" pitchFamily="34" charset="0"/>
        </a:defRPr>
      </a:lvl9pPr>
    </p:titleStyle>
    <p:bodyStyle>
      <a:lvl1pPr marL="365125" indent="-255588" algn="r" rtl="1" fontAlgn="base">
        <a:spcBef>
          <a:spcPts val="300"/>
        </a:spcBef>
        <a:spcAft>
          <a:spcPct val="0"/>
        </a:spcAft>
        <a:buClr>
          <a:srgbClr val="9BBB59"/>
        </a:buClr>
        <a:buFont typeface="Georgia" pitchFamily="18" charset="0"/>
        <a:buChar char="•"/>
        <a:defRPr sz="2800" kern="1200">
          <a:solidFill>
            <a:schemeClr val="tx1"/>
          </a:solidFill>
          <a:latin typeface="+mn-lt"/>
          <a:ea typeface="+mn-ea"/>
          <a:cs typeface="+mn-cs"/>
        </a:defRPr>
      </a:lvl1pPr>
      <a:lvl2pPr marL="657225" indent="-246063" algn="r" rtl="1"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r" rtl="1"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r" rtl="1"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r" rtl="1" fontAlgn="base">
        <a:spcBef>
          <a:spcPts val="300"/>
        </a:spcBef>
        <a:spcAft>
          <a:spcPct val="0"/>
        </a:spcAft>
        <a:buClr>
          <a:srgbClr val="9BBB59"/>
        </a:buClr>
        <a:buFont typeface="Georgia" pitchFamily="18" charset="0"/>
        <a:buChar char="▫"/>
        <a:defRPr sz="2000" kern="1200">
          <a:solidFill>
            <a:srgbClr val="9BBB59"/>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www.google.com.sa/imgres?imgurl=http://www.amigareviews.leveluphost.com/logo/playdays.gif&amp;imgrefurl=http://serendipityimageconsulting.com/cops.php?q=playdays-tv-show&amp;page=3&amp;usg=__jCvD4G7Mm3Km4apDEuVrZBLb-qs=&amp;h=41&amp;w=128&amp;sz=1&amp;hl=ar&amp;start=16&amp;zoom=1&amp;tbnid=hMmgGwZvPV8e4M:&amp;tbnh=29&amp;tbnw=91&amp;ei=EDSzTZj3BIet8gPMvciWDA&amp;prev=/search?q=kidplay+art+clip&amp;hl=ar&amp;sa=G&amp;biw=1020&amp;bih=555&amp;gbv=2&amp;tbm=isch&amp;itbs=1" TargetMode="External"/><Relationship Id="rId1" Type="http://schemas.openxmlformats.org/officeDocument/2006/relationships/slideLayout" Target="../slideLayouts/slideLayout1.xml"/><Relationship Id="rId6" Type="http://schemas.openxmlformats.org/officeDocument/2006/relationships/hyperlink" Target="http://www.google.com.sa/imgres?imgurl=http://www.vectorstock.com/composite/256183/boy-with-balloons-vector.jpg&amp;imgrefurl=http://www.vectorstock.com/royalty-free-vector/256183-boy-with-balloons-vector&amp;usg=__7JO0CkYhTA5xaXQO9BdlimWbUjI=&amp;h=400&amp;w=380&amp;sz=15&amp;hl=ar&amp;start=105&amp;zoom=1&amp;tbnid=YnPuEDZmUxDoFM:&amp;tbnh=118&amp;tbnw=112&amp;ei=2TOzTfjSFoWo8AP3moDRAQ&amp;prev=/search?q=kidplay+art+clip&amp;hl=ar&amp;sa=G&amp;biw=1020&amp;bih=555&amp;gbv=2&amp;tbm=isch&amp;itbs=1&amp;iact=rc&amp;dur=406&amp;page=7&amp;ndsp=17&amp;ved=1t:429,r:6,s:105&amp;tx=69&amp;ty=74" TargetMode="External"/><Relationship Id="rId5" Type="http://schemas.openxmlformats.org/officeDocument/2006/relationships/image" Target="../media/image3.jpeg"/><Relationship Id="rId4" Type="http://schemas.openxmlformats.org/officeDocument/2006/relationships/hyperlink" Target="http://www.google.com.sa/imgres?imgurl=http://www.vectorstock.com/composite/222683/kids-playing-vector.jpg&amp;imgrefurl=http://www.vectorstock.com/royalty-free-vector/222683-kids-playing-vector&amp;usg=__pAxL4jDFhgdBlWnDCNd_T4-iRr4=&amp;h=400&amp;w=380&amp;sz=29&amp;hl=ar&amp;start=9&amp;zoom=1&amp;tbnid=P0NQ9Yu7DGXpaM:&amp;tbnh=124&amp;tbnw=118&amp;ei=iDOzTa6LCMGs8gORv6TRAQ&amp;prev=/search?q=kidplay+art+clip&amp;hl=ar&amp;sa=G&amp;biw=1020&amp;bih=555&amp;gbv=2&amp;tbm=isch&amp;itbs=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sa/imgres?imgurl=http://www.fotosearch.com/thumb/ARP/ARP116/Race_C.jpg&amp;imgrefurl=http://www.fotosearch.com/ARP116/race/&amp;usg=__kKyjZrW-phaiArKXY3UGqasLJxk=&amp;h=120&amp;w=104&amp;sz=4&amp;hl=ar&amp;start=7&amp;zoom=1&amp;tbnid=ROTySc7iBtp_lM:&amp;tbnh=88&amp;tbnw=76&amp;ei=bTSzTa6dC9DA8QPJ6IyjBA&amp;prev=/search?q=kidplay+art+clip&amp;hl=ar&amp;sa=G&amp;biw=1020&amp;bih=555&amp;gbv=2&amp;tbm=isch&amp;chk=sbg&amp;itbs=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sa/imgres?imgurl=http://www.sz-wholesaler.com/userimg/713/716sw1/outdoor-playground-ht-a090215-1-418.jpg&amp;imgrefurl=http://adrenalynstore.com/kid-climbing-ladder&amp;page=7&amp;usg=__z3YdpEWv-khe92Gmh6XPCyFaMqI=&amp;h=547&amp;w=900&amp;sz=105&amp;hl=ar&amp;start=243&amp;zoom=1&amp;tbnid=dLDJ3LH8VkNb0M:&amp;tbnh=97&amp;tbnw=159&amp;ei=aDSzTZf5M4mw8gPb_bm1Bw&amp;prev=/search?q=kidplay+art+clip&amp;hl=ar&amp;sa=G&amp;biw=1020&amp;bih=555&amp;gbv=2&amp;tbm=isch&amp;chk=sbg&amp;itbs=1&amp;iact=rc&amp;dur=172&amp;page=15&amp;ndsp=17&amp;ved=1t:429,r:6,s:243&amp;tx=90&amp;ty=56"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sa/imgres?imgurl=http://ts2.mm.bing.net/images/thumbnail.aspx?q=417440143925&amp;id=36927d71127df8a8e87232fb11884f75&amp;imgrefurl=http://connect.in.com/kid-and-play/photo-gallery.html&amp;usg=__DABIqNFp7229wdLMG5cOTzglPQQ=&amp;h=159&amp;w=160&amp;sz=5&amp;hl=ar&amp;start=10&amp;zoom=1&amp;tbnid=Dq-hRQiMJnuAHM:&amp;tbnh=97&amp;tbnw=98&amp;ei=iDOzTa6LCMGs8gORv6TRAQ&amp;prev=/search?q=kidplay+art+clip&amp;hl=ar&amp;sa=G&amp;biw=1020&amp;bih=555&amp;gbv=2&amp;tbm=isch&amp;itbs=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sa/imgres?imgurl=http://2fwww.clipartguide.com/_thumbs/0060-0807-1218-2005.jpg&amp;imgrefurl=http://madrouter.com/wp-admin/happy-children-clip-art&amp;page=2&amp;usg=__jEP7rX-PmGnmd9hAuvOtV6GzDag=&amp;h=87&amp;w=100&amp;sz=5&amp;hl=ar&amp;start=208&amp;zoom=1&amp;tbnid=n5Ob8Pl_sl5OQM:&amp;tbnh=73&amp;tbnw=84&amp;ei=PTSzTeTQI5Ky8QO33sjRAQ&amp;prev=/images?q=kidplay+art+clip&amp;hl=ar&amp;safe=active&amp;sa=G&amp;biw=1020&amp;bih=555&amp;gbv=2&amp;tbm=isch&amp;itbs=1&amp;iact=rc&amp;dur=514&amp;page=13&amp;ndsp=18&amp;ved=1t:429,r:14,s:208&amp;tx=57&amp;ty=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imgres?imgurl=http://thumb9.shutterstock.com/photos/thumb_large/283291/283291,1228374221,4.jpg&amp;imgrefurl=http://all-free-download.com/free-psd/football-kids%20vector.html&amp;usg=__7TuZQuV2i4HphgzeZCqidOxAy-0=&amp;h=152&amp;w=150&amp;sz=4&amp;hl=ar&amp;start=11&amp;zoom=1&amp;tbnid=x8jYhGkDYw4UQM:&amp;tbnh=96&amp;tbnw=95&amp;ei=iDOzTa6LCMGs8gORv6TRAQ&amp;prev=/search?q=kidplay+art+clip&amp;hl=ar&amp;sa=G&amp;biw=1020&amp;bih=555&amp;gbv=2&amp;tbm=isch&amp;itbs=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sa/imgres?imgurl=http://cdn.dealsdirect.net/m/products/260/1260/3/product1_1260_600x600.jpg&amp;imgrefurl=http://www.dealsdirect.com.au/p/kids-play-gym-hours-fun/&amp;usg=__9k3NsbYfM6u57rOu50BknaN_5Og=&amp;h=600&amp;w=600&amp;sz=53&amp;hl=ar&amp;start=35&amp;zoom=1&amp;tbnid=j4aa0Fj9YNsscM:&amp;tbnh=127&amp;tbnw=145&amp;ei=hzOzTY_1Msqu8gO2qN2VDA&amp;prev=/images?q=kidplay+art+clip&amp;hl=ar&amp;safe=active&amp;sa=G&amp;biw=1020&amp;bih=555&amp;gbv=2&amp;tbm=isch&amp;itbs=1&amp;iact=rc&amp;dur=109&amp;page=3&amp;ndsp=18&amp;ved=1t:429,r:4,s:35&amp;tx=109&amp;ty=59"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google.com.sa/imgres?imgurl=http://photos3.fotosearch.com/bthumb/SUE/SUE117/SCCL0159.jpg&amp;imgrefurl=http://www.fotosearch.com/clip-art/child-play.html&amp;usg=__Kh4bJtbh2xLDIAX748ZPcd3IyOI=&amp;h=170&amp;w=165&amp;sz=5&amp;hl=ar&amp;start=328&amp;zoom=1&amp;tbnid=f3nZKaN-ehh-NM:&amp;tbnh=136&amp;tbnw=132&amp;ei=yTSzTfCXJsax8QOwneyVDA&amp;prev=/search?q=kidplay+art+clip&amp;hl=ar&amp;sa=G&amp;biw=1020&amp;bih=555&amp;gbv=2&amp;tbm=isch&amp;chk=sbg&amp;itbs=1&amp;iact=rc&amp;dur=0&amp;page=20&amp;ndsp=17&amp;ved=1t:429,r:14,s:328&amp;tx=51&amp;ty=8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sa/imgres?imgurl=http://www.vectorart.com/webart/products/35518I.GIF&amp;imgrefurl=http://www.vectorart.com/store/index.cfm?q=youth&amp;usg=__XV50uCXTLgCutF54DDZDrwkpyVI=&amp;h=134&amp;w=130&amp;sz=3&amp;hl=ar&amp;start=189&amp;zoom=1&amp;tbnid=wCzJDzbaWHxmhM:&amp;tbnh=107&amp;tbnw=104&amp;ei=DzSzTYzaA4qb8QPCnaHRAQ&amp;prev=/search?q=kidplay+art+clip&amp;hl=ar&amp;sa=G&amp;biw=1020&amp;bih=555&amp;gbv=2&amp;tbm=isch&amp;itbs=1&amp;iact=rc&amp;dur=500&amp;page=12&amp;ndsp=19&amp;ved=1t:429,r:7,s:189&amp;tx=54&amp;ty=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sa/imgres?imgurl=http://www.vectorstock.com/composite/223857/boy-flying-a-kite-vector.jpg&amp;imgrefurl=http://www.vectorstock.com/royalty-free-vector/223857-boy-flying-a-kite-vector&amp;usg=__yMQE-4sQN6inN9rwQBAFehtnp_M=&amp;h=400&amp;w=380&amp;sz=16&amp;hl=ar&amp;start=105&amp;zoom=1&amp;tbnid=xW0gEvl54SX8IM:&amp;tbnh=128&amp;tbnw=121&amp;ei=2TOzTfjSFoWo8AP3moDRAQ&amp;prev=/search?q=kidplay+art+clip&amp;hl=ar&amp;sa=G&amp;biw=1020&amp;bih=555&amp;gbv=2&amp;tbm=isch&amp;itbs=1&amp;iact=rc&amp;dur=0&amp;page=7&amp;ndsp=17&amp;ved=1t:429,r:5,s:105&amp;tx=85&amp;ty=7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sa/imgres?imgurl=http://www.clker.com/cliparts/9/0/a/7/1209517061612753310kids-playing-ball-black-white.svg.med.png&amp;imgrefurl=http://www.clker.com/clipart-silhouette-of-kids-playing-with-a-ball.html&amp;usg=__NQhx_ymA7AIeKswvy4t4LieM7uE=&amp;h=288&amp;w=300&amp;sz=15&amp;hl=ar&amp;start=296&amp;zoom=1&amp;tbnid=IMSWRemyJDF6AM:&amp;tbnh=119&amp;tbnw=124&amp;ei=mDSzTenBNYqh8QPfzqGWDA&amp;prev=/images?q=kidplay+art+clip&amp;start=243&amp;hl=ar&amp;safe=active&amp;sa=G&amp;biw=1020&amp;bih=555&amp;gbv=2&amp;output=images_json&amp;tbm=isch&amp;chk=sbg&amp;itbs=1&amp;iact=rc&amp;dur=218&amp;page=18&amp;ndsp=15&amp;ved=1t:429,r:7,s:296&amp;tx=69&amp;ty=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401888"/>
            <a:ext cx="8458200" cy="1470025"/>
          </a:xfrm>
        </p:spPr>
        <p:txBody>
          <a:bodyPr>
            <a:normAutofit/>
          </a:bodyPr>
          <a:lstStyle/>
          <a:p>
            <a:pPr algn="ctr"/>
            <a:r>
              <a:rPr lang="ar-SA" b="1" smtClean="0">
                <a:solidFill>
                  <a:schemeClr val="tx1"/>
                </a:solidFill>
                <a:effectLst>
                  <a:outerShdw blurRad="38100" dist="38100" dir="2700000" algn="tl">
                    <a:srgbClr val="C0C0C0"/>
                  </a:outerShdw>
                </a:effectLst>
              </a:rPr>
              <a:t>اللعب الحر في الخارج</a:t>
            </a:r>
          </a:p>
        </p:txBody>
      </p:sp>
      <p:sp>
        <p:nvSpPr>
          <p:cNvPr id="3" name="عنوان فرعي 2"/>
          <p:cNvSpPr>
            <a:spLocks noGrp="1"/>
          </p:cNvSpPr>
          <p:nvPr>
            <p:ph type="subTitle" idx="1"/>
          </p:nvPr>
        </p:nvSpPr>
        <p:spPr>
          <a:xfrm>
            <a:off x="457200" y="3900488"/>
            <a:ext cx="4953000" cy="1752600"/>
          </a:xfrm>
        </p:spPr>
        <p:txBody>
          <a:bodyPr/>
          <a:lstStyle/>
          <a:p>
            <a:pPr marL="63500" algn="r"/>
            <a:r>
              <a:rPr lang="ar-SA" smtClean="0">
                <a:solidFill>
                  <a:schemeClr val="tx1"/>
                </a:solidFill>
              </a:rPr>
              <a:t>افتراضات</a:t>
            </a:r>
          </a:p>
          <a:p>
            <a:pPr marL="63500" algn="r"/>
            <a:r>
              <a:rPr lang="ar-SA" smtClean="0">
                <a:solidFill>
                  <a:schemeClr val="tx1"/>
                </a:solidFill>
              </a:rPr>
              <a:t>أهمية اللعب الحر في الخارج</a:t>
            </a:r>
          </a:p>
          <a:p>
            <a:pPr marL="63500" algn="r"/>
            <a:r>
              <a:rPr lang="ar-SA" smtClean="0">
                <a:solidFill>
                  <a:schemeClr val="tx1"/>
                </a:solidFill>
              </a:rPr>
              <a:t>تنظيم فترة اللعب الحر في الخارج</a:t>
            </a:r>
          </a:p>
          <a:p>
            <a:pPr marL="63500" algn="r"/>
            <a:r>
              <a:rPr lang="ar-SA" smtClean="0">
                <a:solidFill>
                  <a:schemeClr val="tx1"/>
                </a:solidFill>
              </a:rPr>
              <a:t>دور المعلمة خلال فترة اللعب الحر في الخارج</a:t>
            </a:r>
          </a:p>
          <a:p>
            <a:pPr marL="63500" algn="r"/>
            <a:endParaRPr lang="ar-SA" smtClean="0"/>
          </a:p>
        </p:txBody>
      </p:sp>
      <p:pic>
        <p:nvPicPr>
          <p:cNvPr id="13315" name="rg_hi" descr="http://t0.gstatic.com/images?q=tbn:ANd9GcTwJx1e-jDTv0qMvpVB3FY9rXmtviisDcZHWCZgcvK1leckWw3Z">
            <a:hlinkClick r:id="rId2"/>
          </p:cNvPr>
          <p:cNvPicPr>
            <a:picLocks noChangeAspect="1" noChangeArrowheads="1"/>
          </p:cNvPicPr>
          <p:nvPr/>
        </p:nvPicPr>
        <p:blipFill>
          <a:blip r:embed="rId3"/>
          <a:srcRect/>
          <a:stretch>
            <a:fillRect/>
          </a:stretch>
        </p:blipFill>
        <p:spPr bwMode="auto">
          <a:xfrm>
            <a:off x="6084888" y="404813"/>
            <a:ext cx="2828925" cy="1368425"/>
          </a:xfrm>
          <a:prstGeom prst="rect">
            <a:avLst/>
          </a:prstGeom>
          <a:noFill/>
          <a:ln w="9525">
            <a:noFill/>
            <a:miter lim="800000"/>
            <a:headEnd/>
            <a:tailEnd/>
          </a:ln>
        </p:spPr>
      </p:pic>
      <p:pic>
        <p:nvPicPr>
          <p:cNvPr id="13316" name="rg_hi" descr="http://t0.gstatic.com/images?q=tbn:ANd9GcRCIbwYaxRFnkPxEtQsc1B9JGZufcizNr5B_NhwEPUfZseGmrNqAA">
            <a:hlinkClick r:id="rId4"/>
          </p:cNvPr>
          <p:cNvPicPr>
            <a:picLocks noChangeAspect="1" noChangeArrowheads="1"/>
          </p:cNvPicPr>
          <p:nvPr/>
        </p:nvPicPr>
        <p:blipFill>
          <a:blip r:embed="rId5"/>
          <a:srcRect/>
          <a:stretch>
            <a:fillRect/>
          </a:stretch>
        </p:blipFill>
        <p:spPr bwMode="auto">
          <a:xfrm>
            <a:off x="5867400" y="4292600"/>
            <a:ext cx="2592388" cy="2119313"/>
          </a:xfrm>
          <a:prstGeom prst="rect">
            <a:avLst/>
          </a:prstGeom>
          <a:noFill/>
          <a:ln w="9525">
            <a:noFill/>
            <a:miter lim="800000"/>
            <a:headEnd/>
            <a:tailEnd/>
          </a:ln>
        </p:spPr>
      </p:pic>
      <p:pic>
        <p:nvPicPr>
          <p:cNvPr id="6" name="Picture 5" descr="http://t2.gstatic.com/images?q=tbn:ANd9GcToYC5GKh9x2aSJXS67n7HksY2RuIercUm-O7lVCVMMrJzaC5j0i_Wt1_NL0w">
            <a:hlinkClick r:id="rId6"/>
          </p:cNvPr>
          <p:cNvPicPr>
            <a:picLocks noChangeAspect="1" noChangeArrowheads="1"/>
          </p:cNvPicPr>
          <p:nvPr/>
        </p:nvPicPr>
        <p:blipFill>
          <a:blip r:embed="rId7"/>
          <a:srcRect/>
          <a:stretch>
            <a:fillRect/>
          </a:stretch>
        </p:blipFill>
        <p:spPr bwMode="auto">
          <a:xfrm>
            <a:off x="323850" y="1341438"/>
            <a:ext cx="1427163" cy="23034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mtClean="0"/>
              <a:t>مقدمة:</a:t>
            </a:r>
          </a:p>
        </p:txBody>
      </p:sp>
      <p:sp>
        <p:nvSpPr>
          <p:cNvPr id="3" name="عنصر نائب للمحتوى 2"/>
          <p:cNvSpPr>
            <a:spLocks noGrp="1"/>
          </p:cNvSpPr>
          <p:nvPr>
            <p:ph idx="1"/>
          </p:nvPr>
        </p:nvSpPr>
        <p:spPr>
          <a:xfrm>
            <a:off x="2484438" y="2249488"/>
            <a:ext cx="6202362" cy="4324350"/>
          </a:xfrm>
        </p:spPr>
        <p:txBody>
          <a:bodyPr>
            <a:normAutofit fontScale="92500" lnSpcReduction="10000"/>
          </a:bodyPr>
          <a:lstStyle/>
          <a:p>
            <a:pPr marL="365760" indent="-256032" fontAlgn="auto">
              <a:spcAft>
                <a:spcPts val="0"/>
              </a:spcAft>
              <a:buClr>
                <a:schemeClr val="accent3"/>
              </a:buClr>
              <a:buFont typeface="Georgia"/>
              <a:buChar char="•"/>
              <a:defRPr/>
            </a:pPr>
            <a:r>
              <a:rPr lang="ar-SA" dirty="0" smtClean="0"/>
              <a:t> هي فترة من فترات البرنامج اليومي’ يقضيها الأطفال في الهواء الطلق يمارسون القفز والركض والتسلق.</a:t>
            </a:r>
          </a:p>
          <a:p>
            <a:pPr marL="365760" indent="-256032" fontAlgn="auto">
              <a:spcAft>
                <a:spcPts val="0"/>
              </a:spcAft>
              <a:buClr>
                <a:schemeClr val="accent3"/>
              </a:buClr>
              <a:buFont typeface="Georgia"/>
              <a:buChar char="•"/>
              <a:defRPr/>
            </a:pPr>
            <a:r>
              <a:rPr lang="ar-SA" dirty="0" smtClean="0"/>
              <a:t> كما أنها فترة لمراقبة الطقس, والتغيرات الجوية ونمو النباتات وبيوت النمل والحشرات.</a:t>
            </a:r>
          </a:p>
          <a:p>
            <a:pPr marL="365760" indent="-256032" fontAlgn="auto">
              <a:spcAft>
                <a:spcPts val="0"/>
              </a:spcAft>
              <a:buClr>
                <a:schemeClr val="accent3"/>
              </a:buClr>
              <a:buFont typeface="Georgia"/>
              <a:buChar char="•"/>
              <a:defRPr/>
            </a:pPr>
            <a:r>
              <a:rPr lang="ar-SA" dirty="0" smtClean="0"/>
              <a:t> ويمارس الطفل في هذه الفترة حرية الاختيار:</a:t>
            </a:r>
          </a:p>
          <a:p>
            <a:pPr marL="624078" indent="-514350" fontAlgn="auto">
              <a:spcAft>
                <a:spcPts val="0"/>
              </a:spcAft>
              <a:buClr>
                <a:schemeClr val="accent3"/>
              </a:buClr>
              <a:buFont typeface="+mj-lt"/>
              <a:buAutoNum type="arabicPeriod"/>
              <a:defRPr/>
            </a:pPr>
            <a:r>
              <a:rPr lang="ar-SA" dirty="0" smtClean="0"/>
              <a:t> اختيار الألعاب الحركية التي تتناسب مع قدراته واحتياجاته.</a:t>
            </a:r>
          </a:p>
          <a:p>
            <a:pPr marL="624078" indent="-514350" fontAlgn="auto">
              <a:spcAft>
                <a:spcPts val="0"/>
              </a:spcAft>
              <a:buClr>
                <a:schemeClr val="accent3"/>
              </a:buClr>
              <a:buFont typeface="+mj-lt"/>
              <a:buAutoNum type="arabicPeriod"/>
              <a:defRPr/>
            </a:pPr>
            <a:r>
              <a:rPr lang="ar-SA" dirty="0" smtClean="0"/>
              <a:t> اختيار رفاقه باللعب .</a:t>
            </a:r>
          </a:p>
          <a:p>
            <a:pPr marL="624078" indent="-514350" fontAlgn="auto">
              <a:spcAft>
                <a:spcPts val="0"/>
              </a:spcAft>
              <a:buClr>
                <a:schemeClr val="accent3"/>
              </a:buClr>
              <a:buFont typeface="Georgia"/>
              <a:buChar char="•"/>
              <a:defRPr/>
            </a:pPr>
            <a:r>
              <a:rPr lang="ar-SA" dirty="0" smtClean="0"/>
              <a:t> كلما كان الاختيار بيد الطفل, كلما زادت نسبة انسجام النشاط مع قدراته وميوله, فتزداد رغبته في إتقان عمله.</a:t>
            </a:r>
            <a:endParaRPr lang="ar-SA" dirty="0"/>
          </a:p>
        </p:txBody>
      </p:sp>
      <p:pic>
        <p:nvPicPr>
          <p:cNvPr id="4" name="rg_hi" descr="http://t2.gstatic.com/images?q=tbn:ANd9GcQmGCH2XQOHAfi1Do7wJlrUU9fe_JifXeZTVwEeVTc8P3XtOddwPw">
            <a:hlinkClick r:id="rId2"/>
          </p:cNvPr>
          <p:cNvPicPr>
            <a:picLocks noChangeAspect="1" noChangeArrowheads="1"/>
          </p:cNvPicPr>
          <p:nvPr/>
        </p:nvPicPr>
        <p:blipFill>
          <a:blip r:embed="rId3"/>
          <a:srcRect/>
          <a:stretch>
            <a:fillRect/>
          </a:stretch>
        </p:blipFill>
        <p:spPr bwMode="auto">
          <a:xfrm>
            <a:off x="468313" y="2420938"/>
            <a:ext cx="2159000" cy="3168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mtClean="0"/>
              <a:t>افتراضات:</a:t>
            </a:r>
          </a:p>
        </p:txBody>
      </p:sp>
      <p:sp>
        <p:nvSpPr>
          <p:cNvPr id="3" name="عنصر نائب للمحتوى 2"/>
          <p:cNvSpPr>
            <a:spLocks noGrp="1"/>
          </p:cNvSpPr>
          <p:nvPr>
            <p:ph idx="1"/>
          </p:nvPr>
        </p:nvSpPr>
        <p:spPr>
          <a:xfrm>
            <a:off x="2339975" y="2249488"/>
            <a:ext cx="6346825" cy="4324350"/>
          </a:xfrm>
        </p:spPr>
        <p:txBody>
          <a:bodyPr/>
          <a:lstStyle/>
          <a:p>
            <a:r>
              <a:rPr lang="ar-SA" smtClean="0"/>
              <a:t> نفترض أن فترة اللعب الحر في الخارج هي فترة مخصصة لممارسة الأنشطة الحركية في فناء, بحيث يستطيع كل طفل ممارسة أكبر عدد ممكن من الأنشطة.</a:t>
            </a:r>
          </a:p>
          <a:p>
            <a:r>
              <a:rPr lang="ar-SA" smtClean="0"/>
              <a:t> وفي المقابل نفترض أيضا أن يكون هذا الفناء ذو مساحة جيدة تتسع للأطفال.</a:t>
            </a:r>
          </a:p>
          <a:p>
            <a:r>
              <a:rPr lang="ar-SA" smtClean="0"/>
              <a:t> ونفترض أن يكون مزود بأدوات وألعاب تساعد على ممارسة الأنشطة المختلفة.</a:t>
            </a:r>
          </a:p>
        </p:txBody>
      </p:sp>
      <p:pic>
        <p:nvPicPr>
          <p:cNvPr id="4" name="Picture 3" descr="http://t1.gstatic.com/images?q=tbn:ANd9GcTtcTQyy7svrdYzUj6v8MOvxeAPJUFqnMd5Gq9X1Fn9uT-mYs-mNpfTKNo">
            <a:hlinkClick r:id="rId2"/>
          </p:cNvPr>
          <p:cNvPicPr>
            <a:picLocks noChangeAspect="1" noChangeArrowheads="1"/>
          </p:cNvPicPr>
          <p:nvPr/>
        </p:nvPicPr>
        <p:blipFill>
          <a:blip r:embed="rId3"/>
          <a:srcRect/>
          <a:stretch>
            <a:fillRect/>
          </a:stretch>
        </p:blipFill>
        <p:spPr bwMode="auto">
          <a:xfrm>
            <a:off x="250825" y="2205038"/>
            <a:ext cx="2233613" cy="3024187"/>
          </a:xfrm>
          <a:prstGeom prst="rect">
            <a:avLst/>
          </a:prstGeom>
          <a:noFill/>
          <a:ln w="9525">
            <a:noFill/>
            <a:miter lim="800000"/>
            <a:headEnd/>
            <a:tailEnd/>
          </a:ln>
        </p:spPr>
      </p:pic>
      <p:pic>
        <p:nvPicPr>
          <p:cNvPr id="5" name="rg_hi" descr="http://t1.gstatic.com/images?q=tbn:ANd9GcQ5o5F1pFOy4tGRSGfZIlFZN5RdcN7Shvv-qFh0wctaFjDQGyct">
            <a:hlinkClick r:id="rId4"/>
          </p:cNvPr>
          <p:cNvPicPr>
            <a:picLocks noChangeAspect="1" noChangeArrowheads="1"/>
          </p:cNvPicPr>
          <p:nvPr/>
        </p:nvPicPr>
        <p:blipFill>
          <a:blip r:embed="rId5"/>
          <a:srcRect/>
          <a:stretch>
            <a:fillRect/>
          </a:stretch>
        </p:blipFill>
        <p:spPr bwMode="auto">
          <a:xfrm>
            <a:off x="5003800" y="981075"/>
            <a:ext cx="1216025" cy="1208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1000" fill="hold"/>
                                        <p:tgtEl>
                                          <p:spTgt spid="4"/>
                                        </p:tgtEl>
                                        <p:attrNameLst>
                                          <p:attrName>ppt_x</p:attrName>
                                        </p:attrNameLst>
                                      </p:cBhvr>
                                      <p:tavLst>
                                        <p:tav tm="0">
                                          <p:val>
                                            <p:strVal val="0-#ppt_w/2"/>
                                          </p:val>
                                        </p:tav>
                                        <p:tav tm="100000">
                                          <p:val>
                                            <p:strVal val="#ppt_x"/>
                                          </p:val>
                                        </p:tav>
                                      </p:tavLst>
                                    </p:anim>
                                    <p:anim calcmode="lin" valueType="num">
                                      <p:cBhvr additive="base">
                                        <p:cTn id="3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mtClean="0"/>
              <a:t>أهمية اللعب الحر في الخارج:</a:t>
            </a:r>
          </a:p>
        </p:txBody>
      </p:sp>
      <p:sp>
        <p:nvSpPr>
          <p:cNvPr id="3" name="عنصر نائب للمحتوى 2"/>
          <p:cNvSpPr>
            <a:spLocks noGrp="1"/>
          </p:cNvSpPr>
          <p:nvPr>
            <p:ph idx="1"/>
          </p:nvPr>
        </p:nvSpPr>
        <p:spPr/>
        <p:txBody>
          <a:bodyPr>
            <a:normAutofit fontScale="92500" lnSpcReduction="10000"/>
          </a:bodyPr>
          <a:lstStyle/>
          <a:p>
            <a:pPr marL="365760" indent="-256032" fontAlgn="auto">
              <a:spcAft>
                <a:spcPts val="0"/>
              </a:spcAft>
              <a:buClr>
                <a:schemeClr val="accent3"/>
              </a:buClr>
              <a:buFont typeface="Georgia"/>
              <a:buNone/>
              <a:defRPr/>
            </a:pPr>
            <a:r>
              <a:rPr lang="ar-SA" b="1" dirty="0" smtClean="0"/>
              <a:t>أولا: تلبية حاجات الأطفال للحركة.</a:t>
            </a:r>
          </a:p>
          <a:p>
            <a:pPr marL="365760" indent="-256032" fontAlgn="auto">
              <a:spcAft>
                <a:spcPts val="0"/>
              </a:spcAft>
              <a:buClr>
                <a:schemeClr val="accent3"/>
              </a:buClr>
              <a:buFont typeface="Georgia"/>
              <a:buChar char="•"/>
              <a:defRPr/>
            </a:pPr>
            <a:r>
              <a:rPr lang="ar-SA" dirty="0" smtClean="0"/>
              <a:t>النشاط الحركي ضروري لنمو الطفل وبخاصة بعد فترة من الهدوء والجلوس في الحلقة, فجسم الطفل يحتاج إلى الانطلاق والحرية, فتتحرك الرئة وتأخذ الهواء وتزفره وتتحرك عضلات الجسم ليتغير نبض القلب وسريان الدم ويعيد الجسم توازنه الطبيعي.</a:t>
            </a:r>
          </a:p>
          <a:p>
            <a:pPr marL="365760" indent="-256032" fontAlgn="auto">
              <a:spcAft>
                <a:spcPts val="0"/>
              </a:spcAft>
              <a:buClr>
                <a:schemeClr val="accent3"/>
              </a:buClr>
              <a:buFont typeface="Georgia"/>
              <a:buChar char="•"/>
              <a:defRPr/>
            </a:pPr>
            <a:r>
              <a:rPr lang="ar-SA" dirty="0" smtClean="0"/>
              <a:t> كما أن الألعاب الحركية من قفز وركض وتسلق تجعل الطفل يحس بالمساحة التي يشغلها جسده.</a:t>
            </a:r>
          </a:p>
          <a:p>
            <a:pPr marL="365760" indent="-256032" fontAlgn="auto">
              <a:spcAft>
                <a:spcPts val="0"/>
              </a:spcAft>
              <a:buClr>
                <a:schemeClr val="accent3"/>
              </a:buClr>
              <a:buFont typeface="Georgia"/>
              <a:buChar char="•"/>
              <a:defRPr/>
            </a:pPr>
            <a:r>
              <a:rPr lang="ar-SA" dirty="0" smtClean="0"/>
              <a:t> إن عملية تحسس ووعي وإدراك الطفل لقدراته, وعلاقتها بالمساحة التي يشغلها جسده, هي أول بذور الثقة بالنفس وفهم الذات, ثم الرضا عنها والسعي في تطورها وزيادة تمكنها وبواسطتها يكتشف أيضا سرعته وانطلاقه وقوة عضلاته ومدى تحمله.</a:t>
            </a:r>
            <a:endParaRPr lang="ar-SA" dirty="0"/>
          </a:p>
        </p:txBody>
      </p:sp>
      <p:pic>
        <p:nvPicPr>
          <p:cNvPr id="4" name="Picture 3" descr="http://t3.gstatic.com/images?q=tbn:ANd9GcSbFbkHOoASrRe-PViOhbyO-BwPXzvgIN8-H88Va_A16e-wEaNCZw">
            <a:hlinkClick r:id="rId2"/>
          </p:cNvPr>
          <p:cNvPicPr>
            <a:picLocks noChangeAspect="1" noChangeArrowheads="1"/>
          </p:cNvPicPr>
          <p:nvPr/>
        </p:nvPicPr>
        <p:blipFill>
          <a:blip r:embed="rId3"/>
          <a:srcRect/>
          <a:stretch>
            <a:fillRect/>
          </a:stretch>
        </p:blipFill>
        <p:spPr bwMode="auto">
          <a:xfrm>
            <a:off x="0" y="476250"/>
            <a:ext cx="2627313" cy="2305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14338"/>
          </a:xfrm>
        </p:spPr>
        <p:txBody>
          <a:bodyPr>
            <a:normAutofit/>
          </a:bodyPr>
          <a:lstStyle/>
          <a:p>
            <a:endParaRPr lang="ar-SA" sz="3600" smtClean="0"/>
          </a:p>
        </p:txBody>
      </p:sp>
      <p:sp>
        <p:nvSpPr>
          <p:cNvPr id="3" name="عنصر نائب للمحتوى 2"/>
          <p:cNvSpPr>
            <a:spLocks noGrp="1"/>
          </p:cNvSpPr>
          <p:nvPr>
            <p:ph idx="1"/>
          </p:nvPr>
        </p:nvSpPr>
        <p:spPr>
          <a:xfrm>
            <a:off x="2268538" y="1773238"/>
            <a:ext cx="6418262" cy="4800600"/>
          </a:xfrm>
        </p:spPr>
        <p:txBody>
          <a:bodyPr>
            <a:normAutofit lnSpcReduction="10000"/>
          </a:bodyPr>
          <a:lstStyle/>
          <a:p>
            <a:pPr marL="365760" indent="-256032" fontAlgn="auto">
              <a:spcAft>
                <a:spcPts val="0"/>
              </a:spcAft>
              <a:buClr>
                <a:schemeClr val="accent3"/>
              </a:buClr>
              <a:buFont typeface="Georgia"/>
              <a:buNone/>
              <a:defRPr/>
            </a:pPr>
            <a:r>
              <a:rPr lang="ar-SA" b="1" dirty="0" smtClean="0"/>
              <a:t>ثانيا: التآزر والمرونة والتوازن لكافة أعضاء الجسم.</a:t>
            </a:r>
          </a:p>
          <a:p>
            <a:pPr marL="365760" indent="-256032" fontAlgn="auto">
              <a:spcAft>
                <a:spcPts val="0"/>
              </a:spcAft>
              <a:buClr>
                <a:schemeClr val="accent3"/>
              </a:buClr>
              <a:buFont typeface="Georgia"/>
              <a:buChar char="•"/>
              <a:defRPr/>
            </a:pPr>
            <a:r>
              <a:rPr lang="ar-SA" dirty="0" smtClean="0"/>
              <a:t> إن المهارات المتعددة التي يقوم بها الطفل خلال فترة اللعب الحر في الخارج, تنمي عملية التناسق بين كافة أعضائه إذ ترتبط حركة الطفل بكل جزء من أجزاء جسده وينتقل نموه من مرحلة التحرك العشوائي إلى مرحلة التحكم الدقيق بأعضائه.</a:t>
            </a:r>
          </a:p>
          <a:p>
            <a:pPr marL="365760" indent="-256032" fontAlgn="auto">
              <a:spcAft>
                <a:spcPts val="0"/>
              </a:spcAft>
              <a:buClr>
                <a:schemeClr val="accent3"/>
              </a:buClr>
              <a:buFont typeface="Georgia"/>
              <a:buNone/>
              <a:defRPr/>
            </a:pPr>
            <a:r>
              <a:rPr lang="ar-SA" b="1" dirty="0" smtClean="0"/>
              <a:t>ثالثا: صقل وإتقان مهارة معينة من خلال تدربه عليها.</a:t>
            </a:r>
          </a:p>
          <a:p>
            <a:pPr marL="365760" indent="-256032" fontAlgn="auto">
              <a:spcAft>
                <a:spcPts val="0"/>
              </a:spcAft>
              <a:buClr>
                <a:schemeClr val="accent3"/>
              </a:buClr>
              <a:buFont typeface="Georgia"/>
              <a:buChar char="•"/>
              <a:defRPr/>
            </a:pPr>
            <a:r>
              <a:rPr lang="ar-SA" dirty="0" smtClean="0"/>
              <a:t> يتدرب الطفل على تجربة مهارة معينة قد تستغرق وقت طويل أو قصير, فتعد المعلمة هذه الفترة لمساعدة الطفل للتوصل إلى إتقان المهارة الجديدة. </a:t>
            </a:r>
            <a:endParaRPr lang="ar-SA" dirty="0"/>
          </a:p>
        </p:txBody>
      </p:sp>
      <p:pic>
        <p:nvPicPr>
          <p:cNvPr id="4" name="rg_hi" descr="http://t0.gstatic.com/images?q=tbn:ANd9GcSSA5q9UF-c82neNSoWXQSeiH-YoT9w6mhpm3lXzzxKxzzn8QVc">
            <a:hlinkClick r:id="rId2"/>
          </p:cNvPr>
          <p:cNvPicPr>
            <a:picLocks noChangeAspect="1" noChangeArrowheads="1"/>
          </p:cNvPicPr>
          <p:nvPr/>
        </p:nvPicPr>
        <p:blipFill>
          <a:blip r:embed="rId3"/>
          <a:srcRect/>
          <a:stretch>
            <a:fillRect/>
          </a:stretch>
        </p:blipFill>
        <p:spPr bwMode="auto">
          <a:xfrm>
            <a:off x="0" y="2205038"/>
            <a:ext cx="2260600" cy="30241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269875"/>
          </a:xfrm>
        </p:spPr>
        <p:txBody>
          <a:bodyPr>
            <a:normAutofit/>
          </a:bodyPr>
          <a:lstStyle/>
          <a:p>
            <a:endParaRPr lang="ar-SA" sz="3600" smtClean="0"/>
          </a:p>
        </p:txBody>
      </p:sp>
      <p:sp>
        <p:nvSpPr>
          <p:cNvPr id="3" name="عنصر نائب للمحتوى 2"/>
          <p:cNvSpPr>
            <a:spLocks noGrp="1"/>
          </p:cNvSpPr>
          <p:nvPr>
            <p:ph idx="1"/>
          </p:nvPr>
        </p:nvSpPr>
        <p:spPr>
          <a:xfrm>
            <a:off x="2771775" y="1557338"/>
            <a:ext cx="5915025" cy="5016500"/>
          </a:xfrm>
        </p:spPr>
        <p:txBody>
          <a:bodyPr>
            <a:normAutofit fontScale="92500"/>
          </a:bodyPr>
          <a:lstStyle/>
          <a:p>
            <a:pPr marL="365760" indent="-256032" fontAlgn="auto">
              <a:spcAft>
                <a:spcPts val="0"/>
              </a:spcAft>
              <a:buClr>
                <a:schemeClr val="accent3"/>
              </a:buClr>
              <a:buFont typeface="Georgia"/>
              <a:buNone/>
              <a:defRPr/>
            </a:pPr>
            <a:r>
              <a:rPr lang="ar-SA" b="1" dirty="0" smtClean="0"/>
              <a:t>رابعا: توسيع نطاق تعامل الطفل وتعلمه.</a:t>
            </a:r>
          </a:p>
          <a:p>
            <a:pPr marL="365760" indent="-256032" fontAlgn="auto">
              <a:spcAft>
                <a:spcPts val="0"/>
              </a:spcAft>
              <a:buClr>
                <a:schemeClr val="accent3"/>
              </a:buClr>
              <a:buFont typeface="Georgia"/>
              <a:buChar char="•"/>
              <a:defRPr/>
            </a:pPr>
            <a:r>
              <a:rPr lang="ar-SA" dirty="0" smtClean="0"/>
              <a:t>الطفل في الروضة يتقن مهارة معينة ثم يبدأ في زيادة مجالات اهتمامه ومشاركة غيره من الأطفال الذين يبادلونه نفس الاهتمامات, وبذلك يتوسع اهتمام الطفل ويزداد اهتمامه بالشيء وبالتالي يزيد معلوماته وخبراته.</a:t>
            </a:r>
          </a:p>
          <a:p>
            <a:pPr marL="365760" indent="-256032" fontAlgn="auto">
              <a:spcAft>
                <a:spcPts val="0"/>
              </a:spcAft>
              <a:buClr>
                <a:schemeClr val="accent3"/>
              </a:buClr>
              <a:buFont typeface="Georgia"/>
              <a:buNone/>
              <a:defRPr/>
            </a:pPr>
            <a:r>
              <a:rPr lang="ar-SA" b="1" dirty="0" smtClean="0"/>
              <a:t>خامسا: تعلم الطفل التحكم بجسده يقوي ثقته بنفسه. </a:t>
            </a:r>
          </a:p>
          <a:p>
            <a:pPr marL="365760" indent="-256032" fontAlgn="auto">
              <a:spcAft>
                <a:spcPts val="0"/>
              </a:spcAft>
              <a:buClr>
                <a:schemeClr val="accent3"/>
              </a:buClr>
              <a:buFont typeface="Georgia"/>
              <a:buChar char="•"/>
              <a:defRPr/>
            </a:pPr>
            <a:r>
              <a:rPr lang="ar-SA" dirty="0" smtClean="0"/>
              <a:t> الأدوات والألعاب في فترة اللعب الحر في الخارج متعددة ومختلفة وات استخدام مختلف والطفل يجرب هذه الألعاب ويتعلم وتزداد خبراته ويكتشف قدرته الجسدية ومهاراته المختلفة.</a:t>
            </a:r>
            <a:endParaRPr lang="ar-SA" dirty="0"/>
          </a:p>
        </p:txBody>
      </p:sp>
      <p:pic>
        <p:nvPicPr>
          <p:cNvPr id="4" name="Picture 3" descr="http://t2.gstatic.com/images?q=tbn:ANd9GcSq7WRX1Hf152l6gYqqsV0Z21TQCbswUBIquzifgYveNJBZ28xKKQ">
            <a:hlinkClick r:id="rId2"/>
          </p:cNvPr>
          <p:cNvPicPr>
            <a:picLocks noChangeAspect="1" noChangeArrowheads="1"/>
          </p:cNvPicPr>
          <p:nvPr/>
        </p:nvPicPr>
        <p:blipFill>
          <a:blip r:embed="rId3"/>
          <a:srcRect/>
          <a:stretch>
            <a:fillRect/>
          </a:stretch>
        </p:blipFill>
        <p:spPr bwMode="auto">
          <a:xfrm>
            <a:off x="0" y="3933825"/>
            <a:ext cx="2411413" cy="2924175"/>
          </a:xfrm>
          <a:prstGeom prst="rect">
            <a:avLst/>
          </a:prstGeom>
          <a:noFill/>
          <a:ln w="9525">
            <a:noFill/>
            <a:miter lim="800000"/>
            <a:headEnd/>
            <a:tailEnd/>
          </a:ln>
        </p:spPr>
      </p:pic>
      <p:pic>
        <p:nvPicPr>
          <p:cNvPr id="18436" name="Picture 4" descr="http://t1.gstatic.com/images?q=tbn:ANd9GcS3YBFPlfsvJIiKsDfLF87rKsg7msLJaOYJPVq-TnqF96FGECnI">
            <a:hlinkClick r:id="rId4"/>
          </p:cNvPr>
          <p:cNvPicPr>
            <a:picLocks noChangeAspect="1" noChangeArrowheads="1"/>
          </p:cNvPicPr>
          <p:nvPr/>
        </p:nvPicPr>
        <p:blipFill>
          <a:blip r:embed="rId5"/>
          <a:srcRect/>
          <a:stretch>
            <a:fillRect/>
          </a:stretch>
        </p:blipFill>
        <p:spPr bwMode="auto">
          <a:xfrm>
            <a:off x="179388" y="620713"/>
            <a:ext cx="1762125" cy="1944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mtClean="0"/>
              <a:t>تنظيم فترة اللعب الحر في الخارج:</a:t>
            </a:r>
          </a:p>
        </p:txBody>
      </p:sp>
      <p:sp>
        <p:nvSpPr>
          <p:cNvPr id="3" name="عنصر نائب للمحتوى 2"/>
          <p:cNvSpPr>
            <a:spLocks noGrp="1"/>
          </p:cNvSpPr>
          <p:nvPr>
            <p:ph idx="1"/>
          </p:nvPr>
        </p:nvSpPr>
        <p:spPr/>
        <p:txBody>
          <a:bodyPr>
            <a:normAutofit fontScale="92500"/>
          </a:bodyPr>
          <a:lstStyle/>
          <a:p>
            <a:pPr marL="365760" indent="-256032" fontAlgn="auto">
              <a:spcAft>
                <a:spcPts val="0"/>
              </a:spcAft>
              <a:buClr>
                <a:schemeClr val="accent3"/>
              </a:buClr>
              <a:buFont typeface="Georgia"/>
              <a:buChar char="•"/>
              <a:defRPr/>
            </a:pPr>
            <a:r>
              <a:rPr lang="ar-SA" dirty="0" smtClean="0"/>
              <a:t> تنظم المعلمة هذه الفترة من البرنامج اليومي وتراقب الأطفال في لعبهم وتشاركهم اللعب كذلك, ومن أهم الأمور التي يجب أن تراعيها المعلمة في هذه الفترة:</a:t>
            </a:r>
          </a:p>
          <a:p>
            <a:pPr marL="624078" indent="-514350" fontAlgn="auto">
              <a:spcAft>
                <a:spcPts val="0"/>
              </a:spcAft>
              <a:buClr>
                <a:schemeClr val="accent3"/>
              </a:buClr>
              <a:buFont typeface="+mj-lt"/>
              <a:buAutoNum type="arabicPeriod"/>
              <a:defRPr/>
            </a:pPr>
            <a:r>
              <a:rPr lang="ar-SA" dirty="0" smtClean="0"/>
              <a:t> أن تكون هذه الفترة في بداية اليوم خاصة خلال فصل الصيف.</a:t>
            </a:r>
          </a:p>
          <a:p>
            <a:pPr marL="624078" indent="-514350" fontAlgn="auto">
              <a:spcAft>
                <a:spcPts val="0"/>
              </a:spcAft>
              <a:buClr>
                <a:schemeClr val="accent3"/>
              </a:buClr>
              <a:buFont typeface="+mj-lt"/>
              <a:buAutoNum type="arabicPeriod"/>
              <a:defRPr/>
            </a:pPr>
            <a:r>
              <a:rPr lang="ar-SA" dirty="0" smtClean="0"/>
              <a:t> تخصص المعلمة مدة تتراوح من 40 إلى 50 إلى 60 دقيقة لفترة اللعب الحرفي الخارج.</a:t>
            </a:r>
          </a:p>
          <a:p>
            <a:pPr marL="624078" indent="-514350" fontAlgn="auto">
              <a:spcAft>
                <a:spcPts val="0"/>
              </a:spcAft>
              <a:buClr>
                <a:schemeClr val="accent3"/>
              </a:buClr>
              <a:buFont typeface="+mj-lt"/>
              <a:buAutoNum type="arabicPeriod"/>
              <a:defRPr/>
            </a:pPr>
            <a:r>
              <a:rPr lang="ar-SA" dirty="0" smtClean="0"/>
              <a:t> تنظم المعلمة مع الفصول الأخرى فترة خروجهم إلى اللعب في الخارج.</a:t>
            </a:r>
          </a:p>
          <a:p>
            <a:pPr marL="624078" indent="-514350" fontAlgn="auto">
              <a:spcAft>
                <a:spcPts val="0"/>
              </a:spcAft>
              <a:buClr>
                <a:schemeClr val="accent3"/>
              </a:buClr>
              <a:buFont typeface="+mj-lt"/>
              <a:buAutoNum type="arabicPeriod"/>
              <a:defRPr/>
            </a:pPr>
            <a:r>
              <a:rPr lang="ar-SA" dirty="0" smtClean="0"/>
              <a:t> تعتبر سلامة الأطفال من مسؤولية المعلمة.</a:t>
            </a:r>
          </a:p>
          <a:p>
            <a:pPr marL="624078" indent="-514350" fontAlgn="auto">
              <a:spcAft>
                <a:spcPts val="0"/>
              </a:spcAft>
              <a:buClr>
                <a:schemeClr val="accent3"/>
              </a:buClr>
              <a:buFont typeface="+mj-lt"/>
              <a:buAutoNum type="arabicPeriod"/>
              <a:defRPr/>
            </a:pPr>
            <a:r>
              <a:rPr lang="ar-SA" dirty="0" smtClean="0"/>
              <a:t> يتم توقيت فترة اللعب الحر في الخارج بعد نشاط هادئ, وكذلك بعده.</a:t>
            </a:r>
            <a:endParaRPr lang="ar-SA" dirty="0"/>
          </a:p>
        </p:txBody>
      </p:sp>
      <p:pic>
        <p:nvPicPr>
          <p:cNvPr id="4" name="Picture 3" descr="http://t1.gstatic.com/images?q=tbn:ANd9GcT9zSlRAWvaB6eN3E3fAxPvTGDT_HDsiBVkkx4dMeR5mW4WuE40">
            <a:hlinkClick r:id="rId2"/>
          </p:cNvPr>
          <p:cNvPicPr>
            <a:picLocks noChangeAspect="1" noChangeArrowheads="1"/>
          </p:cNvPicPr>
          <p:nvPr/>
        </p:nvPicPr>
        <p:blipFill>
          <a:blip r:embed="rId3"/>
          <a:srcRect/>
          <a:stretch>
            <a:fillRect/>
          </a:stretch>
        </p:blipFill>
        <p:spPr bwMode="auto">
          <a:xfrm>
            <a:off x="179388" y="404813"/>
            <a:ext cx="1655762" cy="1871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عنوان 1"/>
          <p:cNvSpPr>
            <a:spLocks noGrp="1"/>
          </p:cNvSpPr>
          <p:nvPr>
            <p:ph type="title"/>
          </p:nvPr>
        </p:nvSpPr>
        <p:spPr/>
        <p:txBody>
          <a:bodyPr/>
          <a:lstStyle/>
          <a:p>
            <a:endParaRPr lang="ar-SA" smtClean="0"/>
          </a:p>
        </p:txBody>
      </p:sp>
      <p:sp>
        <p:nvSpPr>
          <p:cNvPr id="3" name="عنصر نائب للمحتوى 2"/>
          <p:cNvSpPr>
            <a:spLocks noGrp="1"/>
          </p:cNvSpPr>
          <p:nvPr>
            <p:ph idx="1"/>
          </p:nvPr>
        </p:nvSpPr>
        <p:spPr/>
        <p:txBody>
          <a:bodyPr>
            <a:normAutofit fontScale="85000" lnSpcReduction="20000"/>
          </a:bodyPr>
          <a:lstStyle/>
          <a:p>
            <a:pPr marL="365760" indent="-256032" fontAlgn="auto">
              <a:spcAft>
                <a:spcPts val="0"/>
              </a:spcAft>
              <a:buClr>
                <a:schemeClr val="accent3"/>
              </a:buClr>
              <a:buFont typeface="Georgia"/>
              <a:buNone/>
              <a:defRPr/>
            </a:pPr>
            <a:r>
              <a:rPr lang="ar-SA" dirty="0" smtClean="0"/>
              <a:t>6. تبقى المعلمة دائما مع الأطفال وقت اللعب الحر في الخارج لأنها تؤثر على سلوكهم.</a:t>
            </a:r>
          </a:p>
          <a:p>
            <a:pPr marL="365760" indent="-256032" fontAlgn="auto">
              <a:spcAft>
                <a:spcPts val="0"/>
              </a:spcAft>
              <a:buClr>
                <a:schemeClr val="accent3"/>
              </a:buClr>
              <a:buFont typeface="Georgia"/>
              <a:buNone/>
              <a:defRPr/>
            </a:pPr>
            <a:r>
              <a:rPr lang="ar-SA" dirty="0" smtClean="0"/>
              <a:t>7. تراعي المعلمة دخول الأطفال للحمام وغسل اليدين بعد الخروج من الملعب.</a:t>
            </a:r>
          </a:p>
          <a:p>
            <a:pPr marL="365760" indent="-256032" fontAlgn="auto">
              <a:spcAft>
                <a:spcPts val="0"/>
              </a:spcAft>
              <a:buClr>
                <a:schemeClr val="accent3"/>
              </a:buClr>
              <a:buFont typeface="Georgia"/>
              <a:buNone/>
              <a:defRPr/>
            </a:pPr>
            <a:r>
              <a:rPr lang="ar-SA" dirty="0" smtClean="0"/>
              <a:t>8. تعرف المعلمة أهمية هذه الفترة للأطفال ولنموه .</a:t>
            </a:r>
          </a:p>
          <a:p>
            <a:pPr marL="365760" indent="-256032" fontAlgn="auto">
              <a:spcAft>
                <a:spcPts val="0"/>
              </a:spcAft>
              <a:buClr>
                <a:schemeClr val="accent3"/>
              </a:buClr>
              <a:buFont typeface="Georgia"/>
              <a:buNone/>
              <a:defRPr/>
            </a:pPr>
            <a:r>
              <a:rPr lang="ar-SA" dirty="0" smtClean="0"/>
              <a:t>9 تساعد المعلمة الأطفال على الاستعداد للخروج للملعب وتذكرهم بالموعد.</a:t>
            </a:r>
          </a:p>
          <a:p>
            <a:pPr marL="365760" indent="-256032" fontAlgn="auto">
              <a:spcAft>
                <a:spcPts val="0"/>
              </a:spcAft>
              <a:buClr>
                <a:schemeClr val="accent3"/>
              </a:buClr>
              <a:buFont typeface="Georgia"/>
              <a:buNone/>
              <a:defRPr/>
            </a:pPr>
            <a:r>
              <a:rPr lang="ar-SA" dirty="0" smtClean="0"/>
              <a:t>10. عند إضافة معدات جديدة أو تقديم لعبة جديدة تجمع المعلمة أطفالها حول اللعبة وتتأكد من انتباههم لها\و ثم تقديمه إليهم وتعرفهم بطرائق استخدامها</a:t>
            </a:r>
          </a:p>
          <a:p>
            <a:pPr marL="365760" indent="-256032" fontAlgn="auto">
              <a:spcAft>
                <a:spcPts val="0"/>
              </a:spcAft>
              <a:buClr>
                <a:schemeClr val="accent3"/>
              </a:buClr>
              <a:buFont typeface="Georgia"/>
              <a:buNone/>
              <a:defRPr/>
            </a:pPr>
            <a:r>
              <a:rPr lang="ar-SA" dirty="0" smtClean="0"/>
              <a:t>11. خصص المعلمة جزءا من الملعب لزراعة النباتات والاهتمام به ومراقبة نموهم.</a:t>
            </a:r>
          </a:p>
          <a:p>
            <a:pPr marL="365760" indent="-256032" fontAlgn="auto">
              <a:spcAft>
                <a:spcPts val="0"/>
              </a:spcAft>
              <a:buClr>
                <a:schemeClr val="accent3"/>
              </a:buClr>
              <a:buFont typeface="Georgia"/>
              <a:buNone/>
              <a:defRPr/>
            </a:pPr>
            <a:r>
              <a:rPr lang="ar-SA" dirty="0" smtClean="0"/>
              <a:t>12. تستعمل المعلمة الملعب الخارجي أحيانا لتنظيم بعض الألعاب الجماعية الحركية والي تحتاج  إلى مكان واسع</a:t>
            </a:r>
          </a:p>
          <a:p>
            <a:pPr marL="365760" indent="-256032" fontAlgn="auto">
              <a:spcAft>
                <a:spcPts val="0"/>
              </a:spcAft>
              <a:buClr>
                <a:schemeClr val="accent3"/>
              </a:buClr>
              <a:buFont typeface="Georgia"/>
              <a:buNone/>
              <a:defRPr/>
            </a:pPr>
            <a:r>
              <a:rPr lang="ar-SA" dirty="0" smtClean="0"/>
              <a:t>13. تقف المعلمة في مكان تستطيع رؤية جميع الأطفال كما يستطيعون رؤيتها لتلبية حاجاتهم.   </a:t>
            </a:r>
            <a:endParaRPr lang="ar-SA" dirty="0"/>
          </a:p>
        </p:txBody>
      </p:sp>
      <p:pic>
        <p:nvPicPr>
          <p:cNvPr id="20483" name="Picture 3" descr="http://t0.gstatic.com/images?q=tbn:ANd9GcS6IQF90P5N3PZy3cyZenk9kNsBfK_ZEGlIOkYFZ5baGA8_5gAg7fmGKAP9">
            <a:hlinkClick r:id="rId2"/>
          </p:cNvPr>
          <p:cNvPicPr>
            <a:picLocks noChangeAspect="1" noChangeArrowheads="1"/>
          </p:cNvPicPr>
          <p:nvPr/>
        </p:nvPicPr>
        <p:blipFill>
          <a:blip r:embed="rId3"/>
          <a:srcRect/>
          <a:stretch>
            <a:fillRect/>
          </a:stretch>
        </p:blipFill>
        <p:spPr bwMode="auto">
          <a:xfrm>
            <a:off x="323850" y="404813"/>
            <a:ext cx="2016125"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smtClean="0"/>
              <a:t>دور المعلمة خلال فتر اللعب الحر في الخارج:</a:t>
            </a:r>
          </a:p>
        </p:txBody>
      </p:sp>
      <p:sp>
        <p:nvSpPr>
          <p:cNvPr id="3" name="عنصر نائب للمحتوى 2"/>
          <p:cNvSpPr>
            <a:spLocks noGrp="1"/>
          </p:cNvSpPr>
          <p:nvPr>
            <p:ph idx="1"/>
          </p:nvPr>
        </p:nvSpPr>
        <p:spPr>
          <a:xfrm>
            <a:off x="2051050" y="2249488"/>
            <a:ext cx="6635750" cy="4324350"/>
          </a:xfrm>
        </p:spPr>
        <p:txBody>
          <a:bodyPr>
            <a:normAutofit fontScale="85000" lnSpcReduction="20000"/>
          </a:bodyPr>
          <a:lstStyle/>
          <a:p>
            <a:pPr marL="365760" indent="-256032" fontAlgn="auto">
              <a:spcAft>
                <a:spcPts val="0"/>
              </a:spcAft>
              <a:buClr>
                <a:schemeClr val="accent3"/>
              </a:buClr>
              <a:buFont typeface="Georgia"/>
              <a:buChar char="•"/>
              <a:defRPr/>
            </a:pPr>
            <a:r>
              <a:rPr lang="ar-SA" b="1" dirty="0" smtClean="0"/>
              <a:t>التأكد من أخذ كل طفل لنصيبه وحصته من اللعب الحركي: </a:t>
            </a:r>
            <a:r>
              <a:rPr lang="ar-SA" dirty="0" smtClean="0"/>
              <a:t>وتتأكد من انهماكهم بألعاب متنوعة.</a:t>
            </a:r>
          </a:p>
          <a:p>
            <a:pPr marL="365760" indent="-256032" fontAlgn="auto">
              <a:spcAft>
                <a:spcPts val="0"/>
              </a:spcAft>
              <a:buClr>
                <a:schemeClr val="accent3"/>
              </a:buClr>
              <a:buFont typeface="Georgia"/>
              <a:buChar char="•"/>
              <a:defRPr/>
            </a:pPr>
            <a:r>
              <a:rPr lang="ar-SA" b="1" dirty="0" smtClean="0"/>
              <a:t> توفير السلامة لكل طفل وإبعاده عن أي خطر جسدي أو نفسي: </a:t>
            </a:r>
            <a:r>
              <a:rPr lang="ar-SA" dirty="0" smtClean="0"/>
              <a:t>عن طريق ملاحظتها لهم باستمرار, وبتدارك الخطر قبل وقوعه.</a:t>
            </a:r>
          </a:p>
          <a:p>
            <a:pPr marL="365760" indent="-256032" fontAlgn="auto">
              <a:spcAft>
                <a:spcPts val="0"/>
              </a:spcAft>
              <a:buClr>
                <a:schemeClr val="accent3"/>
              </a:buClr>
              <a:buFont typeface="Georgia"/>
              <a:buChar char="•"/>
              <a:defRPr/>
            </a:pPr>
            <a:r>
              <a:rPr lang="ar-SA" dirty="0" smtClean="0"/>
              <a:t> </a:t>
            </a:r>
            <a:r>
              <a:rPr lang="ar-SA" b="1" dirty="0" smtClean="0"/>
              <a:t>تشجيع الأطفال على إتقان وصقل مهارات حركية: </a:t>
            </a:r>
            <a:r>
              <a:rPr lang="ar-SA" dirty="0" smtClean="0"/>
              <a:t>تراقب المعلمة كل طفل على </a:t>
            </a:r>
            <a:r>
              <a:rPr lang="ar-SA" dirty="0" err="1" smtClean="0"/>
              <a:t>حدة</a:t>
            </a:r>
            <a:r>
              <a:rPr lang="ar-SA" dirty="0" smtClean="0"/>
              <a:t> وتحدد درجة إتقانه للمهارات الحركية, ومدى ممارسته لكافة الألعاب, وتصف سلوك ومهارة الطفل.</a:t>
            </a:r>
          </a:p>
          <a:p>
            <a:pPr marL="365760" indent="-256032" fontAlgn="auto">
              <a:spcAft>
                <a:spcPts val="0"/>
              </a:spcAft>
              <a:buClr>
                <a:schemeClr val="accent3"/>
              </a:buClr>
              <a:buFont typeface="Georgia"/>
              <a:buChar char="•"/>
              <a:defRPr/>
            </a:pPr>
            <a:r>
              <a:rPr lang="ar-SA" b="1" dirty="0" smtClean="0"/>
              <a:t>تأمين بيئة غنية بالخبرات المتنوعة: </a:t>
            </a:r>
            <a:r>
              <a:rPr lang="ar-SA" dirty="0" smtClean="0"/>
              <a:t>فمن مسؤوليات المعلمة توفير مواد مختلفة تثري أنشطة الأطفال, مثل أدوات جديدة للرمل, إضافة ماء.</a:t>
            </a:r>
          </a:p>
          <a:p>
            <a:pPr marL="365760" indent="-256032" fontAlgn="auto">
              <a:spcAft>
                <a:spcPts val="0"/>
              </a:spcAft>
              <a:buClr>
                <a:schemeClr val="accent3"/>
              </a:buClr>
              <a:buFont typeface="Georgia"/>
              <a:buNone/>
              <a:defRPr/>
            </a:pPr>
            <a:r>
              <a:rPr lang="ar-SA" dirty="0" smtClean="0"/>
              <a:t> </a:t>
            </a:r>
            <a:endParaRPr lang="ar-SA" dirty="0"/>
          </a:p>
        </p:txBody>
      </p:sp>
      <p:pic>
        <p:nvPicPr>
          <p:cNvPr id="4" name="Picture 3" descr="http://t2.gstatic.com/images?q=tbn:ANd9GcRFC_XBCNVyqcpg33mukkSun50AAY3xk100EhvQKBMElCShYUbl_N9jTIWD">
            <a:hlinkClick r:id="rId2"/>
          </p:cNvPr>
          <p:cNvPicPr>
            <a:picLocks noChangeAspect="1" noChangeArrowheads="1"/>
          </p:cNvPicPr>
          <p:nvPr/>
        </p:nvPicPr>
        <p:blipFill>
          <a:blip r:embed="rId3"/>
          <a:srcRect/>
          <a:stretch>
            <a:fillRect/>
          </a:stretch>
        </p:blipFill>
        <p:spPr bwMode="auto">
          <a:xfrm>
            <a:off x="0" y="2205038"/>
            <a:ext cx="1908175" cy="34559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0-#ppt_w/2"/>
                                          </p:val>
                                        </p:tav>
                                        <p:tav tm="100000">
                                          <p:val>
                                            <p:strVal val="#ppt_x"/>
                                          </p:val>
                                        </p:tav>
                                      </p:tavLst>
                                    </p:anim>
                                    <p:anim calcmode="lin" valueType="num">
                                      <p:cBhvr additive="base">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80</TotalTime>
  <Words>669</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4</vt:i4>
      </vt:variant>
      <vt:variant>
        <vt:lpstr>عناوين الشرائح</vt:lpstr>
      </vt:variant>
      <vt:variant>
        <vt:i4>9</vt:i4>
      </vt:variant>
    </vt:vector>
  </HeadingPairs>
  <TitlesOfParts>
    <vt:vector size="19" baseType="lpstr">
      <vt:lpstr>Georgia</vt:lpstr>
      <vt:lpstr>Arial</vt:lpstr>
      <vt:lpstr>Trebuchet MS</vt:lpstr>
      <vt:lpstr>Tahoma</vt:lpstr>
      <vt:lpstr>Wingdings 2</vt:lpstr>
      <vt:lpstr>Calibri</vt:lpstr>
      <vt:lpstr>حضري</vt:lpstr>
      <vt:lpstr>حضري</vt:lpstr>
      <vt:lpstr>حضري</vt:lpstr>
      <vt:lpstr>حضري</vt:lpstr>
      <vt:lpstr>اللعب الحر في الخارج</vt:lpstr>
      <vt:lpstr>مقدمة:</vt:lpstr>
      <vt:lpstr>افتراضات:</vt:lpstr>
      <vt:lpstr>أهمية اللعب الحر في الخارج:</vt:lpstr>
      <vt:lpstr>الشريحة 5</vt:lpstr>
      <vt:lpstr>الشريحة 6</vt:lpstr>
      <vt:lpstr>تنظيم فترة اللعب الحر في الخارج:</vt:lpstr>
      <vt:lpstr>الشريحة 8</vt:lpstr>
      <vt:lpstr>دور المعلمة خلال فتر اللعب الحر في الخارج:</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اللعب الحر في الخارج</dc:title>
  <dc:creator>ayman</dc:creator>
  <cp:lastModifiedBy>DELL</cp:lastModifiedBy>
  <cp:revision>11</cp:revision>
  <dcterms:created xsi:type="dcterms:W3CDTF">2011-04-21T21:49:06Z</dcterms:created>
  <dcterms:modified xsi:type="dcterms:W3CDTF">2011-12-11T16:36:24Z</dcterms:modified>
</cp:coreProperties>
</file>