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28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fontAlgn="auto">
              <a:spcBef>
                <a:spcPts val="0"/>
              </a:spcBef>
              <a:spcAft>
                <a:spcPts val="0"/>
              </a:spcAft>
              <a:defRPr/>
            </a:pPr>
            <a:endParaRPr lang="en-US"/>
          </a:p>
        </p:txBody>
      </p:sp>
      <p:grpSp>
        <p:nvGrpSpPr>
          <p:cNvPr id="5" name="Group 1"/>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lgn="l" rtl="0" fontAlgn="auto">
                <a:spcBef>
                  <a:spcPts val="0"/>
                </a:spcBef>
                <a:spcAft>
                  <a:spcPts val="0"/>
                </a:spcAft>
                <a:defRPr/>
              </a:pPr>
              <a:endParaRPr lang="en-US">
                <a:latin typeface="+mn-lt"/>
                <a:cs typeface="+mn-cs"/>
              </a:endParaRPr>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lgn="l" rtl="0" fontAlgn="auto">
                <a:spcBef>
                  <a:spcPts val="0"/>
                </a:spcBef>
                <a:spcAft>
                  <a:spcPts val="0"/>
                </a:spcAft>
                <a:defRPr/>
              </a:pPr>
              <a:endParaRPr lang="en-US">
                <a:latin typeface="+mn-lt"/>
                <a:cs typeface="+mn-cs"/>
              </a:endParaRPr>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fontAlgn="auto">
                <a:spcBef>
                  <a:spcPts val="0"/>
                </a:spcBef>
                <a:spcAft>
                  <a:spcPts val="0"/>
                </a:spcAft>
                <a:defRPr/>
              </a:pPr>
              <a:endParaRPr lang="en-US"/>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smtClean="0">
                <a:solidFill>
                  <a:srgbClr val="FFFFFF"/>
                </a:solidFill>
              </a:defRPr>
            </a:lvl1pPr>
            <a:extLst/>
          </a:lstStyle>
          <a:p>
            <a:pPr>
              <a:defRPr/>
            </a:pPr>
            <a:fld id="{4BD26CE0-0545-4E40-A95F-7A511F9B8658}" type="datetimeFigureOut">
              <a:rPr lang="en-US"/>
              <a:pPr>
                <a:defRPr/>
              </a:pPr>
              <a:t>12/11/2011</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lstStyle>
          <a:p>
            <a:fld id="{2256B119-D07B-4B1F-8684-BB763F75B59A}" type="slidenum">
              <a:rPr lang="ar-SA"/>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D6CE1B2-B563-429C-AA0E-11DA6728BA20}" type="datetimeFigureOut">
              <a:rPr lang="en-US"/>
              <a:pPr>
                <a:defRPr/>
              </a:pPr>
              <a:t>12/11/2011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25A02E93-8558-4A39-9F25-BCB5D7747B3A}" type="slidenum">
              <a:rPr lang="ar-SA"/>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11336AA-DF43-4153-8B50-2E19DD8F6E14}" type="datetimeFigureOut">
              <a:rPr lang="en-US"/>
              <a:pPr>
                <a:defRPr/>
              </a:pPr>
              <a:t>12/11/2011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EE944DA7-B424-4832-94BD-7E493C7D6A52}"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19777938-3710-49FA-86FE-2E3B557A73CB}" type="datetimeFigureOut">
              <a:rPr lang="en-US"/>
              <a:pPr>
                <a:defRPr/>
              </a:pPr>
              <a:t>12/11/2011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784821D4-AB46-4BAA-85CF-53AEE4EEBF7D}" type="slidenum">
              <a:rPr lang="ar-SA"/>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fontAlgn="auto">
              <a:spcBef>
                <a:spcPts val="0"/>
              </a:spcBef>
              <a:spcAft>
                <a:spcPts val="0"/>
              </a:spcAft>
              <a:defRPr/>
            </a:pPr>
            <a:endParaRPr lang="en-US"/>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D711FEC4-3508-4B28-85BC-A49D9A1ADF2C}" type="datetimeFigureOut">
              <a:rPr lang="en-US"/>
              <a:pPr>
                <a:defRPr/>
              </a:pPr>
              <a:t>12/11/2011</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A636F616-F757-42D7-9585-6DA43744F1B1}" type="slidenum">
              <a:rPr lang="ar-SA"/>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084DA22B-3A05-479E-ADBF-0FD2D832AD2B}" type="datetimeFigureOut">
              <a:rPr lang="en-US"/>
              <a:pPr>
                <a:defRPr/>
              </a:pPr>
              <a:t>12/11/2011</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FC09BBEE-8328-459A-AAFE-2F7F52FC2AD0}" type="slidenum">
              <a:rPr lang="ar-SA"/>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42118EDA-4C5E-410D-9FF8-11EC61B83691}" type="datetimeFigureOut">
              <a:rPr lang="en-US"/>
              <a:pPr>
                <a:defRPr/>
              </a:pPr>
              <a:t>12/11/2011</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lstStyle>
          <a:p>
            <a:fld id="{92B9734E-5147-461C-8D51-19EDA8F52478}" type="slidenum">
              <a:rPr lang="ar-SA"/>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17571BC8-F2A6-46D2-97C3-7399011FFA7F}" type="datetimeFigureOut">
              <a:rPr lang="en-US"/>
              <a:pPr>
                <a:defRPr/>
              </a:pPr>
              <a:t>12/11/2011</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lstStyle>
          <a:p>
            <a:fld id="{54A98FED-DCA5-4DF4-B0F1-6CCD8363F1AD}" type="slidenum">
              <a:rPr lang="ar-SA"/>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C16E0D72-D49D-43E9-A5ED-2AB0D457559D}" type="datetimeFigureOut">
              <a:rPr lang="en-US"/>
              <a:pPr>
                <a:defRPr/>
              </a:pPr>
              <a:t>12/11/2011</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fld id="{F58135F2-733C-4D4B-8BF8-E84A6B7974F8}" type="slidenum">
              <a:rPr lang="ar-SA"/>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6D1B1A42-6D0E-4AAB-9CC9-81BD153811F2}" type="datetimeFigureOut">
              <a:rPr lang="en-US"/>
              <a:pPr>
                <a:defRPr/>
              </a:pPr>
              <a:t>12/11/2011</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1BBD3B76-9EB2-4C46-9BD4-915390ACBF35}" type="slidenum">
              <a:rPr lang="ar-SA"/>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lgn="l" rtl="0" fontAlgn="auto">
              <a:spcBef>
                <a:spcPts val="0"/>
              </a:spcBef>
              <a:spcAft>
                <a:spcPts val="0"/>
              </a:spcAft>
              <a:defRPr/>
            </a:pPr>
            <a:endParaRPr lang="en-US">
              <a:latin typeface="+mn-lt"/>
              <a:cs typeface="+mn-cs"/>
            </a:endParaRPr>
          </a:p>
        </p:txBody>
      </p:sp>
      <p:sp>
        <p:nvSpPr>
          <p:cNvPr id="6" name="Freeform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lgn="l" rtl="0" fontAlgn="auto">
              <a:spcBef>
                <a:spcPts val="0"/>
              </a:spcBef>
              <a:spcAft>
                <a:spcPts val="0"/>
              </a:spcAft>
              <a:defRPr/>
            </a:pPr>
            <a:endParaRPr lang="en-US">
              <a:latin typeface="+mn-lt"/>
              <a:cs typeface="+mn-cs"/>
            </a:endParaRPr>
          </a:p>
        </p:txBody>
      </p:sp>
      <p:sp>
        <p:nvSpPr>
          <p:cNvPr id="7" name="Right Triangle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fontAlgn="auto">
              <a:spcBef>
                <a:spcPts val="0"/>
              </a:spcBef>
              <a:spcAft>
                <a:spcPts val="0"/>
              </a:spcAft>
              <a:defRPr/>
            </a:pPr>
            <a:endParaRPr lang="en-US"/>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fontAlgn="auto">
              <a:spcBef>
                <a:spcPts val="0"/>
              </a:spcBef>
              <a:spcAft>
                <a:spcPts val="0"/>
              </a:spcAft>
              <a:defRPr/>
            </a:pPr>
            <a:endParaRPr lang="en-US"/>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smtClean="0">
                <a:solidFill>
                  <a:schemeClr val="tx1"/>
                </a:solidFill>
              </a:defRPr>
            </a:lvl1pPr>
            <a:extLst/>
          </a:lstStyle>
          <a:p>
            <a:pPr>
              <a:defRPr/>
            </a:pPr>
            <a:fld id="{FB9B945A-A25A-4DAD-B906-D85A4FB016A6}" type="datetimeFigureOut">
              <a:rPr lang="en-US"/>
              <a:pPr>
                <a:defRPr/>
              </a:pPr>
              <a:t>12/11/2011</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lvl1pPr>
          </a:lstStyle>
          <a:p>
            <a:fld id="{0C73BBE4-3C44-425D-AF79-B4DDF0677E2A}" type="slidenum">
              <a:rPr lang="ar-SA"/>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lgn="l" rtl="0"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lgn="l" rtl="0" fontAlgn="auto">
              <a:spcBef>
                <a:spcPts val="0"/>
              </a:spcBef>
              <a:spcAft>
                <a:spcPts val="0"/>
              </a:spcAft>
              <a:defRPr/>
            </a:pPr>
            <a:endParaRPr lang="en-US">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rtl="0" eaLnBrk="1" fontAlgn="auto" latinLnBrk="0" hangingPunct="1">
              <a:spcBef>
                <a:spcPts val="0"/>
              </a:spcBef>
              <a:spcAft>
                <a:spcPts val="0"/>
              </a:spcAft>
              <a:defRPr kumimoji="0" sz="1000" smtClean="0">
                <a:solidFill>
                  <a:schemeClr val="tx1"/>
                </a:solidFill>
                <a:latin typeface="+mn-lt"/>
                <a:cs typeface="+mn-cs"/>
              </a:defRPr>
            </a:lvl1pPr>
            <a:extLst/>
          </a:lstStyle>
          <a:p>
            <a:pPr>
              <a:defRPr/>
            </a:pPr>
            <a:fld id="{EA9EB41D-23DE-4AF2-B9D6-08AF56193D91}" type="datetimeFigureOut">
              <a:rPr lang="en-US"/>
              <a:pPr>
                <a:defRPr/>
              </a:pPr>
              <a:t>12/11/2011</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rtl="0"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rtl="0">
              <a:defRPr sz="1000">
                <a:latin typeface="Lucida Sans Unicode" pitchFamily="34" charset="0"/>
              </a:defRPr>
            </a:lvl1pPr>
          </a:lstStyle>
          <a:p>
            <a:fld id="{73500E66-C58F-4025-B693-93DD0E6338F7}" type="slidenum">
              <a:rPr lang="ar-SA"/>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4" r:id="rId4"/>
    <p:sldLayoutId id="2147483675" r:id="rId5"/>
    <p:sldLayoutId id="2147483676" r:id="rId6"/>
    <p:sldLayoutId id="2147483670" r:id="rId7"/>
    <p:sldLayoutId id="2147483677" r:id="rId8"/>
    <p:sldLayoutId id="2147483678" r:id="rId9"/>
    <p:sldLayoutId id="2147483669" r:id="rId10"/>
    <p:sldLayoutId id="2147483668"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rtl="1" fontAlgn="auto">
              <a:spcAft>
                <a:spcPts val="0"/>
              </a:spcAft>
              <a:defRPr/>
            </a:pPr>
            <a:r>
              <a:rPr lang="ar-SA" dirty="0" smtClean="0"/>
              <a:t>الأركان التعليمية</a:t>
            </a:r>
            <a:endParaRPr lang="en-US" dirty="0"/>
          </a:p>
        </p:txBody>
      </p:sp>
      <p:sp>
        <p:nvSpPr>
          <p:cNvPr id="3" name="Subtitle 2"/>
          <p:cNvSpPr>
            <a:spLocks noGrp="1"/>
          </p:cNvSpPr>
          <p:nvPr>
            <p:ph type="subTitle" idx="1"/>
          </p:nvPr>
        </p:nvSpPr>
        <p:spPr>
          <a:xfrm>
            <a:off x="685800" y="3611563"/>
            <a:ext cx="7772400" cy="1200150"/>
          </a:xfrm>
        </p:spPr>
        <p:txBody>
          <a:bodyPr>
            <a:normAutofit/>
          </a:bodyPr>
          <a:lstStyle/>
          <a:p>
            <a:pPr marR="0" algn="ctr" rtl="1">
              <a:lnSpc>
                <a:spcPct val="80000"/>
              </a:lnSpc>
            </a:pPr>
            <a:r>
              <a:rPr lang="ar-SA" sz="2500" smtClean="0"/>
              <a:t>ركن الأعمال الإدراكية</a:t>
            </a:r>
          </a:p>
          <a:p>
            <a:pPr marR="0" algn="ctr" rtl="1">
              <a:lnSpc>
                <a:spcPct val="80000"/>
              </a:lnSpc>
            </a:pPr>
            <a:r>
              <a:rPr lang="ar-SA" sz="2500" smtClean="0"/>
              <a:t>ركن البحث والاكتشاف</a:t>
            </a:r>
          </a:p>
          <a:p>
            <a:pPr marR="0" algn="ctr" rtl="1">
              <a:lnSpc>
                <a:spcPct val="80000"/>
              </a:lnSpc>
            </a:pPr>
            <a:r>
              <a:rPr lang="ar-SA" sz="2500" smtClean="0"/>
              <a:t>ركن التعبير الفني</a:t>
            </a:r>
            <a:endParaRPr lang="en-US" sz="250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600199"/>
          </a:xfrm>
        </p:spPr>
        <p:txBody>
          <a:bodyPr>
            <a:normAutofit fontScale="90000"/>
          </a:bodyPr>
          <a:lstStyle/>
          <a:p>
            <a:pPr rtl="1" fontAlgn="auto">
              <a:spcAft>
                <a:spcPts val="0"/>
              </a:spcAft>
              <a:defRPr/>
            </a:pPr>
            <a:r>
              <a:rPr lang="ar-SA" dirty="0" smtClean="0"/>
              <a:t>وهناك أركان تعليمية أخرى يمكن تنظيمها باستمرار كأركان متحركة مثل:</a:t>
            </a:r>
            <a:endParaRPr lang="en-US" dirty="0"/>
          </a:p>
        </p:txBody>
      </p:sp>
      <p:sp>
        <p:nvSpPr>
          <p:cNvPr id="22530" name="Subtitle 2"/>
          <p:cNvSpPr>
            <a:spLocks noGrp="1"/>
          </p:cNvSpPr>
          <p:nvPr>
            <p:ph type="subTitle" idx="1"/>
          </p:nvPr>
        </p:nvSpPr>
        <p:spPr>
          <a:xfrm>
            <a:off x="685800" y="1828800"/>
            <a:ext cx="7772400" cy="3276600"/>
          </a:xfrm>
        </p:spPr>
        <p:txBody>
          <a:bodyPr/>
          <a:lstStyle/>
          <a:p>
            <a:pPr marR="0" rtl="1"/>
            <a:r>
              <a:rPr lang="ar-SA" smtClean="0"/>
              <a:t>ركن الإنتاج.</a:t>
            </a:r>
          </a:p>
          <a:p>
            <a:pPr marR="0" rtl="1"/>
            <a:r>
              <a:rPr lang="ar-SA" smtClean="0"/>
              <a:t>ركن اللعب بالماء والرمل.</a:t>
            </a:r>
          </a:p>
          <a:p>
            <a:pPr marR="0" rtl="1"/>
            <a:r>
              <a:rPr lang="ar-SA" smtClean="0"/>
              <a:t>ركن النجارة.</a:t>
            </a:r>
          </a:p>
          <a:p>
            <a:pPr marR="0" rtl="1"/>
            <a:r>
              <a:rPr lang="ar-SA" smtClean="0"/>
              <a:t>ركن مكتب البريد.</a:t>
            </a:r>
          </a:p>
          <a:p>
            <a:pPr marR="0" rtl="1"/>
            <a:r>
              <a:rPr lang="ar-SA" smtClean="0"/>
              <a:t>الركن التجاري.</a:t>
            </a:r>
          </a:p>
          <a:p>
            <a:pPr marR="0" rtl="1"/>
            <a:r>
              <a:rPr lang="ar-SA" smtClean="0"/>
              <a:t>مركز شرطة, محطة مطافي.</a:t>
            </a:r>
          </a:p>
          <a:p>
            <a:pPr marR="0" rtl="1"/>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3962399"/>
          </a:xfrm>
        </p:spPr>
        <p:txBody>
          <a:bodyPr/>
          <a:lstStyle/>
          <a:p>
            <a:pPr algn="ctr" rtl="1" fontAlgn="auto">
              <a:spcAft>
                <a:spcPts val="0"/>
              </a:spcAft>
              <a:defRPr/>
            </a:pPr>
            <a:r>
              <a:rPr lang="ar-SA" sz="3200" dirty="0" smtClean="0">
                <a:solidFill>
                  <a:schemeClr val="tx1"/>
                </a:solidFill>
              </a:rPr>
              <a:t>إن تنظيم الأركان التعليمية واختيار أنشطتها يرجع لابتكار المعلمة وإبداعها, فليس هناك قاعدة رئيسية لتحديد عدد أو موضوع الأركان, وإنما الذي يحدد ذلك التوجه إلى إيجاد جو تعلمي يحفز على التفكير والبحث والتجريب بأسلوب محبب للأطفال </a:t>
            </a:r>
            <a:endParaRPr lang="en-US" sz="3200" dirty="0">
              <a:solidFill>
                <a:schemeClr val="tx1"/>
              </a:solidFill>
            </a:endParaRPr>
          </a:p>
        </p:txBody>
      </p:sp>
      <p:sp>
        <p:nvSpPr>
          <p:cNvPr id="3" name="Subtitle 2"/>
          <p:cNvSpPr>
            <a:spLocks noGrp="1"/>
          </p:cNvSpPr>
          <p:nvPr>
            <p:ph type="subTitle" idx="1"/>
          </p:nvPr>
        </p:nvSpPr>
        <p:spPr>
          <a:xfrm>
            <a:off x="685800" y="4724400"/>
            <a:ext cx="7772400" cy="87313"/>
          </a:xfrm>
        </p:spPr>
        <p:txBody>
          <a:bodyPr>
            <a:normAutofit/>
          </a:bodyPr>
          <a:lstStyle/>
          <a:p>
            <a:pPr marR="0">
              <a:lnSpc>
                <a:spcPct val="80000"/>
              </a:lnSpc>
            </a:pPr>
            <a:endParaRPr lang="en-US" sz="7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fontAlgn="auto">
              <a:spcAft>
                <a:spcPts val="0"/>
              </a:spcAft>
              <a:defRPr/>
            </a:pPr>
            <a:r>
              <a:rPr lang="ar-SA" dirty="0" smtClean="0">
                <a:solidFill>
                  <a:schemeClr val="bg1"/>
                </a:solidFill>
              </a:rPr>
              <a:t>ركن التعبير الفني, وإنتاج الأعمال</a:t>
            </a:r>
            <a:endParaRPr lang="en-US" dirty="0">
              <a:solidFill>
                <a:schemeClr val="bg1"/>
              </a:solidFill>
            </a:endParaRPr>
          </a:p>
        </p:txBody>
      </p:sp>
      <p:sp>
        <p:nvSpPr>
          <p:cNvPr id="24578" name="Text Placeholder 2"/>
          <p:cNvSpPr>
            <a:spLocks noGrp="1"/>
          </p:cNvSpPr>
          <p:nvPr>
            <p:ph type="body" idx="1"/>
          </p:nvPr>
        </p:nvSpPr>
        <p:spPr>
          <a:xfrm>
            <a:off x="3922713" y="2932113"/>
            <a:ext cx="4572000" cy="1454150"/>
          </a:xfrm>
        </p:spPr>
        <p:txBody>
          <a:bodyPr/>
          <a:lstStyle/>
          <a:p>
            <a:endParaRPr lang="en-US"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Content Placeholder 1"/>
          <p:cNvSpPr>
            <a:spLocks noGrp="1"/>
          </p:cNvSpPr>
          <p:nvPr>
            <p:ph idx="1"/>
          </p:nvPr>
        </p:nvSpPr>
        <p:spPr/>
        <p:txBody>
          <a:bodyPr/>
          <a:lstStyle/>
          <a:p>
            <a:pPr algn="r" rtl="1"/>
            <a:r>
              <a:rPr lang="ar-SA" smtClean="0"/>
              <a:t> يمارس الطفل بهذا الركن شتى أنواع الرسم, والدهان, والطباعة, على الخشب والفلين.</a:t>
            </a:r>
          </a:p>
          <a:p>
            <a:pPr algn="r" rtl="1"/>
            <a:r>
              <a:rPr lang="ar-SA" smtClean="0"/>
              <a:t> وتوفر المعلمة في هذا الركن أدوات النسيج والخياطة.</a:t>
            </a:r>
          </a:p>
          <a:p>
            <a:pPr algn="r" rtl="1"/>
            <a:r>
              <a:rPr lang="ar-SA" smtClean="0"/>
              <a:t> كما توفر أشكال المعجون والطين.</a:t>
            </a:r>
          </a:p>
          <a:p>
            <a:pPr algn="r" rtl="1"/>
            <a:r>
              <a:rPr lang="ar-SA" smtClean="0"/>
              <a:t> وتوفر أدوات للقص واللصق.</a:t>
            </a:r>
          </a:p>
          <a:p>
            <a:pPr algn="r" rtl="1"/>
            <a:r>
              <a:rPr lang="ar-SA" smtClean="0"/>
              <a:t> وأدوات تستخدم للتزين مثل الترتر, الخرز, الأشكال الخشبية الصغيرة, ريش. </a:t>
            </a:r>
            <a:endParaRPr lang="en-US" smtClean="0"/>
          </a:p>
        </p:txBody>
      </p:sp>
      <p:sp>
        <p:nvSpPr>
          <p:cNvPr id="3" name="Title 2"/>
          <p:cNvSpPr>
            <a:spLocks noGrp="1"/>
          </p:cNvSpPr>
          <p:nvPr>
            <p:ph type="title"/>
          </p:nvPr>
        </p:nvSpPr>
        <p:spPr/>
        <p:txBody>
          <a:bodyPr/>
          <a:lstStyle/>
          <a:p>
            <a:pPr algn="r" rtl="1" fontAlgn="auto">
              <a:spcAft>
                <a:spcPts val="0"/>
              </a:spcAft>
              <a:defRPr/>
            </a:pPr>
            <a:r>
              <a:rPr lang="ar-SA" dirty="0" smtClean="0"/>
              <a:t>ركن التعبير الفني:</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Content Placeholder 1"/>
          <p:cNvSpPr>
            <a:spLocks noGrp="1"/>
          </p:cNvSpPr>
          <p:nvPr>
            <p:ph idx="1"/>
          </p:nvPr>
        </p:nvSpPr>
        <p:spPr/>
        <p:txBody>
          <a:bodyPr/>
          <a:lstStyle/>
          <a:p>
            <a:pPr algn="r" rtl="1"/>
            <a:r>
              <a:rPr lang="ar-SA" smtClean="0"/>
              <a:t> أساسية لشعور الطفل بالراحة النفسية في بناء وتقوية نظرته لذاته وزيادة اعتزازه بنفسه.</a:t>
            </a:r>
          </a:p>
          <a:p>
            <a:pPr algn="r" rtl="1"/>
            <a:r>
              <a:rPr lang="ar-SA" smtClean="0"/>
              <a:t> تلبية لحاجة الطفل للتعلم عن طريق اكتشاف الألوان.</a:t>
            </a:r>
          </a:p>
          <a:p>
            <a:pPr algn="r" rtl="1"/>
            <a:r>
              <a:rPr lang="ar-SA" smtClean="0"/>
              <a:t> التعبير عن مشاعره من خلال انهماكه بالعمل وتركيزه عليه.</a:t>
            </a:r>
          </a:p>
          <a:p>
            <a:pPr algn="r" rtl="1"/>
            <a:r>
              <a:rPr lang="ar-SA" smtClean="0"/>
              <a:t> تدريب أنامل الطفل وعضلاته الصغيرة. </a:t>
            </a:r>
          </a:p>
          <a:p>
            <a:pPr algn="r" rtl="1"/>
            <a:r>
              <a:rPr lang="ar-SA" smtClean="0"/>
              <a:t>شعور الطفل بقيمة نفسه زيادة ثقته بقدراته وإمكانياته برؤية نتيجة عمله  </a:t>
            </a:r>
            <a:endParaRPr lang="en-US" smtClean="0"/>
          </a:p>
        </p:txBody>
      </p:sp>
      <p:sp>
        <p:nvSpPr>
          <p:cNvPr id="3" name="Title 2"/>
          <p:cNvSpPr>
            <a:spLocks noGrp="1"/>
          </p:cNvSpPr>
          <p:nvPr>
            <p:ph type="title"/>
          </p:nvPr>
        </p:nvSpPr>
        <p:spPr/>
        <p:txBody>
          <a:bodyPr/>
          <a:lstStyle/>
          <a:p>
            <a:pPr algn="r" rtl="1" fontAlgn="auto">
              <a:spcAft>
                <a:spcPts val="0"/>
              </a:spcAft>
              <a:defRPr/>
            </a:pPr>
            <a:r>
              <a:rPr lang="ar-SA" dirty="0" smtClean="0"/>
              <a:t>أهمية ركن التعبير الفني:</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Content Placeholder 1"/>
          <p:cNvSpPr>
            <a:spLocks noGrp="1"/>
          </p:cNvSpPr>
          <p:nvPr>
            <p:ph idx="1"/>
          </p:nvPr>
        </p:nvSpPr>
        <p:spPr/>
        <p:txBody>
          <a:bodyPr/>
          <a:lstStyle/>
          <a:p>
            <a:pPr algn="r" rtl="1"/>
            <a:r>
              <a:rPr lang="ar-SA" smtClean="0"/>
              <a:t> ركن التعبير الفني ركن مؤقت, وثابت معا.</a:t>
            </a:r>
          </a:p>
          <a:p>
            <a:pPr algn="r" rtl="1"/>
            <a:r>
              <a:rPr lang="ar-SA" smtClean="0"/>
              <a:t> ركن التعبير الفني ركن فردي هادئ.</a:t>
            </a:r>
          </a:p>
          <a:p>
            <a:pPr algn="r" rtl="1">
              <a:buFont typeface="Wingdings 3" pitchFamily="18" charset="2"/>
              <a:buNone/>
            </a:pPr>
            <a:endParaRPr lang="ar-SA" smtClean="0"/>
          </a:p>
          <a:p>
            <a:pPr algn="r" rtl="1"/>
            <a:endParaRPr lang="ar-SA" smtClean="0"/>
          </a:p>
          <a:p>
            <a:pPr algn="r" rtl="1"/>
            <a:endParaRPr lang="en-US" smtClean="0"/>
          </a:p>
        </p:txBody>
      </p:sp>
      <p:sp>
        <p:nvSpPr>
          <p:cNvPr id="3" name="Title 2"/>
          <p:cNvSpPr>
            <a:spLocks noGrp="1"/>
          </p:cNvSpPr>
          <p:nvPr>
            <p:ph type="title"/>
          </p:nvPr>
        </p:nvSpPr>
        <p:spPr/>
        <p:txBody>
          <a:bodyPr/>
          <a:lstStyle/>
          <a:p>
            <a:pPr algn="r" rtl="1" fontAlgn="auto">
              <a:spcAft>
                <a:spcPts val="0"/>
              </a:spcAft>
              <a:defRPr/>
            </a:pPr>
            <a:r>
              <a:rPr lang="ar-SA" dirty="0" smtClean="0">
                <a:solidFill>
                  <a:schemeClr val="tx1"/>
                </a:solidFill>
              </a:rPr>
              <a:t>خصائص ركن التعبير الفني:</a:t>
            </a:r>
            <a:endParaRPr lang="en-US"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Content Placeholder 1"/>
          <p:cNvSpPr>
            <a:spLocks noGrp="1"/>
          </p:cNvSpPr>
          <p:nvPr>
            <p:ph idx="1"/>
          </p:nvPr>
        </p:nvSpPr>
        <p:spPr/>
        <p:txBody>
          <a:bodyPr/>
          <a:lstStyle/>
          <a:p>
            <a:pPr algn="r" rtl="1"/>
            <a:r>
              <a:rPr lang="ar-SA" smtClean="0"/>
              <a:t> تخصص المعلمة المساحة الوسطى في الغرفة التي تحتوى على الطاولات والكراسي للعمل الفني وإنتاج الأطفال.</a:t>
            </a:r>
          </a:p>
          <a:p>
            <a:pPr algn="r" rtl="1"/>
            <a:r>
              <a:rPr lang="ar-SA" smtClean="0"/>
              <a:t>وتخصص الطاولة الأقرب إلى الحائط للأنشطة الفنية المؤقتة, التي يقوم عليها نشاط فني مختلف كل يوم.</a:t>
            </a:r>
          </a:p>
          <a:p>
            <a:pPr algn="r" rtl="1"/>
            <a:r>
              <a:rPr lang="ar-SA" smtClean="0"/>
              <a:t>تؤمن المعلمة في هذا الركن رفوفا منخفضة خاصة لوضع أدوات ومواد الفنون التي يستعملها الطفل.</a:t>
            </a:r>
          </a:p>
          <a:p>
            <a:pPr algn="r" rtl="1"/>
            <a:r>
              <a:rPr lang="ar-SA" smtClean="0"/>
              <a:t>كما تضع على الرف أنواعا من المواد لا تحتاج لمراقبة دقيقة منها.</a:t>
            </a:r>
          </a:p>
          <a:p>
            <a:pPr algn="r" rtl="1"/>
            <a:r>
              <a:rPr lang="ar-SA" smtClean="0"/>
              <a:t> توفر المعلمة لهذا الركن لوحة إعلان خاص لعرض رسوم الأطفال.</a:t>
            </a:r>
          </a:p>
          <a:p>
            <a:pPr algn="r" rtl="1"/>
            <a:r>
              <a:rPr lang="ar-SA" smtClean="0"/>
              <a:t> يمكن للمعلمة أن تحضر وبشكل مؤقت حامل للرسم وتعده لرسوم الأطفال. </a:t>
            </a:r>
            <a:endParaRPr lang="en-US" smtClean="0"/>
          </a:p>
        </p:txBody>
      </p:sp>
      <p:sp>
        <p:nvSpPr>
          <p:cNvPr id="3" name="Title 2"/>
          <p:cNvSpPr>
            <a:spLocks noGrp="1"/>
          </p:cNvSpPr>
          <p:nvPr>
            <p:ph type="title"/>
          </p:nvPr>
        </p:nvSpPr>
        <p:spPr/>
        <p:txBody>
          <a:bodyPr/>
          <a:lstStyle/>
          <a:p>
            <a:pPr algn="r" rtl="1" fontAlgn="auto">
              <a:spcAft>
                <a:spcPts val="0"/>
              </a:spcAft>
              <a:defRPr/>
            </a:pPr>
            <a:r>
              <a:rPr lang="ar-SA" dirty="0" smtClean="0">
                <a:solidFill>
                  <a:schemeClr val="tx1"/>
                </a:solidFill>
              </a:rPr>
              <a:t>تنظيم ركن التعبير الفني والإنتاج:</a:t>
            </a:r>
            <a:endParaRPr lang="en-US"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Content Placeholder 1"/>
          <p:cNvSpPr>
            <a:spLocks noGrp="1"/>
          </p:cNvSpPr>
          <p:nvPr>
            <p:ph idx="1"/>
          </p:nvPr>
        </p:nvSpPr>
        <p:spPr/>
        <p:txBody>
          <a:bodyPr/>
          <a:lstStyle/>
          <a:p>
            <a:pPr algn="r" rtl="1"/>
            <a:r>
              <a:rPr lang="ar-SA" smtClean="0"/>
              <a:t> علبة المقصات.</a:t>
            </a:r>
          </a:p>
          <a:p>
            <a:pPr algn="r" rtl="1"/>
            <a:r>
              <a:rPr lang="ar-SA" smtClean="0"/>
              <a:t> قوارير سائل الدهان.</a:t>
            </a:r>
          </a:p>
          <a:p>
            <a:pPr algn="r" rtl="1"/>
            <a:r>
              <a:rPr lang="ar-SA" smtClean="0"/>
              <a:t>علب الأقلام الشمعية.</a:t>
            </a:r>
            <a:endParaRPr lang="en-US" smtClean="0"/>
          </a:p>
        </p:txBody>
      </p:sp>
      <p:sp>
        <p:nvSpPr>
          <p:cNvPr id="3" name="Title 2"/>
          <p:cNvSpPr>
            <a:spLocks noGrp="1"/>
          </p:cNvSpPr>
          <p:nvPr>
            <p:ph type="title"/>
          </p:nvPr>
        </p:nvSpPr>
        <p:spPr/>
        <p:txBody>
          <a:bodyPr/>
          <a:lstStyle/>
          <a:p>
            <a:pPr algn="r" rtl="1" fontAlgn="auto">
              <a:spcAft>
                <a:spcPts val="0"/>
              </a:spcAft>
              <a:defRPr/>
            </a:pPr>
            <a:r>
              <a:rPr lang="ar-SA" dirty="0" smtClean="0">
                <a:solidFill>
                  <a:schemeClr val="tx1"/>
                </a:solidFill>
              </a:rPr>
              <a:t>أدوات تصنعها المعلمة لركن التعبير الفني:</a:t>
            </a:r>
            <a:endParaRPr lang="en-US"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365760" indent="-256032" algn="r" rtl="1" fontAlgn="auto">
              <a:spcAft>
                <a:spcPts val="0"/>
              </a:spcAft>
              <a:buFont typeface="Wingdings 3"/>
              <a:buChar char=""/>
              <a:defRPr/>
            </a:pPr>
            <a:r>
              <a:rPr lang="ar-SA" dirty="0" smtClean="0"/>
              <a:t> يسمى هذا الركن أحيانا ألعاب الطاولة أو ركن ألعاب التركيب, لأن غالبية نشاطه يرتبط بألعاب تركيبية متنوعة تمارس على الطاولة.</a:t>
            </a:r>
          </a:p>
          <a:p>
            <a:pPr marL="365760" indent="-256032" algn="r" rtl="1" fontAlgn="auto">
              <a:spcAft>
                <a:spcPts val="0"/>
              </a:spcAft>
              <a:buFont typeface="Wingdings 3"/>
              <a:buChar char=""/>
              <a:defRPr/>
            </a:pPr>
            <a:r>
              <a:rPr lang="ar-SA" dirty="0" smtClean="0"/>
              <a:t> ففي هذا الركن يقوم الطفل بالفك والتدوير والتركيب, وإدخال خيط في ثقب خرز, وإجراء مقارنة في التشابه والتمييز, كما يقوم بعمليات التجميع والتسلسل والتدرج, وغيرها من مهارات يدوية وعقلية أساسية في النمو والتطور.</a:t>
            </a:r>
          </a:p>
          <a:p>
            <a:pPr marL="365760" indent="-256032" algn="r" rtl="1" fontAlgn="auto">
              <a:spcAft>
                <a:spcPts val="0"/>
              </a:spcAft>
              <a:buFont typeface="Wingdings 3"/>
              <a:buChar char=""/>
              <a:defRPr/>
            </a:pPr>
            <a:r>
              <a:rPr lang="ar-SA" dirty="0" smtClean="0"/>
              <a:t> من أهم المواد والأدوات في هذا الركن:</a:t>
            </a:r>
          </a:p>
          <a:p>
            <a:pPr marL="624078" indent="-514350" algn="r" rtl="1" fontAlgn="auto">
              <a:spcAft>
                <a:spcPts val="0"/>
              </a:spcAft>
              <a:buFont typeface="+mj-lt"/>
              <a:buAutoNum type="arabicPeriod"/>
              <a:defRPr/>
            </a:pPr>
            <a:r>
              <a:rPr lang="ar-SA" dirty="0" smtClean="0"/>
              <a:t> خرز وخيط بأشكال وأحجام وألوان مختلفة.</a:t>
            </a:r>
          </a:p>
          <a:p>
            <a:pPr marL="624078" indent="-514350" algn="r" rtl="1" fontAlgn="auto">
              <a:spcAft>
                <a:spcPts val="0"/>
              </a:spcAft>
              <a:buFont typeface="+mj-lt"/>
              <a:buAutoNum type="arabicPeriod"/>
              <a:defRPr/>
            </a:pPr>
            <a:r>
              <a:rPr lang="ar-SA" dirty="0" smtClean="0"/>
              <a:t> أجزاء متداخلة خشبية على شكل صورة.</a:t>
            </a:r>
          </a:p>
          <a:p>
            <a:pPr marL="624078" indent="-514350" algn="r" rtl="1" fontAlgn="auto">
              <a:spcAft>
                <a:spcPts val="0"/>
              </a:spcAft>
              <a:buFont typeface="+mj-lt"/>
              <a:buAutoNum type="arabicPeriod"/>
              <a:defRPr/>
            </a:pPr>
            <a:r>
              <a:rPr lang="ar-SA" dirty="0" smtClean="0"/>
              <a:t> علب متدرجة الأحجام متداخلة ببعضها.</a:t>
            </a:r>
          </a:p>
          <a:p>
            <a:pPr marL="624078" indent="-514350" algn="r" rtl="1" fontAlgn="auto">
              <a:spcAft>
                <a:spcPts val="0"/>
              </a:spcAft>
              <a:buFont typeface="+mj-lt"/>
              <a:buAutoNum type="arabicPeriod"/>
              <a:defRPr/>
            </a:pPr>
            <a:r>
              <a:rPr lang="ar-SA" dirty="0" smtClean="0"/>
              <a:t> ألعاب تركيب.</a:t>
            </a:r>
          </a:p>
          <a:p>
            <a:pPr marL="624078" indent="-514350" algn="r" rtl="1" fontAlgn="auto">
              <a:spcAft>
                <a:spcPts val="0"/>
              </a:spcAft>
              <a:buFont typeface="+mj-lt"/>
              <a:buAutoNum type="arabicPeriod"/>
              <a:defRPr/>
            </a:pPr>
            <a:r>
              <a:rPr lang="ar-SA" dirty="0" smtClean="0"/>
              <a:t> بطاقات مصورة.</a:t>
            </a:r>
          </a:p>
          <a:p>
            <a:pPr marL="624078" indent="-514350" algn="r" rtl="1" fontAlgn="auto">
              <a:spcAft>
                <a:spcPts val="0"/>
              </a:spcAft>
              <a:buFont typeface="+mj-lt"/>
              <a:buAutoNum type="arabicPeriod"/>
              <a:defRPr/>
            </a:pPr>
            <a:r>
              <a:rPr lang="ar-SA" dirty="0" smtClean="0"/>
              <a:t>لعبة تطابق صور.</a:t>
            </a:r>
          </a:p>
          <a:p>
            <a:pPr marL="624078" indent="-514350" algn="r" rtl="1" fontAlgn="auto">
              <a:spcAft>
                <a:spcPts val="0"/>
              </a:spcAft>
              <a:buFont typeface="+mj-lt"/>
              <a:buAutoNum type="arabicPeriod"/>
              <a:defRPr/>
            </a:pPr>
            <a:r>
              <a:rPr lang="ar-SA" dirty="0" smtClean="0"/>
              <a:t>لعبة تشابه. </a:t>
            </a:r>
          </a:p>
          <a:p>
            <a:pPr marL="365760" indent="-256032" algn="r" rtl="1" fontAlgn="auto">
              <a:spcAft>
                <a:spcPts val="0"/>
              </a:spcAft>
              <a:buFont typeface="Wingdings 3"/>
              <a:buChar char=""/>
              <a:defRPr/>
            </a:pPr>
            <a:endParaRPr lang="en-US" dirty="0"/>
          </a:p>
        </p:txBody>
      </p:sp>
      <p:sp>
        <p:nvSpPr>
          <p:cNvPr id="3" name="Title 2"/>
          <p:cNvSpPr>
            <a:spLocks noGrp="1"/>
          </p:cNvSpPr>
          <p:nvPr>
            <p:ph type="title"/>
          </p:nvPr>
        </p:nvSpPr>
        <p:spPr/>
        <p:txBody>
          <a:bodyPr/>
          <a:lstStyle/>
          <a:p>
            <a:pPr algn="r" rtl="1" fontAlgn="auto">
              <a:spcAft>
                <a:spcPts val="0"/>
              </a:spcAft>
              <a:defRPr/>
            </a:pPr>
            <a:r>
              <a:rPr lang="ar-SA" dirty="0" smtClean="0"/>
              <a:t>ركن الأعمال </a:t>
            </a:r>
            <a:r>
              <a:rPr lang="ar-SA" dirty="0" err="1" smtClean="0"/>
              <a:t>الإداركية</a:t>
            </a:r>
            <a:r>
              <a:rPr lang="ar-SA"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Content Placeholder 1"/>
          <p:cNvSpPr>
            <a:spLocks noGrp="1"/>
          </p:cNvSpPr>
          <p:nvPr>
            <p:ph idx="1"/>
          </p:nvPr>
        </p:nvSpPr>
        <p:spPr/>
        <p:txBody>
          <a:bodyPr/>
          <a:lstStyle/>
          <a:p>
            <a:pPr marL="623888" indent="-514350" algn="r" rtl="1">
              <a:buFont typeface="Lucida Sans Unicode" pitchFamily="34" charset="0"/>
              <a:buAutoNum type="arabicPeriod"/>
            </a:pPr>
            <a:r>
              <a:rPr lang="ar-SA" smtClean="0"/>
              <a:t> يستطيع كل طفل أن يلعب بها بفرده.</a:t>
            </a:r>
          </a:p>
          <a:p>
            <a:pPr marL="623888" indent="-514350" algn="r" rtl="1">
              <a:buFont typeface="Lucida Sans Unicode" pitchFamily="34" charset="0"/>
              <a:buAutoNum type="arabicPeriod"/>
            </a:pPr>
            <a:r>
              <a:rPr lang="ar-SA" smtClean="0"/>
              <a:t> يلعب الطفل بهدوء وهو جالس  إلى الطاولة, أو على بساط فوق الأرض.</a:t>
            </a:r>
          </a:p>
          <a:p>
            <a:pPr marL="623888" indent="-514350" algn="r" rtl="1">
              <a:buFont typeface="Lucida Sans Unicode" pitchFamily="34" charset="0"/>
              <a:buAutoNum type="arabicPeriod"/>
            </a:pPr>
            <a:r>
              <a:rPr lang="ar-SA" smtClean="0"/>
              <a:t> يستعمل الطفل يديه في تعامله مع اللعبة.</a:t>
            </a:r>
          </a:p>
          <a:p>
            <a:pPr marL="623888" indent="-514350" algn="r" rtl="1">
              <a:buFont typeface="Lucida Sans Unicode" pitchFamily="34" charset="0"/>
              <a:buAutoNum type="arabicPeriod"/>
            </a:pPr>
            <a:r>
              <a:rPr lang="ar-SA" smtClean="0"/>
              <a:t> معظم ألعاب هذا الركن لها دليل حسي بانتهاء اللعبة.</a:t>
            </a:r>
            <a:endParaRPr lang="en-US" smtClean="0"/>
          </a:p>
        </p:txBody>
      </p:sp>
      <p:sp>
        <p:nvSpPr>
          <p:cNvPr id="3" name="Title 2"/>
          <p:cNvSpPr>
            <a:spLocks noGrp="1"/>
          </p:cNvSpPr>
          <p:nvPr>
            <p:ph type="title"/>
          </p:nvPr>
        </p:nvSpPr>
        <p:spPr/>
        <p:txBody>
          <a:bodyPr>
            <a:normAutofit fontScale="90000"/>
          </a:bodyPr>
          <a:lstStyle/>
          <a:p>
            <a:pPr algn="r" rtl="1" fontAlgn="auto">
              <a:spcAft>
                <a:spcPts val="0"/>
              </a:spcAft>
              <a:defRPr/>
            </a:pPr>
            <a:r>
              <a:rPr lang="ar-SA" dirty="0" smtClean="0"/>
              <a:t>الصفات التي يجب أن تتسم بها أدوات وألعاب ركن الألعاب الإدراكية:</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365760" indent="-256032" algn="r" rtl="1" fontAlgn="auto">
              <a:spcAft>
                <a:spcPts val="0"/>
              </a:spcAft>
              <a:buFont typeface="Wingdings 3"/>
              <a:buChar char=""/>
              <a:defRPr/>
            </a:pPr>
            <a:r>
              <a:rPr lang="ar-SA" dirty="0" smtClean="0"/>
              <a:t> يزاول الطفل هذه الألعاب بهدوء ويركز كل اهتمامه باللعبة التي أمامه, فيتعامل معها ويستفيد منها, وترى الأطفال في هذه السن يكررون اللعبة مرات عديدة, ويتجلى أهمية هذا الركن في الآتي:</a:t>
            </a:r>
          </a:p>
          <a:p>
            <a:pPr marL="624078" indent="-514350" algn="r" rtl="1" fontAlgn="auto">
              <a:spcAft>
                <a:spcPts val="0"/>
              </a:spcAft>
              <a:buFont typeface="+mj-lt"/>
              <a:buAutoNum type="arabicPeriod"/>
              <a:defRPr/>
            </a:pPr>
            <a:r>
              <a:rPr lang="ar-SA" dirty="0" smtClean="0"/>
              <a:t> تنمية تناسق الذراع واليد بالنظر والعينين.</a:t>
            </a:r>
          </a:p>
          <a:p>
            <a:pPr marL="624078" indent="-514350" algn="r" rtl="1" fontAlgn="auto">
              <a:spcAft>
                <a:spcPts val="0"/>
              </a:spcAft>
              <a:buFont typeface="+mj-lt"/>
              <a:buAutoNum type="arabicPeriod"/>
              <a:defRPr/>
            </a:pPr>
            <a:r>
              <a:rPr lang="ar-SA" dirty="0" smtClean="0"/>
              <a:t> تنمية العضلات الصغيرة وأنامل الأطفال من خلال التعامل مع الألعاب باليدين والأصابع.</a:t>
            </a:r>
          </a:p>
          <a:p>
            <a:pPr marL="624078" indent="-514350" algn="r" rtl="1" fontAlgn="auto">
              <a:spcAft>
                <a:spcPts val="0"/>
              </a:spcAft>
              <a:buFont typeface="+mj-lt"/>
              <a:buAutoNum type="arabicPeriod"/>
              <a:defRPr/>
            </a:pPr>
            <a:r>
              <a:rPr lang="ar-SA" dirty="0" smtClean="0"/>
              <a:t> شعور الطفل بالاستمتاع والارتياح عندما ينجح في التوصل إلى إنجاز عمله.</a:t>
            </a:r>
          </a:p>
          <a:p>
            <a:pPr marL="624078" indent="-514350" algn="r" rtl="1" fontAlgn="auto">
              <a:spcAft>
                <a:spcPts val="0"/>
              </a:spcAft>
              <a:buFont typeface="+mj-lt"/>
              <a:buAutoNum type="arabicPeriod"/>
              <a:defRPr/>
            </a:pPr>
            <a:r>
              <a:rPr lang="ar-SA" dirty="0" smtClean="0"/>
              <a:t> يتابع نشاطه في هذا الركن حسب نمط خاص به, فإذا رغب كرر اللعبة عدة مرات أو انتقل إلى لعبة أخرى.</a:t>
            </a:r>
          </a:p>
          <a:p>
            <a:pPr marL="624078" indent="-514350" algn="r" rtl="1" fontAlgn="auto">
              <a:spcAft>
                <a:spcPts val="0"/>
              </a:spcAft>
              <a:buFont typeface="+mj-lt"/>
              <a:buAutoNum type="arabicPeriod"/>
              <a:defRPr/>
            </a:pPr>
            <a:r>
              <a:rPr lang="ar-SA" dirty="0" smtClean="0"/>
              <a:t> يتدرب الطفل في هذا الركن على مفاهيم إدراكية متنوعة, فهناك ألعاب التطابق والتجميع والتسلسل يمارسها ويتدرب على استعمالها.</a:t>
            </a:r>
            <a:endParaRPr lang="en-US" dirty="0"/>
          </a:p>
        </p:txBody>
      </p:sp>
      <p:sp>
        <p:nvSpPr>
          <p:cNvPr id="3" name="Title 2"/>
          <p:cNvSpPr>
            <a:spLocks noGrp="1"/>
          </p:cNvSpPr>
          <p:nvPr>
            <p:ph type="title"/>
          </p:nvPr>
        </p:nvSpPr>
        <p:spPr/>
        <p:txBody>
          <a:bodyPr/>
          <a:lstStyle/>
          <a:p>
            <a:pPr algn="r" rtl="1" fontAlgn="auto">
              <a:spcAft>
                <a:spcPts val="0"/>
              </a:spcAft>
              <a:defRPr/>
            </a:pPr>
            <a:r>
              <a:rPr lang="ar-SA" dirty="0" smtClean="0"/>
              <a:t>أهمية ركن الأعمال الإدراكية:</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365760" indent="-256032" algn="r" rtl="1" fontAlgn="auto">
              <a:spcAft>
                <a:spcPts val="0"/>
              </a:spcAft>
              <a:buFont typeface="Wingdings 3"/>
              <a:buChar char=""/>
              <a:defRPr/>
            </a:pPr>
            <a:r>
              <a:rPr lang="ar-SA" dirty="0" smtClean="0"/>
              <a:t> تقوم المعلمة بتحديد مكان محدد ومحصور لركن الألعاب الإدراكية.</a:t>
            </a:r>
          </a:p>
          <a:p>
            <a:pPr marL="365760" indent="-256032" algn="r" rtl="1" fontAlgn="auto">
              <a:spcAft>
                <a:spcPts val="0"/>
              </a:spcAft>
              <a:buFont typeface="Wingdings 3"/>
              <a:buChar char=""/>
              <a:defRPr/>
            </a:pPr>
            <a:r>
              <a:rPr lang="ar-SA" dirty="0" smtClean="0"/>
              <a:t> تضع المعلمة هذا الركن بجانب أركان أخرى هادئة كركن المطالعة مثلا, بحيث يستطيع الطفل التركيز ومتابعة عمله بهدوء.</a:t>
            </a:r>
          </a:p>
          <a:p>
            <a:pPr marL="365760" indent="-256032" algn="r" rtl="1" fontAlgn="auto">
              <a:spcAft>
                <a:spcPts val="0"/>
              </a:spcAft>
              <a:buFont typeface="Wingdings 3"/>
              <a:buChar char=""/>
              <a:defRPr/>
            </a:pPr>
            <a:r>
              <a:rPr lang="ar-SA" dirty="0" smtClean="0"/>
              <a:t> تفصل المعلمة هذا الركن عن ركن المكعبات وركن الرمل وركن الفنون وتبعده عنهم.</a:t>
            </a:r>
          </a:p>
          <a:p>
            <a:pPr marL="365760" indent="-256032" algn="r" rtl="1" fontAlgn="auto">
              <a:spcAft>
                <a:spcPts val="0"/>
              </a:spcAft>
              <a:buFont typeface="Wingdings 3"/>
              <a:buChar char=""/>
              <a:defRPr/>
            </a:pPr>
            <a:r>
              <a:rPr lang="ar-SA" dirty="0" smtClean="0"/>
              <a:t> تضع المعلمة ضمن الركن بساطا على الأرض أو طاولة مع كراسيها.</a:t>
            </a:r>
          </a:p>
          <a:p>
            <a:pPr marL="365760" indent="-256032" algn="r" rtl="1" fontAlgn="auto">
              <a:spcAft>
                <a:spcPts val="0"/>
              </a:spcAft>
              <a:buFont typeface="Wingdings 3"/>
              <a:buChar char=""/>
              <a:defRPr/>
            </a:pPr>
            <a:r>
              <a:rPr lang="ar-SA" dirty="0" smtClean="0"/>
              <a:t> تضع المعلمة أمام الطفل فقط الألعاب والمواد والأدوات التي ترغب أن يستعملوها, ولا تضع أمامهم أداة لا توافق على استعمالها.</a:t>
            </a:r>
          </a:p>
          <a:p>
            <a:pPr marL="365760" indent="-256032" algn="r" rtl="1" fontAlgn="auto">
              <a:spcAft>
                <a:spcPts val="0"/>
              </a:spcAft>
              <a:buFont typeface="Wingdings 3"/>
              <a:buChar char=""/>
              <a:defRPr/>
            </a:pPr>
            <a:r>
              <a:rPr lang="ar-SA" dirty="0" smtClean="0"/>
              <a:t> تتفقد المعلمة يوميا مع الأطفال الألعاب الإدراكية قبل مغادرتهم الصف, وتتأكد من سحب كل الأدوات والألعاب المكسورة أو الناقصة أو الممزقة, لأن وجود أدوات معطوبة أو مكسورة أمام الأطفال يزيد من درجة خرابها, ويشعرهم بعدم جدية هذا الركن واستهتار المعلمة به, كما أن الألعاب الإدراكية الناقصة تعيق الملية العقلية وتؤدي على شعور الطفل بالملل.</a:t>
            </a:r>
            <a:endParaRPr lang="en-US" dirty="0"/>
          </a:p>
        </p:txBody>
      </p:sp>
      <p:sp>
        <p:nvSpPr>
          <p:cNvPr id="3" name="Title 2"/>
          <p:cNvSpPr>
            <a:spLocks noGrp="1"/>
          </p:cNvSpPr>
          <p:nvPr>
            <p:ph type="title"/>
          </p:nvPr>
        </p:nvSpPr>
        <p:spPr/>
        <p:txBody>
          <a:bodyPr/>
          <a:lstStyle/>
          <a:p>
            <a:pPr algn="r" rtl="1" fontAlgn="auto">
              <a:spcAft>
                <a:spcPts val="0"/>
              </a:spcAft>
              <a:defRPr/>
            </a:pPr>
            <a:r>
              <a:rPr lang="ar-SA" dirty="0" smtClean="0"/>
              <a:t>طريقة تنظيم ركن الأعمال </a:t>
            </a:r>
            <a:r>
              <a:rPr lang="ar-SA" dirty="0" err="1" smtClean="0"/>
              <a:t>الإداركية</a:t>
            </a:r>
            <a:r>
              <a:rPr lang="ar-SA"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fontAlgn="auto">
              <a:spcAft>
                <a:spcPts val="0"/>
              </a:spcAft>
              <a:defRPr/>
            </a:pPr>
            <a:r>
              <a:rPr lang="ar-SA" dirty="0" smtClean="0">
                <a:solidFill>
                  <a:schemeClr val="bg1"/>
                </a:solidFill>
              </a:rPr>
              <a:t>ركن البحث والاكتشاف</a:t>
            </a:r>
            <a:endParaRPr lang="en-US" dirty="0">
              <a:solidFill>
                <a:schemeClr val="bg1"/>
              </a:solidFill>
            </a:endParaRPr>
          </a:p>
        </p:txBody>
      </p:sp>
      <p:sp>
        <p:nvSpPr>
          <p:cNvPr id="18434" name="Text Placeholder 2"/>
          <p:cNvSpPr>
            <a:spLocks noGrp="1"/>
          </p:cNvSpPr>
          <p:nvPr>
            <p:ph type="body" idx="1"/>
          </p:nvPr>
        </p:nvSpPr>
        <p:spPr>
          <a:xfrm>
            <a:off x="3922713" y="2932113"/>
            <a:ext cx="4572000" cy="1454150"/>
          </a:xfrm>
        </p:spPr>
        <p:txBody>
          <a:bodyPr/>
          <a:lstStyle/>
          <a:p>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Content Placeholder 1"/>
          <p:cNvSpPr>
            <a:spLocks noGrp="1"/>
          </p:cNvSpPr>
          <p:nvPr>
            <p:ph idx="1"/>
          </p:nvPr>
        </p:nvSpPr>
        <p:spPr/>
        <p:txBody>
          <a:bodyPr/>
          <a:lstStyle/>
          <a:p>
            <a:pPr algn="r" rtl="1"/>
            <a:r>
              <a:rPr lang="ar-SA" smtClean="0"/>
              <a:t> ويسمى أيضا ركن تعلم العلوم, ويعتبر هذا الركن من الأركان المهمة في بيئة الطفل.</a:t>
            </a:r>
          </a:p>
          <a:p>
            <a:pPr algn="r" rtl="1"/>
            <a:r>
              <a:rPr lang="ar-SA" smtClean="0"/>
              <a:t>فهو الركن الذي يحتوي على حيوانات مختلفة في أوجه تطورها ونموها.</a:t>
            </a:r>
          </a:p>
          <a:p>
            <a:pPr algn="r" rtl="1"/>
            <a:r>
              <a:rPr lang="ar-SA" smtClean="0"/>
              <a:t> وهو الركن الذي يحتوى كذلك نباتات بأشكالها المختلفة من جذور وسيقان وأوراق.</a:t>
            </a:r>
          </a:p>
          <a:p>
            <a:pPr algn="r" rtl="1"/>
            <a:r>
              <a:rPr lang="ar-SA" smtClean="0"/>
              <a:t> وهو الركن الذي توضع فيه أنواع من التربة والحصى والقواقع والأصداف والحشرات.</a:t>
            </a:r>
          </a:p>
          <a:p>
            <a:pPr algn="r" rtl="1"/>
            <a:endParaRPr lang="en-US" smtClean="0"/>
          </a:p>
        </p:txBody>
      </p:sp>
      <p:sp>
        <p:nvSpPr>
          <p:cNvPr id="3" name="Title 2"/>
          <p:cNvSpPr>
            <a:spLocks noGrp="1"/>
          </p:cNvSpPr>
          <p:nvPr>
            <p:ph type="title"/>
          </p:nvPr>
        </p:nvSpPr>
        <p:spPr/>
        <p:txBody>
          <a:bodyPr/>
          <a:lstStyle/>
          <a:p>
            <a:pPr algn="r" rtl="1" fontAlgn="auto">
              <a:spcAft>
                <a:spcPts val="0"/>
              </a:spcAft>
              <a:defRPr/>
            </a:pPr>
            <a:r>
              <a:rPr lang="ar-SA" dirty="0" smtClean="0"/>
              <a:t>ركن البحث والاكتشاف:</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Content Placeholder 1"/>
          <p:cNvSpPr>
            <a:spLocks noGrp="1"/>
          </p:cNvSpPr>
          <p:nvPr>
            <p:ph idx="1"/>
          </p:nvPr>
        </p:nvSpPr>
        <p:spPr/>
        <p:txBody>
          <a:bodyPr/>
          <a:lstStyle/>
          <a:p>
            <a:pPr marL="623888" indent="-514350" algn="r" rtl="1">
              <a:buFont typeface="Lucida Sans Unicode" pitchFamily="34" charset="0"/>
              <a:buAutoNum type="arabicPeriod"/>
            </a:pPr>
            <a:r>
              <a:rPr lang="ar-SA" smtClean="0"/>
              <a:t> تنمية مفهوم تقدير الحياة لدى الطفل بجميع أشكال الكائنات فيها.</a:t>
            </a:r>
          </a:p>
          <a:p>
            <a:pPr marL="623888" indent="-514350" algn="r" rtl="1">
              <a:buFont typeface="Lucida Sans Unicode" pitchFamily="34" charset="0"/>
              <a:buAutoNum type="arabicPeriod"/>
            </a:pPr>
            <a:r>
              <a:rPr lang="ar-SA" smtClean="0"/>
              <a:t> إيصال الطفل لفهم البيئة الطبيعية من حوله.</a:t>
            </a:r>
          </a:p>
          <a:p>
            <a:pPr marL="623888" indent="-514350" algn="r" rtl="1">
              <a:buFont typeface="Lucida Sans Unicode" pitchFamily="34" charset="0"/>
              <a:buAutoNum type="arabicPeriod"/>
            </a:pPr>
            <a:r>
              <a:rPr lang="ar-SA" smtClean="0"/>
              <a:t> تكوين ثروة من المعلومات.</a:t>
            </a:r>
          </a:p>
          <a:p>
            <a:pPr marL="623888" indent="-514350" algn="r" rtl="1">
              <a:buFont typeface="Lucida Sans Unicode" pitchFamily="34" charset="0"/>
              <a:buAutoNum type="arabicPeriod"/>
            </a:pPr>
            <a:r>
              <a:rPr lang="ar-SA" smtClean="0"/>
              <a:t> توعية حب الاستطلاع الإدراكي والرغبة في البحث والاكتشاف للوصول إلى الأجوبة.</a:t>
            </a:r>
            <a:endParaRPr lang="en-US" smtClean="0"/>
          </a:p>
        </p:txBody>
      </p:sp>
      <p:sp>
        <p:nvSpPr>
          <p:cNvPr id="3" name="Title 2"/>
          <p:cNvSpPr>
            <a:spLocks noGrp="1"/>
          </p:cNvSpPr>
          <p:nvPr>
            <p:ph type="title"/>
          </p:nvPr>
        </p:nvSpPr>
        <p:spPr/>
        <p:txBody>
          <a:bodyPr/>
          <a:lstStyle/>
          <a:p>
            <a:pPr algn="r" rtl="1" fontAlgn="auto">
              <a:spcAft>
                <a:spcPts val="0"/>
              </a:spcAft>
              <a:defRPr/>
            </a:pPr>
            <a:r>
              <a:rPr lang="ar-SA" dirty="0" smtClean="0"/>
              <a:t>أهداف ركن البحث والاكتشاف:</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1"/>
          <p:cNvSpPr>
            <a:spLocks noGrp="1"/>
          </p:cNvSpPr>
          <p:nvPr>
            <p:ph idx="1"/>
          </p:nvPr>
        </p:nvSpPr>
        <p:spPr/>
        <p:txBody>
          <a:bodyPr/>
          <a:lstStyle/>
          <a:p>
            <a:pPr algn="r" rtl="1"/>
            <a:r>
              <a:rPr lang="ar-SA" smtClean="0"/>
              <a:t> طاولة ورفوف لعرض الأشياء الطبيعية المختلفة التي يحضرها الأطفال معهم.</a:t>
            </a:r>
          </a:p>
          <a:p>
            <a:pPr algn="r" rtl="1"/>
            <a:r>
              <a:rPr lang="ar-SA" smtClean="0"/>
              <a:t> حيوانات ونباتات مختلفة في أقفاصها.</a:t>
            </a:r>
          </a:p>
          <a:p>
            <a:pPr algn="r" rtl="1"/>
            <a:r>
              <a:rPr lang="ar-SA" smtClean="0"/>
              <a:t> أنواع متنوعة من أجهزة الوزن, مغناطيس, بطاريات, زجاج مكبر, أجراس.</a:t>
            </a:r>
          </a:p>
          <a:p>
            <a:pPr algn="r" rtl="1"/>
            <a:r>
              <a:rPr lang="ar-SA" smtClean="0"/>
              <a:t> صور من كتب علمية, شرائط مرئية مسجلة.</a:t>
            </a:r>
          </a:p>
          <a:p>
            <a:pPr algn="r" rtl="1"/>
            <a:r>
              <a:rPr lang="ar-SA" smtClean="0"/>
              <a:t> مجموعات من صخور, ريش, أخشاب, حصى, حشرات محنطة.</a:t>
            </a:r>
            <a:endParaRPr lang="en-US" smtClean="0"/>
          </a:p>
        </p:txBody>
      </p:sp>
      <p:sp>
        <p:nvSpPr>
          <p:cNvPr id="3" name="Title 2"/>
          <p:cNvSpPr>
            <a:spLocks noGrp="1"/>
          </p:cNvSpPr>
          <p:nvPr>
            <p:ph type="title"/>
          </p:nvPr>
        </p:nvSpPr>
        <p:spPr/>
        <p:txBody>
          <a:bodyPr/>
          <a:lstStyle/>
          <a:p>
            <a:pPr algn="r" rtl="1" fontAlgn="auto">
              <a:spcAft>
                <a:spcPts val="0"/>
              </a:spcAft>
              <a:defRPr/>
            </a:pPr>
            <a:r>
              <a:rPr lang="ar-SA" dirty="0" smtClean="0"/>
              <a:t>الأدوات اللازمة لركن البحث والاكتشاف:</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themeOverride>
</file>

<file path=ppt/theme/themeOverride2.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themeOverride>
</file>

<file path=ppt/theme/themeOverride3.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themeOverride>
</file>

<file path=ppt/theme/themeOverride4.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themeOverride>
</file>

<file path=docProps/app.xml><?xml version="1.0" encoding="utf-8"?>
<Properties xmlns="http://schemas.openxmlformats.org/officeDocument/2006/extended-properties" xmlns:vt="http://schemas.openxmlformats.org/officeDocument/2006/docPropsVTypes">
  <Template>Concourse</Template>
  <TotalTime>146</TotalTime>
  <Words>675</Words>
  <Application>Microsoft Office PowerPoint</Application>
  <PresentationFormat>On-screen Show (4:3)</PresentationFormat>
  <Paragraphs>70</Paragraphs>
  <Slides>17</Slides>
  <Notes>0</Notes>
  <HiddenSlides>0</HiddenSlides>
  <MMClips>0</MMClips>
  <ScaleCrop>false</ScaleCrop>
  <HeadingPairs>
    <vt:vector size="6" baseType="variant">
      <vt:variant>
        <vt:lpstr>الخطوط المستخدمة</vt:lpstr>
      </vt:variant>
      <vt:variant>
        <vt:i4>6</vt:i4>
      </vt:variant>
      <vt:variant>
        <vt:lpstr>قالب التصميم</vt:lpstr>
      </vt:variant>
      <vt:variant>
        <vt:i4>8</vt:i4>
      </vt:variant>
      <vt:variant>
        <vt:lpstr>عناوين الشرائح</vt:lpstr>
      </vt:variant>
      <vt:variant>
        <vt:i4>17</vt:i4>
      </vt:variant>
    </vt:vector>
  </HeadingPairs>
  <TitlesOfParts>
    <vt:vector size="31" baseType="lpstr">
      <vt:lpstr>Lucida Sans Unicode</vt:lpstr>
      <vt:lpstr>Arial</vt:lpstr>
      <vt:lpstr>Wingdings 3</vt:lpstr>
      <vt:lpstr>Verdana</vt:lpstr>
      <vt:lpstr>Wingdings 2</vt:lpstr>
      <vt:lpstr>Calibri</vt:lpstr>
      <vt:lpstr>Concourse</vt:lpstr>
      <vt:lpstr>Concourse</vt:lpstr>
      <vt:lpstr>Concourse</vt:lpstr>
      <vt:lpstr>Concourse</vt:lpstr>
      <vt:lpstr>Concourse</vt:lpstr>
      <vt:lpstr>Concourse</vt:lpstr>
      <vt:lpstr>Concourse</vt:lpstr>
      <vt:lpstr>Concourse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الأركان التعليمية</dc:title>
  <dc:creator>Win7</dc:creator>
  <cp:lastModifiedBy>DELL</cp:lastModifiedBy>
  <cp:revision>17</cp:revision>
  <dcterms:created xsi:type="dcterms:W3CDTF">2011-05-14T13:28:37Z</dcterms:created>
  <dcterms:modified xsi:type="dcterms:W3CDTF">2011-12-11T16:35:20Z</dcterms:modified>
</cp:coreProperties>
</file>