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0E330C-9020-4A36-8EC5-D0B88BF01E5D}" type="datetimeFigureOut">
              <a:rPr lang="en-US"/>
              <a:pPr>
                <a:defRPr/>
              </a:pPr>
              <a:t>12/11/2011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9C0FFA-8B9A-43A9-8E8A-6CDEACA3757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40C99-1B86-4CD8-AA33-6E29CD5931DE}" type="datetimeFigureOut">
              <a:rPr lang="en-US"/>
              <a:pPr>
                <a:defRPr/>
              </a:pPr>
              <a:t>12/11/2011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81824-FAF3-40A5-9271-711E521835F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A027-7D68-49F6-9608-D3930A539E16}" type="datetimeFigureOut">
              <a:rPr lang="en-US"/>
              <a:pPr>
                <a:defRPr/>
              </a:pPr>
              <a:t>12/11/2011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279C3-8805-44CF-8B88-B3D0F804041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09C8-B854-4A0C-BF7F-02A4689ABDD8}" type="datetimeFigureOut">
              <a:rPr lang="en-US"/>
              <a:pPr>
                <a:defRPr/>
              </a:pPr>
              <a:t>12/11/2011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D9051-C5DC-4A20-A55C-13090F6BF43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CAE5DA-84A2-4E61-9938-BEC96807D1F6}" type="datetimeFigureOut">
              <a:rPr lang="en-US"/>
              <a:pPr>
                <a:defRPr/>
              </a:pPr>
              <a:t>12/11/2011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4E3CE-FFA4-44A8-AC7D-E5E162617A1D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CAA19E-E036-4DEA-8EE7-DD5AA660D01B}" type="datetimeFigureOut">
              <a:rPr lang="en-US"/>
              <a:pPr>
                <a:defRPr/>
              </a:pPr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C411E-CF91-4ABF-991D-8097CAD4100E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6F7E17-3FA2-48C9-B993-535F4217E921}" type="datetimeFigureOut">
              <a:rPr lang="en-US"/>
              <a:pPr>
                <a:defRPr/>
              </a:pPr>
              <a:t>12/11/2011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DAB10-9B6F-4526-8645-8D5385878E33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15D274-664E-41F3-A632-CECA2506BC16}" type="datetimeFigureOut">
              <a:rPr lang="en-US"/>
              <a:pPr>
                <a:defRPr/>
              </a:pPr>
              <a:t>12/11/2011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92CA7-99D6-4D2B-8716-87E85B4C4B62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A0BC0-97B2-41BA-AD0A-2DAF30868CD4}" type="datetimeFigureOut">
              <a:rPr lang="en-US"/>
              <a:pPr>
                <a:defRPr/>
              </a:pPr>
              <a:t>12/11/2011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5D590-F0DD-4D2A-A140-1FCE7C8F6B0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AFB5E6-F010-46C5-A7D6-A0ACDFD6DA26}" type="datetimeFigureOut">
              <a:rPr lang="en-US"/>
              <a:pPr>
                <a:defRPr/>
              </a:pPr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9E117-0827-4FE9-AECA-6C4D961A520D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1AF1F30-CC2A-4F79-B426-BAE11DFC0A5E}" type="datetimeFigureOut">
              <a:rPr lang="en-US"/>
              <a:pPr>
                <a:defRPr/>
              </a:pPr>
              <a:t>12/11/2011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F072D-586C-4044-BBC1-CFC5B4EFD8A7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AB70740-C354-4B54-828F-79C5D9F44044}" type="datetimeFigureOut">
              <a:rPr lang="en-US"/>
              <a:pPr>
                <a:defRPr/>
              </a:pPr>
              <a:t>12/11/2011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000">
                <a:latin typeface="Lucida Sans Unicode" pitchFamily="34" charset="0"/>
              </a:defRPr>
            </a:lvl1pPr>
          </a:lstStyle>
          <a:p>
            <a:fld id="{9B0DB1AC-DB62-43BC-A0A9-9CE00A530158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sa/imgres?imgurl=http://chatt.hdsb.ca/~hammondi/S0B193EA5.0/clip_art_for_website.jpg&amp;imgrefurl=http://freeretirementeducation.org/zl-School-Kids-Clip-Art/&amp;usg=__Ii736x1UZkB1g_ahq5iFZoMGfV0=&amp;h=371&amp;w=500&amp;sz=51&amp;hl=ar&amp;start=9&amp;zoom=1&amp;tbnid=LbuC7-4LL7Zv6M:&amp;tbnh=96&amp;tbnw=130&amp;ei=TUOzTbm_OYOb8QPBurzRAQ&amp;prev=/images?q=kids+in+classroom+clipart&amp;hl=ar&amp;safe=active&amp;sa=G&amp;biw=1020&amp;bih=555&amp;gbv=2&amp;tbm=isch&amp;itbs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sa/imgres?imgurl=http://3.bp.blogspot.com/_NQwJSdmuOLk/TKTAID_sIyI/AAAAAAAAAFk/AJVZiVfp_UI/s1600/ClipArt_Reading_Circle-315x254.jpg&amp;imgrefurl=http://xfdxnrallaboutmaths.blogspot.com/&amp;usg=__Lepr1etRkBV877Jrjy-qcb8TXCY=&amp;h=254&amp;w=315&amp;sz=22&amp;hl=ar&amp;start=7&amp;zoom=1&amp;tbnid=VXXu036nTYmJiM:&amp;tbnh=94&amp;tbnw=117&amp;ei=TUOzTbm_OYOb8QPBurzRAQ&amp;prev=/images?q=kids+in+classroom+clipart&amp;hl=ar&amp;safe=active&amp;sa=G&amp;biw=1020&amp;bih=555&amp;gbv=2&amp;tbm=isch&amp;itbs=1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.sa/imgres?imgurl=http://2.bp.blogspot.com/_-6V0B3hdObA/TRLBmF5JL9I/AAAAAAAACME/OiPOAjLKToI/s1600/books%2525252B-%2525252Bclipart.gif&amp;imgrefurl=http://laptopcentercali.com/website.php?q=free-school-clip-art-images&amp;page=7&amp;usg=__4y8ujApLqi2oJOZ2VLZHFUOjZrA=&amp;h=364&amp;w=417&amp;sz=63&amp;hl=ar&amp;start=209&amp;zoom=1&amp;tbnid=4WOg2EI1NiI0rM:&amp;tbnh=122&amp;tbnw=140&amp;ei=VESzTeOpA4mR4gbkspTeCw&amp;prev=/search?q=kids+in+classroom+clipart&amp;hl=ar&amp;safe=active&amp;sa=G&amp;biw=1020&amp;bih=555&amp;gbv=2&amp;tbm=isch&amp;itbs=1&amp;iact=rc&amp;dur=0&amp;page=13&amp;ndsp=17&amp;ved=1t:429,r:6,s:209&amp;tx=83&amp;ty=5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.sa/imgres?imgurl=http://www.sbschool.us/clipart_nonmoving/reading-teacher.gif&amp;imgrefurl=http://jayantadas.com/preschool-teacher-clipart&amp;usg=__MXiA8Wk_OPa60XEDeVlgwxRRLEo=&amp;h=432&amp;w=331&amp;sz=38&amp;hl=ar&amp;start=31&amp;zoom=1&amp;tbnid=oGktGzEcNLWJ2M:&amp;tbnh=119&amp;tbnw=91&amp;ei=ckOzTZiRA9zb4wbbuITmCw&amp;prev=/images?q=kids+in+classroom+clipart&amp;hl=ar&amp;safe=active&amp;sa=G&amp;biw=1020&amp;bih=555&amp;gbv=2&amp;tbm=isch&amp;itbs=1&amp;iact=rc&amp;dur=375&amp;page=3&amp;ndsp=18&amp;ved=1t:429,r:9,s:31&amp;tx=39&amp;ty=6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sa/imgres?imgurl=http://ahaimages.com/ca/schlpics/0058bAImg.jpg&amp;imgrefurl=http://info-net.org.pl/speed/kindergarten-classroom-clip-art&amp;page=3&amp;usg=__K8mGBMiyE7VN2FwrOC9YqRHGOFc=&amp;h=109&amp;w=135&amp;sz=7&amp;hl=ar&amp;start=11&amp;zoom=1&amp;tbnid=4GCRljDBxYGFtM:&amp;tbnh=74&amp;tbnw=92&amp;ei=IkSzTeL9FMGY8QOQk4nRAQ&amp;prev=/search?q=kids+in+classroom+clipart&amp;hl=ar&amp;safe=active&amp;sa=G&amp;biw=1020&amp;bih=555&amp;gbv=2&amp;tbm=isch&amp;itbs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.sa/imgres?imgurl=http://www.clipartoday.com/_thumbs/005/002/Clipart/School/Classes/Classrooms/school_classroom_108545_tnb.png&amp;imgrefurl=http://alexanderdesign.nl/exl/administrator/school-children-clipart&amp;page=5&amp;usg=__fJrXTbGYNd2XcCHIPfzCT6myuOQ=&amp;h=342&amp;w=350&amp;sz=82&amp;hl=ar&amp;start=68&amp;zoom=1&amp;tbnid=pG-uX4a05UlozM:&amp;tbnh=126&amp;tbnw=130&amp;ei=2kOzTfPFNcSD4QaiwcGfDA&amp;prev=/images?q=kids+in+classroom+clipart&amp;hl=ar&amp;safe=active&amp;sa=G&amp;biw=1020&amp;bih=555&amp;gbv=2&amp;tbm=isch&amp;itbs=1&amp;iact=rc&amp;dur=390&amp;page=5&amp;ndsp=18&amp;ved=1t:429,r:14,s:68&amp;tx=56&amp;ty=7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sa/imgres?imgurl=http://www.clipartfreak.com/wp-content/uploads/2009/03/school-clip-art-031.jpg&amp;imgrefurl=http://laptopcentercali.com/website.php?q=free-school-clip-art-pictures&amp;page=7&amp;usg=__RYXpYZUxFbxvCKg7bfioEH2q9oE=&amp;h=212&amp;w=380&amp;sz=21&amp;hl=ar&amp;start=138&amp;zoom=1&amp;tbnid=ULlU3dKinmdJoM:&amp;tbnh=101&amp;tbnw=181&amp;ei=_0OzTfChOYjT4wapjOWFDA&amp;prev=/images?q=kids+in+classroom+clipart&amp;hl=ar&amp;safe=active&amp;sa=G&amp;biw=1020&amp;bih=555&amp;gbv=2&amp;tbm=isch&amp;itbs=1&amp;iact=rc&amp;dur=218&amp;page=9&amp;ndsp=18&amp;ved=1t:429,r:14,s:138&amp;tx=101&amp;ty=4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sa/imgres?imgurl=http://3.bp.blogspot.com/_S4rqtpLktRc/S_ANiyvpjdI/AAAAAAAAAqU/Cg1_TL4l4RQ/s1600/cartoon_kids2.png&amp;imgrefurl=http://ygejajvyf.blogspot.com/2011/04/cartoon-beach-clipart.html&amp;usg=__AFmeLi-PJw8D8RxQCGSKqE8nUwU=&amp;h=260&amp;w=475&amp;sz=93&amp;hl=ar&amp;start=15&amp;zoom=1&amp;tbnid=W9KqBAX9sBhFMM:&amp;tbnh=71&amp;tbnw=129&amp;ei=bEOzTcnFBMeW8QO46LXRAQ&amp;prev=/search?q=kids+in+classroom+clipart&amp;hl=ar&amp;safe=active&amp;sa=G&amp;biw=1020&amp;bih=555&amp;gbv=2&amp;tbm=isch&amp;itb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sa/imgres?imgurl=http://images.clipartof.com/small/215425-Royalty-Free-RF-Clipart-Illustration-Of-Diverse-School-Kids-Raising-Their-Hands-In-Class.jpg&amp;imgrefurl=http://amdcomval.com/diverse-classroom-clipart&amp;usg=__i15yg06mMkJjyesWsNmmzT5Oo1k=&amp;h=315&amp;w=450&amp;sz=88&amp;hl=ar&amp;start=15&amp;zoom=1&amp;tbnid=QK3QMtl0T9EHOM:&amp;tbnh=121&amp;tbnw=173&amp;ei=cUSzTbvQNoys4Aa54vnsCw&amp;prev=/search?q=kids+in+classroom+clipart&amp;hl=ar&amp;safe=active&amp;sa=G&amp;biw=1020&amp;bih=555&amp;gbv=2&amp;tbm=isch&amp;itbs=1&amp;iact=rc&amp;dur=546&amp;page=2&amp;ndsp=16&amp;ved=1t:429,r:10,s:15&amp;tx=92&amp;ty=5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sa/imgres?imgurl=http://www.skitsap.wednet.edu/1457206613432833/lib/1457206613432833/children_clip_art.jpg&amp;imgrefurl=http://www.skitsap.wednet.edu/1457206613432833/&amp;usg=__Xmei_vf3YO3A1nPLYVFhMkQshGU=&amp;h=283&amp;w=300&amp;sz=18&amp;hl=ar&amp;start=13&amp;zoom=1&amp;tbnid=LZHOPxGujHR_dM:&amp;tbnh=109&amp;tbnw=116&amp;ei=TUOzTbm_OYOb8QPBurzRAQ&amp;prev=/images?q=kids+in+classroom+clipart&amp;hl=ar&amp;safe=active&amp;sa=G&amp;biw=1020&amp;bih=555&amp;gbv=2&amp;tbm=isch&amp;itbs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ar-SA" dirty="0" smtClean="0">
                <a:solidFill>
                  <a:schemeClr val="tx1"/>
                </a:solidFill>
              </a:rPr>
              <a:t>العمل الحر في الأركان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en-US" smtClean="0"/>
          </a:p>
        </p:txBody>
      </p:sp>
      <p:pic>
        <p:nvPicPr>
          <p:cNvPr id="13315" name="rg_hi" descr="http://t2.gstatic.com/images?q=tbn:ANd9GcT7WYXic-EIBXmPrjbPkGUEsAAdq1iuvrvEtsZvMWKy86j1wAnm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28600"/>
            <a:ext cx="30940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ar-SA" dirty="0" smtClean="0">
                <a:solidFill>
                  <a:schemeClr val="bg1"/>
                </a:solidFill>
              </a:rPr>
              <a:t>أنواع الأركان التعليمية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30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pPr algn="ctr" rtl="1"/>
            <a:r>
              <a:rPr lang="ar-SA" sz="4400" smtClean="0">
                <a:solidFill>
                  <a:schemeClr val="bg1"/>
                </a:solidFill>
              </a:rPr>
              <a:t>ركن المطالعة</a:t>
            </a:r>
            <a:endParaRPr lang="en-US" sz="4400" smtClean="0">
              <a:solidFill>
                <a:schemeClr val="bg1"/>
              </a:solidFill>
            </a:endParaRPr>
          </a:p>
        </p:txBody>
      </p:sp>
      <p:pic>
        <p:nvPicPr>
          <p:cNvPr id="22531" name="rg_hi" descr="http://t2.gstatic.com/images?q=tbn:ANd9GcQp5Q9UzSGF_V1etxIsrll5kwyZzgqcQyXWkDKWn804k7T6JgaRK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048000"/>
            <a:ext cx="3810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>
          <a:xfrm>
            <a:off x="2057400" y="1481138"/>
            <a:ext cx="6629400" cy="4525962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3555" name="Picture 3" descr="http://t0.gstatic.com/images?q=tbn:ANd9GcRPI0iYjEZxupKM3VpQwGX2Y-oGv_3L--ByZECLid4KZqkBqLBHfdDJaDURD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124200"/>
            <a:ext cx="1335088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>
          <a:xfrm>
            <a:off x="2438400" y="1481138"/>
            <a:ext cx="6248400" cy="4525962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4579" name="Picture 3" descr="http://t1.gstatic.com/images?q=tbn:ANd9GcTdzqVXDVtQijV6TtAkqCfnt5OjuCS_uNioKDHC9Bt9KwkENKeAgQtknT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133600"/>
            <a:ext cx="2133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>
          <a:xfrm>
            <a:off x="2057400" y="1481138"/>
            <a:ext cx="6629400" cy="4525962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5603" name="rg_hi" descr="http://t1.gstatic.com/images?q=tbn:ANd9GcSV1TP_vDW1ShVpmo8Udt0Qgv3by6HWG40lZlaurF0srmGg0oT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09800"/>
            <a:ext cx="1676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>
          <a:xfrm>
            <a:off x="2209800" y="1481138"/>
            <a:ext cx="6477000" cy="4525962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6627" name="Picture 3" descr="http://t2.gstatic.com/images?q=tbn:ANd9GcRfr9isKej5GZI6M5C-CH-mCjpKnZxwYFLYaH-NBjgnJGf-OVKtiZkkksQ2V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0"/>
            <a:ext cx="1905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 هي فترة من فترات البرنامج اليومي يتوزع فيها الأطفال حسب اختيارهم إلى الأركان التعليمية في غرفة الصف.</a:t>
            </a:r>
          </a:p>
          <a:p>
            <a:pPr marL="365760" indent="-256032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 تتميز هذه الفترة بأنها أطول فترات البرنامج اليومي, وتشمل أكبر اختيارات عمل يقوم بها الطفل.</a:t>
            </a:r>
          </a:p>
          <a:p>
            <a:pPr marL="365760" indent="-256032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 وأطلق تعبير ”عمل حر“ لماذا؟</a:t>
            </a:r>
          </a:p>
          <a:p>
            <a:pPr marL="365760" indent="-256032" algn="r" rtl="1" fontAlgn="auto">
              <a:spcAft>
                <a:spcPts val="0"/>
              </a:spcAft>
              <a:buFont typeface="Wingdings 3"/>
              <a:buNone/>
              <a:defRPr/>
            </a:pPr>
            <a:r>
              <a:rPr lang="ar-SA" dirty="0" smtClean="0"/>
              <a:t>لأنها تتصف بالعملية والعلمية والحيوية, فهي تلبي حاجات الأطفال للتحرك والتجربة بواسطة استعمالهم كافة حواسهم كل حسب قدراته وميوله.</a:t>
            </a:r>
          </a:p>
          <a:p>
            <a:pPr marL="365760" indent="-256032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 وتتطلب هذه الفترة تخطيطا علميا دقيقا من المعلمة لتحصل على نتائج مضمونة.</a:t>
            </a:r>
          </a:p>
          <a:p>
            <a:pPr marL="365760" indent="-256032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 ويمر الطفل في هذه الفترة بأنواع مختلفة من التعلم تقوده إلى صقل مهاراته وتتحرك المعلمة بين الأطفال تساعد البعض وتدعم آراء بعض وتراقب البعض الآخر وتلاحظهم.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fontAlgn="auto">
              <a:spcAft>
                <a:spcPts val="0"/>
              </a:spcAft>
              <a:defRPr/>
            </a:pPr>
            <a:r>
              <a:rPr lang="ar-SA" dirty="0" smtClean="0">
                <a:solidFill>
                  <a:schemeClr val="tx1"/>
                </a:solidFill>
              </a:rPr>
              <a:t>مقدمة: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339" name="Picture 4" descr="http://t0.gstatic.com/images?q=tbn:ANd9GcSv0-uhWg2HEDb821GosZCpfqY099zE2MOTs6ray3O3yO4sDtDZmIsqteWV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0480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mtClean="0"/>
              <a:t> تعتمد فترة العمل الحر في الأركان على تطبيق مبدأ التعلم الذاتي, وهو مبدأ تربوي تعلمي فيه يتفاعل الطفل مع محيطه بحرية لا مسا ومتحسسا كل الأشياء من حوله.</a:t>
            </a:r>
          </a:p>
          <a:p>
            <a:pPr algn="r" rtl="1"/>
            <a:endParaRPr lang="ar-SA" smtClean="0"/>
          </a:p>
          <a:p>
            <a:pPr algn="r" rtl="1"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3" name="rg_hi" descr="http://t2.gstatic.com/images?q=tbn:ANd9GcTpd4pIayi-25rTwQGGT5RhcIzP93z3wrPtGDfZglrG7CShIhaYUHhfOfc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819400"/>
            <a:ext cx="4419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81400" y="1481138"/>
            <a:ext cx="5105400" cy="4525962"/>
          </a:xfrm>
        </p:spPr>
        <p:txBody>
          <a:bodyPr/>
          <a:lstStyle/>
          <a:p>
            <a:pPr algn="r" rtl="1"/>
            <a:r>
              <a:rPr lang="ar-SA" smtClean="0"/>
              <a:t> تلبي ميول الأطفال المختلفة.</a:t>
            </a:r>
          </a:p>
          <a:p>
            <a:pPr algn="r" rtl="1"/>
            <a:r>
              <a:rPr lang="ar-SA" smtClean="0"/>
              <a:t> تؤمن فرصا تعلمية مختلفة.</a:t>
            </a:r>
          </a:p>
          <a:p>
            <a:pPr algn="r" rtl="1"/>
            <a:r>
              <a:rPr lang="ar-SA" smtClean="0"/>
              <a:t> توفر فرصا للتجربة والاختيار.</a:t>
            </a:r>
          </a:p>
          <a:p>
            <a:pPr algn="r" rtl="1"/>
            <a:r>
              <a:rPr lang="ar-SA" smtClean="0"/>
              <a:t> تسمح للطفل بتحمل المسؤولية.</a:t>
            </a:r>
          </a:p>
          <a:p>
            <a:pPr algn="r" rtl="1"/>
            <a:r>
              <a:rPr lang="ar-SA" smtClean="0"/>
              <a:t> تستجيب لحاجات التعلم الذاتي.</a:t>
            </a:r>
          </a:p>
          <a:p>
            <a:pPr algn="r" rtl="1"/>
            <a:r>
              <a:rPr lang="ar-SA" smtClean="0"/>
              <a:t> تساهم في النمو المتكامل للطفل.</a:t>
            </a: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fontAlgn="auto">
              <a:spcAft>
                <a:spcPts val="0"/>
              </a:spcAft>
              <a:defRPr/>
            </a:pPr>
            <a:r>
              <a:rPr lang="ar-SA" dirty="0" smtClean="0">
                <a:solidFill>
                  <a:schemeClr val="tx1"/>
                </a:solidFill>
              </a:rPr>
              <a:t>خصائص العمل الحر في الأركان: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6387" name="Picture 3" descr="http://t0.gstatic.com/images?q=tbn:ANd9GcT4mq3qOkBSXZqf3X5T8GiSj1yCB9bPRCNwEB-VOuF3iKdki9XPHoMbEHQlL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752600"/>
            <a:ext cx="3657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 تبدو فترة العمل الحر في الأركان وكأنها وقت للهو واللعب, وفي الحقيقة هي أصعب فترات البرنامج لأنها تحتاج إلى تنظيم وإدارة من المعلمة.</a:t>
            </a:r>
          </a:p>
          <a:p>
            <a:pPr marL="365760" indent="-256032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 تبدأ المعلمة بتحضير الأطفال لفترة العمل الحر في الأركان وهم لا يزالون حولها في الحلقة, إذ تتفق معهم على الأنظمة التي يلزمهم مراعاتها.</a:t>
            </a:r>
          </a:p>
          <a:p>
            <a:pPr marL="365760" indent="-256032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 من الضروري أن تقف المعلمة أو تجلس في مكان تستطيع منه رؤية كل ما حولها, كما يتمكن الجميع من رؤيتها وذلك لتراقب عمل الأطفال, ولتمنع المشاكل السلوكية.</a:t>
            </a:r>
          </a:p>
          <a:p>
            <a:pPr marL="365760" indent="-256032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 تتفق المعلمة مع الأطفال على إشارة معينة, حتى تصبح رمزا خاصا بينها وبينهم.(أمثلة)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fontAlgn="auto">
              <a:spcAft>
                <a:spcPts val="0"/>
              </a:spcAft>
              <a:defRPr/>
            </a:pPr>
            <a:r>
              <a:rPr lang="ar-SA" dirty="0" smtClean="0">
                <a:solidFill>
                  <a:schemeClr val="tx1"/>
                </a:solidFill>
              </a:rPr>
              <a:t>تنظيم فترة العمل الحر في الأركان: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 وتستعمل المعلمة هذه الإشارات في عدة حالات:</a:t>
            </a:r>
          </a:p>
          <a:p>
            <a:pPr marL="624078" indent="-514350" algn="r" rtl="1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dirty="0" smtClean="0"/>
              <a:t> عندما ترغب تذكير الأطفال أن يخفضوا أصواتهم.</a:t>
            </a:r>
          </a:p>
          <a:p>
            <a:pPr marL="624078" indent="-514350" algn="r" rtl="1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dirty="0" smtClean="0"/>
              <a:t> عندما يحدث شيء طارئ وترغب تغيير تسلسل البرنامج.</a:t>
            </a:r>
          </a:p>
          <a:p>
            <a:pPr marL="624078" indent="-514350" algn="r" rtl="1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dirty="0" smtClean="0"/>
              <a:t> عندما يحين موعد انتهاء فترة العمل الحر في الأركان.</a:t>
            </a:r>
          </a:p>
          <a:p>
            <a:pPr marL="624078" indent="-514350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 تضع المعلمة جميع الأدوات والمواد في متناول يد الأطفال, كما تؤمن المعلمة عددا كافيا من الأركان وأدواتها.</a:t>
            </a:r>
          </a:p>
          <a:p>
            <a:pPr marL="624078" indent="-514350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 تحدد المعلمة عدد الأطفال في كل ركن تعليمي حسب مساحة الصف.</a:t>
            </a:r>
          </a:p>
          <a:p>
            <a:pPr marL="624078" indent="-514350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تنظم المعلمة الوقت بحيث تخصص مدة زمنية لعدد محدد من الأطفال كل يوم لمتابعة قدراتهم.</a:t>
            </a:r>
          </a:p>
          <a:p>
            <a:pPr marL="624078" indent="-514350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 تختار المعلمة طريقة سهلة لتسجيل ملاحظاتها عن الأطفال خلال تنقلاتها بينهم في فترة العمل الحر في الأركان.</a:t>
            </a:r>
          </a:p>
          <a:p>
            <a:pPr marL="624078" indent="-514350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تتأكد المعلمة أنها سجلت اسم الطفل والتاريخ على كل إنتاج قام به من أعمال أو رسوم. </a:t>
            </a:r>
            <a:r>
              <a:rPr lang="ar-SA" b="1" dirty="0" smtClean="0"/>
              <a:t>ما الفائدة من ذلك؟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0" y="1481138"/>
            <a:ext cx="6400800" cy="4525962"/>
          </a:xfrm>
        </p:spPr>
        <p:txBody>
          <a:bodyPr/>
          <a:lstStyle/>
          <a:p>
            <a:pPr algn="r" rtl="1"/>
            <a:r>
              <a:rPr lang="ar-SA" smtClean="0"/>
              <a:t> التأكد من قيام كل طفل بعمل إنتاجي ممتع:</a:t>
            </a:r>
          </a:p>
          <a:p>
            <a:pPr algn="r" rtl="1"/>
            <a:r>
              <a:rPr lang="ar-SA" smtClean="0"/>
              <a:t> إعطاء الطفل فرصا يشعر فيها بالنجاح:</a:t>
            </a:r>
          </a:p>
          <a:p>
            <a:pPr algn="r" rtl="1"/>
            <a:r>
              <a:rPr lang="ar-SA" smtClean="0"/>
              <a:t> تقديم الاقتراحات بدلا من إعطاء الحلول:</a:t>
            </a:r>
          </a:p>
          <a:p>
            <a:pPr algn="r" rtl="1"/>
            <a:r>
              <a:rPr lang="ar-SA" smtClean="0"/>
              <a:t> توفير المواد التي تغني خبرات الأطفال في استعمال حواسهم:</a:t>
            </a:r>
          </a:p>
          <a:p>
            <a:pPr algn="r" rtl="1"/>
            <a:r>
              <a:rPr lang="ar-SA" smtClean="0"/>
              <a:t> الاهتمام الفردي بالطفل:</a:t>
            </a: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fontAlgn="auto">
              <a:spcAft>
                <a:spcPts val="0"/>
              </a:spcAft>
              <a:defRPr/>
            </a:pPr>
            <a:r>
              <a:rPr lang="ar-SA" dirty="0" smtClean="0">
                <a:solidFill>
                  <a:schemeClr val="tx1"/>
                </a:solidFill>
              </a:rPr>
              <a:t>دور المعلمة خلال فترة العمل الحر في الأركان: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9459" name="rg_hi" descr="http://t2.gstatic.com/images?q=tbn:ANd9GcREycjGvp7SMU8paRXoj8mAHAwBykCy73sE6fl4Ib_6ykCroWT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133600"/>
            <a:ext cx="22002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b="1" dirty="0" smtClean="0"/>
              <a:t> تنوع المواد:</a:t>
            </a:r>
          </a:p>
          <a:p>
            <a:pPr marL="365760" indent="-256032" algn="r" rtl="1" fontAlgn="auto">
              <a:spcAft>
                <a:spcPts val="0"/>
              </a:spcAft>
              <a:buFont typeface="Wingdings 3"/>
              <a:buNone/>
              <a:defRPr/>
            </a:pPr>
            <a:r>
              <a:rPr lang="ar-SA" dirty="0" smtClean="0"/>
              <a:t>تختار المعلمة مواد متنوعة مختلفة تقود الطفل لخبرات غنية, فكلما تنوعت المواد التي يستعملها الطفل كلما زادت خبراته وتوسعت آفاق تفكيره.</a:t>
            </a:r>
          </a:p>
          <a:p>
            <a:pPr marL="365760" indent="-256032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b="1" dirty="0" smtClean="0"/>
              <a:t> تدرج مستوى الاستعمال:</a:t>
            </a:r>
          </a:p>
          <a:p>
            <a:pPr marL="365760" indent="-256032" algn="r" rtl="1" fontAlgn="auto">
              <a:spcAft>
                <a:spcPts val="0"/>
              </a:spcAft>
              <a:buFont typeface="Wingdings 3"/>
              <a:buNone/>
              <a:defRPr/>
            </a:pPr>
            <a:r>
              <a:rPr lang="ar-SA" dirty="0" smtClean="0"/>
              <a:t>يجب أن تختار المعلمة مواد تتدرج في الصعوبة بعضها سهل والبعض الآخر أكثر صعوبة, كما تراعي اختيار مواد تلبي مستويات مختلفة من قدرات الأطفال.</a:t>
            </a:r>
          </a:p>
          <a:p>
            <a:pPr marL="365760" indent="-256032" algn="r" rtl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ar-SA" dirty="0" smtClean="0"/>
              <a:t> </a:t>
            </a:r>
            <a:r>
              <a:rPr lang="ar-SA" b="1" dirty="0" smtClean="0"/>
              <a:t>تعدد الأغراض:</a:t>
            </a:r>
          </a:p>
          <a:p>
            <a:pPr marL="365760" indent="-256032" algn="r" rtl="1" fontAlgn="auto">
              <a:spcAft>
                <a:spcPts val="0"/>
              </a:spcAft>
              <a:buFont typeface="Wingdings 3"/>
              <a:buNone/>
              <a:defRPr/>
            </a:pPr>
            <a:r>
              <a:rPr lang="ar-SA" dirty="0" smtClean="0"/>
              <a:t>تختار المعلمة مواد تتعدد أغراضها فيستعملها الطفل بطرائق مختلفة مما يزيد من فعالية الوسيلة وتضاعف استخدامها, وكلما تعددت أغراض المادة زادت فعاليتها.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fontAlgn="auto">
              <a:spcAft>
                <a:spcPts val="0"/>
              </a:spcAft>
              <a:defRPr/>
            </a:pPr>
            <a:r>
              <a:rPr lang="ar-SA" dirty="0" smtClean="0">
                <a:solidFill>
                  <a:schemeClr val="tx1"/>
                </a:solidFill>
              </a:rPr>
              <a:t>أفضل الأدوات يجب أن يتوافر فيها العناصر التالية: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453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قالب التصميم</vt:lpstr>
      </vt:variant>
      <vt:variant>
        <vt:i4>8</vt:i4>
      </vt:variant>
      <vt:variant>
        <vt:lpstr>عناوين الشرائح</vt:lpstr>
      </vt:variant>
      <vt:variant>
        <vt:i4>14</vt:i4>
      </vt:variant>
    </vt:vector>
  </HeadingPairs>
  <TitlesOfParts>
    <vt:vector size="28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العمل الحر في الأركان</dc:title>
  <dc:creator>Win7</dc:creator>
  <cp:lastModifiedBy>DELL</cp:lastModifiedBy>
  <cp:revision>8</cp:revision>
  <dcterms:created xsi:type="dcterms:W3CDTF">2011-04-23T20:48:52Z</dcterms:created>
  <dcterms:modified xsi:type="dcterms:W3CDTF">2011-12-11T16:34:18Z</dcterms:modified>
</cp:coreProperties>
</file>