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16"/>
  </p:notesMasterIdLst>
  <p:sldIdLst>
    <p:sldId id="256" r:id="rId2"/>
    <p:sldId id="257" r:id="rId3"/>
    <p:sldId id="271" r:id="rId4"/>
    <p:sldId id="258" r:id="rId5"/>
    <p:sldId id="259" r:id="rId6"/>
    <p:sldId id="260" r:id="rId7"/>
    <p:sldId id="263" r:id="rId8"/>
    <p:sldId id="262" r:id="rId9"/>
    <p:sldId id="265" r:id="rId10"/>
    <p:sldId id="268" r:id="rId11"/>
    <p:sldId id="269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0066"/>
    <a:srgbClr val="FF33CC"/>
    <a:srgbClr val="DA58CB"/>
    <a:srgbClr val="6ADB57"/>
    <a:srgbClr val="99FF99"/>
    <a:srgbClr val="000000"/>
    <a:srgbClr val="8AD8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920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29BF72-EA0C-4590-A145-307D4E25E994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B0FD95A-031B-440C-8CA6-697DADDA3BE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عنصر نائب لصورة الشريحة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15363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A3EE01-BCE7-4E1F-BCBF-B697567825C5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10.wav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D460F9A-8498-4868-926F-E30BCDDC94A8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7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8ED974-68DC-4C1D-90DB-C6AF665374C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BDB2B-200E-41D8-A3C8-B516DD0C240E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5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CE566-E7F3-43F2-84A5-12DBE215181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AEABDB-4176-4E3E-8AD5-6D7688A9CE43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2156F08-2F35-44D8-A83D-08B136A2B3E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8B7CA-8394-49BD-A0B1-6DA2AD873291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5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B44B6-68A8-4D3E-8089-5ACFA8B9976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5D0D4F0-5BDD-4787-ABDB-63EFCA3BBF5D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646253-0479-45CD-B440-64F5BFFBA6F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BDB4F-EC3D-42DC-9EFC-BEDD4FA1E2DD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6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C0D5-07A3-4DE0-A3ED-F7368FFA493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2D81B-E111-4FF8-B483-4FB0AAB96942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8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98FBA-D73C-46A9-B3E5-0404E151B2B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4671-1332-4AA8-AAE2-47803727A12D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E72F-53EE-4B45-9C55-06112361487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2296D-8638-4D39-B085-CD12E15CC809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3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66967-C422-4C69-AB37-D7B26F1FE2F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AF3C3-FD4E-4E93-A6C0-04CF2763A055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6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E98DE-1047-407C-B87A-841AC4692D7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7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8A623E-F7DB-48A7-89AC-B40D6E0BCA44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8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443DC8-8E59-4370-BF80-216954EF45C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  <p:sndAc>
      <p:stSnd>
        <p:snd r:embed="rId2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wrap="square" lIns="45720" tIns="0" rIns="4572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30" name="عنصر نائب للنص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5C1C90-FCF5-4E20-8003-01F0DE833603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137F010-C099-481F-8B26-E6048A26CE1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5" r:id="rId3"/>
    <p:sldLayoutId id="2147483802" r:id="rId4"/>
    <p:sldLayoutId id="2147483801" r:id="rId5"/>
    <p:sldLayoutId id="2147483800" r:id="rId6"/>
    <p:sldLayoutId id="2147483799" r:id="rId7"/>
    <p:sldLayoutId id="2147483798" r:id="rId8"/>
    <p:sldLayoutId id="2147483806" r:id="rId9"/>
    <p:sldLayoutId id="2147483797" r:id="rId10"/>
    <p:sldLayoutId id="2147483807" r:id="rId11"/>
  </p:sldLayoutIdLst>
  <p:transition>
    <p:cut/>
    <p:sndAc>
      <p:stSnd>
        <p:snd r:embed="rId13" name="cashreg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1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9pPr>
      <a:extLst/>
    </p:titleStyle>
    <p:bodyStyle>
      <a:lvl1pPr marL="273050" indent="-273050" algn="r" rtl="1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r" rtl="1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r" rtl="1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r" rtl="1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r" rtl="1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000364" y="2143116"/>
            <a:ext cx="5929354" cy="2571768"/>
          </a:xfrm>
          <a:ln>
            <a:solidFill>
              <a:schemeClr val="accent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7200" dirty="0" smtClean="0">
                <a:solidFill>
                  <a:srgbClr val="FFC000"/>
                </a:solidFill>
                <a:latin typeface="Estrangelo Edessa" pitchFamily="66"/>
                <a:cs typeface="Estrangelo Edessa" pitchFamily="66"/>
              </a:rPr>
              <a:t>المعلمون في التربية الإسلامية</a:t>
            </a:r>
            <a:endParaRPr lang="ar-SA" sz="7200" dirty="0">
              <a:solidFill>
                <a:srgbClr val="FFC000"/>
              </a:solidFill>
              <a:latin typeface="Estrangelo Edessa" pitchFamily="66"/>
              <a:cs typeface="Estrangelo Edessa" pitchFamily="66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14313" y="285750"/>
            <a:ext cx="2286000" cy="8572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/>
              <a:t>المحاضرة السادسة</a:t>
            </a:r>
            <a:endParaRPr lang="ar-SA" sz="2800" dirty="0"/>
          </a:p>
        </p:txBody>
      </p:sp>
    </p:spTree>
  </p:cSld>
  <p:clrMapOvr>
    <a:masterClrMapping/>
  </p:clrMapOvr>
  <p:transition spd="med">
    <p:wheel spokes="8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57250"/>
            <a:ext cx="8286750" cy="600075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FF0000"/>
                </a:solidFill>
              </a:rPr>
              <a:t>1- واجبات المعلم نحو طلابه: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chemeClr val="accent1"/>
                </a:solidFill>
              </a:rPr>
              <a:t>يمكن إجمال واجبات المعلمين نحو طلابهم في التربية الإسلامية فيما يلي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70C0"/>
                </a:solidFill>
              </a:rPr>
              <a:t>أ- مراعاة دوافع الطلاب  وحاجاتهم وميولهم ورغباتهم في التعليم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70C0"/>
                </a:solidFill>
              </a:rPr>
              <a:t> ب- مراعاة الفروق الفردية في القدرات والاستعدادات , والتدرج مع الطلاب في الفهم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70C0"/>
                </a:solidFill>
              </a:rPr>
              <a:t>ج- الحرص على تعليم طلابه وبذل الجهد في تقريب الفائدة إلى أذهانهم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70C0"/>
                </a:solidFill>
              </a:rPr>
              <a:t>د-البدء بالدروس المهمة فيقدم المدرس لطلابه ما تكثر حاجتهم إليه , وله مطلق الحرية في توجيه طلابه بالشكل الذي يريده في إطار تعاليم الشريعة والقيم الإسلامية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70C0"/>
                </a:solidFill>
              </a:rPr>
              <a:t>هـ- الشفقة بالمعلمين , فلا يتشدد المعلم في تعامله مع الطلاب , وإنما يكون رفيقاً بهم , غير عابس في وجوههم , معاملاً لهم معاملة أبنائه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70C0"/>
                </a:solidFill>
              </a:rPr>
              <a:t>و-الاهتمام بأخلاق التلاميذ مثل الاهتمام بعقولهم , وعلى المعلم نصح الطالب وزجره صراحة أو تلميحاً عن الأخلاق الرديئة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70C0"/>
                </a:solidFill>
              </a:rPr>
              <a:t>ز- العدل بين طلابه , وأن يعامل المعلم طلابه معاملة سواء دون اعتبار للمكانة الاجتماعية أو الجاه أو السلطان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ar-SA" sz="2400" smtClean="0">
              <a:solidFill>
                <a:srgbClr val="595959"/>
              </a:solidFill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500990" cy="571504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200" cap="none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ثالثاً : واجبات المعلمين </a:t>
            </a:r>
            <a:endParaRPr lang="ar-SA" sz="32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358188" cy="68580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3100" smtClean="0">
                <a:solidFill>
                  <a:srgbClr val="FF0000"/>
                </a:solidFill>
              </a:rPr>
              <a:t>2- واجبات المعلم نحو حلقة درسه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B050"/>
                </a:solidFill>
              </a:rPr>
              <a:t>أشترط بعض المربين المسلمين على المعلم قبل ذهابه إلى الدرس وجلوسه إلى طلابه عدة شروط واعتبروها آداباً يجب أن يلتزم بها أكراماً للحلقة العلمية ومن هذه الآداب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591F4D"/>
                </a:solidFill>
              </a:rPr>
              <a:t>أ- التطهر من الحدث والخبث . وارتداء الثياب اللائقة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591F4D"/>
                </a:solidFill>
              </a:rPr>
              <a:t>ب- أن يجلس المعلم باحترام على منصته وهو مستقبل القبلة .وأن يوقر أفاضل مستمعيه بالعلم والسن والصلاح والشرف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591F4D"/>
                </a:solidFill>
              </a:rPr>
              <a:t>ج-أن يصون المعلم مجالس علمه عن الغوغاء واللغط وسوء الأدب , وأن لا يرفع صوته زيادة عن الحاجة ولا يخفضه خفضاً لا يحصل به المراد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591F4D"/>
                </a:solidFill>
              </a:rPr>
              <a:t>د- عدم تحقير العلوم التي لا يقوم المعلم بتدريسها, أو زجر تلاميذه عن دراستها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591F4D"/>
                </a:solidFill>
              </a:rPr>
              <a:t>هـ- عدم إرهاق المتعلم بما هو فوق مداركه , وإنما على المعلم أن يختار العلوم السهلة وان ينتقل بهم من السهل إلى الصعب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591F4D"/>
                </a:solidFill>
              </a:rPr>
              <a:t>و- أن يلازم المعلم الإنصاف بين بحثه وخطابه , ويسمع السؤال من مورده وإن كان صغيراً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591F4D"/>
                </a:solidFill>
              </a:rPr>
              <a:t>ز- أن يكون ملتزماً بشروط واقف المدرسة منفذاً لرغباته .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ar-SA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ar-SA" sz="24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57250"/>
            <a:ext cx="8143875" cy="600075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ar-SA" sz="2400" smtClean="0">
                <a:solidFill>
                  <a:srgbClr val="E36406"/>
                </a:solidFill>
              </a:rPr>
              <a:t>اختلفت المنزلة الاجتماعية للمعلمين في الدولة الإسلامية من مكان إلى مكان , ومن عصر إلى عصر , وهناك محورين من مكونات المنزلة الاجتماعية للمعلمين وهما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C00000"/>
                </a:solidFill>
              </a:rPr>
              <a:t>الحالة المادية  والمكانة الاجتماعية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B050"/>
                </a:solidFill>
              </a:rPr>
              <a:t>1- الحالة المادية للمعلمين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2060"/>
                </a:solidFill>
              </a:rPr>
              <a:t>اختلف المربون المسلمون حول أجر المعلم ,وأقتصر  حظر أخذ الأجر على تعليم القرآن الكريم  دون غيره من العلوم , وذهبت طائفة كبيرة من الفقهاء منهم الحنفية , وابن حنبل إلى عدم جواز أخذ الأجر على تعليم القرآن الكريم والحديث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7030A0"/>
                </a:solidFill>
              </a:rPr>
              <a:t>*ويرتبط ظهور الأجر في التعليم باستخدام فئة معينة لتدريس القصص السياسي في عهد معاوية بن أبي سفيان , ولم يكن ذلك العمل لوجه الله وإنما للتأثير على الناس في اتجاه معين , ومع مرور الزمن أصبح دفع المرتبات للمعلمين شيئاً عادياً في أي موضوع يقومون بتدريسه , وبدأ الفقهاء يجيزون أخذ الأجر على التعليم </a:t>
            </a:r>
            <a:r>
              <a:rPr lang="ar-SA" sz="2400" smtClean="0">
                <a:solidFill>
                  <a:srgbClr val="002060"/>
                </a:solidFill>
              </a:rPr>
              <a:t>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956205"/>
                </a:solidFill>
              </a:rPr>
              <a:t>**وبصفة عامة كان الرأي الأرجح هو جواز أخذ الأجر على تعليم القرآن وإباحة أخذ الأجر على تعليم غير القرآن من العلوم .</a:t>
            </a: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143800" cy="571504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200" cap="none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رابعاً : المنزلة الاجتماعية للمعلمين </a:t>
            </a:r>
            <a:endParaRPr lang="ar-SA" sz="32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143875" cy="68580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B050"/>
                </a:solidFill>
              </a:rPr>
              <a:t>2- المكانة الاجتماعية للمعلمين 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852F74"/>
                </a:solidFill>
              </a:rPr>
              <a:t>تمتع المعلمون بمكانة اجتماعية مرموقة , فكانوا الوساطة بين الحكام والشعب لما لهم من سلطة روحية وتأثير بالغ على عامة الشعب.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773313"/>
                </a:solidFill>
              </a:rPr>
              <a:t>غير أن هذه المكانة الاجتماعية المرموقة لم يتمتع بها كافة المعلمين وإنما اختلفت تلك المكانة باختلاف رواتب المعلمين , ومكانتهم العلمية . وباختلاف موقعهم  قرباً أو بعداً من الأمراء والخلفاء 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9900FF"/>
                </a:solidFill>
              </a:rPr>
              <a:t> *هناك ثلاث طوائف اجتماعية للمعلمين تتراوح بين السمو والوضاعة وهي :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FF0000"/>
                </a:solidFill>
              </a:rPr>
              <a:t>أ- المكانة الاجتماعية لمعلمين الكتاتيب 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70C0"/>
                </a:solidFill>
              </a:rPr>
              <a:t>كان بين معلمي الكتاتيب جماعة احترفت مهنة التدريس بثقافة ضحلة وبأخلاق دعت إلى امتهانهم والتقليل من شأنهم , وبذلك جلبوا السمعة الرديئة إلى الطائفة كلها ,إلا أن مستوى بعضهم الآخر كان يدعو إلى التقدير والاحترام 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984204"/>
                </a:solidFill>
              </a:rPr>
              <a:t>ويعزو السبب في انخفاض المكانة الاجتماعية لمعلمي الكتاتيب إلى أن معظمهم كان من الموالي , وأن أغلب معلمي القراءة والكتابة في صدر الإسلام من غير المسلمين 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عنصر نائب للمحتوى 2"/>
          <p:cNvSpPr>
            <a:spLocks noGrp="1"/>
          </p:cNvSpPr>
          <p:nvPr>
            <p:ph idx="1"/>
          </p:nvPr>
        </p:nvSpPr>
        <p:spPr>
          <a:xfrm>
            <a:off x="214313" y="214313"/>
            <a:ext cx="7715250" cy="6429375"/>
          </a:xfrm>
          <a:solidFill>
            <a:schemeClr val="bg2"/>
          </a:solidFill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FF0000"/>
                </a:solidFill>
              </a:rPr>
              <a:t>ب- المكانة الاجتماعية للمؤدبين :</a:t>
            </a:r>
          </a:p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0070C0"/>
                </a:solidFill>
              </a:rPr>
              <a:t>كان تأديب أولاد الخاصة عملاً عظيماً يكسب صاحبه الجلال ويضعه في مكانة اجتماعية مرموقة .</a:t>
            </a:r>
          </a:p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00B050"/>
                </a:solidFill>
              </a:rPr>
              <a:t>واهتم الخلفاء والأمراء بمؤدبي أولادهم اهتماماً بالغاً , وارتفعوا بمكانتهم الاجتماعية إلى درجة تناسب مكانهم من الأمراء .</a:t>
            </a:r>
          </a:p>
          <a:p>
            <a:pPr>
              <a:buFont typeface="Wingdings 2" pitchFamily="18" charset="2"/>
              <a:buNone/>
            </a:pPr>
            <a:endParaRPr lang="ar-SA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FF0000"/>
                </a:solidFill>
              </a:rPr>
              <a:t>ج-المكانة الاجتماعية للمعلمين بالمساجد والمدارس :</a:t>
            </a:r>
          </a:p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0070C0"/>
                </a:solidFill>
              </a:rPr>
              <a:t>تمتعت هذه الطائفة بكثير من الإجلال والاحترام , ونالت مكانة اجتماعية مرموقة شهد لها العامة والخاصة 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313" y="0"/>
            <a:ext cx="7858125" cy="68580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ar-SA" sz="2800" smtClean="0">
                <a:solidFill>
                  <a:srgbClr val="00B050"/>
                </a:solidFill>
              </a:rPr>
              <a:t>أولاً : المنزلة العلمية للمعلمين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E36406"/>
                </a:solidFill>
              </a:rPr>
              <a:t>1- منزلة العلماء في الفكر الإسلامي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E36406"/>
                </a:solidFill>
              </a:rPr>
              <a:t>2-أهمية المعلم في العملية التعليمية.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E36406"/>
                </a:solidFill>
              </a:rPr>
              <a:t>3-ألقاب المعلمين .</a:t>
            </a:r>
          </a:p>
          <a:p>
            <a:pPr>
              <a:lnSpc>
                <a:spcPct val="80000"/>
              </a:lnSpc>
            </a:pPr>
            <a:r>
              <a:rPr lang="ar-SA" sz="2800" smtClean="0">
                <a:solidFill>
                  <a:srgbClr val="00B050"/>
                </a:solidFill>
              </a:rPr>
              <a:t>ثانياً : إعداد المعلمين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E36406"/>
                </a:solidFill>
              </a:rPr>
              <a:t>1- صفات المعلم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E36406"/>
                </a:solidFill>
              </a:rPr>
              <a:t>2- اكتساب المهارات التدريسية .</a:t>
            </a:r>
          </a:p>
          <a:p>
            <a:pPr>
              <a:lnSpc>
                <a:spcPct val="80000"/>
              </a:lnSpc>
            </a:pPr>
            <a:r>
              <a:rPr lang="ar-SA" sz="2800" smtClean="0">
                <a:solidFill>
                  <a:srgbClr val="00B050"/>
                </a:solidFill>
              </a:rPr>
              <a:t>ثالثاً : واجبات المعلمين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E36406"/>
                </a:solidFill>
              </a:rPr>
              <a:t>1- واجبات المعلم نحو طلابه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E36406"/>
                </a:solidFill>
              </a:rPr>
              <a:t>2-واجبات المعلم نحو حلقة درسه .</a:t>
            </a:r>
          </a:p>
          <a:p>
            <a:pPr>
              <a:lnSpc>
                <a:spcPct val="80000"/>
              </a:lnSpc>
            </a:pPr>
            <a:r>
              <a:rPr lang="ar-SA" sz="2800" smtClean="0">
                <a:solidFill>
                  <a:srgbClr val="00B050"/>
                </a:solidFill>
              </a:rPr>
              <a:t>رابعاً :المنزلة الاجتماعية للمعلمين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E36406"/>
                </a:solidFill>
              </a:rPr>
              <a:t>1-الحالة المالية للمعلمين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E36406"/>
                </a:solidFill>
              </a:rPr>
              <a:t>2- المكانة الاجتماعية للمعلمين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C00000"/>
                </a:solidFill>
              </a:rPr>
              <a:t>أ- المكانة الاجتماعية لمعلمي الكتاتيب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C00000"/>
                </a:solidFill>
              </a:rPr>
              <a:t>ب- المكانة الاجتماعية للمؤدبين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C00000"/>
                </a:solidFill>
              </a:rPr>
              <a:t>ج- المكانة الاجتماعية للمعلمين بالمساجد والمدارس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ar-SA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عنصر نائب للمحتوى 2"/>
          <p:cNvSpPr>
            <a:spLocks noGrp="1"/>
          </p:cNvSpPr>
          <p:nvPr>
            <p:ph idx="1"/>
          </p:nvPr>
        </p:nvSpPr>
        <p:spPr>
          <a:xfrm>
            <a:off x="500063" y="1000125"/>
            <a:ext cx="7239000" cy="4846638"/>
          </a:xfrm>
          <a:solidFill>
            <a:schemeClr val="bg2"/>
          </a:solidFill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ar-SA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ar-SA" sz="3200" smtClean="0">
                <a:solidFill>
                  <a:srgbClr val="C00000"/>
                </a:solidFill>
              </a:rPr>
              <a:t>** كان التعليم في صدر الإسلام رسالة أكثر من كونه مهنة , وانطلاقاً من هذا المفهوم تولى نفر من القارئين لكتاب الله , العارفين بأحكامه ,مهنة تحفيظ القران الكريم وتعليم أصول الدين للمسلمين في الجزيرة العربية والأمصار الإسلامية </a:t>
            </a:r>
            <a:r>
              <a:rPr lang="ar-SA" smtClean="0"/>
              <a:t>.</a:t>
            </a:r>
          </a:p>
        </p:txBody>
      </p:sp>
    </p:spTree>
  </p:cSld>
  <p:clrMapOvr>
    <a:masterClrMapping/>
  </p:clrMapOvr>
  <p:transition>
    <p:cut/>
    <p:sndAc>
      <p:stSnd>
        <p:snd r:embed="rId2" name="cashreg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313" y="1071563"/>
            <a:ext cx="7715250" cy="557212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3200" smtClean="0">
                <a:solidFill>
                  <a:srgbClr val="00B050"/>
                </a:solidFill>
              </a:rPr>
              <a:t>1- منزلة العلماء في الفكر الإسلامي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3000" smtClean="0">
                <a:solidFill>
                  <a:srgbClr val="0070C0"/>
                </a:solidFill>
              </a:rPr>
              <a:t>الإسلام دين علم ونور ,يشيد بالعلم ,ويشجع على التعليم ويرفع منزلة العلماء ,فالعلم مقدس , والتعليم أسمى شئ في حياة المسلمين , وللعلماء منزلة في الإسلام تلي منزلة الأنبياء 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3000" smtClean="0">
                <a:solidFill>
                  <a:srgbClr val="51253A"/>
                </a:solidFill>
              </a:rPr>
              <a:t>الدليل من القرآن على منزلة العلماء الرفيعة : قوله تعالى </a:t>
            </a:r>
            <a:r>
              <a:rPr lang="ar-SA" sz="3000" smtClean="0">
                <a:solidFill>
                  <a:srgbClr val="C00000"/>
                </a:solidFill>
              </a:rPr>
              <a:t>( قل هل يستوي الذين يعلمون والذين لا يعلمون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3000" smtClean="0">
                <a:solidFill>
                  <a:srgbClr val="51253A"/>
                </a:solidFill>
              </a:rPr>
              <a:t>أما السنة النبوية الشريفة :قوله صلى الله عليه وسلم : </a:t>
            </a:r>
            <a:r>
              <a:rPr lang="ar-SA" sz="3000" smtClean="0">
                <a:solidFill>
                  <a:srgbClr val="C00000"/>
                </a:solidFill>
              </a:rPr>
              <a:t>( العلماء ورثة الأنبياء وأن الأنبياء لم يرثوا ديناراً ولا درهماً , وإنما ورثوا العلم , فمن أخذه أخذ بحظ وافر ) .</a:t>
            </a: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143800" cy="714380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400" cap="none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أولاً : المنزلة العلمية للمعلمين </a:t>
            </a:r>
            <a:endParaRPr lang="ar-SA" sz="34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214313" y="0"/>
            <a:ext cx="7715250" cy="6858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ar-SA" sz="3000" smtClean="0">
              <a:solidFill>
                <a:srgbClr val="00B05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ar-SA" sz="3000" smtClean="0">
                <a:solidFill>
                  <a:srgbClr val="00B050"/>
                </a:solidFill>
              </a:rPr>
              <a:t>2 -أهمية المعلم في العملية التعليمية :</a:t>
            </a:r>
            <a:endParaRPr lang="ar-SA" smtClean="0">
              <a:solidFill>
                <a:srgbClr val="FF0066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0D0D0D"/>
                </a:solidFill>
              </a:rPr>
              <a:t>يستمد المعلم أهميته في المعلم التعليمية من تأثيره في نفوس تلاميذه , ودوره الفعال في تحقيق أهداف العملية التربوية ,ولذلك ساد الاعتقاد بين المسلمين أن خير العلم هو ما جاء عن طريق المعلمين والعلماء والاحتكاك بهم .</a:t>
            </a: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852F74"/>
                </a:solidFill>
              </a:rPr>
              <a:t>أدرك المسلمون أن التعليم لا يتم إلا بتعاون جهود ثلاثة أطراف هم :</a:t>
            </a: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0070C0"/>
                </a:solidFill>
              </a:rPr>
              <a:t>التلميذ , والمعلم , والأسرة .</a:t>
            </a:r>
          </a:p>
          <a:p>
            <a:pPr>
              <a:buFont typeface="Wingdings 2" pitchFamily="18" charset="2"/>
              <a:buNone/>
            </a:pPr>
            <a:endParaRPr lang="ar-SA" smtClean="0">
              <a:solidFill>
                <a:srgbClr val="C00000"/>
              </a:solidFill>
            </a:endParaRPr>
          </a:p>
          <a:p>
            <a:pPr>
              <a:buFont typeface="Wingdings 2" pitchFamily="18" charset="2"/>
              <a:buNone/>
            </a:pPr>
            <a:endParaRPr lang="ar-SA" sz="30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214313"/>
            <a:ext cx="8143875" cy="664368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ar-SA" sz="2400" smtClean="0">
                <a:solidFill>
                  <a:srgbClr val="00B050"/>
                </a:solidFill>
              </a:rPr>
              <a:t>3- ألقاب المعلمين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300" smtClean="0">
                <a:solidFill>
                  <a:srgbClr val="0070C0"/>
                </a:solidFill>
              </a:rPr>
              <a:t>كان للمعلمين رتباً من ألقاب مخلفة تتدرج في الرقي وفق مستوياتهم العلمية وخبراتهم في التدريس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300" smtClean="0">
                <a:solidFill>
                  <a:srgbClr val="FF0000"/>
                </a:solidFill>
              </a:rPr>
              <a:t>المعلم : </a:t>
            </a:r>
            <a:r>
              <a:rPr lang="ar-SA" sz="2300" smtClean="0">
                <a:solidFill>
                  <a:srgbClr val="984204"/>
                </a:solidFill>
              </a:rPr>
              <a:t>يشير إلى أقل الرتب العلمية وأعمها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300" smtClean="0">
                <a:solidFill>
                  <a:srgbClr val="FF0000"/>
                </a:solidFill>
              </a:rPr>
              <a:t>المؤدب</a:t>
            </a:r>
            <a:r>
              <a:rPr lang="ar-SA" sz="2300" smtClean="0">
                <a:solidFill>
                  <a:srgbClr val="984204"/>
                </a:solidFill>
              </a:rPr>
              <a:t> : أطلق على المعلم الخصوصي الذي يذهب إلى بيوت الخاصة لتأديب أولادهم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300" smtClean="0">
                <a:solidFill>
                  <a:srgbClr val="FF0000"/>
                </a:solidFill>
              </a:rPr>
              <a:t>الإمام </a:t>
            </a:r>
            <a:r>
              <a:rPr lang="ar-SA" sz="2300" smtClean="0">
                <a:solidFill>
                  <a:srgbClr val="984204"/>
                </a:solidFill>
              </a:rPr>
              <a:t>: أسمى ألقاب العلماء , ويدل على تمكن صاحبه من علمه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300" smtClean="0">
                <a:solidFill>
                  <a:srgbClr val="984204"/>
                </a:solidFill>
              </a:rPr>
              <a:t>ا</a:t>
            </a:r>
            <a:r>
              <a:rPr lang="ar-SA" sz="2300" smtClean="0">
                <a:solidFill>
                  <a:srgbClr val="FF0000"/>
                </a:solidFill>
              </a:rPr>
              <a:t>لحافظ </a:t>
            </a:r>
            <a:r>
              <a:rPr lang="ar-SA" sz="2300" smtClean="0">
                <a:solidFill>
                  <a:srgbClr val="984204"/>
                </a:solidFill>
              </a:rPr>
              <a:t>: اقتصر على كبار علماء الحديث لكثرة حفظهم لمتون الأحاديث.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300" smtClean="0">
                <a:solidFill>
                  <a:srgbClr val="FF0000"/>
                </a:solidFill>
              </a:rPr>
              <a:t>الرحلة</a:t>
            </a:r>
            <a:r>
              <a:rPr lang="ar-SA" sz="2300" smtClean="0">
                <a:solidFill>
                  <a:srgbClr val="984204"/>
                </a:solidFill>
              </a:rPr>
              <a:t> : يطلق على كبار العلماء ممن اشتهروا بالعلم والتعليم على مستوى العالم الإسلامي بحيث يرحل إليهم طلاب المعرفة من كل ناحية للأخذ عنهم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300" smtClean="0">
                <a:solidFill>
                  <a:srgbClr val="FF0000"/>
                </a:solidFill>
              </a:rPr>
              <a:t>العالم </a:t>
            </a:r>
            <a:r>
              <a:rPr lang="ar-SA" sz="2300" smtClean="0">
                <a:solidFill>
                  <a:srgbClr val="984204"/>
                </a:solidFill>
              </a:rPr>
              <a:t>: فقد كان من الألقاب المشتركة في الاصطلاح بين رجال الحرب والإدارة والعلم.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300" smtClean="0">
                <a:solidFill>
                  <a:srgbClr val="FF0000"/>
                </a:solidFill>
              </a:rPr>
              <a:t>الشيخ </a:t>
            </a:r>
            <a:r>
              <a:rPr lang="ar-SA" sz="2300" smtClean="0">
                <a:solidFill>
                  <a:srgbClr val="984204"/>
                </a:solidFill>
              </a:rPr>
              <a:t>: وكان يطلق على كبار العلماء الذين قضوا عمراً طويلاً في اكتساب المعرفة وتنميتها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300" smtClean="0">
                <a:solidFill>
                  <a:srgbClr val="FF0000"/>
                </a:solidFill>
              </a:rPr>
              <a:t>الفقيه </a:t>
            </a:r>
            <a:r>
              <a:rPr lang="ar-SA" sz="2300" smtClean="0">
                <a:solidFill>
                  <a:srgbClr val="984204"/>
                </a:solidFill>
              </a:rPr>
              <a:t>: أطلق على المجتهد من العلماء العرفين بالأحكام الشرعية.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300" smtClean="0">
                <a:solidFill>
                  <a:srgbClr val="FF0000"/>
                </a:solidFill>
              </a:rPr>
              <a:t>الأستاذ </a:t>
            </a:r>
            <a:r>
              <a:rPr lang="ar-SA" sz="2300" smtClean="0">
                <a:solidFill>
                  <a:srgbClr val="984204"/>
                </a:solidFill>
              </a:rPr>
              <a:t>: أطلق على من أظهر من أظهر مهارة في التدريس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300" smtClean="0">
                <a:solidFill>
                  <a:srgbClr val="984204"/>
                </a:solidFill>
              </a:rPr>
              <a:t>و يدل على عالم فاضل يقوم بالتدريس .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200" smtClean="0">
                <a:solidFill>
                  <a:srgbClr val="0070C0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ar-SA" sz="220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0" y="1143000"/>
            <a:ext cx="8143875" cy="5715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ar-SA" sz="2400" smtClean="0">
                <a:solidFill>
                  <a:srgbClr val="C00000"/>
                </a:solidFill>
              </a:rPr>
              <a:t>لم يكن هناك نظام خاص لأعداد المعلمين في المجتمع الإسلامي في القرون الوسطى , ومع ذلك أدرك المسلمون أن العلم وحده لا يكفي لأن يكون سلاح المعلم , وأضافوا إلى العلم فن التربية ليتمكن المعلم من النجاح في توصيل معلوماته إلى طلابه .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B050"/>
                </a:solidFill>
              </a:rPr>
              <a:t> * كان مستقبل الطالب في ممارسة التدريس يتوقف على شهرة شيخه الذي درس عليه , مما دفع الطلاب إلى ملازمة مشاهير الشيوخ وأعلامهم 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ar-SA" sz="240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852F74"/>
                </a:solidFill>
              </a:rPr>
              <a:t> * كان الطالب لا يتصدر للتدريس حتى يقرأ عدداً كبيراً من الكتب على شيوخه , ثم يأنس في نفسه علماً كافياً وملكة خاصة يتمكن بها من إفادة غيره , فيعقد له شيوخه امتحاناً يبدأه الطالب بإلقاء محاضرة أمام زملائه وشيوخه ويتيح النقاش للحضور , فإذا نجح في إدارة الحوار وضبط الطلبة والإجابة المقنعة على الأسئلة الموجهة إليه , كان ذلك مبرراً لنجاحه ومنحه الإجازة العلمية المطلوبة 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ar-SA" sz="2400" smtClean="0">
              <a:solidFill>
                <a:srgbClr val="852F74"/>
              </a:solidFill>
            </a:endParaRPr>
          </a:p>
        </p:txBody>
      </p:sp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143800" cy="714380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200" cap="none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 : إعداد المعلمين </a:t>
            </a:r>
            <a:endParaRPr lang="ar-SA" sz="32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214313" y="214313"/>
            <a:ext cx="7786687" cy="664368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ar-SA" sz="3000" smtClean="0">
                <a:solidFill>
                  <a:srgbClr val="00B050"/>
                </a:solidFill>
              </a:rPr>
              <a:t>1- صفات المعلم : </a:t>
            </a:r>
          </a:p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9900FF"/>
                </a:solidFill>
              </a:rPr>
              <a:t>السمات الجسمية والنفسية التي حددها علماء المسلمين لاختيار المعلمين تشبه إلى حد كبير الشروط التي تتطلبها كليات التربية.</a:t>
            </a:r>
          </a:p>
          <a:p>
            <a:pPr>
              <a:buFont typeface="Arial" charset="0"/>
              <a:buChar char="•"/>
            </a:pPr>
            <a:r>
              <a:rPr lang="ar-SA" smtClean="0">
                <a:solidFill>
                  <a:srgbClr val="0070C0"/>
                </a:solidFill>
              </a:rPr>
              <a:t>ويجب أن يكون المعلم زاهداً في الدنيا , مبتغياً مرضاة الله في نشر علمه ,مخلصاً في تعليمه , عطوفاً بتلاميذه , رحب الصدر , كثير الصبر , متواضعاً , حكيماً وملتزماً .</a:t>
            </a:r>
          </a:p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0070C0"/>
                </a:solidFill>
              </a:rPr>
              <a:t>* اهتم المربين المسلمين بضرورة توافر التقوى والتدين في المعلم يعد أمراً ضرورياً .وأن يقصد بتعليمه وجه الله تعالى لا طلباً للمال والشهرة . </a:t>
            </a:r>
          </a:p>
          <a:p>
            <a:pPr>
              <a:buFont typeface="Wingdings 2" pitchFamily="18" charset="2"/>
              <a:buNone/>
            </a:pPr>
            <a:endParaRPr lang="ar-SA" smtClean="0">
              <a:solidFill>
                <a:srgbClr val="C0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FF0066"/>
                </a:solidFill>
              </a:rPr>
              <a:t> *كما أهتم المربون المسلمون بجانب القدرة في المعلم , لما لها من تأثير حيوي في ذوات التلاميذ .</a:t>
            </a:r>
          </a:p>
          <a:p>
            <a:pPr>
              <a:buFont typeface="Wingdings 2" pitchFamily="18" charset="2"/>
              <a:buNone/>
            </a:pPr>
            <a:endParaRPr lang="ar-SA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429625" cy="6858000"/>
          </a:xfrm>
          <a:solidFill>
            <a:schemeClr val="bg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00B050"/>
                </a:solidFill>
              </a:rPr>
              <a:t>3-اكتساب المهارات التدريسية  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FF0000"/>
                </a:solidFill>
              </a:rPr>
              <a:t> </a:t>
            </a:r>
            <a:r>
              <a:rPr lang="ar-SA" smtClean="0">
                <a:solidFill>
                  <a:srgbClr val="0070C0"/>
                </a:solidFill>
              </a:rPr>
              <a:t>عرف المسلمون أن مهنة التعليم ليست ارتجالاً , ولا عملاً مستقلا بذاته , وإنما يحتاج إلى كثير من العوامل المساعدة من خلال برنامج تدريبي مرسوم يتدرج من البسيط إلى المركب ومن الضروري إلى الكمالي.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0070C0"/>
                </a:solidFill>
              </a:rPr>
              <a:t>-</a:t>
            </a:r>
            <a:r>
              <a:rPr lang="ar-SA" smtClean="0">
                <a:solidFill>
                  <a:schemeClr val="accent1"/>
                </a:solidFill>
              </a:rPr>
              <a:t>ويتفق المربون المسلمون على ضرورة مراعاة التدرج في المادة التعليمية , ومراعاة القدرات العقلية للطالب واستعداده للتلقي, ومراعاة الميول والاتجاهات , وإطلاق الحرية لنشاط المتعلم في اكتساب الخبرة , وجميعها تمثل جانب الحرفة في عملية التعليم وهنا جرى العرف على أن المعلمين كانوا (يتعلمون الحرفة , ثم يتعلمون العلم 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852F74"/>
                </a:solidFill>
              </a:rPr>
              <a:t>* لابد من ضرورة تدريب المعلمين أثناء الخدمة .  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mtClean="0">
                <a:solidFill>
                  <a:srgbClr val="FF0066"/>
                </a:solidFill>
              </a:rPr>
              <a:t>** الصفات الشخصية والمهنية الواجب توافرها فيمن يتصدى مهنة التدريس من المعلمين والعلماء 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smtClean="0">
                <a:solidFill>
                  <a:srgbClr val="002060"/>
                </a:solidFill>
              </a:rPr>
              <a:t>التقوى وصحة العقيدة وقوة الإيمان والتزام بأداء العبادات والواجبات الدينية , وسعة الثقافة وغزارة العلم وسرعة البديهة , والتواضع والصبر والحلم والحزم والشفقة , والإلمام بفن التدريس وأساليبه ونفسية طلابه.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وافر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3544</TotalTime>
  <Words>1296</Words>
  <Application>Microsoft Office PowerPoint</Application>
  <PresentationFormat>On-screen Show (4:3)</PresentationFormat>
  <Paragraphs>95</Paragraphs>
  <Slides>14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قالب التصميم</vt:lpstr>
      </vt:variant>
      <vt:variant>
        <vt:i4>5</vt:i4>
      </vt:variant>
      <vt:variant>
        <vt:lpstr>عناوين الشرائح</vt:lpstr>
      </vt:variant>
      <vt:variant>
        <vt:i4>14</vt:i4>
      </vt:variant>
    </vt:vector>
  </HeadingPairs>
  <TitlesOfParts>
    <vt:vector size="25" baseType="lpstr">
      <vt:lpstr>Trebuchet MS</vt:lpstr>
      <vt:lpstr>Tahoma</vt:lpstr>
      <vt:lpstr>Arial</vt:lpstr>
      <vt:lpstr>Wingdings 2</vt:lpstr>
      <vt:lpstr>Wingdings</vt:lpstr>
      <vt:lpstr>Calibri</vt:lpstr>
      <vt:lpstr>وافر</vt:lpstr>
      <vt:lpstr>وافر</vt:lpstr>
      <vt:lpstr>وافر</vt:lpstr>
      <vt:lpstr>وافر</vt:lpstr>
      <vt:lpstr>وافر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التربية من المنظور التاريخي</dc:title>
  <dc:creator>user</dc:creator>
  <cp:lastModifiedBy>DELL</cp:lastModifiedBy>
  <cp:revision>137</cp:revision>
  <dcterms:created xsi:type="dcterms:W3CDTF">2011-03-02T15:20:48Z</dcterms:created>
  <dcterms:modified xsi:type="dcterms:W3CDTF">2011-12-11T17:16:25Z</dcterms:modified>
</cp:coreProperties>
</file>