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8" r:id="rId20"/>
    <p:sldId id="279" r:id="rId21"/>
    <p:sldId id="276" r:id="rId22"/>
    <p:sldId id="277" r:id="rId23"/>
    <p:sldId id="280" r:id="rId24"/>
    <p:sldId id="269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8002-B242-4C97-AD1F-DDB4D9D16A0C}" type="datetimeFigureOut">
              <a:rPr lang="ar-SA" smtClean="0"/>
              <a:t>04/05/1434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9EC4-5620-4894-911A-B514ED95A3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8002-B242-4C97-AD1F-DDB4D9D16A0C}" type="datetimeFigureOut">
              <a:rPr lang="ar-SA" smtClean="0"/>
              <a:t>04/05/1434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9EC4-5620-4894-911A-B514ED95A3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8002-B242-4C97-AD1F-DDB4D9D16A0C}" type="datetimeFigureOut">
              <a:rPr lang="ar-SA" smtClean="0"/>
              <a:t>04/05/1434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9EC4-5620-4894-911A-B514ED95A3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8002-B242-4C97-AD1F-DDB4D9D16A0C}" type="datetimeFigureOut">
              <a:rPr lang="ar-SA" smtClean="0"/>
              <a:t>04/05/1434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9EC4-5620-4894-911A-B514ED95A3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8002-B242-4C97-AD1F-DDB4D9D16A0C}" type="datetimeFigureOut">
              <a:rPr lang="ar-SA" smtClean="0"/>
              <a:t>04/05/1434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9EC4-5620-4894-911A-B514ED95A3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8002-B242-4C97-AD1F-DDB4D9D16A0C}" type="datetimeFigureOut">
              <a:rPr lang="ar-SA" smtClean="0"/>
              <a:t>04/05/1434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9EC4-5620-4894-911A-B514ED95A3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8002-B242-4C97-AD1F-DDB4D9D16A0C}" type="datetimeFigureOut">
              <a:rPr lang="ar-SA" smtClean="0"/>
              <a:t>04/05/1434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9EC4-5620-4894-911A-B514ED95A3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8002-B242-4C97-AD1F-DDB4D9D16A0C}" type="datetimeFigureOut">
              <a:rPr lang="ar-SA" smtClean="0"/>
              <a:t>04/05/1434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9EC4-5620-4894-911A-B514ED95A3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8002-B242-4C97-AD1F-DDB4D9D16A0C}" type="datetimeFigureOut">
              <a:rPr lang="ar-SA" smtClean="0"/>
              <a:t>04/05/1434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9EC4-5620-4894-911A-B514ED95A3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8002-B242-4C97-AD1F-DDB4D9D16A0C}" type="datetimeFigureOut">
              <a:rPr lang="ar-SA" smtClean="0"/>
              <a:t>04/05/1434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9EC4-5620-4894-911A-B514ED95A3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8002-B242-4C97-AD1F-DDB4D9D16A0C}" type="datetimeFigureOut">
              <a:rPr lang="ar-SA" smtClean="0"/>
              <a:t>04/05/1434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9EC4-5620-4894-911A-B514ED95A3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48002-B242-4C97-AD1F-DDB4D9D16A0C}" type="datetimeFigureOut">
              <a:rPr lang="ar-SA" smtClean="0"/>
              <a:t>04/05/1434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39EC4-5620-4894-911A-B514ED95A3E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6000" cy="1440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المجال المعرفي</a:t>
            </a:r>
            <a:r>
              <a:rPr lang="ar-SA" dirty="0" smtClean="0">
                <a:solidFill>
                  <a:srgbClr val="FF0000"/>
                </a:solidFill>
              </a:rPr>
              <a:t/>
            </a:r>
            <a:br>
              <a:rPr lang="ar-SA" dirty="0" smtClean="0">
                <a:solidFill>
                  <a:srgbClr val="FF0000"/>
                </a:solidFill>
              </a:rPr>
            </a:br>
            <a:r>
              <a:rPr lang="ar-SA" b="1" dirty="0" smtClean="0"/>
              <a:t>ليفين</a:t>
            </a:r>
            <a:endParaRPr lang="ar-SA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ar-SA" b="1" dirty="0" smtClean="0">
              <a:solidFill>
                <a:srgbClr val="C00000"/>
              </a:solidFill>
            </a:endParaRPr>
          </a:p>
          <a:p>
            <a:endParaRPr lang="ar-SA" b="1" dirty="0">
              <a:solidFill>
                <a:srgbClr val="C00000"/>
              </a:solidFill>
            </a:endParaRPr>
          </a:p>
          <a:p>
            <a:endParaRPr lang="ar-SA" b="1" dirty="0" smtClean="0">
              <a:solidFill>
                <a:srgbClr val="C00000"/>
              </a:solidFill>
            </a:endParaRPr>
          </a:p>
          <a:p>
            <a:r>
              <a:rPr lang="ar-SA" b="1" dirty="0" smtClean="0">
                <a:solidFill>
                  <a:srgbClr val="C00000"/>
                </a:solidFill>
              </a:rPr>
              <a:t>المجال النفسي أو الحيز النفسي هو :</a:t>
            </a:r>
            <a:r>
              <a:rPr lang="ar-SA" dirty="0" smtClean="0"/>
              <a:t> </a:t>
            </a:r>
          </a:p>
          <a:p>
            <a:endParaRPr lang="ar-SA" dirty="0" smtClean="0"/>
          </a:p>
          <a:p>
            <a:r>
              <a:rPr lang="ar-SA" sz="3600" b="1" dirty="0" smtClean="0">
                <a:solidFill>
                  <a:schemeClr val="accent1">
                    <a:lumMod val="50000"/>
                  </a:schemeClr>
                </a:solidFill>
              </a:rPr>
              <a:t>المجموع الكلي للأحداث التي تحدد سلوك شخص معين في زمن معين </a:t>
            </a:r>
            <a:endParaRPr lang="ar-SA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                       </a:t>
            </a:r>
            <a:r>
              <a:rPr lang="ar-SA" sz="4000" b="1" dirty="0" smtClean="0">
                <a:solidFill>
                  <a:srgbClr val="C00000"/>
                </a:solidFill>
              </a:rPr>
              <a:t>الحيز الحيوي</a:t>
            </a:r>
          </a:p>
          <a:p>
            <a:endParaRPr lang="ar-SA" dirty="0"/>
          </a:p>
          <a:p>
            <a:r>
              <a:rPr lang="ar-SA" b="1" dirty="0" smtClean="0">
                <a:solidFill>
                  <a:srgbClr val="0070C0"/>
                </a:solidFill>
              </a:rPr>
              <a:t>1- ذاته                          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الطرق التي يجب أن يتبعها </a:t>
            </a:r>
          </a:p>
          <a:p>
            <a:r>
              <a:rPr lang="ar-SA" b="1" dirty="0" smtClean="0">
                <a:solidFill>
                  <a:srgbClr val="0070C0"/>
                </a:solidFill>
              </a:rPr>
              <a:t>2-أهداف إيجابيه                      </a:t>
            </a:r>
          </a:p>
          <a:p>
            <a:r>
              <a:rPr lang="ar-SA" b="1" dirty="0" smtClean="0">
                <a:solidFill>
                  <a:srgbClr val="0070C0"/>
                </a:solidFill>
              </a:rPr>
              <a:t>3-أهداف </a:t>
            </a:r>
            <a:r>
              <a:rPr lang="ar-SA" b="1" dirty="0" err="1" smtClean="0">
                <a:solidFill>
                  <a:srgbClr val="0070C0"/>
                </a:solidFill>
              </a:rPr>
              <a:t>يتجنيها</a:t>
            </a:r>
            <a:endParaRPr lang="ar-SA" b="1" dirty="0" smtClean="0">
              <a:solidFill>
                <a:srgbClr val="0070C0"/>
              </a:solidFill>
            </a:endParaRPr>
          </a:p>
          <a:p>
            <a:r>
              <a:rPr lang="ar-SA" b="1" dirty="0" smtClean="0">
                <a:solidFill>
                  <a:srgbClr val="0070C0"/>
                </a:solidFill>
              </a:rPr>
              <a:t>4-العوائق</a:t>
            </a:r>
          </a:p>
          <a:p>
            <a:r>
              <a:rPr lang="ar-SA" dirty="0"/>
              <a:t> </a:t>
            </a:r>
            <a:r>
              <a:rPr lang="ar-SA" dirty="0" smtClean="0"/>
              <a:t>                             </a:t>
            </a:r>
            <a:endParaRPr lang="ar-SA" dirty="0"/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4714876" y="2285992"/>
            <a:ext cx="1785950" cy="5000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flipV="1">
            <a:off x="3071802" y="2143116"/>
            <a:ext cx="1643074" cy="5000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ar-SA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endParaRPr lang="ar-SA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الحيز الحيوي مفهوم بالغ التعقيد ، وهو </a:t>
            </a:r>
            <a:r>
              <a:rPr lang="ar-SA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البيئه</a:t>
            </a:r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النفسيه</a:t>
            </a:r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التي يوجد فيها الفرد كما</a:t>
            </a:r>
            <a:r>
              <a:rPr lang="ar-SA" sz="3600" dirty="0" smtClean="0"/>
              <a:t> </a:t>
            </a:r>
            <a:r>
              <a:rPr lang="ar-SA" sz="3600" b="1" dirty="0" smtClean="0">
                <a:solidFill>
                  <a:srgbClr val="7030A0"/>
                </a:solidFill>
              </a:rPr>
              <a:t>كما يدركها هو </a:t>
            </a:r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، أو هو المجال النفسي الذي يضم جميع الأحداث التي تؤثر في الفرد ويتأثر </a:t>
            </a:r>
            <a:r>
              <a:rPr lang="ar-SA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بها</a:t>
            </a:r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</a:t>
            </a:r>
          </a:p>
          <a:p>
            <a:pPr algn="ctr">
              <a:buNone/>
            </a:pPr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وهو بذلك يضم العوامل </a:t>
            </a:r>
            <a:r>
              <a:rPr lang="ar-SA" sz="3600" b="1" dirty="0" err="1" smtClean="0">
                <a:solidFill>
                  <a:schemeClr val="bg1">
                    <a:lumMod val="50000"/>
                  </a:schemeClr>
                </a:solidFill>
              </a:rPr>
              <a:t>الشعوريه</a:t>
            </a:r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والعوامل </a:t>
            </a:r>
            <a:r>
              <a:rPr lang="ar-SA" sz="3600" b="1" dirty="0" err="1" smtClean="0">
                <a:solidFill>
                  <a:srgbClr val="FF0000"/>
                </a:solidFill>
              </a:rPr>
              <a:t>اللاشعوريه</a:t>
            </a:r>
            <a:endParaRPr lang="ar-SA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34036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مناطق الحيز الحيوي</a:t>
            </a:r>
          </a:p>
          <a:p>
            <a:endParaRPr lang="ar-SA" dirty="0"/>
          </a:p>
          <a:p>
            <a:endParaRPr lang="ar-SA" dirty="0" smtClean="0"/>
          </a:p>
          <a:p>
            <a:pPr>
              <a:buNone/>
            </a:pPr>
            <a:r>
              <a:rPr lang="ar-SA" dirty="0"/>
              <a:t> </a:t>
            </a:r>
            <a:r>
              <a:rPr lang="ar-SA" dirty="0" smtClean="0"/>
              <a:t>  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مناطق جذب                       </a:t>
            </a:r>
            <a:r>
              <a:rPr lang="ar-SA" b="1" dirty="0" smtClean="0">
                <a:solidFill>
                  <a:srgbClr val="FF0000"/>
                </a:solidFill>
              </a:rPr>
              <a:t>مناطق </a:t>
            </a:r>
            <a:r>
              <a:rPr lang="ar-SA" b="1" dirty="0" err="1" smtClean="0">
                <a:solidFill>
                  <a:srgbClr val="FF0000"/>
                </a:solidFill>
              </a:rPr>
              <a:t>إعاقه</a:t>
            </a:r>
            <a:endParaRPr lang="ar-SA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/>
              <a:t> </a:t>
            </a:r>
            <a:r>
              <a:rPr lang="ar-SA" dirty="0" smtClean="0"/>
              <a:t>                                             </a:t>
            </a:r>
          </a:p>
          <a:p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مناطق التكافؤ                                    </a:t>
            </a:r>
            <a:r>
              <a:rPr lang="ar-SA" b="1" dirty="0" smtClean="0">
                <a:solidFill>
                  <a:srgbClr val="FF0000"/>
                </a:solidFill>
              </a:rPr>
              <a:t>مناطق التكافؤ </a:t>
            </a:r>
          </a:p>
          <a:p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الموجب </a:t>
            </a:r>
            <a:r>
              <a:rPr lang="ar-SA" b="1" dirty="0" smtClean="0">
                <a:solidFill>
                  <a:srgbClr val="FF0000"/>
                </a:solidFill>
              </a:rPr>
              <a:t>                                               السالب                   </a:t>
            </a:r>
            <a:endParaRPr lang="ar-SA" b="1" dirty="0">
              <a:solidFill>
                <a:srgbClr val="FF0000"/>
              </a:solidFill>
            </a:endParaRPr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4929190" y="1571612"/>
            <a:ext cx="1357322" cy="7858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rot="10800000" flipV="1">
            <a:off x="3143240" y="1500174"/>
            <a:ext cx="1571636" cy="7858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سهم منحني إلى اليسار 9"/>
          <p:cNvSpPr/>
          <p:nvPr/>
        </p:nvSpPr>
        <p:spPr>
          <a:xfrm>
            <a:off x="2500298" y="3214686"/>
            <a:ext cx="714380" cy="857256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2" name="سهم منحني إلى اليمين 11"/>
          <p:cNvSpPr/>
          <p:nvPr/>
        </p:nvSpPr>
        <p:spPr>
          <a:xfrm>
            <a:off x="6000760" y="3000372"/>
            <a:ext cx="642942" cy="930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معنى التعلم عند ليفين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solidFill>
                  <a:srgbClr val="00B050"/>
                </a:solidFill>
              </a:rPr>
              <a:t>التعلم عمليه ديناميكيه تفاعليه </a:t>
            </a:r>
            <a:endParaRPr lang="ar-SA" dirty="0" smtClean="0"/>
          </a:p>
          <a:p>
            <a:r>
              <a:rPr lang="ar-SA" b="1" dirty="0" smtClean="0">
                <a:solidFill>
                  <a:srgbClr val="C00000"/>
                </a:solidFill>
              </a:rPr>
              <a:t>الاستبصار</a:t>
            </a:r>
          </a:p>
          <a:p>
            <a:endParaRPr lang="ar-SA" b="1" dirty="0">
              <a:solidFill>
                <a:srgbClr val="C00000"/>
              </a:solidFill>
            </a:endParaRPr>
          </a:p>
          <a:p>
            <a:r>
              <a:rPr lang="ar-SA" b="1" dirty="0" smtClean="0">
                <a:solidFill>
                  <a:srgbClr val="C00000"/>
                </a:solidFill>
              </a:rPr>
              <a:t>         </a:t>
            </a:r>
            <a:r>
              <a:rPr lang="ar-SA" b="1" dirty="0" err="1" smtClean="0">
                <a:solidFill>
                  <a:srgbClr val="C00000"/>
                </a:solidFill>
              </a:rPr>
              <a:t>البنيه</a:t>
            </a:r>
            <a:r>
              <a:rPr lang="ar-SA" b="1" dirty="0" smtClean="0">
                <a:solidFill>
                  <a:srgbClr val="C00000"/>
                </a:solidFill>
              </a:rPr>
              <a:t> </a:t>
            </a:r>
            <a:r>
              <a:rPr lang="ar-SA" b="1" dirty="0" err="1" smtClean="0">
                <a:solidFill>
                  <a:srgbClr val="C00000"/>
                </a:solidFill>
              </a:rPr>
              <a:t>المعرفيه</a:t>
            </a:r>
            <a:endParaRPr lang="ar-SA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Cognitive Structure</a:t>
            </a:r>
            <a:r>
              <a:rPr lang="ar-SA" dirty="0" smtClean="0"/>
              <a:t>             </a:t>
            </a:r>
            <a:endParaRPr lang="ar-SA" dirty="0"/>
          </a:p>
        </p:txBody>
      </p:sp>
      <p:sp>
        <p:nvSpPr>
          <p:cNvPr id="4" name="وسيلة شرح على شكل سحابة 3"/>
          <p:cNvSpPr/>
          <p:nvPr/>
        </p:nvSpPr>
        <p:spPr>
          <a:xfrm>
            <a:off x="2357422" y="2857496"/>
            <a:ext cx="2643206" cy="25003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وسيلة شرح على شكل سحابة 4"/>
          <p:cNvSpPr/>
          <p:nvPr/>
        </p:nvSpPr>
        <p:spPr>
          <a:xfrm>
            <a:off x="1357290" y="2428868"/>
            <a:ext cx="2000264" cy="335758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وسيلة شرح على شكل سحابة 5"/>
          <p:cNvSpPr/>
          <p:nvPr/>
        </p:nvSpPr>
        <p:spPr>
          <a:xfrm>
            <a:off x="285720" y="1857364"/>
            <a:ext cx="2500330" cy="25003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سهم منحني إلى اليمين 6"/>
          <p:cNvSpPr/>
          <p:nvPr/>
        </p:nvSpPr>
        <p:spPr>
          <a:xfrm>
            <a:off x="4214810" y="1857364"/>
            <a:ext cx="642942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cxnSp>
        <p:nvCxnSpPr>
          <p:cNvPr id="9" name="رابط كسهم مستقيم 8"/>
          <p:cNvCxnSpPr/>
          <p:nvPr/>
        </p:nvCxnSpPr>
        <p:spPr>
          <a:xfrm>
            <a:off x="5214942" y="2143116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سهم إلى اليمين 10"/>
          <p:cNvSpPr/>
          <p:nvPr/>
        </p:nvSpPr>
        <p:spPr>
          <a:xfrm>
            <a:off x="5143504" y="2000240"/>
            <a:ext cx="133559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سهم منحني إلى اليسار 11"/>
          <p:cNvSpPr/>
          <p:nvPr/>
        </p:nvSpPr>
        <p:spPr>
          <a:xfrm>
            <a:off x="7215206" y="2428868"/>
            <a:ext cx="588644" cy="785818"/>
          </a:xfrm>
          <a:prstGeom prst="curvedLeftArrow">
            <a:avLst>
              <a:gd name="adj1" fmla="val 50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ar-SA" sz="4000" b="1" dirty="0" smtClean="0">
                <a:solidFill>
                  <a:srgbClr val="00B050"/>
                </a:solidFill>
              </a:rPr>
              <a:t>التعلم كما يراه ليفين </a:t>
            </a:r>
            <a:r>
              <a:rPr lang="ar-SA" sz="4000" b="1" dirty="0" err="1" smtClean="0">
                <a:solidFill>
                  <a:srgbClr val="00B050"/>
                </a:solidFill>
              </a:rPr>
              <a:t>عباره</a:t>
            </a:r>
            <a:r>
              <a:rPr lang="ar-SA" sz="4000" b="1" dirty="0" smtClean="0">
                <a:solidFill>
                  <a:srgbClr val="00B050"/>
                </a:solidFill>
              </a:rPr>
              <a:t> عن :</a:t>
            </a:r>
          </a:p>
          <a:p>
            <a:pPr algn="ctr">
              <a:buNone/>
            </a:pPr>
            <a:endParaRPr lang="ar-SA" sz="4000" b="1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ar-SA" sz="4000" b="1" dirty="0" smtClean="0">
                <a:solidFill>
                  <a:srgbClr val="C00000"/>
                </a:solidFill>
              </a:rPr>
              <a:t>الآثار </a:t>
            </a:r>
            <a:r>
              <a:rPr lang="ar-SA" sz="4000" b="1" dirty="0" err="1" smtClean="0">
                <a:solidFill>
                  <a:srgbClr val="C00000"/>
                </a:solidFill>
              </a:rPr>
              <a:t>النفسيه</a:t>
            </a:r>
            <a:r>
              <a:rPr lang="ar-SA" sz="4000" b="1" dirty="0" smtClean="0">
                <a:solidFill>
                  <a:srgbClr val="C00000"/>
                </a:solidFill>
              </a:rPr>
              <a:t> التي كونها وتضاف إلى ما يوجد لديه في </a:t>
            </a:r>
            <a:r>
              <a:rPr lang="ar-SA" sz="4000" b="1" dirty="0" err="1" smtClean="0">
                <a:solidFill>
                  <a:srgbClr val="C00000"/>
                </a:solidFill>
              </a:rPr>
              <a:t>البنيه</a:t>
            </a:r>
            <a:r>
              <a:rPr lang="ar-SA" sz="4000" b="1" dirty="0" smtClean="0">
                <a:solidFill>
                  <a:srgbClr val="C00000"/>
                </a:solidFill>
              </a:rPr>
              <a:t> </a:t>
            </a:r>
            <a:r>
              <a:rPr lang="ar-SA" sz="4000" b="1" dirty="0" err="1" smtClean="0">
                <a:solidFill>
                  <a:srgbClr val="C00000"/>
                </a:solidFill>
              </a:rPr>
              <a:t>المعرفيه</a:t>
            </a:r>
            <a:r>
              <a:rPr lang="ar-SA" sz="4000" b="1" dirty="0" smtClean="0">
                <a:solidFill>
                  <a:srgbClr val="C00000"/>
                </a:solidFill>
              </a:rPr>
              <a:t> ، والتي يستخدمها مستقبلاً في مواقف تاليه .</a:t>
            </a:r>
            <a:endParaRPr lang="ar-SA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ar-SA" b="1" dirty="0" smtClean="0"/>
          </a:p>
          <a:p>
            <a:r>
              <a:rPr lang="ar-SA" b="1" dirty="0" smtClean="0"/>
              <a:t>ويعتبر أن التعلم هو :</a:t>
            </a:r>
          </a:p>
          <a:p>
            <a:pPr>
              <a:buNone/>
            </a:pP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1- </a:t>
            </a:r>
            <a:r>
              <a:rPr lang="ar-SA" b="1" dirty="0" smtClean="0">
                <a:solidFill>
                  <a:srgbClr val="00B050"/>
                </a:solidFill>
              </a:rPr>
              <a:t>تغير في </a:t>
            </a:r>
            <a:r>
              <a:rPr lang="ar-SA" b="1" dirty="0" err="1" smtClean="0">
                <a:solidFill>
                  <a:srgbClr val="00B050"/>
                </a:solidFill>
              </a:rPr>
              <a:t>البنيه</a:t>
            </a:r>
            <a:r>
              <a:rPr lang="ar-SA" b="1" dirty="0" smtClean="0">
                <a:solidFill>
                  <a:srgbClr val="00B050"/>
                </a:solidFill>
              </a:rPr>
              <a:t> </a:t>
            </a:r>
            <a:r>
              <a:rPr lang="ar-SA" b="1" dirty="0" err="1" smtClean="0">
                <a:solidFill>
                  <a:srgbClr val="00B050"/>
                </a:solidFill>
              </a:rPr>
              <a:t>المعرفيه</a:t>
            </a:r>
            <a:endParaRPr lang="ar-SA" b="1" dirty="0" smtClean="0">
              <a:solidFill>
                <a:srgbClr val="00B050"/>
              </a:solidFill>
            </a:endParaRPr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2- تغير في </a:t>
            </a:r>
            <a:r>
              <a:rPr lang="ar-SA" b="1" dirty="0" err="1" smtClean="0">
                <a:solidFill>
                  <a:schemeClr val="accent2">
                    <a:lumMod val="75000"/>
                  </a:schemeClr>
                </a:solidFill>
              </a:rPr>
              <a:t>الدافعيه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 .</a:t>
            </a:r>
          </a:p>
          <a:p>
            <a:r>
              <a:rPr lang="ar-SA" b="1" dirty="0" smtClean="0">
                <a:solidFill>
                  <a:srgbClr val="7030A0"/>
                </a:solidFill>
              </a:rPr>
              <a:t>3- تغير في </a:t>
            </a:r>
            <a:r>
              <a:rPr lang="ar-SA" b="1" dirty="0" err="1" smtClean="0">
                <a:solidFill>
                  <a:srgbClr val="7030A0"/>
                </a:solidFill>
              </a:rPr>
              <a:t>الإنتماء</a:t>
            </a:r>
            <a:r>
              <a:rPr lang="ar-SA" b="1" dirty="0" smtClean="0">
                <a:solidFill>
                  <a:srgbClr val="7030A0"/>
                </a:solidFill>
              </a:rPr>
              <a:t> </a:t>
            </a:r>
            <a:r>
              <a:rPr lang="ar-SA" b="1" dirty="0" err="1" smtClean="0">
                <a:solidFill>
                  <a:srgbClr val="7030A0"/>
                </a:solidFill>
              </a:rPr>
              <a:t>للجماعه</a:t>
            </a:r>
            <a:r>
              <a:rPr lang="ar-SA" b="1" dirty="0" smtClean="0">
                <a:solidFill>
                  <a:srgbClr val="7030A0"/>
                </a:solidFill>
              </a:rPr>
              <a:t> أو في </a:t>
            </a:r>
            <a:r>
              <a:rPr lang="ar-SA" b="1" dirty="0" err="1" smtClean="0">
                <a:solidFill>
                  <a:srgbClr val="7030A0"/>
                </a:solidFill>
              </a:rPr>
              <a:t>ايدلوجية</a:t>
            </a:r>
            <a:r>
              <a:rPr lang="ar-SA" b="1" dirty="0" smtClean="0">
                <a:solidFill>
                  <a:srgbClr val="7030A0"/>
                </a:solidFill>
              </a:rPr>
              <a:t> الفرد .</a:t>
            </a:r>
          </a:p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4- تغير في اكتساب </a:t>
            </a:r>
            <a:r>
              <a:rPr lang="ar-SA" b="1" dirty="0" err="1" smtClean="0">
                <a:solidFill>
                  <a:schemeClr val="accent1">
                    <a:lumMod val="75000"/>
                  </a:schemeClr>
                </a:solidFill>
              </a:rPr>
              <a:t>القدره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على ضبط النشاط </a:t>
            </a:r>
            <a:r>
              <a:rPr lang="ar-SA" b="1" dirty="0" err="1" smtClean="0">
                <a:solidFill>
                  <a:schemeClr val="accent1">
                    <a:lumMod val="75000"/>
                  </a:schemeClr>
                </a:solidFill>
              </a:rPr>
              <a:t>الارادي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والمهارات </a:t>
            </a:r>
            <a:r>
              <a:rPr lang="ar-SA" b="1" dirty="0" err="1" smtClean="0">
                <a:solidFill>
                  <a:schemeClr val="accent1">
                    <a:lumMod val="75000"/>
                  </a:schemeClr>
                </a:solidFill>
              </a:rPr>
              <a:t>العضليه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.</a:t>
            </a:r>
            <a:endParaRPr lang="ar-SA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عوامل تغير </a:t>
            </a:r>
            <a:r>
              <a:rPr lang="ar-SA" dirty="0" err="1" smtClean="0"/>
              <a:t>البنيه</a:t>
            </a:r>
            <a:r>
              <a:rPr lang="ar-SA" dirty="0" smtClean="0"/>
              <a:t> </a:t>
            </a:r>
            <a:r>
              <a:rPr lang="ar-SA" dirty="0" err="1" smtClean="0"/>
              <a:t>المعرفيه</a:t>
            </a:r>
            <a:r>
              <a:rPr lang="ar-SA" dirty="0" smtClean="0"/>
              <a:t> 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ar-SA" b="1" dirty="0" smtClean="0"/>
          </a:p>
          <a:p>
            <a:pPr algn="ctr"/>
            <a:endParaRPr lang="ar-SA" b="1" dirty="0" smtClean="0"/>
          </a:p>
          <a:p>
            <a:pPr algn="ctr"/>
            <a:r>
              <a:rPr lang="ar-SA" b="1" dirty="0" smtClean="0"/>
              <a:t>  التمايز </a:t>
            </a:r>
            <a:r>
              <a:rPr lang="ar-SA" b="1" dirty="0" err="1" smtClean="0"/>
              <a:t>الادراكي</a:t>
            </a:r>
            <a:r>
              <a:rPr lang="ar-SA" b="1" dirty="0" smtClean="0"/>
              <a:t>     التعميم المعرفي     إعادة بناء مناطق  </a:t>
            </a:r>
            <a:r>
              <a:rPr lang="en-US" b="1" dirty="0" smtClean="0"/>
              <a:t>Perceptual</a:t>
            </a:r>
            <a:r>
              <a:rPr lang="ar-SA" b="1" dirty="0" smtClean="0"/>
              <a:t>          </a:t>
            </a:r>
            <a:r>
              <a:rPr lang="en-US" b="1" dirty="0" err="1" smtClean="0"/>
              <a:t>Congnitive</a:t>
            </a:r>
            <a:r>
              <a:rPr lang="ar-SA" b="1" dirty="0" smtClean="0"/>
              <a:t>          </a:t>
            </a:r>
            <a:r>
              <a:rPr lang="ar-SA" b="1" dirty="0" smtClean="0"/>
              <a:t>الحيز الحيوي</a:t>
            </a:r>
            <a:r>
              <a:rPr lang="ar-SA" b="1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sz="2400" dirty="0" err="1" smtClean="0"/>
              <a:t>Generalaization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Defferentation</a:t>
            </a:r>
            <a:r>
              <a:rPr lang="en-US" sz="2400" dirty="0" smtClean="0"/>
              <a:t>        </a:t>
            </a:r>
            <a:r>
              <a:rPr lang="ar-SA" sz="2400" dirty="0" smtClean="0"/>
              <a:t>           </a:t>
            </a:r>
            <a:r>
              <a:rPr lang="en-US" sz="2400" dirty="0" err="1" smtClean="0"/>
              <a:t>Restructurization</a:t>
            </a:r>
            <a:r>
              <a:rPr lang="ar-SA" sz="2400" dirty="0" smtClean="0"/>
              <a:t>         </a:t>
            </a:r>
            <a:endParaRPr lang="en-US" sz="2400" dirty="0" smtClean="0"/>
          </a:p>
          <a:p>
            <a:pPr algn="ctr">
              <a:buNone/>
            </a:pPr>
            <a:r>
              <a:rPr lang="ar-SA" dirty="0" smtClean="0"/>
              <a:t>                                                        </a:t>
            </a:r>
            <a:endParaRPr lang="ar-SA" dirty="0"/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4643438" y="1142984"/>
            <a:ext cx="257176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rot="16200000" flipH="1">
            <a:off x="3821901" y="1535893"/>
            <a:ext cx="1414466" cy="20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10800000" flipV="1">
            <a:off x="2571736" y="1142984"/>
            <a:ext cx="164307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التطبيقات </a:t>
            </a:r>
            <a:r>
              <a:rPr lang="ar-SA" b="1" dirty="0" err="1" smtClean="0"/>
              <a:t>التربويه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ar-SA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sz="3600" b="1" dirty="0" smtClean="0">
              <a:solidFill>
                <a:srgbClr val="FF0000"/>
              </a:solidFill>
            </a:endParaRPr>
          </a:p>
          <a:p>
            <a:r>
              <a:rPr lang="ar-SA" sz="3600" b="1" dirty="0" smtClean="0">
                <a:solidFill>
                  <a:srgbClr val="FF0000"/>
                </a:solidFill>
              </a:rPr>
              <a:t>وظيفة المعلم </a:t>
            </a:r>
            <a:r>
              <a:rPr lang="ar-SA" sz="3600" b="1" dirty="0" err="1" smtClean="0">
                <a:solidFill>
                  <a:srgbClr val="FF0000"/>
                </a:solidFill>
              </a:rPr>
              <a:t>المساعده</a:t>
            </a:r>
            <a:r>
              <a:rPr lang="ar-SA" sz="3600" b="1" dirty="0" smtClean="0">
                <a:solidFill>
                  <a:srgbClr val="FF0000"/>
                </a:solidFill>
              </a:rPr>
              <a:t> على الاستبصار </a:t>
            </a:r>
          </a:p>
          <a:p>
            <a:r>
              <a:rPr lang="ar-SA" sz="3600" b="1" dirty="0" smtClean="0">
                <a:solidFill>
                  <a:srgbClr val="FF0000"/>
                </a:solidFill>
              </a:rPr>
              <a:t>أهمية التفاعل بين الطالب والمعلم وبين الطالب وزملائه </a:t>
            </a:r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صورة جماعه رمزيه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اهتم </a:t>
            </a:r>
            <a:r>
              <a:rPr lang="ar-SA" dirty="0" err="1" smtClean="0"/>
              <a:t>بالدافعيه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وسيلة شرح على شكل سحابة 3"/>
          <p:cNvSpPr/>
          <p:nvPr/>
        </p:nvSpPr>
        <p:spPr>
          <a:xfrm>
            <a:off x="1714480" y="2643182"/>
            <a:ext cx="4286280" cy="25003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err="1" smtClean="0">
                <a:solidFill>
                  <a:schemeClr val="bg2"/>
                </a:solidFill>
              </a:rPr>
              <a:t>الدافعيه</a:t>
            </a:r>
            <a:endParaRPr lang="ar-SA" sz="48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صوره طريفه تشرح التعلم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التطبيق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b="1" dirty="0" smtClean="0">
                <a:solidFill>
                  <a:srgbClr val="FF0000"/>
                </a:solidFill>
              </a:rPr>
              <a:t>تحدثي عن دور الحيز الحيوي في نظرية ليفين.</a:t>
            </a:r>
          </a:p>
          <a:p>
            <a:endParaRPr lang="ar-SA" dirty="0" smtClean="0"/>
          </a:p>
          <a:p>
            <a:r>
              <a:rPr lang="ar-SA" b="1" dirty="0" smtClean="0">
                <a:solidFill>
                  <a:srgbClr val="00B050"/>
                </a:solidFill>
              </a:rPr>
              <a:t>كيف يمكن تغيير </a:t>
            </a:r>
            <a:r>
              <a:rPr lang="ar-SA" b="1" dirty="0" err="1" smtClean="0">
                <a:solidFill>
                  <a:srgbClr val="00B050"/>
                </a:solidFill>
              </a:rPr>
              <a:t>البنيه</a:t>
            </a:r>
            <a:r>
              <a:rPr lang="ar-SA" b="1" dirty="0" smtClean="0">
                <a:solidFill>
                  <a:srgbClr val="00B050"/>
                </a:solidFill>
              </a:rPr>
              <a:t> </a:t>
            </a:r>
            <a:r>
              <a:rPr lang="ar-SA" b="1" dirty="0" err="1" smtClean="0">
                <a:solidFill>
                  <a:srgbClr val="00B050"/>
                </a:solidFill>
              </a:rPr>
              <a:t>المعرفيه</a:t>
            </a:r>
            <a:r>
              <a:rPr lang="ar-SA" b="1" dirty="0" smtClean="0">
                <a:solidFill>
                  <a:srgbClr val="00B050"/>
                </a:solidFill>
              </a:rPr>
              <a:t> من وجهة نظر ليفين ؟</a:t>
            </a:r>
            <a:endParaRPr lang="ar-SA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منظر ساحر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ar-SA" sz="4400" b="1" dirty="0">
              <a:solidFill>
                <a:srgbClr val="00B050"/>
              </a:solidFill>
            </a:endParaRPr>
          </a:p>
          <a:p>
            <a:pPr>
              <a:buNone/>
            </a:pPr>
            <a:endParaRPr lang="ar-SA" sz="44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ar-SA" sz="4400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sz="4400" b="1" dirty="0" smtClean="0">
                <a:solidFill>
                  <a:srgbClr val="00B050"/>
                </a:solidFill>
              </a:rPr>
              <a:t>            والحمد لله رب العالمين</a:t>
            </a:r>
            <a:endParaRPr lang="ar-SA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وسيلة شرح على شكل سحابة 3"/>
          <p:cNvSpPr/>
          <p:nvPr/>
        </p:nvSpPr>
        <p:spPr>
          <a:xfrm>
            <a:off x="1785918" y="2000240"/>
            <a:ext cx="4057672" cy="378621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err="1" smtClean="0"/>
              <a:t>والشخصيه</a:t>
            </a:r>
            <a:endParaRPr lang="ar-SA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وسيلة شرح على شكل سحابة 3"/>
          <p:cNvSpPr/>
          <p:nvPr/>
        </p:nvSpPr>
        <p:spPr>
          <a:xfrm>
            <a:off x="1714480" y="928670"/>
            <a:ext cx="4914928" cy="428628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/>
              <a:t>وعلم النفس الاجتماعي</a:t>
            </a:r>
            <a:endParaRPr lang="ar-SA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ar-SA" sz="4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ar-SA" sz="4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ar-SA" sz="4000" b="1" dirty="0" smtClean="0">
                <a:solidFill>
                  <a:schemeClr val="accent6">
                    <a:lumMod val="75000"/>
                  </a:schemeClr>
                </a:solidFill>
              </a:rPr>
              <a:t>إذاً فإن النظام الذي يتبناه ليفين </a:t>
            </a:r>
          </a:p>
          <a:p>
            <a:pPr algn="ctr">
              <a:buNone/>
            </a:pPr>
            <a:endParaRPr lang="ar-SA" sz="4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   نظام وصفي أو </a:t>
            </a:r>
            <a:r>
              <a:rPr lang="ar-SA" sz="4000" b="1" dirty="0">
                <a:solidFill>
                  <a:schemeClr val="accent2">
                    <a:lumMod val="75000"/>
                  </a:schemeClr>
                </a:solidFill>
              </a:rPr>
              <a:t>إ</a:t>
            </a: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طار يتناول دراسة موضوعات 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</a:rPr>
              <a:t>التعلم</a:t>
            </a: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 ، </a:t>
            </a:r>
            <a:r>
              <a:rPr lang="ar-SA" sz="4000" b="1" dirty="0" err="1" smtClean="0">
                <a:solidFill>
                  <a:schemeClr val="accent2">
                    <a:lumMod val="75000"/>
                  </a:schemeClr>
                </a:solidFill>
              </a:rPr>
              <a:t>و</a:t>
            </a:r>
            <a:r>
              <a:rPr lang="ar-SA" sz="4000" b="1" dirty="0" err="1" smtClean="0">
                <a:solidFill>
                  <a:schemeClr val="accent3">
                    <a:lumMod val="50000"/>
                  </a:schemeClr>
                </a:solidFill>
              </a:rPr>
              <a:t>الدافعيه</a:t>
            </a: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 ، </a:t>
            </a:r>
            <a:r>
              <a:rPr lang="ar-SA" sz="4000" b="1" dirty="0" err="1" smtClean="0">
                <a:solidFill>
                  <a:schemeClr val="accent2">
                    <a:lumMod val="75000"/>
                  </a:schemeClr>
                </a:solidFill>
              </a:rPr>
              <a:t>و</a:t>
            </a:r>
            <a:r>
              <a:rPr lang="ar-SA" sz="4000" b="1" dirty="0" err="1" smtClean="0">
                <a:solidFill>
                  <a:srgbClr val="C00000"/>
                </a:solidFill>
              </a:rPr>
              <a:t>الشخصيه</a:t>
            </a: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 و</a:t>
            </a:r>
            <a:r>
              <a:rPr lang="ar-SA" sz="4000" b="1" dirty="0" smtClean="0">
                <a:solidFill>
                  <a:srgbClr val="7030A0"/>
                </a:solidFill>
              </a:rPr>
              <a:t>السلوك الاجتماعي </a:t>
            </a:r>
            <a:endParaRPr lang="ar-SA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ar-SA" sz="4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ar-SA" sz="4400" b="1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ar-SA" sz="4400" b="1" dirty="0" smtClean="0">
                <a:solidFill>
                  <a:srgbClr val="C00000"/>
                </a:solidFill>
              </a:rPr>
              <a:t>   كان جل اهتمام ليفين ينحصر في :</a:t>
            </a:r>
            <a:endParaRPr lang="ar-SA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   </a:t>
            </a:r>
            <a:r>
              <a:rPr lang="ar-SA" sz="4000" b="1" dirty="0" smtClean="0">
                <a:solidFill>
                  <a:srgbClr val="C00000"/>
                </a:solidFill>
              </a:rPr>
              <a:t>بناء نظام نظري يمكنه التنبؤ بالسلوك الدافعي للفرد</a:t>
            </a:r>
            <a:endParaRPr lang="ar-SA" sz="4000" b="1" dirty="0">
              <a:solidFill>
                <a:srgbClr val="C00000"/>
              </a:solidFill>
            </a:endParaRPr>
          </a:p>
        </p:txBody>
      </p:sp>
      <p:sp>
        <p:nvSpPr>
          <p:cNvPr id="4" name="مكعب 3"/>
          <p:cNvSpPr/>
          <p:nvPr/>
        </p:nvSpPr>
        <p:spPr>
          <a:xfrm>
            <a:off x="285720" y="2571744"/>
            <a:ext cx="7072362" cy="328614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مفهوم الحيز الحيوي</a:t>
            </a:r>
            <a:r>
              <a:rPr lang="en-US" b="1" dirty="0" smtClean="0">
                <a:solidFill>
                  <a:srgbClr val="00B050"/>
                </a:solidFill>
              </a:rPr>
              <a:t>The life space 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ar-SA" dirty="0"/>
          </a:p>
        </p:txBody>
      </p:sp>
      <p:sp>
        <p:nvSpPr>
          <p:cNvPr id="4" name="شكل بيضاوي 3"/>
          <p:cNvSpPr/>
          <p:nvPr/>
        </p:nvSpPr>
        <p:spPr>
          <a:xfrm>
            <a:off x="1000100" y="2000240"/>
            <a:ext cx="6429420" cy="328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r>
              <a:rPr lang="ar-SA" sz="3600" b="1" dirty="0" smtClean="0">
                <a:solidFill>
                  <a:srgbClr val="FFC000"/>
                </a:solidFill>
              </a:rPr>
              <a:t>ا</a:t>
            </a:r>
          </a:p>
          <a:p>
            <a:pPr algn="ctr"/>
            <a:r>
              <a:rPr lang="ar-SA" sz="3600" b="1" dirty="0" smtClean="0">
                <a:solidFill>
                  <a:srgbClr val="FFC000"/>
                </a:solidFill>
              </a:rPr>
              <a:t>العالم الخارجي</a:t>
            </a:r>
            <a:endParaRPr lang="ar-SA" sz="3600" b="1" dirty="0">
              <a:solidFill>
                <a:srgbClr val="FFC000"/>
              </a:solidFill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2285984" y="2428868"/>
            <a:ext cx="4643470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err="1" smtClean="0"/>
              <a:t>البيئه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6" name="شكل بيضاوي 5"/>
          <p:cNvSpPr/>
          <p:nvPr/>
        </p:nvSpPr>
        <p:spPr>
          <a:xfrm flipH="1">
            <a:off x="3214678" y="2786058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الفرد النفسي</a:t>
            </a:r>
            <a:endParaRPr lang="ar-SA" sz="3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238501" y="3143248"/>
            <a:ext cx="126188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err="1" smtClean="0">
                <a:solidFill>
                  <a:srgbClr val="FFFF00"/>
                </a:solidFill>
              </a:rPr>
              <a:t>البيئه</a:t>
            </a:r>
            <a:endParaRPr lang="ar-SA" sz="3200" b="1" dirty="0" smtClean="0">
              <a:solidFill>
                <a:srgbClr val="FFFF00"/>
              </a:solidFill>
            </a:endParaRPr>
          </a:p>
          <a:p>
            <a:r>
              <a:rPr lang="ar-SA" sz="3200" b="1" dirty="0" smtClean="0">
                <a:solidFill>
                  <a:srgbClr val="FFFF00"/>
                </a:solidFill>
              </a:rPr>
              <a:t> </a:t>
            </a:r>
            <a:r>
              <a:rPr lang="ar-SA" sz="3200" b="1" dirty="0" err="1" smtClean="0">
                <a:solidFill>
                  <a:srgbClr val="FFFF00"/>
                </a:solidFill>
              </a:rPr>
              <a:t>النفسيه</a:t>
            </a:r>
            <a:endParaRPr lang="ar-SA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258</Words>
  <Application>Microsoft Office PowerPoint</Application>
  <PresentationFormat>عرض على الشاشة (3:4)‏</PresentationFormat>
  <Paragraphs>107</Paragraphs>
  <Slides>24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سمة Office</vt:lpstr>
      <vt:lpstr>المجال المعرفي ليفين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مفهوم الحيز الحيويThe life space  </vt:lpstr>
      <vt:lpstr>الشريحة 9</vt:lpstr>
      <vt:lpstr>الشريحة 10</vt:lpstr>
      <vt:lpstr>الشريحة 11</vt:lpstr>
      <vt:lpstr>الشريحة 12</vt:lpstr>
      <vt:lpstr>الشريحة 13</vt:lpstr>
      <vt:lpstr>معنى التعلم عند ليفين</vt:lpstr>
      <vt:lpstr>الشريحة 15</vt:lpstr>
      <vt:lpstr> </vt:lpstr>
      <vt:lpstr>عوامل تغير البنيه المعرفيه  </vt:lpstr>
      <vt:lpstr>التطبيقات التربويه</vt:lpstr>
      <vt:lpstr>الشريحة 19</vt:lpstr>
      <vt:lpstr>الشريحة 20</vt:lpstr>
      <vt:lpstr>التطبيق</vt:lpstr>
      <vt:lpstr>الشريحة 22</vt:lpstr>
      <vt:lpstr>الشريحة 23</vt:lpstr>
      <vt:lpstr>الشريحة 24</vt:lpstr>
    </vt:vector>
  </TitlesOfParts>
  <Company>Compume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المجال المعرفي ليفين</dc:title>
  <dc:creator>FG</dc:creator>
  <cp:lastModifiedBy>FG</cp:lastModifiedBy>
  <cp:revision>17</cp:revision>
  <dcterms:created xsi:type="dcterms:W3CDTF">2013-03-15T20:39:59Z</dcterms:created>
  <dcterms:modified xsi:type="dcterms:W3CDTF">2013-03-15T23:20:54Z</dcterms:modified>
</cp:coreProperties>
</file>