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1" r:id="rId4"/>
    <p:sldMasterId id="2147483793" r:id="rId5"/>
  </p:sldMasterIdLst>
  <p:notesMasterIdLst>
    <p:notesMasterId r:id="rId19"/>
  </p:notesMasterIdLst>
  <p:sldIdLst>
    <p:sldId id="256" r:id="rId6"/>
    <p:sldId id="284" r:id="rId7"/>
    <p:sldId id="281" r:id="rId8"/>
    <p:sldId id="282" r:id="rId9"/>
    <p:sldId id="258" r:id="rId10"/>
    <p:sldId id="283" r:id="rId11"/>
    <p:sldId id="263" r:id="rId12"/>
    <p:sldId id="260" r:id="rId13"/>
    <p:sldId id="264" r:id="rId14"/>
    <p:sldId id="261" r:id="rId15"/>
    <p:sldId id="266" r:id="rId16"/>
    <p:sldId id="267" r:id="rId17"/>
    <p:sldId id="268" r:id="rId1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9" d="100"/>
          <a:sy n="49" d="100"/>
        </p:scale>
        <p:origin x="-1116" y="-84"/>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56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B1BB965-6176-4188-981B-9E356FF2E377}" type="datetimeFigureOut">
              <a:rPr lang="ar-SA" smtClean="0"/>
              <a:pPr/>
              <a:t>25/03/33</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DCF4EF4-2A81-4813-8DBC-00168AA48391}" type="slidenum">
              <a:rPr lang="ar-SA" smtClean="0"/>
              <a:pPr/>
              <a:t>‹#›</a:t>
            </a:fld>
            <a:endParaRPr lang="ar-SA"/>
          </a:p>
        </p:txBody>
      </p:sp>
    </p:spTree>
    <p:extLst>
      <p:ext uri="{BB962C8B-B14F-4D97-AF65-F5344CB8AC3E}">
        <p14:creationId xmlns:p14="http://schemas.microsoft.com/office/powerpoint/2010/main" val="5242176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DFEB8796-04CB-4935-B8D7-67B9F04B00E5}" type="datetime1">
              <a:rPr lang="ar-SA" smtClean="0"/>
              <a:pPr>
                <a:defRPr/>
              </a:pPr>
              <a:t>25/03/33</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defRPr/>
            </a:pPr>
            <a:fld id="{61C146A0-E994-45B0-8D4E-989CC7EF315B}" type="slidenum">
              <a:rPr lang="ar-SA" smtClean="0"/>
              <a:pPr>
                <a:defRPr/>
              </a:pPr>
              <a:t>‹#›</a:t>
            </a:fld>
            <a:endParaRPr lang="ar-S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1564792-F0D5-42DE-937D-4520727466A8}" type="datetime1">
              <a:rPr lang="ar-SA" smtClean="0"/>
              <a:pPr>
                <a:defRPr/>
              </a:pPr>
              <a:t>25/03/33</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CBC27272-5E76-4328-BDED-D8993F5FDBAF}" type="slidenum">
              <a:rPr lang="ar-SA" smtClean="0"/>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FAE4FDD6-860D-42B3-8853-17A3B4E1951E}" type="datetime1">
              <a:rPr lang="ar-SA" smtClean="0"/>
              <a:pPr>
                <a:defRPr/>
              </a:pPr>
              <a:t>25/03/33</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A8903588-3517-4901-B0C5-FFCD9396EC6B}" type="slidenum">
              <a:rPr lang="ar-SA" smtClean="0"/>
              <a:pPr>
                <a:defRPr/>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pPr>
              <a:defRPr/>
            </a:pPr>
            <a:fld id="{EF4B4887-5A9D-4290-B138-66897DF2B679}" type="datetime1">
              <a:rPr lang="ar-SA" smtClean="0">
                <a:solidFill>
                  <a:srgbClr val="564B3C"/>
                </a:solidFill>
              </a:rPr>
              <a:pPr>
                <a:defRPr/>
              </a:pPr>
              <a:t>25/03/33</a:t>
            </a:fld>
            <a:endParaRPr lang="ar-SA">
              <a:solidFill>
                <a:srgbClr val="564B3C"/>
              </a:solidFill>
            </a:endParaRPr>
          </a:p>
        </p:txBody>
      </p:sp>
      <p:sp>
        <p:nvSpPr>
          <p:cNvPr id="5" name="Footer Placeholder 4"/>
          <p:cNvSpPr>
            <a:spLocks noGrp="1"/>
          </p:cNvSpPr>
          <p:nvPr>
            <p:ph type="ftr" sz="quarter" idx="11"/>
          </p:nvPr>
        </p:nvSpPr>
        <p:spPr/>
        <p:txBody>
          <a:bodyPr/>
          <a:lstStyle/>
          <a:p>
            <a:pPr>
              <a:defRPr/>
            </a:pPr>
            <a:endParaRPr lang="ar-SA">
              <a:solidFill>
                <a:srgbClr val="564B3C"/>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defRPr/>
            </a:pPr>
            <a:fld id="{3CC95E1F-1B2C-4D05-B56E-67708A9EE06E}" type="slidenum">
              <a:rPr lang="ar-SA" smtClean="0">
                <a:solidFill>
                  <a:srgbClr val="93A299">
                    <a:lumMod val="50000"/>
                  </a:srgbClr>
                </a:solidFill>
              </a:rPr>
              <a:pPr>
                <a:defRPr/>
              </a:pPr>
              <a:t>‹#›</a:t>
            </a:fld>
            <a:endParaRPr lang="ar-SA">
              <a:solidFill>
                <a:srgbClr val="93A299">
                  <a:lumMod val="50000"/>
                </a:srgb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84227240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F4B4887-5A9D-4290-B138-66897DF2B679}" type="datetime1">
              <a:rPr lang="ar-SA" smtClean="0">
                <a:solidFill>
                  <a:srgbClr val="564B3C"/>
                </a:solidFill>
              </a:rPr>
              <a:pPr>
                <a:defRPr/>
              </a:pPr>
              <a:t>25/03/33</a:t>
            </a:fld>
            <a:endParaRPr lang="ar-SA">
              <a:solidFill>
                <a:srgbClr val="564B3C"/>
              </a:solidFill>
            </a:endParaRPr>
          </a:p>
        </p:txBody>
      </p:sp>
      <p:sp>
        <p:nvSpPr>
          <p:cNvPr id="5" name="Footer Placeholder 4"/>
          <p:cNvSpPr>
            <a:spLocks noGrp="1"/>
          </p:cNvSpPr>
          <p:nvPr>
            <p:ph type="ftr" sz="quarter" idx="11"/>
          </p:nvPr>
        </p:nvSpPr>
        <p:spPr/>
        <p:txBody>
          <a:bodyPr/>
          <a:lstStyle/>
          <a:p>
            <a:pPr>
              <a:defRPr/>
            </a:pPr>
            <a:endParaRPr lang="ar-SA">
              <a:solidFill>
                <a:srgbClr val="564B3C"/>
              </a:solidFill>
            </a:endParaRPr>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solidFill>
                  <a:srgbClr val="564B3C"/>
                </a:solidFill>
              </a:rPr>
              <a:pPr>
                <a:defRPr/>
              </a:pPr>
              <a:t>‹#›</a:t>
            </a:fld>
            <a:endParaRPr lang="ar-SA">
              <a:solidFill>
                <a:srgbClr val="564B3C"/>
              </a:solidFill>
            </a:endParaRPr>
          </a:p>
        </p:txBody>
      </p:sp>
    </p:spTree>
    <p:extLst>
      <p:ext uri="{BB962C8B-B14F-4D97-AF65-F5344CB8AC3E}">
        <p14:creationId xmlns:p14="http://schemas.microsoft.com/office/powerpoint/2010/main" val="225020739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pPr>
              <a:defRPr/>
            </a:pPr>
            <a:fld id="{EF4B4887-5A9D-4290-B138-66897DF2B679}" type="datetime1">
              <a:rPr lang="ar-SA" smtClean="0">
                <a:solidFill>
                  <a:srgbClr val="564B3C"/>
                </a:solidFill>
              </a:rPr>
              <a:pPr>
                <a:defRPr/>
              </a:pPr>
              <a:t>25/03/33</a:t>
            </a:fld>
            <a:endParaRPr lang="ar-SA">
              <a:solidFill>
                <a:srgbClr val="564B3C"/>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ar-SA">
              <a:solidFill>
                <a:srgbClr val="564B3C"/>
              </a:solidFill>
            </a:endParaRPr>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solidFill>
                  <a:srgbClr val="564B3C"/>
                </a:solidFill>
              </a:rPr>
              <a:pPr>
                <a:defRPr/>
              </a:pPr>
              <a:t>‹#›</a:t>
            </a:fld>
            <a:endParaRPr lang="ar-SA">
              <a:solidFill>
                <a:srgbClr val="564B3C"/>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852131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EF4B4887-5A9D-4290-B138-66897DF2B679}" type="datetime1">
              <a:rPr lang="ar-SA" smtClean="0">
                <a:solidFill>
                  <a:srgbClr val="564B3C"/>
                </a:solidFill>
              </a:rPr>
              <a:pPr>
                <a:defRPr/>
              </a:pPr>
              <a:t>25/03/33</a:t>
            </a:fld>
            <a:endParaRPr lang="ar-SA">
              <a:solidFill>
                <a:srgbClr val="564B3C"/>
              </a:solidFill>
            </a:endParaRPr>
          </a:p>
        </p:txBody>
      </p:sp>
      <p:sp>
        <p:nvSpPr>
          <p:cNvPr id="6" name="Footer Placeholder 5"/>
          <p:cNvSpPr>
            <a:spLocks noGrp="1"/>
          </p:cNvSpPr>
          <p:nvPr>
            <p:ph type="ftr" sz="quarter" idx="11"/>
          </p:nvPr>
        </p:nvSpPr>
        <p:spPr/>
        <p:txBody>
          <a:bodyPr/>
          <a:lstStyle/>
          <a:p>
            <a:pPr>
              <a:defRPr/>
            </a:pPr>
            <a:endParaRPr lang="ar-SA">
              <a:solidFill>
                <a:srgbClr val="564B3C"/>
              </a:solidFill>
            </a:endParaRPr>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solidFill>
                  <a:srgbClr val="564B3C"/>
                </a:solidFill>
              </a:rPr>
              <a:pPr>
                <a:defRPr/>
              </a:pPr>
              <a:t>‹#›</a:t>
            </a:fld>
            <a:endParaRPr lang="ar-SA">
              <a:solidFill>
                <a:srgbClr val="564B3C"/>
              </a:solidFill>
            </a:endParaRPr>
          </a:p>
        </p:txBody>
      </p:sp>
    </p:spTree>
    <p:extLst>
      <p:ext uri="{BB962C8B-B14F-4D97-AF65-F5344CB8AC3E}">
        <p14:creationId xmlns:p14="http://schemas.microsoft.com/office/powerpoint/2010/main" val="21629238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EF4B4887-5A9D-4290-B138-66897DF2B679}" type="datetime1">
              <a:rPr lang="ar-SA" smtClean="0">
                <a:solidFill>
                  <a:srgbClr val="564B3C"/>
                </a:solidFill>
              </a:rPr>
              <a:pPr>
                <a:defRPr/>
              </a:pPr>
              <a:t>25/03/33</a:t>
            </a:fld>
            <a:endParaRPr lang="ar-SA">
              <a:solidFill>
                <a:srgbClr val="564B3C"/>
              </a:solidFill>
            </a:endParaRPr>
          </a:p>
        </p:txBody>
      </p:sp>
      <p:sp>
        <p:nvSpPr>
          <p:cNvPr id="8" name="Footer Placeholder 7"/>
          <p:cNvSpPr>
            <a:spLocks noGrp="1"/>
          </p:cNvSpPr>
          <p:nvPr>
            <p:ph type="ftr" sz="quarter" idx="11"/>
          </p:nvPr>
        </p:nvSpPr>
        <p:spPr/>
        <p:txBody>
          <a:bodyPr/>
          <a:lstStyle/>
          <a:p>
            <a:pPr>
              <a:defRPr/>
            </a:pPr>
            <a:endParaRPr lang="ar-SA">
              <a:solidFill>
                <a:srgbClr val="564B3C"/>
              </a:solidFill>
            </a:endParaRPr>
          </a:p>
        </p:txBody>
      </p:sp>
      <p:sp>
        <p:nvSpPr>
          <p:cNvPr id="9" name="Slide Number Placeholder 8"/>
          <p:cNvSpPr>
            <a:spLocks noGrp="1"/>
          </p:cNvSpPr>
          <p:nvPr>
            <p:ph type="sldNum" sz="quarter" idx="12"/>
          </p:nvPr>
        </p:nvSpPr>
        <p:spPr/>
        <p:txBody>
          <a:bodyPr/>
          <a:lstStyle/>
          <a:p>
            <a:pPr>
              <a:defRPr/>
            </a:pPr>
            <a:fld id="{3CC95E1F-1B2C-4D05-B56E-67708A9EE06E}" type="slidenum">
              <a:rPr lang="ar-SA" smtClean="0">
                <a:solidFill>
                  <a:srgbClr val="564B3C"/>
                </a:solidFill>
              </a:rPr>
              <a:pPr>
                <a:defRPr/>
              </a:pPr>
              <a:t>‹#›</a:t>
            </a:fld>
            <a:endParaRPr lang="ar-SA">
              <a:solidFill>
                <a:srgbClr val="564B3C"/>
              </a:solidFill>
            </a:endParaRPr>
          </a:p>
        </p:txBody>
      </p:sp>
    </p:spTree>
    <p:extLst>
      <p:ext uri="{BB962C8B-B14F-4D97-AF65-F5344CB8AC3E}">
        <p14:creationId xmlns:p14="http://schemas.microsoft.com/office/powerpoint/2010/main" val="57922422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EF4B4887-5A9D-4290-B138-66897DF2B679}" type="datetime1">
              <a:rPr lang="ar-SA" smtClean="0">
                <a:solidFill>
                  <a:srgbClr val="564B3C"/>
                </a:solidFill>
              </a:rPr>
              <a:pPr>
                <a:defRPr/>
              </a:pPr>
              <a:t>25/03/33</a:t>
            </a:fld>
            <a:endParaRPr lang="ar-SA">
              <a:solidFill>
                <a:srgbClr val="564B3C"/>
              </a:solidFill>
            </a:endParaRPr>
          </a:p>
        </p:txBody>
      </p:sp>
      <p:sp>
        <p:nvSpPr>
          <p:cNvPr id="4" name="Footer Placeholder 3"/>
          <p:cNvSpPr>
            <a:spLocks noGrp="1"/>
          </p:cNvSpPr>
          <p:nvPr>
            <p:ph type="ftr" sz="quarter" idx="11"/>
          </p:nvPr>
        </p:nvSpPr>
        <p:spPr/>
        <p:txBody>
          <a:bodyPr/>
          <a:lstStyle/>
          <a:p>
            <a:pPr>
              <a:defRPr/>
            </a:pPr>
            <a:endParaRPr lang="ar-SA">
              <a:solidFill>
                <a:srgbClr val="564B3C"/>
              </a:solidFill>
            </a:endParaRPr>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solidFill>
                  <a:srgbClr val="564B3C"/>
                </a:solidFill>
              </a:rPr>
              <a:pPr>
                <a:defRPr/>
              </a:pPr>
              <a:t>‹#›</a:t>
            </a:fld>
            <a:endParaRPr lang="ar-SA">
              <a:solidFill>
                <a:srgbClr val="564B3C"/>
              </a:solidFill>
            </a:endParaRPr>
          </a:p>
        </p:txBody>
      </p:sp>
    </p:spTree>
    <p:extLst>
      <p:ext uri="{BB962C8B-B14F-4D97-AF65-F5344CB8AC3E}">
        <p14:creationId xmlns:p14="http://schemas.microsoft.com/office/powerpoint/2010/main" val="89282782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pPr>
              <a:defRPr/>
            </a:pPr>
            <a:fld id="{EF4B4887-5A9D-4290-B138-66897DF2B679}" type="datetime1">
              <a:rPr lang="ar-SA" smtClean="0">
                <a:solidFill>
                  <a:srgbClr val="564B3C"/>
                </a:solidFill>
              </a:rPr>
              <a:pPr>
                <a:defRPr/>
              </a:pPr>
              <a:t>25/03/33</a:t>
            </a:fld>
            <a:endParaRPr lang="ar-SA">
              <a:solidFill>
                <a:srgbClr val="564B3C"/>
              </a:solidFill>
            </a:endParaRPr>
          </a:p>
        </p:txBody>
      </p:sp>
      <p:sp>
        <p:nvSpPr>
          <p:cNvPr id="3" name="Footer Placeholder 2"/>
          <p:cNvSpPr>
            <a:spLocks noGrp="1"/>
          </p:cNvSpPr>
          <p:nvPr>
            <p:ph type="ftr" sz="quarter" idx="11"/>
          </p:nvPr>
        </p:nvSpPr>
        <p:spPr/>
        <p:txBody>
          <a:bodyPr/>
          <a:lstStyle/>
          <a:p>
            <a:pPr>
              <a:defRPr/>
            </a:pPr>
            <a:endParaRPr lang="ar-SA">
              <a:solidFill>
                <a:srgbClr val="564B3C"/>
              </a:solidFill>
            </a:endParaRP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solidFill>
                  <a:srgbClr val="564B3C"/>
                </a:solidFill>
              </a:rPr>
              <a:pPr>
                <a:defRPr/>
              </a:pPr>
              <a:t>‹#›</a:t>
            </a:fld>
            <a:endParaRPr lang="ar-SA">
              <a:solidFill>
                <a:srgbClr val="564B3C"/>
              </a:solidFill>
            </a:endParaRPr>
          </a:p>
        </p:txBody>
      </p:sp>
    </p:spTree>
    <p:extLst>
      <p:ext uri="{BB962C8B-B14F-4D97-AF65-F5344CB8AC3E}">
        <p14:creationId xmlns:p14="http://schemas.microsoft.com/office/powerpoint/2010/main" val="96060566"/>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EF4B4887-5A9D-4290-B138-66897DF2B679}" type="datetime1">
              <a:rPr lang="ar-SA" smtClean="0">
                <a:solidFill>
                  <a:srgbClr val="564B3C"/>
                </a:solidFill>
              </a:rPr>
              <a:pPr>
                <a:defRPr/>
              </a:pPr>
              <a:t>25/03/33</a:t>
            </a:fld>
            <a:endParaRPr lang="ar-SA">
              <a:solidFill>
                <a:srgbClr val="564B3C"/>
              </a:solidFill>
            </a:endParaRPr>
          </a:p>
        </p:txBody>
      </p:sp>
      <p:sp>
        <p:nvSpPr>
          <p:cNvPr id="6" name="Footer Placeholder 5"/>
          <p:cNvSpPr>
            <a:spLocks noGrp="1"/>
          </p:cNvSpPr>
          <p:nvPr>
            <p:ph type="ftr" sz="quarter" idx="11"/>
          </p:nvPr>
        </p:nvSpPr>
        <p:spPr/>
        <p:txBody>
          <a:bodyPr/>
          <a:lstStyle/>
          <a:p>
            <a:pPr>
              <a:defRPr/>
            </a:pPr>
            <a:endParaRPr lang="ar-SA">
              <a:solidFill>
                <a:srgbClr val="564B3C"/>
              </a:solidFill>
            </a:endParaRPr>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solidFill>
                  <a:srgbClr val="564B3C"/>
                </a:solidFill>
              </a:rPr>
              <a:pPr>
                <a:defRPr/>
              </a:pPr>
              <a:t>‹#›</a:t>
            </a:fld>
            <a:endParaRPr lang="ar-SA">
              <a:solidFill>
                <a:srgbClr val="564B3C"/>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97370731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8C21A21-90D5-4519-9C6E-11157727894D}" type="datetime1">
              <a:rPr lang="ar-SA" smtClean="0"/>
              <a:pPr>
                <a:defRPr/>
              </a:pPr>
              <a:t>25/03/33</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8D8E2136-1D52-404E-9F72-638376FF357E}" type="slidenum">
              <a:rPr lang="ar-SA" smtClean="0"/>
              <a:pPr>
                <a:defRPr/>
              </a:pPr>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pPr>
              <a:defRPr/>
            </a:pPr>
            <a:fld id="{EF4B4887-5A9D-4290-B138-66897DF2B679}" type="datetime1">
              <a:rPr lang="ar-SA" smtClean="0">
                <a:solidFill>
                  <a:srgbClr val="564B3C"/>
                </a:solidFill>
              </a:rPr>
              <a:pPr>
                <a:defRPr/>
              </a:pPr>
              <a:t>25/03/33</a:t>
            </a:fld>
            <a:endParaRPr lang="ar-SA">
              <a:solidFill>
                <a:srgbClr val="564B3C"/>
              </a:solidFill>
            </a:endParaRPr>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solidFill>
                  <a:srgbClr val="564B3C"/>
                </a:solidFill>
              </a:rPr>
              <a:pPr>
                <a:defRPr/>
              </a:pPr>
              <a:t>‹#›</a:t>
            </a:fld>
            <a:endParaRPr lang="ar-SA">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pPr>
              <a:defRPr/>
            </a:pPr>
            <a:endParaRPr lang="ar-SA">
              <a:solidFill>
                <a:srgbClr val="564B3C"/>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95702772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F4B4887-5A9D-4290-B138-66897DF2B679}" type="datetime1">
              <a:rPr lang="ar-SA" smtClean="0">
                <a:solidFill>
                  <a:srgbClr val="564B3C"/>
                </a:solidFill>
              </a:rPr>
              <a:pPr>
                <a:defRPr/>
              </a:pPr>
              <a:t>25/03/33</a:t>
            </a:fld>
            <a:endParaRPr lang="ar-SA">
              <a:solidFill>
                <a:srgbClr val="564B3C"/>
              </a:solidFill>
            </a:endParaRPr>
          </a:p>
        </p:txBody>
      </p:sp>
      <p:sp>
        <p:nvSpPr>
          <p:cNvPr id="5" name="Footer Placeholder 4"/>
          <p:cNvSpPr>
            <a:spLocks noGrp="1"/>
          </p:cNvSpPr>
          <p:nvPr>
            <p:ph type="ftr" sz="quarter" idx="11"/>
          </p:nvPr>
        </p:nvSpPr>
        <p:spPr/>
        <p:txBody>
          <a:bodyPr/>
          <a:lstStyle/>
          <a:p>
            <a:pPr>
              <a:defRPr/>
            </a:pPr>
            <a:endParaRPr lang="ar-SA">
              <a:solidFill>
                <a:srgbClr val="564B3C"/>
              </a:solidFill>
            </a:endParaRPr>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solidFill>
                  <a:srgbClr val="564B3C"/>
                </a:solidFill>
              </a:rPr>
              <a:pPr>
                <a:defRPr/>
              </a:pPr>
              <a:t>‹#›</a:t>
            </a:fld>
            <a:endParaRPr lang="ar-SA">
              <a:solidFill>
                <a:srgbClr val="564B3C"/>
              </a:solidFill>
            </a:endParaRPr>
          </a:p>
        </p:txBody>
      </p:sp>
    </p:spTree>
    <p:extLst>
      <p:ext uri="{BB962C8B-B14F-4D97-AF65-F5344CB8AC3E}">
        <p14:creationId xmlns:p14="http://schemas.microsoft.com/office/powerpoint/2010/main" val="2713022271"/>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EF4B4887-5A9D-4290-B138-66897DF2B679}" type="datetime1">
              <a:rPr lang="ar-SA" smtClean="0">
                <a:solidFill>
                  <a:srgbClr val="564B3C"/>
                </a:solidFill>
              </a:rPr>
              <a:pPr>
                <a:defRPr/>
              </a:pPr>
              <a:t>25/03/33</a:t>
            </a:fld>
            <a:endParaRPr lang="ar-SA">
              <a:solidFill>
                <a:srgbClr val="564B3C"/>
              </a:solidFill>
            </a:endParaRPr>
          </a:p>
        </p:txBody>
      </p:sp>
      <p:sp>
        <p:nvSpPr>
          <p:cNvPr id="5" name="Footer Placeholder 4"/>
          <p:cNvSpPr>
            <a:spLocks noGrp="1"/>
          </p:cNvSpPr>
          <p:nvPr>
            <p:ph type="ftr" sz="quarter" idx="11"/>
          </p:nvPr>
        </p:nvSpPr>
        <p:spPr/>
        <p:txBody>
          <a:bodyPr/>
          <a:lstStyle/>
          <a:p>
            <a:pPr>
              <a:defRPr/>
            </a:pPr>
            <a:endParaRPr lang="ar-SA">
              <a:solidFill>
                <a:srgbClr val="564B3C"/>
              </a:solidFill>
            </a:endParaRPr>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solidFill>
                  <a:srgbClr val="564B3C"/>
                </a:solidFill>
              </a:rPr>
              <a:pPr>
                <a:defRPr/>
              </a:pPr>
              <a:t>‹#›</a:t>
            </a:fld>
            <a:endParaRPr lang="ar-SA">
              <a:solidFill>
                <a:srgbClr val="564B3C"/>
              </a:solidFill>
            </a:endParaRPr>
          </a:p>
        </p:txBody>
      </p:sp>
    </p:spTree>
    <p:extLst>
      <p:ext uri="{BB962C8B-B14F-4D97-AF65-F5344CB8AC3E}">
        <p14:creationId xmlns:p14="http://schemas.microsoft.com/office/powerpoint/2010/main" val="11990541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EC936C9D-7BBD-44CD-B0B9-A82E4E70DFEF}" type="datetime1">
              <a:rPr lang="ar-SA" smtClean="0"/>
              <a:pPr>
                <a:defRPr/>
              </a:pPr>
              <a:t>25/03/33</a:t>
            </a:fld>
            <a:endParaRPr lang="ar-S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EC271096-843D-4575-B4C0-C17AF9DC25AE}" type="slidenum">
              <a:rPr lang="ar-SA" smtClean="0"/>
              <a:pPr>
                <a:defRPr/>
              </a:pPr>
              <a:t>‹#›</a:t>
            </a:fld>
            <a:endParaRPr lang="ar-S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8DD0314E-3957-4FD4-A784-78D221E8B07E}" type="datetime1">
              <a:rPr lang="ar-SA" smtClean="0"/>
              <a:pPr>
                <a:defRPr/>
              </a:pPr>
              <a:t>25/03/33</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pPr>
              <a:defRPr/>
            </a:pPr>
            <a:fld id="{6794E7DA-5FB4-44AE-9095-4489F7E0242D}" type="slidenum">
              <a:rPr lang="ar-SA" smtClean="0"/>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61774F07-12D2-4FE9-B872-5C1BC299B661}" type="datetime1">
              <a:rPr lang="ar-SA" smtClean="0"/>
              <a:pPr>
                <a:defRPr/>
              </a:pPr>
              <a:t>25/03/33</a:t>
            </a:fld>
            <a:endParaRPr lang="ar-SA"/>
          </a:p>
        </p:txBody>
      </p:sp>
      <p:sp>
        <p:nvSpPr>
          <p:cNvPr id="8" name="Footer Placeholder 7"/>
          <p:cNvSpPr>
            <a:spLocks noGrp="1"/>
          </p:cNvSpPr>
          <p:nvPr>
            <p:ph type="ftr" sz="quarter" idx="11"/>
          </p:nvPr>
        </p:nvSpPr>
        <p:spPr/>
        <p:txBody>
          <a:bodyPr/>
          <a:lstStyle/>
          <a:p>
            <a:pPr>
              <a:defRPr/>
            </a:pPr>
            <a:endParaRPr lang="ar-SA"/>
          </a:p>
        </p:txBody>
      </p:sp>
      <p:sp>
        <p:nvSpPr>
          <p:cNvPr id="9" name="Slide Number Placeholder 8"/>
          <p:cNvSpPr>
            <a:spLocks noGrp="1"/>
          </p:cNvSpPr>
          <p:nvPr>
            <p:ph type="sldNum" sz="quarter" idx="12"/>
          </p:nvPr>
        </p:nvSpPr>
        <p:spPr/>
        <p:txBody>
          <a:bodyPr/>
          <a:lstStyle/>
          <a:p>
            <a:pPr>
              <a:defRPr/>
            </a:pPr>
            <a:fld id="{376C1C58-160D-49C5-82E4-9F80C3264960}" type="slidenum">
              <a:rPr lang="ar-SA" smtClean="0"/>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A0334DEA-938F-4957-8EF0-FE0553B92179}" type="datetime1">
              <a:rPr lang="ar-SA" smtClean="0"/>
              <a:pPr>
                <a:defRPr/>
              </a:pPr>
              <a:t>25/03/33</a:t>
            </a:fld>
            <a:endParaRPr lang="ar-SA"/>
          </a:p>
        </p:txBody>
      </p:sp>
      <p:sp>
        <p:nvSpPr>
          <p:cNvPr id="4" name="Footer Placeholder 3"/>
          <p:cNvSpPr>
            <a:spLocks noGrp="1"/>
          </p:cNvSpPr>
          <p:nvPr>
            <p:ph type="ftr" sz="quarter" idx="11"/>
          </p:nvPr>
        </p:nvSpPr>
        <p:spPr/>
        <p:txBody>
          <a:bodyPr/>
          <a:lstStyle/>
          <a:p>
            <a:pPr>
              <a:defRPr/>
            </a:pPr>
            <a:endParaRPr lang="ar-SA"/>
          </a:p>
        </p:txBody>
      </p:sp>
      <p:sp>
        <p:nvSpPr>
          <p:cNvPr id="5" name="Slide Number Placeholder 4"/>
          <p:cNvSpPr>
            <a:spLocks noGrp="1"/>
          </p:cNvSpPr>
          <p:nvPr>
            <p:ph type="sldNum" sz="quarter" idx="12"/>
          </p:nvPr>
        </p:nvSpPr>
        <p:spPr/>
        <p:txBody>
          <a:bodyPr/>
          <a:lstStyle/>
          <a:p>
            <a:pPr>
              <a:defRPr/>
            </a:pPr>
            <a:fld id="{456D54A6-A5F0-4861-97C4-409DCE3A5CAF}" type="slidenum">
              <a:rPr lang="ar-SA" smtClean="0"/>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defRPr/>
            </a:pPr>
            <a:fld id="{E20CDCEE-D507-479A-8960-B50D7C8C8A08}" type="datetime1">
              <a:rPr lang="ar-SA" smtClean="0"/>
              <a:pPr>
                <a:defRPr/>
              </a:pPr>
              <a:t>25/03/33</a:t>
            </a:fld>
            <a:endParaRPr lang="ar-SA"/>
          </a:p>
        </p:txBody>
      </p:sp>
      <p:sp>
        <p:nvSpPr>
          <p:cNvPr id="3" name="Footer Placeholder 2"/>
          <p:cNvSpPr>
            <a:spLocks noGrp="1"/>
          </p:cNvSpPr>
          <p:nvPr>
            <p:ph type="ftr" sz="quarter" idx="11"/>
          </p:nvPr>
        </p:nvSpPr>
        <p:spPr/>
        <p:txBody>
          <a:bodyPr/>
          <a:lstStyle/>
          <a:p>
            <a:pPr>
              <a:defRPr/>
            </a:pPr>
            <a:endParaRPr lang="ar-SA"/>
          </a:p>
        </p:txBody>
      </p:sp>
      <p:sp>
        <p:nvSpPr>
          <p:cNvPr id="4" name="Slide Number Placeholder 3"/>
          <p:cNvSpPr>
            <a:spLocks noGrp="1"/>
          </p:cNvSpPr>
          <p:nvPr>
            <p:ph type="sldNum" sz="quarter" idx="12"/>
          </p:nvPr>
        </p:nvSpPr>
        <p:spPr/>
        <p:txBody>
          <a:bodyPr/>
          <a:lstStyle/>
          <a:p>
            <a:pPr>
              <a:defRPr/>
            </a:pPr>
            <a:fld id="{A6900928-9F58-495A-9583-4ABA77F69D6A}" type="slidenum">
              <a:rPr lang="ar-SA" smtClean="0"/>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C8DCC463-078B-4AFC-B445-B120B7714C53}" type="datetime1">
              <a:rPr lang="ar-SA" smtClean="0"/>
              <a:pPr>
                <a:defRPr/>
              </a:pPr>
              <a:t>25/03/33</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pPr>
              <a:defRPr/>
            </a:pPr>
            <a:fld id="{38508FD7-BC8C-465F-8EE7-D8307DD7BCC6}" type="slidenum">
              <a:rPr lang="ar-SA" smtClean="0"/>
              <a:pPr>
                <a:defRPr/>
              </a:pPr>
              <a:t>‹#›</a:t>
            </a:fld>
            <a:endParaRPr lang="ar-S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pPr>
              <a:defRPr/>
            </a:pPr>
            <a:fld id="{946FA646-621C-42FC-A945-E11BD0B6CCB6}" type="datetime1">
              <a:rPr lang="ar-SA" smtClean="0"/>
              <a:pPr>
                <a:defRPr/>
              </a:pPr>
              <a:t>25/03/33</a:t>
            </a:fld>
            <a:endParaRPr lang="ar-SA"/>
          </a:p>
        </p:txBody>
      </p:sp>
      <p:sp>
        <p:nvSpPr>
          <p:cNvPr id="7" name="Slide Number Placeholder 6"/>
          <p:cNvSpPr>
            <a:spLocks noGrp="1"/>
          </p:cNvSpPr>
          <p:nvPr>
            <p:ph type="sldNum" sz="quarter" idx="12"/>
          </p:nvPr>
        </p:nvSpPr>
        <p:spPr/>
        <p:txBody>
          <a:bodyPr/>
          <a:lstStyle/>
          <a:p>
            <a:pPr>
              <a:defRPr/>
            </a:pPr>
            <a:fld id="{0987E860-5E6F-4D32-BF13-B34FB38EBC1C}" type="slidenum">
              <a:rPr lang="ar-SA" smtClean="0"/>
              <a:pPr>
                <a:defRPr/>
              </a:pPr>
              <a:t>‹#›</a:t>
            </a:fld>
            <a:endParaRPr lang="ar-S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pPr>
              <a:defRPr/>
            </a:pPr>
            <a:endParaRPr lang="ar-S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9EC47B0B-D269-49BB-974F-46741CDD36E6}" type="datetime1">
              <a:rPr lang="ar-SA" smtClean="0"/>
              <a:pPr>
                <a:defRPr/>
              </a:pPr>
              <a:t>25/03/33</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3CC95E1F-1B2C-4D05-B56E-67708A9EE06E}" type="slidenum">
              <a:rPr lang="ar-SA" smtClean="0"/>
              <a:pPr>
                <a:defRPr/>
              </a:pPr>
              <a:t>‹#›</a:t>
            </a:fld>
            <a:endParaRPr lang="ar-S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ftr="0" dt="0"/>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EF4B4887-5A9D-4290-B138-66897DF2B679}" type="datetime1">
              <a:rPr lang="ar-SA" smtClean="0">
                <a:solidFill>
                  <a:srgbClr val="564B3C"/>
                </a:solidFill>
              </a:rPr>
              <a:pPr>
                <a:defRPr/>
              </a:pPr>
              <a:t>25/03/33</a:t>
            </a:fld>
            <a:endParaRPr lang="ar-SA">
              <a:solidFill>
                <a:srgbClr val="564B3C"/>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ar-SA">
              <a:solidFill>
                <a:srgbClr val="564B3C"/>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3CC95E1F-1B2C-4D05-B56E-67708A9EE06E}" type="slidenum">
              <a:rPr lang="ar-SA" smtClean="0">
                <a:solidFill>
                  <a:srgbClr val="564B3C"/>
                </a:solidFill>
              </a:rPr>
              <a:pPr>
                <a:defRPr/>
              </a:pPr>
              <a:t>‹#›</a:t>
            </a:fld>
            <a:endParaRPr lang="ar-SA">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4086503210"/>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dt="0"/>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4714876" y="6429396"/>
            <a:ext cx="609600" cy="2599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defRPr/>
            </a:pPr>
            <a:fld id="{61C146A0-E994-45B0-8D4E-989CC7EF315B}" type="slidenum">
              <a:rPr lang="ar-SA" sz="1200" b="1" smtClean="0">
                <a:solidFill>
                  <a:schemeClr val="tx1"/>
                </a:solidFill>
                <a:latin typeface="+mn-lt"/>
                <a:cs typeface="+mn-cs"/>
              </a:rPr>
              <a:pPr>
                <a:defRPr/>
              </a:pPr>
              <a:t>1</a:t>
            </a:fld>
            <a:endParaRPr lang="ar-SA" sz="1200" b="1" dirty="0">
              <a:solidFill>
                <a:schemeClr val="tx1"/>
              </a:solidFill>
              <a:latin typeface="+mn-lt"/>
              <a:cs typeface="+mn-cs"/>
            </a:endParaRPr>
          </a:p>
        </p:txBody>
      </p:sp>
      <p:sp>
        <p:nvSpPr>
          <p:cNvPr id="3" name="Subtitle 2"/>
          <p:cNvSpPr>
            <a:spLocks noGrp="1"/>
          </p:cNvSpPr>
          <p:nvPr>
            <p:ph type="subTitle" idx="1"/>
          </p:nvPr>
        </p:nvSpPr>
        <p:spPr>
          <a:xfrm>
            <a:off x="323528" y="3356992"/>
            <a:ext cx="6929486" cy="1080120"/>
          </a:xfrm>
        </p:spPr>
        <p:txBody>
          <a:bodyPr vert="horz" lIns="91440" tIns="45720" rIns="91440" bIns="45720" rtlCol="0">
            <a:noAutofit/>
            <a:scene3d>
              <a:camera prst="orthographicFront"/>
              <a:lightRig rig="glow" dir="tl">
                <a:rot lat="0" lon="0" rev="5400000"/>
              </a:lightRig>
            </a:scene3d>
            <a:sp3d contourW="12700">
              <a:bevelT w="25400" h="25400"/>
              <a:contourClr>
                <a:schemeClr val="accent6">
                  <a:shade val="73000"/>
                </a:schemeClr>
              </a:contourClr>
            </a:sp3d>
          </a:bodyPr>
          <a:lstStyle/>
          <a:p>
            <a:r>
              <a:rPr lang="ar-SA" sz="28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rPr>
              <a:t>تحويل نموذج الكيان والعلاقة الرابطة إلى جداول</a:t>
            </a:r>
          </a:p>
        </p:txBody>
      </p:sp>
      <p:sp>
        <p:nvSpPr>
          <p:cNvPr id="2" name="Title 1"/>
          <p:cNvSpPr>
            <a:spLocks noGrp="1"/>
          </p:cNvSpPr>
          <p:nvPr>
            <p:ph type="ctrTitle"/>
          </p:nvPr>
        </p:nvSpPr>
        <p:spPr>
          <a:xfrm>
            <a:off x="683568" y="980728"/>
            <a:ext cx="7086600" cy="1470025"/>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قـواعــــد الـبـيــانــات</a:t>
            </a:r>
            <a:br>
              <a:rPr lang="ar-SA"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br>
            <a:r>
              <a:rPr lang="ar-SA"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1207 عـال</a:t>
            </a:r>
          </a:p>
        </p:txBody>
      </p:sp>
      <p:sp>
        <p:nvSpPr>
          <p:cNvPr id="4" name="Rectangle 3"/>
          <p:cNvSpPr/>
          <p:nvPr/>
        </p:nvSpPr>
        <p:spPr>
          <a:xfrm>
            <a:off x="1979712" y="4708408"/>
            <a:ext cx="3168352" cy="523220"/>
          </a:xfrm>
          <a:prstGeom prst="rect">
            <a:avLst/>
          </a:prstGeom>
        </p:spPr>
        <p:txBody>
          <a:bodyPr wrap="square">
            <a:spAutoFit/>
          </a:bodyPr>
          <a:lstStyle/>
          <a:p>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rPr>
              <a:t>المحاضرة الثالثة</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05064" y="1628800"/>
            <a:ext cx="7358114" cy="4832092"/>
          </a:xfrm>
          <a:prstGeom prst="rect">
            <a:avLst/>
          </a:prstGeom>
        </p:spPr>
        <p:txBody>
          <a:bodyPr wrap="square">
            <a:spAutoFit/>
          </a:bodyPr>
          <a:lstStyle/>
          <a:p>
            <a:pPr marL="274320" indent="-274320" fontAlgn="auto">
              <a:spcAft>
                <a:spcPts val="0"/>
              </a:spcAft>
              <a:buFont typeface="Wingdings 2"/>
              <a:buChar char=""/>
              <a:defRPr/>
            </a:pPr>
            <a:r>
              <a:rPr lang="ar-SA" sz="2200" dirty="0" smtClean="0"/>
              <a:t>أولاً : كل كيان يتحول إلى جدول وخصائص الكيان تكون حقول الجدول كالتالي:</a:t>
            </a:r>
          </a:p>
          <a:p>
            <a:pPr marL="274320" indent="-274320" fontAlgn="auto">
              <a:spcAft>
                <a:spcPts val="0"/>
              </a:spcAft>
              <a:buFont typeface="Wingdings 2"/>
              <a:buNone/>
              <a:defRPr/>
            </a:pPr>
            <a:r>
              <a:rPr lang="ar-SA" sz="2200" dirty="0" smtClean="0"/>
              <a:t>المدرب (</a:t>
            </a:r>
            <a:r>
              <a:rPr lang="ar-SA" sz="2200" u="sng" dirty="0" smtClean="0"/>
              <a:t>رقم المدرب</a:t>
            </a:r>
            <a:r>
              <a:rPr lang="ar-SA" sz="2200" dirty="0" smtClean="0"/>
              <a:t> , الاسم الاول, اسم الاب, العائلة)</a:t>
            </a:r>
          </a:p>
          <a:p>
            <a:pPr marL="274320" indent="-274320" fontAlgn="auto">
              <a:spcAft>
                <a:spcPts val="0"/>
              </a:spcAft>
              <a:buFont typeface="Wingdings 2"/>
              <a:buNone/>
              <a:defRPr/>
            </a:pPr>
            <a:r>
              <a:rPr lang="ar-SA" sz="2200" dirty="0" smtClean="0"/>
              <a:t>المقرر </a:t>
            </a:r>
            <a:r>
              <a:rPr lang="ar-SA" sz="2200" u="sng" dirty="0" smtClean="0"/>
              <a:t>(رقم المقرر</a:t>
            </a:r>
            <a:r>
              <a:rPr lang="ar-SA" sz="2200" dirty="0" smtClean="0"/>
              <a:t> , اسم المقرر)</a:t>
            </a:r>
          </a:p>
          <a:p>
            <a:pPr marL="274320" indent="-274320" fontAlgn="auto">
              <a:spcAft>
                <a:spcPts val="0"/>
              </a:spcAft>
              <a:buFont typeface="Wingdings 2"/>
              <a:buNone/>
              <a:defRPr/>
            </a:pPr>
            <a:r>
              <a:rPr lang="ar-SA" sz="2200" u="sng" dirty="0" smtClean="0"/>
              <a:t>ولاننسى وضع خط تحت المفتاح الأساسي</a:t>
            </a:r>
          </a:p>
          <a:p>
            <a:pPr marL="274320" indent="-274320" fontAlgn="auto">
              <a:spcAft>
                <a:spcPts val="0"/>
              </a:spcAft>
              <a:buFont typeface="Wingdings 2"/>
              <a:buNone/>
              <a:defRPr/>
            </a:pPr>
            <a:r>
              <a:rPr lang="ar-SA" sz="2200" dirty="0" smtClean="0"/>
              <a:t>ثانيا ً:نربط الجدولين ببعض وبما أن العلاقة هي واحد إلى متعدد </a:t>
            </a:r>
            <a:r>
              <a:rPr lang="en-US" sz="2400" dirty="0" smtClean="0"/>
              <a:t>1:M</a:t>
            </a:r>
            <a:r>
              <a:rPr lang="ar-SA" sz="2200" dirty="0" smtClean="0"/>
              <a:t> إذن أخذ المفتاح الأساسي للجدول الذي تكون العلاقة من جهته واحد وأضعه كمفتاح أجنبي عند الجدول الذي تكون العلاقة من جهته متعدد ويكون ذلك </a:t>
            </a:r>
            <a:r>
              <a:rPr lang="ar-SA" sz="2200" u="sng" dirty="0" smtClean="0"/>
              <a:t>اجباري</a:t>
            </a:r>
            <a:r>
              <a:rPr lang="ar-SA" sz="2200" dirty="0" smtClean="0"/>
              <a:t> فتكون النتيجة  النهائية كالتالي:</a:t>
            </a:r>
          </a:p>
          <a:p>
            <a:pPr marL="274320" indent="-274320" fontAlgn="auto">
              <a:spcAft>
                <a:spcPts val="0"/>
              </a:spcAft>
              <a:buFont typeface="Wingdings 2"/>
              <a:buNone/>
              <a:defRPr/>
            </a:pPr>
            <a:r>
              <a:rPr lang="ar-SA" sz="2200" b="1" dirty="0" smtClean="0"/>
              <a:t>المدرب (</a:t>
            </a:r>
            <a:r>
              <a:rPr lang="ar-SA" sz="2200" b="1" u="sng" dirty="0" smtClean="0"/>
              <a:t>رقم المدرب</a:t>
            </a:r>
            <a:r>
              <a:rPr lang="ar-SA" sz="2200" b="1" dirty="0" smtClean="0"/>
              <a:t> , الاسم الاول, اسم الاب, العائلة)</a:t>
            </a:r>
          </a:p>
          <a:p>
            <a:pPr marL="274320" indent="-274320" fontAlgn="auto">
              <a:spcAft>
                <a:spcPts val="0"/>
              </a:spcAft>
              <a:buFont typeface="Wingdings 2"/>
              <a:buNone/>
              <a:defRPr/>
            </a:pPr>
            <a:r>
              <a:rPr lang="ar-SA" sz="2200" b="1" dirty="0" smtClean="0"/>
              <a:t>المقرر </a:t>
            </a:r>
            <a:r>
              <a:rPr lang="ar-SA" sz="2200" b="1" u="sng" dirty="0" smtClean="0"/>
              <a:t>(رقم المقرر</a:t>
            </a:r>
            <a:r>
              <a:rPr lang="ar-SA" sz="2200" b="1" dirty="0" smtClean="0"/>
              <a:t> , اسم المقرر , </a:t>
            </a:r>
            <a:r>
              <a:rPr lang="ar-SA" sz="2200" b="1" u="dashLong" dirty="0" smtClean="0"/>
              <a:t>رقم المدرب</a:t>
            </a:r>
            <a:r>
              <a:rPr lang="ar-SA" sz="2200" b="1" dirty="0" smtClean="0"/>
              <a:t>)</a:t>
            </a:r>
          </a:p>
          <a:p>
            <a:pPr marL="274320" indent="-274320" fontAlgn="auto">
              <a:spcAft>
                <a:spcPts val="0"/>
              </a:spcAft>
              <a:buFont typeface="Wingdings 2"/>
              <a:buNone/>
              <a:defRPr/>
            </a:pPr>
            <a:r>
              <a:rPr lang="ar-SA" sz="2200" dirty="0" smtClean="0"/>
              <a:t>(أخذنا المفتاح الأساسي لجدول المدرب ووضعناه كمفتاح أجنبي في جدول المقرر</a:t>
            </a:r>
          </a:p>
          <a:p>
            <a:pPr marL="274320" indent="-274320" fontAlgn="auto">
              <a:spcAft>
                <a:spcPts val="0"/>
              </a:spcAft>
              <a:buFont typeface="Wingdings 2"/>
              <a:buChar char=""/>
              <a:defRPr/>
            </a:pPr>
            <a:r>
              <a:rPr lang="ar-SA" sz="2200" dirty="0" smtClean="0"/>
              <a:t>رقم المقرر هو المفتاح الأساسي لجدول المقرر رقم المدرب هو المفتاح الأساسي لجدول المدرب ومفتاح أجنبي لجدول المقرر.</a:t>
            </a:r>
          </a:p>
        </p:txBody>
      </p:sp>
      <p:sp>
        <p:nvSpPr>
          <p:cNvPr id="4" name="Slide Number Placeholder 3"/>
          <p:cNvSpPr>
            <a:spLocks noGrp="1"/>
          </p:cNvSpPr>
          <p:nvPr>
            <p:ph type="sldNum" sz="quarter" idx="12"/>
          </p:nvPr>
        </p:nvSpPr>
        <p:spPr>
          <a:xfrm>
            <a:off x="8286776" y="6357958"/>
            <a:ext cx="542900"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10</a:t>
            </a:fld>
            <a:endParaRPr lang="ar-SA" sz="1200" b="1" smtClean="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a:xfrm>
            <a:off x="785786" y="1519624"/>
            <a:ext cx="8215370" cy="1477328"/>
          </a:xfrm>
          <a:prstGeom prst="rect">
            <a:avLst/>
          </a:prstGeom>
        </p:spPr>
        <p:txBody>
          <a:bodyPr wrap="square">
            <a:spAutoFit/>
          </a:bodyPr>
          <a:lstStyle/>
          <a:p>
            <a:pPr marL="274320" indent="-274320" algn="just" fontAlgn="auto">
              <a:lnSpc>
                <a:spcPct val="150000"/>
              </a:lnSpc>
              <a:spcBef>
                <a:spcPts val="0"/>
              </a:spcBef>
              <a:spcAft>
                <a:spcPts val="0"/>
              </a:spcAft>
              <a:defRPr/>
            </a:pPr>
            <a:r>
              <a:rPr lang="ar-SA" b="1" u="sng" dirty="0" smtClean="0">
                <a:effectLst>
                  <a:outerShdw blurRad="38100" dist="38100" dir="2700000" algn="tl">
                    <a:srgbClr val="000000">
                      <a:alpha val="43137"/>
                    </a:srgbClr>
                  </a:outerShdw>
                </a:effectLst>
                <a:latin typeface="+mn-lt"/>
                <a:cs typeface="+mn-cs"/>
              </a:rPr>
              <a:t>الحالة الثالثة  :</a:t>
            </a:r>
            <a:r>
              <a:rPr lang="ar-SA" sz="2000" dirty="0" smtClean="0">
                <a:latin typeface="+mn-lt"/>
                <a:cs typeface="+mn-cs"/>
              </a:rPr>
              <a:t>عندما تكون العلاقة بين الكيانين هي متعدد إلى متعدد </a:t>
            </a:r>
            <a:r>
              <a:rPr lang="en-US" sz="2000" dirty="0" smtClean="0">
                <a:latin typeface="+mn-lt"/>
                <a:cs typeface="+mn-cs"/>
              </a:rPr>
              <a:t>M:N </a:t>
            </a:r>
            <a:r>
              <a:rPr lang="ar-SA" sz="2000" dirty="0" smtClean="0">
                <a:latin typeface="+mn-lt"/>
                <a:cs typeface="+mn-cs"/>
              </a:rPr>
              <a:t> </a:t>
            </a:r>
          </a:p>
          <a:p>
            <a:pPr algn="just" fontAlgn="auto">
              <a:lnSpc>
                <a:spcPct val="150000"/>
              </a:lnSpc>
              <a:spcBef>
                <a:spcPts val="0"/>
              </a:spcBef>
              <a:spcAft>
                <a:spcPts val="0"/>
              </a:spcAft>
              <a:defRPr/>
            </a:pPr>
            <a:r>
              <a:rPr lang="ar-SA" sz="2000" dirty="0" smtClean="0">
                <a:latin typeface="+mn-lt"/>
                <a:cs typeface="+mn-cs"/>
              </a:rPr>
              <a:t>لابد من تعريف جدول ثالث يسمى </a:t>
            </a:r>
            <a:r>
              <a:rPr lang="ar-SA" sz="2000" b="1" dirty="0" smtClean="0">
                <a:latin typeface="+mn-lt"/>
                <a:cs typeface="+mn-cs"/>
              </a:rPr>
              <a:t>جدول الربط </a:t>
            </a:r>
            <a:r>
              <a:rPr lang="ar-SA" sz="2000" dirty="0" smtClean="0">
                <a:latin typeface="+mn-lt"/>
                <a:cs typeface="+mn-cs"/>
              </a:rPr>
              <a:t>يتكون مفتاحه الأساسي من </a:t>
            </a:r>
            <a:r>
              <a:rPr lang="ar-SA" sz="2000" u="sng" dirty="0" smtClean="0">
                <a:latin typeface="+mn-lt"/>
                <a:cs typeface="+mn-cs"/>
              </a:rPr>
              <a:t>حقلين </a:t>
            </a:r>
            <a:r>
              <a:rPr lang="ar-SA" sz="2000" dirty="0" smtClean="0">
                <a:latin typeface="+mn-lt"/>
                <a:cs typeface="+mn-cs"/>
              </a:rPr>
              <a:t>عبارة عن المفتاحين الأساسين للجدولين المرتبطين وقد يحوي حقول أخرى عند الحاجة.</a:t>
            </a:r>
            <a:endParaRPr lang="en-US" sz="2000" dirty="0" smtClean="0">
              <a:latin typeface="+mn-lt"/>
              <a:cs typeface="+mn-cs"/>
            </a:endParaRPr>
          </a:p>
        </p:txBody>
      </p:sp>
      <p:sp>
        <p:nvSpPr>
          <p:cNvPr id="31" name="Slide Number Placeholder 30"/>
          <p:cNvSpPr>
            <a:spLocks noGrp="1"/>
          </p:cNvSpPr>
          <p:nvPr>
            <p:ph type="sldNum" sz="quarter" idx="12"/>
          </p:nvPr>
        </p:nvSpPr>
        <p:spPr>
          <a:xfrm>
            <a:off x="8286776" y="6357958"/>
            <a:ext cx="542900"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11</a:t>
            </a:fld>
            <a:endParaRPr lang="ar-SA" sz="1200" b="1" dirty="0" smtClean="0">
              <a:solidFill>
                <a:schemeClr val="tx1"/>
              </a:solidFill>
              <a:latin typeface="+mn-lt"/>
              <a:cs typeface="+mn-cs"/>
            </a:endParaRPr>
          </a:p>
        </p:txBody>
      </p:sp>
      <p:sp>
        <p:nvSpPr>
          <p:cNvPr id="71" name="Title 1"/>
          <p:cNvSpPr txBox="1">
            <a:spLocks/>
          </p:cNvSpPr>
          <p:nvPr/>
        </p:nvSpPr>
        <p:spPr>
          <a:xfrm>
            <a:off x="428596" y="3288428"/>
            <a:ext cx="8429683" cy="428604"/>
          </a:xfrm>
          <a:prstGeom prst="rect">
            <a:avLst/>
          </a:prstGeom>
        </p:spPr>
        <p:txBody>
          <a:bodyPr vert="horz" lIns="91440" tIns="45720" rIns="91440" bIns="45720" rtlCol="0" anchor="ctr">
            <a:normAutofit/>
            <a:scene3d>
              <a:camera prst="orthographicFront"/>
              <a:lightRig rig="threePt" dir="t"/>
            </a:scene3d>
            <a:sp3d extrusionH="25400">
              <a:bevelT w="12700" h="12700"/>
              <a:extrusionClr>
                <a:schemeClr val="bg1">
                  <a:lumMod val="10000"/>
                  <a:lumOff val="90000"/>
                </a:schemeClr>
              </a:extrusionClr>
            </a:sp3d>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b="0" i="0" u="sng" strike="noStrike" kern="1200" cap="none" spc="200" normalizeH="0" baseline="0" noProof="0" dirty="0" smtClean="0">
                <a:ln>
                  <a:noFill/>
                </a:ln>
                <a:solidFill>
                  <a:schemeClr val="tx1"/>
                </a:solidFill>
                <a:effectLst/>
                <a:uLnTx/>
                <a:uFillTx/>
                <a:latin typeface="+mj-lt"/>
                <a:ea typeface="+mj-ea"/>
                <a:cs typeface="+mj-cs"/>
              </a:rPr>
              <a:t>مثال:حولي نموذج الكيان والعلاقة الرابطة التالي إلى جداول:</a:t>
            </a:r>
            <a:endParaRPr kumimoji="0" lang="ar-SA" b="0" i="0" u="sng" strike="noStrike" kern="1200" cap="none" spc="200" normalizeH="0" baseline="0" noProof="0" dirty="0">
              <a:ln>
                <a:noFill/>
              </a:ln>
              <a:solidFill>
                <a:schemeClr val="tx1"/>
              </a:solidFill>
              <a:effectLst/>
              <a:uLnTx/>
              <a:uFillTx/>
              <a:latin typeface="+mj-lt"/>
              <a:ea typeface="+mj-ea"/>
              <a:cs typeface="+mj-cs"/>
            </a:endParaRPr>
          </a:p>
        </p:txBody>
      </p:sp>
      <p:grpSp>
        <p:nvGrpSpPr>
          <p:cNvPr id="72" name="Group 33"/>
          <p:cNvGrpSpPr>
            <a:grpSpLocks/>
          </p:cNvGrpSpPr>
          <p:nvPr/>
        </p:nvGrpSpPr>
        <p:grpSpPr bwMode="auto">
          <a:xfrm>
            <a:off x="604590" y="3669556"/>
            <a:ext cx="8143874" cy="3071812"/>
            <a:chOff x="714348" y="2651120"/>
            <a:chExt cx="6929486" cy="1706574"/>
          </a:xfrm>
        </p:grpSpPr>
        <p:grpSp>
          <p:nvGrpSpPr>
            <p:cNvPr id="73" name="Group 17"/>
            <p:cNvGrpSpPr>
              <a:grpSpLocks/>
            </p:cNvGrpSpPr>
            <p:nvPr/>
          </p:nvGrpSpPr>
          <p:grpSpPr bwMode="auto">
            <a:xfrm>
              <a:off x="1142838" y="2928934"/>
              <a:ext cx="6500996" cy="1428760"/>
              <a:chOff x="1142838" y="1857364"/>
              <a:chExt cx="6500996" cy="1428760"/>
            </a:xfrm>
          </p:grpSpPr>
          <p:sp>
            <p:nvSpPr>
              <p:cNvPr id="83" name="Rectangle 3"/>
              <p:cNvSpPr/>
              <p:nvPr/>
            </p:nvSpPr>
            <p:spPr>
              <a:xfrm>
                <a:off x="5643321" y="2643182"/>
                <a:ext cx="1357778"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rPr>
                  <a:t>الطالب</a:t>
                </a:r>
              </a:p>
            </p:txBody>
          </p:sp>
          <p:cxnSp>
            <p:nvCxnSpPr>
              <p:cNvPr id="84" name="Straight Connector 83"/>
              <p:cNvCxnSpPr/>
              <p:nvPr/>
            </p:nvCxnSpPr>
            <p:spPr>
              <a:xfrm rot="10800000">
                <a:off x="4857310" y="2896839"/>
                <a:ext cx="786010" cy="3959"/>
              </a:xfrm>
              <a:prstGeom prst="line">
                <a:avLst/>
              </a:prstGeom>
            </p:spPr>
            <p:style>
              <a:lnRef idx="1">
                <a:schemeClr val="accent1"/>
              </a:lnRef>
              <a:fillRef idx="0">
                <a:schemeClr val="accent1"/>
              </a:fillRef>
              <a:effectRef idx="0">
                <a:schemeClr val="accent1"/>
              </a:effectRef>
              <a:fontRef idx="minor">
                <a:schemeClr val="tx1"/>
              </a:fontRef>
            </p:style>
          </p:cxnSp>
          <p:sp>
            <p:nvSpPr>
              <p:cNvPr id="85" name="Flowchart: Decision 84"/>
              <p:cNvSpPr/>
              <p:nvPr/>
            </p:nvSpPr>
            <p:spPr>
              <a:xfrm>
                <a:off x="3500871" y="2500306"/>
                <a:ext cx="1356439"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rPr>
                  <a:t>يدرس</a:t>
                </a:r>
              </a:p>
            </p:txBody>
          </p:sp>
          <p:sp>
            <p:nvSpPr>
              <p:cNvPr id="86" name="Rectangle 85"/>
              <p:cNvSpPr/>
              <p:nvPr/>
            </p:nvSpPr>
            <p:spPr>
              <a:xfrm>
                <a:off x="1142838" y="2643182"/>
                <a:ext cx="1357778"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rPr>
                  <a:t>المقرر</a:t>
                </a:r>
              </a:p>
            </p:txBody>
          </p:sp>
          <p:cxnSp>
            <p:nvCxnSpPr>
              <p:cNvPr id="87" name="Straight Connector 86"/>
              <p:cNvCxnSpPr>
                <a:stCxn id="85" idx="1"/>
                <a:endCxn id="86" idx="3"/>
              </p:cNvCxnSpPr>
              <p:nvPr/>
            </p:nvCxnSpPr>
            <p:spPr>
              <a:xfrm rot="10800000">
                <a:off x="2500617" y="2893216"/>
                <a:ext cx="1000255"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6286056" y="1857364"/>
                <a:ext cx="1357778"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u="sng" dirty="0">
                    <a:solidFill>
                      <a:schemeClr val="tx1"/>
                    </a:solidFill>
                  </a:rPr>
                  <a:t>رقم الطالب</a:t>
                </a:r>
              </a:p>
            </p:txBody>
          </p:sp>
        </p:grpSp>
        <p:cxnSp>
          <p:nvCxnSpPr>
            <p:cNvPr id="75" name="Straight Connector 74"/>
            <p:cNvCxnSpPr>
              <a:stCxn id="88" idx="4"/>
            </p:cNvCxnSpPr>
            <p:nvPr/>
          </p:nvCxnSpPr>
          <p:spPr>
            <a:xfrm rot="5400000">
              <a:off x="6701676" y="3459427"/>
              <a:ext cx="293697" cy="232843"/>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5561804" y="3403394"/>
              <a:ext cx="293697" cy="344909"/>
            </a:xfrm>
            <a:prstGeom prst="line">
              <a:avLst/>
            </a:prstGeom>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714348" y="2770183"/>
              <a:ext cx="1285470" cy="5159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rPr>
                <a:t>اسم المقرر</a:t>
              </a:r>
            </a:p>
          </p:txBody>
        </p:sp>
        <p:sp>
          <p:nvSpPr>
            <p:cNvPr id="78" name="Oval 77"/>
            <p:cNvSpPr/>
            <p:nvPr/>
          </p:nvSpPr>
          <p:spPr>
            <a:xfrm>
              <a:off x="2072126" y="2651120"/>
              <a:ext cx="1285470" cy="5635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u="sng" dirty="0">
                  <a:solidFill>
                    <a:schemeClr val="tx1"/>
                  </a:solidFill>
                </a:rPr>
                <a:t>رقم المقرر</a:t>
              </a:r>
            </a:p>
          </p:txBody>
        </p:sp>
        <p:cxnSp>
          <p:nvCxnSpPr>
            <p:cNvPr id="79" name="Straight Connector 78"/>
            <p:cNvCxnSpPr/>
            <p:nvPr/>
          </p:nvCxnSpPr>
          <p:spPr>
            <a:xfrm rot="5400000">
              <a:off x="2188761" y="3312761"/>
              <a:ext cx="515944" cy="303929"/>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16200000" flipH="1">
              <a:off x="1344957" y="3441526"/>
              <a:ext cx="436573" cy="125770"/>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31"/>
            <p:cNvSpPr txBox="1">
              <a:spLocks noChangeArrowheads="1"/>
            </p:cNvSpPr>
            <p:nvPr/>
          </p:nvSpPr>
          <p:spPr bwMode="auto">
            <a:xfrm>
              <a:off x="5036585" y="3643313"/>
              <a:ext cx="280155" cy="205184"/>
            </a:xfrm>
            <a:prstGeom prst="rect">
              <a:avLst/>
            </a:prstGeom>
            <a:noFill/>
            <a:ln w="9525">
              <a:noFill/>
              <a:miter lim="800000"/>
              <a:headEnd/>
              <a:tailEnd/>
            </a:ln>
          </p:spPr>
          <p:txBody>
            <a:bodyPr wrap="none">
              <a:spAutoFit/>
            </a:bodyPr>
            <a:lstStyle/>
            <a:p>
              <a:r>
                <a:rPr lang="en-US">
                  <a:latin typeface="Trebuchet MS" pitchFamily="34" charset="0"/>
                  <a:cs typeface="Tahoma" pitchFamily="34" charset="0"/>
                </a:rPr>
                <a:t>N</a:t>
              </a:r>
              <a:endParaRPr lang="ar-SA">
                <a:latin typeface="Trebuchet MS" pitchFamily="34" charset="0"/>
                <a:cs typeface="Tahoma" pitchFamily="34" charset="0"/>
              </a:endParaRPr>
            </a:p>
          </p:txBody>
        </p:sp>
        <p:sp>
          <p:nvSpPr>
            <p:cNvPr id="82" name="TextBox 32"/>
            <p:cNvSpPr txBox="1">
              <a:spLocks noChangeArrowheads="1"/>
            </p:cNvSpPr>
            <p:nvPr/>
          </p:nvSpPr>
          <p:spPr bwMode="auto">
            <a:xfrm>
              <a:off x="2808488" y="3571875"/>
              <a:ext cx="293676" cy="205184"/>
            </a:xfrm>
            <a:prstGeom prst="rect">
              <a:avLst/>
            </a:prstGeom>
            <a:noFill/>
            <a:ln w="9525">
              <a:noFill/>
              <a:miter lim="800000"/>
              <a:headEnd/>
              <a:tailEnd/>
            </a:ln>
          </p:spPr>
          <p:txBody>
            <a:bodyPr wrap="none">
              <a:spAutoFit/>
            </a:bodyPr>
            <a:lstStyle/>
            <a:p>
              <a:r>
                <a:rPr lang="en-US">
                  <a:latin typeface="Trebuchet MS" pitchFamily="34" charset="0"/>
                  <a:cs typeface="Tahoma" pitchFamily="34" charset="0"/>
                </a:rPr>
                <a:t>M</a:t>
              </a:r>
              <a:endParaRPr lang="ar-SA">
                <a:latin typeface="Trebuchet MS" pitchFamily="34" charset="0"/>
                <a:cs typeface="Tahoma" pitchFamily="34" charset="0"/>
              </a:endParaRPr>
            </a:p>
          </p:txBody>
        </p:sp>
      </p:grpSp>
      <p:pic>
        <p:nvPicPr>
          <p:cNvPr id="23" name="Picture 3"/>
          <p:cNvPicPr>
            <a:picLocks noChangeAspect="1" noChangeArrowheads="1"/>
          </p:cNvPicPr>
          <p:nvPr/>
        </p:nvPicPr>
        <p:blipFill>
          <a:blip r:embed="rId2" cstate="print"/>
          <a:srcRect/>
          <a:stretch>
            <a:fillRect/>
          </a:stretch>
        </p:blipFill>
        <p:spPr bwMode="auto">
          <a:xfrm>
            <a:off x="4499992" y="3727301"/>
            <a:ext cx="2736304" cy="1573907"/>
          </a:xfrm>
          <a:prstGeom prst="rect">
            <a:avLst/>
          </a:prstGeom>
          <a:noFill/>
          <a:ln w="9525">
            <a:noFill/>
            <a:miter lim="800000"/>
            <a:headEnd/>
            <a:tailEnd/>
          </a:ln>
        </p:spPr>
      </p:pic>
      <p:sp>
        <p:nvSpPr>
          <p:cNvPr id="24" name="Rectangle 23"/>
          <p:cNvSpPr/>
          <p:nvPr/>
        </p:nvSpPr>
        <p:spPr>
          <a:xfrm>
            <a:off x="539961" y="467961"/>
            <a:ext cx="7802782" cy="584775"/>
          </a:xfrm>
          <a:prstGeom prst="rect">
            <a:avLst/>
          </a:prstGeo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3- </a:t>
            </a:r>
            <a:r>
              <a:rPr lang="ar-SA" sz="3200" b="1" cap="all"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تابع العلاقات او الروابط بين الجداول</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1214414" y="642918"/>
            <a:ext cx="7143800" cy="4493538"/>
          </a:xfrm>
          <a:prstGeom prst="rect">
            <a:avLst/>
          </a:prstGeom>
        </p:spPr>
        <p:txBody>
          <a:bodyPr wrap="square">
            <a:spAutoFit/>
          </a:bodyPr>
          <a:lstStyle/>
          <a:p>
            <a:pPr marL="274320" indent="-274320" fontAlgn="auto">
              <a:spcAft>
                <a:spcPts val="0"/>
              </a:spcAft>
              <a:buFont typeface="Wingdings 2"/>
              <a:buChar char=""/>
              <a:defRPr/>
            </a:pPr>
            <a:r>
              <a:rPr lang="ar-SA" sz="2200" dirty="0" smtClean="0"/>
              <a:t>أولاً : كل كيان يتحول إلى جدول وخصائص الكيان تكون حقول الجدول كالتالي:</a:t>
            </a:r>
          </a:p>
          <a:p>
            <a:pPr marL="274320" indent="-274320" fontAlgn="auto">
              <a:spcAft>
                <a:spcPts val="0"/>
              </a:spcAft>
              <a:buFont typeface="Wingdings 2"/>
              <a:buNone/>
              <a:defRPr/>
            </a:pPr>
            <a:r>
              <a:rPr lang="ar-SA" sz="2200" dirty="0" smtClean="0"/>
              <a:t>الطالب (</a:t>
            </a:r>
            <a:r>
              <a:rPr lang="ar-SA" sz="2200" u="sng" dirty="0" smtClean="0"/>
              <a:t>رقم الطالب</a:t>
            </a:r>
            <a:r>
              <a:rPr lang="ar-SA" sz="2200" dirty="0" smtClean="0"/>
              <a:t> , الاسم الاول, اسم الاب, العائلة)</a:t>
            </a:r>
          </a:p>
          <a:p>
            <a:pPr marL="274320" indent="-274320" fontAlgn="auto">
              <a:spcAft>
                <a:spcPts val="0"/>
              </a:spcAft>
              <a:buFont typeface="Wingdings 2"/>
              <a:buNone/>
              <a:defRPr/>
            </a:pPr>
            <a:r>
              <a:rPr lang="ar-SA" sz="2200" dirty="0" smtClean="0"/>
              <a:t>المقرر </a:t>
            </a:r>
            <a:r>
              <a:rPr lang="ar-SA" sz="2200" u="sng" dirty="0" smtClean="0"/>
              <a:t>(رقم المقرر</a:t>
            </a:r>
            <a:r>
              <a:rPr lang="ar-SA" sz="2200" dirty="0" smtClean="0"/>
              <a:t> , اسم المقرر)</a:t>
            </a:r>
          </a:p>
          <a:p>
            <a:pPr marL="274320" indent="-274320" fontAlgn="auto">
              <a:spcAft>
                <a:spcPts val="0"/>
              </a:spcAft>
              <a:buFont typeface="Wingdings 2"/>
              <a:buNone/>
              <a:defRPr/>
            </a:pPr>
            <a:r>
              <a:rPr lang="ar-SA" sz="2200" u="sng" dirty="0" smtClean="0"/>
              <a:t>ولاننسى وضع خط تحت المفتاح الأساسي</a:t>
            </a:r>
          </a:p>
          <a:p>
            <a:pPr marL="274320" indent="-274320" fontAlgn="auto">
              <a:spcAft>
                <a:spcPts val="0"/>
              </a:spcAft>
              <a:buFont typeface="Wingdings 2"/>
              <a:buNone/>
              <a:defRPr/>
            </a:pPr>
            <a:r>
              <a:rPr lang="ar-SA" sz="2200" dirty="0" smtClean="0"/>
              <a:t>ثانيا ً:نربط الجدولين ببعض وبما أن العلاقة هي متعدد إلى متعدد </a:t>
            </a:r>
            <a:r>
              <a:rPr lang="en-US" sz="2200" dirty="0" smtClean="0"/>
              <a:t>M:N</a:t>
            </a:r>
            <a:r>
              <a:rPr lang="ar-SA" sz="2200" dirty="0" smtClean="0"/>
              <a:t> إذن لابد من تعريف جدول ثالث ولنسميه جدول التسجيل ويكون مفتاحه الأساسي مكون من حقلين عبارة عن المفتاحين الأساسين للجدولين المرتبطين كالتالي:</a:t>
            </a:r>
          </a:p>
          <a:p>
            <a:pPr marL="274320" indent="-274320" fontAlgn="auto">
              <a:spcAft>
                <a:spcPts val="0"/>
              </a:spcAft>
              <a:buFont typeface="Wingdings 2"/>
              <a:buNone/>
              <a:defRPr/>
            </a:pPr>
            <a:r>
              <a:rPr lang="ar-SA" sz="2200" dirty="0" smtClean="0">
                <a:solidFill>
                  <a:schemeClr val="tx2">
                    <a:lumMod val="75000"/>
                  </a:schemeClr>
                </a:solidFill>
              </a:rPr>
              <a:t>التسجيل (</a:t>
            </a:r>
            <a:r>
              <a:rPr lang="ar-SA" sz="2200" u="sng" dirty="0" smtClean="0">
                <a:solidFill>
                  <a:schemeClr val="tx2">
                    <a:lumMod val="75000"/>
                  </a:schemeClr>
                </a:solidFill>
              </a:rPr>
              <a:t>رقم الطالب</a:t>
            </a:r>
            <a:r>
              <a:rPr lang="ar-SA" sz="2200" dirty="0" smtClean="0">
                <a:solidFill>
                  <a:schemeClr val="tx2">
                    <a:lumMod val="75000"/>
                  </a:schemeClr>
                </a:solidFill>
              </a:rPr>
              <a:t> , </a:t>
            </a:r>
            <a:r>
              <a:rPr lang="ar-SA" sz="2200" u="sng" dirty="0" smtClean="0">
                <a:solidFill>
                  <a:schemeClr val="tx2">
                    <a:lumMod val="75000"/>
                  </a:schemeClr>
                </a:solidFill>
              </a:rPr>
              <a:t>رقم المقرر</a:t>
            </a:r>
            <a:r>
              <a:rPr lang="ar-SA" sz="2200" dirty="0" smtClean="0">
                <a:solidFill>
                  <a:schemeClr val="tx2">
                    <a:lumMod val="75000"/>
                  </a:schemeClr>
                </a:solidFill>
              </a:rPr>
              <a:t> , الدرجة)</a:t>
            </a:r>
          </a:p>
          <a:p>
            <a:pPr marL="274320" indent="-274320" fontAlgn="auto">
              <a:spcAft>
                <a:spcPts val="0"/>
              </a:spcAft>
              <a:buFont typeface="Wingdings 2"/>
              <a:buNone/>
              <a:defRPr/>
            </a:pPr>
            <a:r>
              <a:rPr lang="ar-SA" sz="2200" b="1" dirty="0" smtClean="0"/>
              <a:t>إذن ينتج لدي من هذه العلاقة ثلاثة جداول كالتالي:</a:t>
            </a:r>
          </a:p>
          <a:p>
            <a:pPr marL="274320" indent="-274320" fontAlgn="auto">
              <a:spcAft>
                <a:spcPts val="0"/>
              </a:spcAft>
              <a:buFont typeface="Wingdings 2"/>
              <a:buNone/>
              <a:defRPr/>
            </a:pPr>
            <a:r>
              <a:rPr lang="ar-SA" sz="2200" b="1" dirty="0" smtClean="0"/>
              <a:t>الطالب (</a:t>
            </a:r>
            <a:r>
              <a:rPr lang="ar-SA" sz="2200" b="1" u="sng" dirty="0" smtClean="0"/>
              <a:t>رقم الطالب</a:t>
            </a:r>
            <a:r>
              <a:rPr lang="ar-SA" sz="2200" b="1" dirty="0" smtClean="0"/>
              <a:t> , الاسم الأول, اسم الأب, العائلة)</a:t>
            </a:r>
          </a:p>
          <a:p>
            <a:pPr marL="274320" indent="-274320" fontAlgn="auto">
              <a:spcAft>
                <a:spcPts val="0"/>
              </a:spcAft>
              <a:buFont typeface="Wingdings 2"/>
              <a:buNone/>
              <a:defRPr/>
            </a:pPr>
            <a:r>
              <a:rPr lang="ar-SA" sz="2200" b="1" dirty="0" smtClean="0"/>
              <a:t>المقرر </a:t>
            </a:r>
            <a:r>
              <a:rPr lang="ar-SA" sz="2200" b="1" u="sng" dirty="0" smtClean="0"/>
              <a:t>(رقم المقرر</a:t>
            </a:r>
            <a:r>
              <a:rPr lang="ar-SA" sz="2200" b="1" dirty="0" smtClean="0"/>
              <a:t> , اسم المقرر)</a:t>
            </a:r>
          </a:p>
          <a:p>
            <a:pPr marL="274320" indent="-274320" fontAlgn="auto">
              <a:spcAft>
                <a:spcPts val="0"/>
              </a:spcAft>
              <a:buFont typeface="Wingdings 2"/>
              <a:buNone/>
              <a:defRPr/>
            </a:pPr>
            <a:r>
              <a:rPr lang="ar-SA" sz="2200" b="1" dirty="0" smtClean="0"/>
              <a:t>التسجيل (</a:t>
            </a:r>
            <a:r>
              <a:rPr lang="ar-SA" sz="2200" b="1" u="sng" dirty="0" smtClean="0"/>
              <a:t>رقم الطالب</a:t>
            </a:r>
            <a:r>
              <a:rPr lang="ar-SA" sz="2200" b="1" dirty="0" smtClean="0"/>
              <a:t> , </a:t>
            </a:r>
            <a:r>
              <a:rPr lang="ar-SA" sz="2200" b="1" u="sng" dirty="0" smtClean="0"/>
              <a:t>رقم المقرر</a:t>
            </a:r>
            <a:r>
              <a:rPr lang="ar-SA" sz="2200" b="1" dirty="0" smtClean="0"/>
              <a:t> , الدرجة)</a:t>
            </a:r>
          </a:p>
        </p:txBody>
      </p:sp>
      <p:sp>
        <p:nvSpPr>
          <p:cNvPr id="4" name="Slide Number Placeholder 3"/>
          <p:cNvSpPr>
            <a:spLocks noGrp="1"/>
          </p:cNvSpPr>
          <p:nvPr>
            <p:ph type="sldNum" sz="quarter" idx="12"/>
          </p:nvPr>
        </p:nvSpPr>
        <p:spPr>
          <a:xfrm>
            <a:off x="8286776" y="6357958"/>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12</a:t>
            </a:fld>
            <a:endParaRPr lang="ar-SA" sz="1200" b="1" smtClean="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p:cNvSpPr>
          <p:nvPr/>
        </p:nvSpPr>
        <p:spPr>
          <a:xfrm>
            <a:off x="500034" y="142852"/>
            <a:ext cx="8401080" cy="428628"/>
          </a:xfrm>
          <a:prstGeom prst="rect">
            <a:avLst/>
          </a:prstGeom>
        </p:spPr>
        <p:txBody>
          <a:bodyPr>
            <a:normAutofit/>
          </a:bodyPr>
          <a:lstStyle/>
          <a:p>
            <a:pPr fontAlgn="auto">
              <a:spcAft>
                <a:spcPts val="0"/>
              </a:spcAft>
              <a:defRPr/>
            </a:pPr>
            <a:r>
              <a:rPr lang="ar-SA" sz="2200" b="1" u="sng"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مثال:حولي نموذج الكيان والعلاقة الرابطة التالي إلى جداول:</a:t>
            </a:r>
          </a:p>
        </p:txBody>
      </p:sp>
      <p:grpSp>
        <p:nvGrpSpPr>
          <p:cNvPr id="162" name="Group 161"/>
          <p:cNvGrpSpPr/>
          <p:nvPr/>
        </p:nvGrpSpPr>
        <p:grpSpPr>
          <a:xfrm>
            <a:off x="428596" y="571480"/>
            <a:ext cx="8066256" cy="5805922"/>
            <a:chOff x="428596" y="544095"/>
            <a:chExt cx="8066256" cy="5805922"/>
          </a:xfrm>
        </p:grpSpPr>
        <p:sp>
          <p:nvSpPr>
            <p:cNvPr id="181" name="Rectangle 26"/>
            <p:cNvSpPr>
              <a:spLocks noChangeArrowheads="1"/>
            </p:cNvSpPr>
            <p:nvPr/>
          </p:nvSpPr>
          <p:spPr bwMode="auto">
            <a:xfrm>
              <a:off x="4800608" y="5214950"/>
              <a:ext cx="1057276" cy="420683"/>
            </a:xfrm>
            <a:prstGeom prst="rect">
              <a:avLst/>
            </a:prstGeom>
            <a:solidFill>
              <a:srgbClr val="FFFFFF"/>
            </a:solidFill>
            <a:ln w="28575">
              <a:solidFill>
                <a:srgbClr val="000000"/>
              </a:solidFill>
              <a:miter lim="800000"/>
              <a:headEnd/>
              <a:tailEnd/>
            </a:ln>
          </p:spPr>
          <p:txBody>
            <a:bodyPr/>
            <a:lstStyle/>
            <a:p>
              <a:pPr algn="ctr"/>
              <a:r>
                <a:rPr lang="ar-SA" sz="1500">
                  <a:latin typeface="Trebuchet MS" pitchFamily="34" charset="0"/>
                  <a:cs typeface="Tahoma" pitchFamily="34" charset="0"/>
                </a:rPr>
                <a:t>الغرفة</a:t>
              </a:r>
            </a:p>
          </p:txBody>
        </p:sp>
        <p:sp>
          <p:nvSpPr>
            <p:cNvPr id="182" name="Text Box 106"/>
            <p:cNvSpPr txBox="1">
              <a:spLocks noChangeArrowheads="1"/>
            </p:cNvSpPr>
            <p:nvPr/>
          </p:nvSpPr>
          <p:spPr bwMode="auto">
            <a:xfrm>
              <a:off x="7643834" y="4286256"/>
              <a:ext cx="260347" cy="214314"/>
            </a:xfrm>
            <a:prstGeom prst="rect">
              <a:avLst/>
            </a:prstGeom>
            <a:noFill/>
            <a:ln w="9525">
              <a:noFill/>
              <a:miter lim="800000"/>
              <a:headEnd/>
              <a:tailEnd/>
            </a:ln>
          </p:spPr>
          <p:txBody>
            <a:bodyPr/>
            <a:lstStyle/>
            <a:p>
              <a:pPr algn="ctr">
                <a:spcAft>
                  <a:spcPts val="1000"/>
                </a:spcAft>
              </a:pPr>
              <a:r>
                <a:rPr lang="en-US" sz="1400" b="1" dirty="0"/>
                <a:t>N</a:t>
              </a:r>
              <a:endParaRPr lang="ar-SA" sz="1400" b="1" dirty="0"/>
            </a:p>
            <a:p>
              <a:pPr algn="ctr">
                <a:spcAft>
                  <a:spcPts val="1000"/>
                </a:spcAft>
              </a:pPr>
              <a:endParaRPr lang="ar-SA" sz="1400" b="1" dirty="0"/>
            </a:p>
          </p:txBody>
        </p:sp>
        <p:cxnSp>
          <p:nvCxnSpPr>
            <p:cNvPr id="183" name="Straight Connector 182"/>
            <p:cNvCxnSpPr>
              <a:endCxn id="184" idx="0"/>
            </p:cNvCxnSpPr>
            <p:nvPr/>
          </p:nvCxnSpPr>
          <p:spPr>
            <a:xfrm rot="5400000">
              <a:off x="6425818" y="3211116"/>
              <a:ext cx="928694" cy="6500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4" name="AutoShape 7"/>
            <p:cNvSpPr>
              <a:spLocks noChangeArrowheads="1"/>
            </p:cNvSpPr>
            <p:nvPr/>
          </p:nvSpPr>
          <p:spPr bwMode="auto">
            <a:xfrm>
              <a:off x="6129355" y="4000504"/>
              <a:ext cx="871537" cy="631825"/>
            </a:xfrm>
            <a:prstGeom prst="diamond">
              <a:avLst/>
            </a:prstGeom>
            <a:solidFill>
              <a:srgbClr val="FFFFFF"/>
            </a:solidFill>
            <a:ln w="28575">
              <a:solidFill>
                <a:srgbClr val="000000"/>
              </a:solidFill>
              <a:miter lim="800000"/>
              <a:headEnd/>
              <a:tailEnd/>
            </a:ln>
          </p:spPr>
          <p:txBody>
            <a:bodyPr/>
            <a:lstStyle/>
            <a:p>
              <a:r>
                <a:rPr lang="ar-SA" sz="1100" dirty="0">
                  <a:latin typeface="Trebuchet MS" pitchFamily="34" charset="0"/>
                  <a:cs typeface="Tahoma" pitchFamily="34" charset="0"/>
                </a:rPr>
                <a:t>يرقد</a:t>
              </a:r>
            </a:p>
          </p:txBody>
        </p:sp>
        <p:sp>
          <p:nvSpPr>
            <p:cNvPr id="185" name="Line 10"/>
            <p:cNvSpPr>
              <a:spLocks noChangeShapeType="1"/>
            </p:cNvSpPr>
            <p:nvPr/>
          </p:nvSpPr>
          <p:spPr bwMode="auto">
            <a:xfrm flipH="1">
              <a:off x="5429255" y="4629798"/>
              <a:ext cx="1143007" cy="571504"/>
            </a:xfrm>
            <a:prstGeom prst="line">
              <a:avLst/>
            </a:prstGeom>
            <a:noFill/>
            <a:ln w="28575">
              <a:solidFill>
                <a:srgbClr val="000000"/>
              </a:solidFill>
              <a:round/>
              <a:headEnd/>
              <a:tailEnd/>
            </a:ln>
          </p:spPr>
          <p:txBody>
            <a:bodyPr/>
            <a:lstStyle/>
            <a:p>
              <a:endParaRPr lang="ar-SA"/>
            </a:p>
          </p:txBody>
        </p:sp>
        <p:sp>
          <p:nvSpPr>
            <p:cNvPr id="186" name="Oval 80"/>
            <p:cNvSpPr>
              <a:spLocks noChangeArrowheads="1"/>
            </p:cNvSpPr>
            <p:nvPr/>
          </p:nvSpPr>
          <p:spPr bwMode="auto">
            <a:xfrm>
              <a:off x="5214942" y="5942978"/>
              <a:ext cx="1301274" cy="407039"/>
            </a:xfrm>
            <a:prstGeom prst="ellipse">
              <a:avLst/>
            </a:prstGeom>
            <a:solidFill>
              <a:srgbClr val="FFFFFF"/>
            </a:solidFill>
            <a:ln w="9525">
              <a:solidFill>
                <a:srgbClr val="000000"/>
              </a:solidFill>
              <a:round/>
              <a:headEnd/>
              <a:tailEnd/>
            </a:ln>
          </p:spPr>
          <p:txBody>
            <a:bodyPr/>
            <a:lstStyle/>
            <a:p>
              <a:pPr algn="ctr"/>
              <a:r>
                <a:rPr lang="ar-SA" sz="1500" u="sng" dirty="0" smtClean="0"/>
                <a:t>رقم الغرفة</a:t>
              </a:r>
              <a:endParaRPr lang="ar-SA" sz="1500" u="sng" dirty="0"/>
            </a:p>
          </p:txBody>
        </p:sp>
        <p:sp>
          <p:nvSpPr>
            <p:cNvPr id="187" name="Oval 80"/>
            <p:cNvSpPr>
              <a:spLocks noChangeArrowheads="1"/>
            </p:cNvSpPr>
            <p:nvPr/>
          </p:nvSpPr>
          <p:spPr bwMode="auto">
            <a:xfrm>
              <a:off x="3143240" y="5429264"/>
              <a:ext cx="1214442" cy="414979"/>
            </a:xfrm>
            <a:prstGeom prst="ellipse">
              <a:avLst/>
            </a:prstGeom>
            <a:solidFill>
              <a:srgbClr val="FFFFFF"/>
            </a:solidFill>
            <a:ln w="9525">
              <a:solidFill>
                <a:srgbClr val="000000"/>
              </a:solidFill>
              <a:round/>
              <a:headEnd/>
              <a:tailEnd/>
            </a:ln>
          </p:spPr>
          <p:txBody>
            <a:bodyPr/>
            <a:lstStyle/>
            <a:p>
              <a:pPr algn="ctr"/>
              <a:r>
                <a:rPr lang="ar-SA" sz="1500" dirty="0"/>
                <a:t>عدد الأسرة</a:t>
              </a:r>
            </a:p>
          </p:txBody>
        </p:sp>
        <p:sp>
          <p:nvSpPr>
            <p:cNvPr id="188" name="Oval 80"/>
            <p:cNvSpPr>
              <a:spLocks noChangeArrowheads="1"/>
            </p:cNvSpPr>
            <p:nvPr/>
          </p:nvSpPr>
          <p:spPr bwMode="auto">
            <a:xfrm>
              <a:off x="3571868" y="5929330"/>
              <a:ext cx="1414463" cy="420687"/>
            </a:xfrm>
            <a:prstGeom prst="ellipse">
              <a:avLst/>
            </a:prstGeom>
            <a:solidFill>
              <a:srgbClr val="FFFFFF"/>
            </a:solidFill>
            <a:ln w="9525">
              <a:solidFill>
                <a:srgbClr val="000000"/>
              </a:solidFill>
              <a:round/>
              <a:headEnd/>
              <a:tailEnd/>
            </a:ln>
          </p:spPr>
          <p:txBody>
            <a:bodyPr/>
            <a:lstStyle/>
            <a:p>
              <a:pPr algn="ctr"/>
              <a:r>
                <a:rPr lang="ar-SA" sz="1500" dirty="0"/>
                <a:t>رقم التحويلة</a:t>
              </a:r>
            </a:p>
          </p:txBody>
        </p:sp>
        <p:cxnSp>
          <p:nvCxnSpPr>
            <p:cNvPr id="189" name="Straight Connector 188"/>
            <p:cNvCxnSpPr>
              <a:stCxn id="187" idx="6"/>
              <a:endCxn id="181" idx="1"/>
            </p:cNvCxnSpPr>
            <p:nvPr/>
          </p:nvCxnSpPr>
          <p:spPr>
            <a:xfrm flipV="1">
              <a:off x="4357682" y="5425292"/>
              <a:ext cx="442926" cy="211462"/>
            </a:xfrm>
            <a:prstGeom prst="line">
              <a:avLst/>
            </a:prstGeom>
            <a:ln w="12700"/>
          </p:spPr>
          <p:style>
            <a:lnRef idx="1">
              <a:schemeClr val="dk1"/>
            </a:lnRef>
            <a:fillRef idx="0">
              <a:schemeClr val="dk1"/>
            </a:fillRef>
            <a:effectRef idx="0">
              <a:schemeClr val="dk1"/>
            </a:effectRef>
            <a:fontRef idx="minor">
              <a:schemeClr val="tx1"/>
            </a:fontRef>
          </p:style>
        </p:cxnSp>
        <p:cxnSp>
          <p:nvCxnSpPr>
            <p:cNvPr id="190" name="Straight Connector 189"/>
            <p:cNvCxnSpPr>
              <a:endCxn id="181" idx="2"/>
            </p:cNvCxnSpPr>
            <p:nvPr/>
          </p:nvCxnSpPr>
          <p:spPr>
            <a:xfrm flipV="1">
              <a:off x="4572000" y="5635633"/>
              <a:ext cx="757246" cy="293697"/>
            </a:xfrm>
            <a:prstGeom prst="line">
              <a:avLst/>
            </a:prstGeom>
            <a:ln w="12700"/>
          </p:spPr>
          <p:style>
            <a:lnRef idx="1">
              <a:schemeClr val="dk1"/>
            </a:lnRef>
            <a:fillRef idx="0">
              <a:schemeClr val="dk1"/>
            </a:fillRef>
            <a:effectRef idx="0">
              <a:schemeClr val="dk1"/>
            </a:effectRef>
            <a:fontRef idx="minor">
              <a:schemeClr val="tx1"/>
            </a:fontRef>
          </p:style>
        </p:cxnSp>
        <p:cxnSp>
          <p:nvCxnSpPr>
            <p:cNvPr id="191" name="Straight Connector 190"/>
            <p:cNvCxnSpPr>
              <a:stCxn id="186" idx="0"/>
            </p:cNvCxnSpPr>
            <p:nvPr/>
          </p:nvCxnSpPr>
          <p:spPr>
            <a:xfrm rot="16200000" flipV="1">
              <a:off x="5604875" y="5682274"/>
              <a:ext cx="299400" cy="222008"/>
            </a:xfrm>
            <a:prstGeom prst="line">
              <a:avLst/>
            </a:prstGeom>
            <a:ln w="12700"/>
          </p:spPr>
          <p:style>
            <a:lnRef idx="1">
              <a:schemeClr val="dk1"/>
            </a:lnRef>
            <a:fillRef idx="0">
              <a:schemeClr val="dk1"/>
            </a:fillRef>
            <a:effectRef idx="0">
              <a:schemeClr val="dk1"/>
            </a:effectRef>
            <a:fontRef idx="minor">
              <a:schemeClr val="tx1"/>
            </a:fontRef>
          </p:style>
        </p:cxnSp>
        <p:sp>
          <p:nvSpPr>
            <p:cNvPr id="192" name="Text Box 106"/>
            <p:cNvSpPr txBox="1">
              <a:spLocks noChangeArrowheads="1"/>
            </p:cNvSpPr>
            <p:nvPr/>
          </p:nvSpPr>
          <p:spPr bwMode="auto">
            <a:xfrm>
              <a:off x="6311917" y="3643314"/>
              <a:ext cx="260347" cy="285752"/>
            </a:xfrm>
            <a:prstGeom prst="rect">
              <a:avLst/>
            </a:prstGeom>
            <a:noFill/>
            <a:ln w="9525">
              <a:noFill/>
              <a:miter lim="800000"/>
              <a:headEnd/>
              <a:tailEnd/>
            </a:ln>
          </p:spPr>
          <p:txBody>
            <a:bodyPr/>
            <a:lstStyle/>
            <a:p>
              <a:pPr algn="ctr">
                <a:spcAft>
                  <a:spcPts val="1000"/>
                </a:spcAft>
              </a:pPr>
              <a:r>
                <a:rPr lang="en-US" sz="1400" b="1" dirty="0"/>
                <a:t>M</a:t>
              </a:r>
              <a:endParaRPr lang="ar-SA" sz="1400" b="1" dirty="0"/>
            </a:p>
            <a:p>
              <a:pPr algn="ctr">
                <a:spcAft>
                  <a:spcPts val="1000"/>
                </a:spcAft>
              </a:pPr>
              <a:endParaRPr lang="ar-SA" sz="1400" b="1" dirty="0"/>
            </a:p>
          </p:txBody>
        </p:sp>
        <p:sp>
          <p:nvSpPr>
            <p:cNvPr id="193" name="Text Box 110"/>
            <p:cNvSpPr txBox="1">
              <a:spLocks noChangeArrowheads="1"/>
            </p:cNvSpPr>
            <p:nvPr/>
          </p:nvSpPr>
          <p:spPr bwMode="auto">
            <a:xfrm>
              <a:off x="6000760" y="4500570"/>
              <a:ext cx="242862" cy="277799"/>
            </a:xfrm>
            <a:prstGeom prst="rect">
              <a:avLst/>
            </a:prstGeom>
            <a:noFill/>
            <a:ln w="9525">
              <a:noFill/>
              <a:miter lim="800000"/>
              <a:headEnd/>
              <a:tailEnd/>
            </a:ln>
          </p:spPr>
          <p:txBody>
            <a:bodyPr/>
            <a:lstStyle/>
            <a:p>
              <a:pPr algn="ctr">
                <a:spcAft>
                  <a:spcPts val="1000"/>
                </a:spcAft>
              </a:pPr>
              <a:r>
                <a:rPr lang="ar-SA" sz="1400" b="1" dirty="0">
                  <a:cs typeface="+mj-cs"/>
                </a:rPr>
                <a:t>1</a:t>
              </a:r>
            </a:p>
          </p:txBody>
        </p:sp>
        <p:cxnSp>
          <p:nvCxnSpPr>
            <p:cNvPr id="194" name="Straight Connector 193"/>
            <p:cNvCxnSpPr>
              <a:endCxn id="197" idx="0"/>
            </p:cNvCxnSpPr>
            <p:nvPr/>
          </p:nvCxnSpPr>
          <p:spPr>
            <a:xfrm rot="16200000" flipH="1">
              <a:off x="2381100" y="2262325"/>
              <a:ext cx="683888" cy="168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Oval 92"/>
            <p:cNvSpPr>
              <a:spLocks noChangeArrowheads="1"/>
            </p:cNvSpPr>
            <p:nvPr/>
          </p:nvSpPr>
          <p:spPr bwMode="auto">
            <a:xfrm>
              <a:off x="611560" y="3428999"/>
              <a:ext cx="1388672" cy="548679"/>
            </a:xfrm>
            <a:prstGeom prst="ellipse">
              <a:avLst/>
            </a:prstGeom>
            <a:solidFill>
              <a:schemeClr val="bg1"/>
            </a:solidFill>
            <a:ln w="9525">
              <a:solidFill>
                <a:srgbClr val="000000"/>
              </a:solidFill>
              <a:round/>
              <a:headEnd/>
              <a:tailEnd/>
            </a:ln>
          </p:spPr>
          <p:txBody>
            <a:bodyPr/>
            <a:lstStyle/>
            <a:p>
              <a:r>
                <a:rPr lang="ar-SA" sz="1500" dirty="0" smtClean="0"/>
                <a:t>رقم الهاتف</a:t>
              </a:r>
              <a:endParaRPr lang="ar-SA" sz="1500" dirty="0"/>
            </a:p>
          </p:txBody>
        </p:sp>
        <p:sp>
          <p:nvSpPr>
            <p:cNvPr id="197" name="Flowchart: Decision 196"/>
            <p:cNvSpPr/>
            <p:nvPr/>
          </p:nvSpPr>
          <p:spPr bwMode="auto">
            <a:xfrm>
              <a:off x="2088527" y="2612690"/>
              <a:ext cx="1285875" cy="500064"/>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rPr>
                <a:t>يعمل في</a:t>
              </a:r>
            </a:p>
          </p:txBody>
        </p:sp>
        <p:cxnSp>
          <p:nvCxnSpPr>
            <p:cNvPr id="198" name="Straight Connector 197"/>
            <p:cNvCxnSpPr/>
            <p:nvPr/>
          </p:nvCxnSpPr>
          <p:spPr bwMode="auto">
            <a:xfrm rot="5400000">
              <a:off x="2285996" y="3571875"/>
              <a:ext cx="857256"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9" name="Text Box 110"/>
            <p:cNvSpPr txBox="1">
              <a:spLocks noChangeArrowheads="1"/>
            </p:cNvSpPr>
            <p:nvPr/>
          </p:nvSpPr>
          <p:spPr bwMode="auto">
            <a:xfrm>
              <a:off x="2428871" y="2285992"/>
              <a:ext cx="214314" cy="277783"/>
            </a:xfrm>
            <a:prstGeom prst="rect">
              <a:avLst/>
            </a:prstGeom>
            <a:noFill/>
            <a:ln w="9525">
              <a:noFill/>
              <a:miter lim="800000"/>
              <a:headEnd/>
              <a:tailEnd/>
            </a:ln>
          </p:spPr>
          <p:txBody>
            <a:bodyPr/>
            <a:lstStyle/>
            <a:p>
              <a:pPr algn="ctr">
                <a:spcAft>
                  <a:spcPts val="1000"/>
                </a:spcAft>
              </a:pPr>
              <a:r>
                <a:rPr lang="ar-SA" sz="1400" b="1" dirty="0">
                  <a:cs typeface="+mn-cs"/>
                </a:rPr>
                <a:t>1</a:t>
              </a:r>
            </a:p>
          </p:txBody>
        </p:sp>
        <p:sp>
          <p:nvSpPr>
            <p:cNvPr id="200" name="Text Box 110"/>
            <p:cNvSpPr txBox="1">
              <a:spLocks noChangeArrowheads="1"/>
            </p:cNvSpPr>
            <p:nvPr/>
          </p:nvSpPr>
          <p:spPr bwMode="auto">
            <a:xfrm>
              <a:off x="2428860" y="3214686"/>
              <a:ext cx="242925" cy="277791"/>
            </a:xfrm>
            <a:prstGeom prst="rect">
              <a:avLst/>
            </a:prstGeom>
            <a:noFill/>
            <a:ln w="9525">
              <a:noFill/>
              <a:miter lim="800000"/>
              <a:headEnd/>
              <a:tailEnd/>
            </a:ln>
          </p:spPr>
          <p:txBody>
            <a:bodyPr/>
            <a:lstStyle/>
            <a:p>
              <a:pPr algn="ctr">
                <a:spcAft>
                  <a:spcPts val="1000"/>
                </a:spcAft>
              </a:pPr>
              <a:r>
                <a:rPr lang="en-US" sz="1400" b="1" dirty="0"/>
                <a:t>M</a:t>
              </a:r>
              <a:endParaRPr lang="ar-SA" sz="1400" b="1" dirty="0"/>
            </a:p>
          </p:txBody>
        </p:sp>
        <p:grpSp>
          <p:nvGrpSpPr>
            <p:cNvPr id="288" name="Group 6"/>
            <p:cNvGrpSpPr>
              <a:grpSpLocks/>
            </p:cNvGrpSpPr>
            <p:nvPr/>
          </p:nvGrpSpPr>
          <p:grpSpPr bwMode="auto">
            <a:xfrm>
              <a:off x="4454195" y="3647935"/>
              <a:ext cx="800169" cy="571859"/>
              <a:chOff x="5220" y="6840"/>
              <a:chExt cx="1260" cy="1080"/>
            </a:xfrm>
          </p:grpSpPr>
          <p:sp>
            <p:nvSpPr>
              <p:cNvPr id="291" name="AutoShape 7"/>
              <p:cNvSpPr>
                <a:spLocks noChangeArrowheads="1"/>
              </p:cNvSpPr>
              <p:nvPr/>
            </p:nvSpPr>
            <p:spPr bwMode="auto">
              <a:xfrm>
                <a:off x="5220" y="6840"/>
                <a:ext cx="1260" cy="1080"/>
              </a:xfrm>
              <a:prstGeom prst="diamond">
                <a:avLst/>
              </a:prstGeom>
              <a:solidFill>
                <a:srgbClr val="FFFFFF"/>
              </a:solidFill>
              <a:ln w="28575">
                <a:solidFill>
                  <a:srgbClr val="000000"/>
                </a:solidFill>
                <a:miter lim="800000"/>
                <a:headEnd/>
                <a:tailEnd/>
              </a:ln>
            </p:spPr>
            <p:txBody>
              <a:bodyPr/>
              <a:lstStyle/>
              <a:p>
                <a:endParaRPr lang="ar-SA">
                  <a:latin typeface="Trebuchet MS" pitchFamily="34" charset="0"/>
                  <a:cs typeface="Tahoma" pitchFamily="34" charset="0"/>
                </a:endParaRPr>
              </a:p>
            </p:txBody>
          </p:sp>
          <p:sp>
            <p:nvSpPr>
              <p:cNvPr id="292" name="Text Box 8"/>
              <p:cNvSpPr txBox="1">
                <a:spLocks noChangeArrowheads="1"/>
              </p:cNvSpPr>
              <p:nvPr/>
            </p:nvSpPr>
            <p:spPr bwMode="auto">
              <a:xfrm>
                <a:off x="5280" y="7140"/>
                <a:ext cx="1080" cy="540"/>
              </a:xfrm>
              <a:prstGeom prst="rect">
                <a:avLst/>
              </a:prstGeom>
              <a:noFill/>
              <a:ln w="9525">
                <a:noFill/>
                <a:miter lim="800000"/>
                <a:headEnd/>
                <a:tailEnd/>
              </a:ln>
            </p:spPr>
            <p:txBody>
              <a:bodyPr/>
              <a:lstStyle/>
              <a:p>
                <a:pPr algn="ctr">
                  <a:spcAft>
                    <a:spcPts val="1000"/>
                  </a:spcAft>
                </a:pPr>
                <a:r>
                  <a:rPr lang="ar-SA" sz="1100"/>
                  <a:t>يعالج</a:t>
                </a:r>
                <a:endParaRPr lang="ar-SA"/>
              </a:p>
            </p:txBody>
          </p:sp>
        </p:grpSp>
        <p:sp>
          <p:nvSpPr>
            <p:cNvPr id="289" name="Line 9"/>
            <p:cNvSpPr>
              <a:spLocks noChangeShapeType="1"/>
            </p:cNvSpPr>
            <p:nvPr/>
          </p:nvSpPr>
          <p:spPr bwMode="auto">
            <a:xfrm flipV="1">
              <a:off x="5214991" y="3085607"/>
              <a:ext cx="1760371" cy="857259"/>
            </a:xfrm>
            <a:prstGeom prst="line">
              <a:avLst/>
            </a:prstGeom>
            <a:noFill/>
            <a:ln w="28575">
              <a:solidFill>
                <a:srgbClr val="000000"/>
              </a:solidFill>
              <a:round/>
              <a:headEnd/>
              <a:tailEnd/>
            </a:ln>
          </p:spPr>
          <p:txBody>
            <a:bodyPr/>
            <a:lstStyle/>
            <a:p>
              <a:endParaRPr lang="ar-SA"/>
            </a:p>
          </p:txBody>
        </p:sp>
        <p:sp>
          <p:nvSpPr>
            <p:cNvPr id="290" name="Line 10"/>
            <p:cNvSpPr>
              <a:spLocks noChangeShapeType="1"/>
            </p:cNvSpPr>
            <p:nvPr/>
          </p:nvSpPr>
          <p:spPr bwMode="auto">
            <a:xfrm flipH="1">
              <a:off x="3214569" y="3901565"/>
              <a:ext cx="1285985" cy="312934"/>
            </a:xfrm>
            <a:prstGeom prst="line">
              <a:avLst/>
            </a:prstGeom>
            <a:noFill/>
            <a:ln w="28575">
              <a:solidFill>
                <a:srgbClr val="000000"/>
              </a:solidFill>
              <a:round/>
              <a:headEnd/>
              <a:tailEnd/>
            </a:ln>
          </p:spPr>
          <p:txBody>
            <a:bodyPr/>
            <a:lstStyle/>
            <a:p>
              <a:endParaRPr lang="ar-SA"/>
            </a:p>
          </p:txBody>
        </p:sp>
        <p:grpSp>
          <p:nvGrpSpPr>
            <p:cNvPr id="282" name="Group 17"/>
            <p:cNvGrpSpPr>
              <a:grpSpLocks/>
            </p:cNvGrpSpPr>
            <p:nvPr/>
          </p:nvGrpSpPr>
          <p:grpSpPr bwMode="auto">
            <a:xfrm>
              <a:off x="7141746" y="3071840"/>
              <a:ext cx="903048" cy="1786001"/>
              <a:chOff x="9452" y="5752"/>
              <a:chExt cx="1422" cy="3373"/>
            </a:xfrm>
          </p:grpSpPr>
          <p:sp>
            <p:nvSpPr>
              <p:cNvPr id="286" name="AutoShape 19"/>
              <p:cNvSpPr>
                <a:spLocks noChangeArrowheads="1"/>
              </p:cNvSpPr>
              <p:nvPr/>
            </p:nvSpPr>
            <p:spPr bwMode="auto">
              <a:xfrm>
                <a:off x="9452" y="6831"/>
                <a:ext cx="1422" cy="1200"/>
              </a:xfrm>
              <a:prstGeom prst="diamond">
                <a:avLst/>
              </a:prstGeom>
              <a:solidFill>
                <a:srgbClr val="FFFFFF"/>
              </a:solidFill>
              <a:ln w="28575">
                <a:solidFill>
                  <a:srgbClr val="000000"/>
                </a:solidFill>
                <a:miter lim="800000"/>
                <a:headEnd/>
                <a:tailEnd/>
              </a:ln>
            </p:spPr>
            <p:txBody>
              <a:bodyPr/>
              <a:lstStyle/>
              <a:p>
                <a:r>
                  <a:rPr lang="ar-SA" sz="1400" dirty="0" smtClean="0"/>
                  <a:t>يأخذ</a:t>
                </a:r>
                <a:endParaRPr lang="ar-SA" sz="1400" dirty="0"/>
              </a:p>
            </p:txBody>
          </p:sp>
          <p:sp>
            <p:nvSpPr>
              <p:cNvPr id="284" name="Line 21"/>
              <p:cNvSpPr>
                <a:spLocks noChangeShapeType="1"/>
              </p:cNvSpPr>
              <p:nvPr/>
            </p:nvSpPr>
            <p:spPr bwMode="auto">
              <a:xfrm>
                <a:off x="10159" y="5752"/>
                <a:ext cx="0" cy="1079"/>
              </a:xfrm>
              <a:prstGeom prst="line">
                <a:avLst/>
              </a:prstGeom>
              <a:noFill/>
              <a:ln w="28575">
                <a:solidFill>
                  <a:srgbClr val="000000"/>
                </a:solidFill>
                <a:round/>
                <a:headEnd/>
                <a:tailEnd/>
              </a:ln>
            </p:spPr>
            <p:txBody>
              <a:bodyPr/>
              <a:lstStyle/>
              <a:p>
                <a:endParaRPr lang="ar-SA"/>
              </a:p>
            </p:txBody>
          </p:sp>
          <p:sp>
            <p:nvSpPr>
              <p:cNvPr id="285" name="Line 22"/>
              <p:cNvSpPr>
                <a:spLocks noChangeShapeType="1"/>
              </p:cNvSpPr>
              <p:nvPr/>
            </p:nvSpPr>
            <p:spPr bwMode="auto">
              <a:xfrm>
                <a:off x="10159" y="8046"/>
                <a:ext cx="0" cy="1079"/>
              </a:xfrm>
              <a:prstGeom prst="line">
                <a:avLst/>
              </a:prstGeom>
              <a:noFill/>
              <a:ln w="28575">
                <a:solidFill>
                  <a:srgbClr val="000000"/>
                </a:solidFill>
                <a:round/>
                <a:headEnd/>
                <a:tailEnd/>
              </a:ln>
            </p:spPr>
            <p:txBody>
              <a:bodyPr/>
              <a:lstStyle/>
              <a:p>
                <a:endParaRPr lang="ar-SA"/>
              </a:p>
            </p:txBody>
          </p:sp>
        </p:grpSp>
        <p:sp>
          <p:nvSpPr>
            <p:cNvPr id="279" name="Rectangle 26"/>
            <p:cNvSpPr>
              <a:spLocks noChangeArrowheads="1"/>
            </p:cNvSpPr>
            <p:nvPr/>
          </p:nvSpPr>
          <p:spPr bwMode="auto">
            <a:xfrm>
              <a:off x="7143652" y="4857841"/>
              <a:ext cx="889076" cy="476549"/>
            </a:xfrm>
            <a:prstGeom prst="rect">
              <a:avLst/>
            </a:prstGeom>
            <a:solidFill>
              <a:srgbClr val="FFFFFF"/>
            </a:solidFill>
            <a:ln w="28575">
              <a:solidFill>
                <a:srgbClr val="000000"/>
              </a:solidFill>
              <a:miter lim="800000"/>
              <a:headEnd/>
              <a:tailEnd/>
            </a:ln>
          </p:spPr>
          <p:txBody>
            <a:bodyPr/>
            <a:lstStyle/>
            <a:p>
              <a:pPr algn="ctr"/>
              <a:r>
                <a:rPr lang="ar-SA" sz="1500" dirty="0" smtClean="0"/>
                <a:t>الدواء</a:t>
              </a:r>
              <a:endParaRPr lang="ar-SA" sz="1500" dirty="0"/>
            </a:p>
          </p:txBody>
        </p:sp>
        <p:sp>
          <p:nvSpPr>
            <p:cNvPr id="277" name="Oval 32"/>
            <p:cNvSpPr>
              <a:spLocks noChangeArrowheads="1"/>
            </p:cNvSpPr>
            <p:nvPr/>
          </p:nvSpPr>
          <p:spPr bwMode="auto">
            <a:xfrm>
              <a:off x="6072198" y="5429264"/>
              <a:ext cx="1285884" cy="357150"/>
            </a:xfrm>
            <a:prstGeom prst="ellipse">
              <a:avLst/>
            </a:prstGeom>
            <a:solidFill>
              <a:srgbClr val="FFFFFF"/>
            </a:solidFill>
            <a:ln w="9525">
              <a:solidFill>
                <a:srgbClr val="000000"/>
              </a:solidFill>
              <a:round/>
              <a:headEnd/>
              <a:tailEnd/>
            </a:ln>
          </p:spPr>
          <p:txBody>
            <a:bodyPr/>
            <a:lstStyle/>
            <a:p>
              <a:pPr algn="ctr"/>
              <a:r>
                <a:rPr lang="ar-SA" sz="1600" u="sng" dirty="0" smtClean="0"/>
                <a:t>رقم الدواء</a:t>
              </a:r>
            </a:p>
            <a:p>
              <a:pPr algn="ctr"/>
              <a:endParaRPr lang="ar-SA" sz="1500" dirty="0"/>
            </a:p>
          </p:txBody>
        </p:sp>
        <p:sp>
          <p:nvSpPr>
            <p:cNvPr id="275" name="Oval 35"/>
            <p:cNvSpPr>
              <a:spLocks noChangeArrowheads="1"/>
            </p:cNvSpPr>
            <p:nvPr/>
          </p:nvSpPr>
          <p:spPr bwMode="auto">
            <a:xfrm>
              <a:off x="7072330" y="5929330"/>
              <a:ext cx="1422522" cy="381239"/>
            </a:xfrm>
            <a:prstGeom prst="ellipse">
              <a:avLst/>
            </a:prstGeom>
            <a:solidFill>
              <a:srgbClr val="FFFFFF"/>
            </a:solidFill>
            <a:ln w="9525">
              <a:solidFill>
                <a:srgbClr val="000000"/>
              </a:solidFill>
              <a:round/>
              <a:headEnd/>
              <a:tailEnd/>
            </a:ln>
          </p:spPr>
          <p:txBody>
            <a:bodyPr/>
            <a:lstStyle/>
            <a:p>
              <a:pPr algn="ctr"/>
              <a:r>
                <a:rPr lang="ar-SA" sz="1600" dirty="0" smtClean="0"/>
                <a:t>اسم الدواء</a:t>
              </a:r>
            </a:p>
            <a:p>
              <a:pPr algn="ctr"/>
              <a:endParaRPr lang="ar-SA" sz="1500" dirty="0"/>
            </a:p>
          </p:txBody>
        </p:sp>
        <p:sp>
          <p:nvSpPr>
            <p:cNvPr id="273" name="Line 38"/>
            <p:cNvSpPr>
              <a:spLocks noChangeShapeType="1"/>
            </p:cNvSpPr>
            <p:nvPr/>
          </p:nvSpPr>
          <p:spPr bwMode="auto">
            <a:xfrm flipV="1">
              <a:off x="6786578" y="5072074"/>
              <a:ext cx="356901" cy="357412"/>
            </a:xfrm>
            <a:prstGeom prst="line">
              <a:avLst/>
            </a:prstGeom>
            <a:noFill/>
            <a:ln w="9525">
              <a:solidFill>
                <a:srgbClr val="000000"/>
              </a:solidFill>
              <a:round/>
              <a:headEnd/>
              <a:tailEnd/>
            </a:ln>
          </p:spPr>
          <p:txBody>
            <a:bodyPr/>
            <a:lstStyle/>
            <a:p>
              <a:endParaRPr lang="ar-SA"/>
            </a:p>
          </p:txBody>
        </p:sp>
        <p:sp>
          <p:nvSpPr>
            <p:cNvPr id="274" name="Line 39"/>
            <p:cNvSpPr>
              <a:spLocks noChangeShapeType="1"/>
            </p:cNvSpPr>
            <p:nvPr/>
          </p:nvSpPr>
          <p:spPr bwMode="auto">
            <a:xfrm flipH="1" flipV="1">
              <a:off x="7715272" y="5357826"/>
              <a:ext cx="0" cy="571330"/>
            </a:xfrm>
            <a:prstGeom prst="line">
              <a:avLst/>
            </a:prstGeom>
            <a:noFill/>
            <a:ln w="9525">
              <a:solidFill>
                <a:srgbClr val="000000"/>
              </a:solidFill>
              <a:round/>
              <a:headEnd/>
              <a:tailEnd/>
            </a:ln>
          </p:spPr>
          <p:txBody>
            <a:bodyPr/>
            <a:lstStyle/>
            <a:p>
              <a:endParaRPr lang="ar-SA"/>
            </a:p>
          </p:txBody>
        </p:sp>
        <p:sp>
          <p:nvSpPr>
            <p:cNvPr id="268" name="Rectangle 43"/>
            <p:cNvSpPr>
              <a:spLocks noChangeArrowheads="1"/>
            </p:cNvSpPr>
            <p:nvPr/>
          </p:nvSpPr>
          <p:spPr bwMode="auto">
            <a:xfrm>
              <a:off x="6857877" y="2595290"/>
              <a:ext cx="1000211" cy="476549"/>
            </a:xfrm>
            <a:prstGeom prst="rect">
              <a:avLst/>
            </a:prstGeom>
            <a:solidFill>
              <a:srgbClr val="FFFFFF"/>
            </a:solidFill>
            <a:ln w="28575">
              <a:solidFill>
                <a:srgbClr val="000000"/>
              </a:solidFill>
              <a:miter lim="800000"/>
              <a:headEnd/>
              <a:tailEnd/>
            </a:ln>
          </p:spPr>
          <p:txBody>
            <a:bodyPr/>
            <a:lstStyle/>
            <a:p>
              <a:pPr algn="ctr"/>
              <a:r>
                <a:rPr lang="ar-SA" sz="1500" dirty="0" smtClean="0"/>
                <a:t>المريض</a:t>
              </a:r>
              <a:endParaRPr lang="ar-SA" sz="1500" dirty="0"/>
            </a:p>
          </p:txBody>
        </p:sp>
        <p:sp>
          <p:nvSpPr>
            <p:cNvPr id="266" name="Oval 46"/>
            <p:cNvSpPr>
              <a:spLocks noChangeArrowheads="1"/>
            </p:cNvSpPr>
            <p:nvPr/>
          </p:nvSpPr>
          <p:spPr bwMode="auto">
            <a:xfrm>
              <a:off x="5429004" y="2789617"/>
              <a:ext cx="1142463" cy="381239"/>
            </a:xfrm>
            <a:prstGeom prst="ellipse">
              <a:avLst/>
            </a:prstGeom>
            <a:solidFill>
              <a:srgbClr val="FFFFFF"/>
            </a:solidFill>
            <a:ln w="9525">
              <a:solidFill>
                <a:srgbClr val="000000"/>
              </a:solidFill>
              <a:round/>
              <a:headEnd/>
              <a:tailEnd/>
            </a:ln>
          </p:spPr>
          <p:txBody>
            <a:bodyPr/>
            <a:lstStyle/>
            <a:p>
              <a:pPr algn="ctr"/>
              <a:r>
                <a:rPr lang="ar-SA" sz="1200" u="sng" dirty="0" smtClean="0"/>
                <a:t>رقم المريض</a:t>
              </a:r>
              <a:endParaRPr lang="ar-SA" sz="1200" u="sng" dirty="0"/>
            </a:p>
          </p:txBody>
        </p:sp>
        <p:sp>
          <p:nvSpPr>
            <p:cNvPr id="264" name="Oval 49"/>
            <p:cNvSpPr>
              <a:spLocks noChangeArrowheads="1"/>
            </p:cNvSpPr>
            <p:nvPr/>
          </p:nvSpPr>
          <p:spPr bwMode="auto">
            <a:xfrm>
              <a:off x="5429004" y="2289240"/>
              <a:ext cx="1128492" cy="381239"/>
            </a:xfrm>
            <a:prstGeom prst="ellipse">
              <a:avLst/>
            </a:prstGeom>
            <a:solidFill>
              <a:srgbClr val="FFFFFF"/>
            </a:solidFill>
            <a:ln w="9525">
              <a:solidFill>
                <a:srgbClr val="000000"/>
              </a:solidFill>
              <a:round/>
              <a:headEnd/>
              <a:tailEnd/>
            </a:ln>
          </p:spPr>
          <p:txBody>
            <a:bodyPr/>
            <a:lstStyle/>
            <a:p>
              <a:pPr algn="ctr"/>
              <a:r>
                <a:rPr lang="ar-SA" sz="1200" dirty="0" smtClean="0"/>
                <a:t>اسم المريض</a:t>
              </a:r>
              <a:endParaRPr lang="ar-SA" sz="1200" dirty="0"/>
            </a:p>
          </p:txBody>
        </p:sp>
        <p:sp>
          <p:nvSpPr>
            <p:cNvPr id="262" name="Line 60"/>
            <p:cNvSpPr>
              <a:spLocks noChangeShapeType="1"/>
            </p:cNvSpPr>
            <p:nvPr/>
          </p:nvSpPr>
          <p:spPr bwMode="auto">
            <a:xfrm flipV="1">
              <a:off x="6597505" y="2861099"/>
              <a:ext cx="260372" cy="114372"/>
            </a:xfrm>
            <a:prstGeom prst="line">
              <a:avLst/>
            </a:prstGeom>
            <a:noFill/>
            <a:ln w="9525">
              <a:solidFill>
                <a:srgbClr val="000000"/>
              </a:solidFill>
              <a:round/>
              <a:headEnd/>
              <a:tailEnd/>
            </a:ln>
          </p:spPr>
          <p:txBody>
            <a:bodyPr/>
            <a:lstStyle/>
            <a:p>
              <a:endParaRPr lang="ar-SA"/>
            </a:p>
          </p:txBody>
        </p:sp>
        <p:sp>
          <p:nvSpPr>
            <p:cNvPr id="263" name="Line 61"/>
            <p:cNvSpPr>
              <a:spLocks noChangeShapeType="1"/>
            </p:cNvSpPr>
            <p:nvPr/>
          </p:nvSpPr>
          <p:spPr bwMode="auto">
            <a:xfrm>
              <a:off x="6572102" y="2503687"/>
              <a:ext cx="285775" cy="142965"/>
            </a:xfrm>
            <a:prstGeom prst="line">
              <a:avLst/>
            </a:prstGeom>
            <a:noFill/>
            <a:ln w="9525">
              <a:solidFill>
                <a:srgbClr val="000000"/>
              </a:solidFill>
              <a:round/>
              <a:headEnd/>
              <a:tailEnd/>
            </a:ln>
          </p:spPr>
          <p:txBody>
            <a:bodyPr/>
            <a:lstStyle/>
            <a:p>
              <a:endParaRPr lang="ar-SA"/>
            </a:p>
          </p:txBody>
        </p:sp>
        <p:sp>
          <p:nvSpPr>
            <p:cNvPr id="253" name="Oval 65"/>
            <p:cNvSpPr>
              <a:spLocks noChangeArrowheads="1"/>
            </p:cNvSpPr>
            <p:nvPr/>
          </p:nvSpPr>
          <p:spPr bwMode="auto">
            <a:xfrm>
              <a:off x="4357667" y="2071616"/>
              <a:ext cx="800169" cy="285929"/>
            </a:xfrm>
            <a:prstGeom prst="ellipse">
              <a:avLst/>
            </a:prstGeom>
            <a:solidFill>
              <a:srgbClr val="FFFFFF"/>
            </a:solidFill>
            <a:ln w="9525">
              <a:solidFill>
                <a:srgbClr val="000000"/>
              </a:solidFill>
              <a:round/>
              <a:headEnd/>
              <a:tailEnd/>
            </a:ln>
          </p:spPr>
          <p:txBody>
            <a:bodyPr/>
            <a:lstStyle/>
            <a:p>
              <a:pPr algn="ctr"/>
              <a:r>
                <a:rPr lang="ar-SA" sz="1200" dirty="0"/>
                <a:t>الأول</a:t>
              </a:r>
            </a:p>
          </p:txBody>
        </p:sp>
        <p:sp>
          <p:nvSpPr>
            <p:cNvPr id="254" name="Line 66"/>
            <p:cNvSpPr>
              <a:spLocks noChangeShapeType="1"/>
            </p:cNvSpPr>
            <p:nvPr/>
          </p:nvSpPr>
          <p:spPr bwMode="auto">
            <a:xfrm>
              <a:off x="5143230" y="2214581"/>
              <a:ext cx="499788" cy="99016"/>
            </a:xfrm>
            <a:prstGeom prst="line">
              <a:avLst/>
            </a:prstGeom>
            <a:noFill/>
            <a:ln w="9525">
              <a:solidFill>
                <a:srgbClr val="000000"/>
              </a:solidFill>
              <a:round/>
              <a:headEnd/>
              <a:tailEnd/>
            </a:ln>
          </p:spPr>
          <p:txBody>
            <a:bodyPr/>
            <a:lstStyle/>
            <a:p>
              <a:endParaRPr lang="ar-SA"/>
            </a:p>
          </p:txBody>
        </p:sp>
        <p:sp>
          <p:nvSpPr>
            <p:cNvPr id="255" name="Line 67"/>
            <p:cNvSpPr>
              <a:spLocks noChangeShapeType="1"/>
            </p:cNvSpPr>
            <p:nvPr/>
          </p:nvSpPr>
          <p:spPr bwMode="auto">
            <a:xfrm flipV="1">
              <a:off x="5000342" y="2483566"/>
              <a:ext cx="428662" cy="88426"/>
            </a:xfrm>
            <a:prstGeom prst="line">
              <a:avLst/>
            </a:prstGeom>
            <a:noFill/>
            <a:ln w="9525">
              <a:solidFill>
                <a:srgbClr val="000000"/>
              </a:solidFill>
              <a:round/>
              <a:headEnd/>
              <a:tailEnd/>
            </a:ln>
          </p:spPr>
          <p:txBody>
            <a:bodyPr/>
            <a:lstStyle/>
            <a:p>
              <a:endParaRPr lang="ar-SA"/>
            </a:p>
          </p:txBody>
        </p:sp>
        <p:sp>
          <p:nvSpPr>
            <p:cNvPr id="256" name="Oval 68"/>
            <p:cNvSpPr>
              <a:spLocks noChangeArrowheads="1"/>
            </p:cNvSpPr>
            <p:nvPr/>
          </p:nvSpPr>
          <p:spPr bwMode="auto">
            <a:xfrm>
              <a:off x="4214780" y="2398317"/>
              <a:ext cx="800169" cy="285929"/>
            </a:xfrm>
            <a:prstGeom prst="ellipse">
              <a:avLst/>
            </a:prstGeom>
            <a:solidFill>
              <a:srgbClr val="FFFFFF"/>
            </a:solidFill>
            <a:ln w="9525">
              <a:solidFill>
                <a:srgbClr val="000000"/>
              </a:solidFill>
              <a:round/>
              <a:headEnd/>
              <a:tailEnd/>
            </a:ln>
          </p:spPr>
          <p:txBody>
            <a:bodyPr/>
            <a:lstStyle/>
            <a:p>
              <a:pPr algn="ctr"/>
              <a:r>
                <a:rPr lang="ar-SA" sz="1200" dirty="0"/>
                <a:t>الأب</a:t>
              </a:r>
            </a:p>
          </p:txBody>
        </p:sp>
        <p:sp>
          <p:nvSpPr>
            <p:cNvPr id="257" name="Line 69"/>
            <p:cNvSpPr>
              <a:spLocks noChangeShapeType="1"/>
            </p:cNvSpPr>
            <p:nvPr/>
          </p:nvSpPr>
          <p:spPr bwMode="auto">
            <a:xfrm flipV="1">
              <a:off x="5044796" y="2626531"/>
              <a:ext cx="571549" cy="285929"/>
            </a:xfrm>
            <a:prstGeom prst="line">
              <a:avLst/>
            </a:prstGeom>
            <a:noFill/>
            <a:ln w="9525">
              <a:solidFill>
                <a:srgbClr val="000000"/>
              </a:solidFill>
              <a:round/>
              <a:headEnd/>
              <a:tailEnd/>
            </a:ln>
          </p:spPr>
          <p:txBody>
            <a:bodyPr/>
            <a:lstStyle/>
            <a:p>
              <a:endParaRPr lang="ar-SA"/>
            </a:p>
          </p:txBody>
        </p:sp>
        <p:sp>
          <p:nvSpPr>
            <p:cNvPr id="258" name="Oval 70"/>
            <p:cNvSpPr>
              <a:spLocks noChangeArrowheads="1"/>
            </p:cNvSpPr>
            <p:nvPr/>
          </p:nvSpPr>
          <p:spPr bwMode="auto">
            <a:xfrm>
              <a:off x="4271935" y="2728195"/>
              <a:ext cx="800169" cy="285929"/>
            </a:xfrm>
            <a:prstGeom prst="ellipse">
              <a:avLst/>
            </a:prstGeom>
            <a:solidFill>
              <a:srgbClr val="FFFFFF"/>
            </a:solidFill>
            <a:ln w="9525">
              <a:solidFill>
                <a:srgbClr val="000000"/>
              </a:solidFill>
              <a:round/>
              <a:headEnd/>
              <a:tailEnd/>
            </a:ln>
          </p:spPr>
          <p:txBody>
            <a:bodyPr/>
            <a:lstStyle/>
            <a:p>
              <a:pPr algn="ctr"/>
              <a:r>
                <a:rPr lang="ar-SA" sz="1200" dirty="0"/>
                <a:t>العائلة</a:t>
              </a:r>
            </a:p>
          </p:txBody>
        </p:sp>
        <p:grpSp>
          <p:nvGrpSpPr>
            <p:cNvPr id="228" name="Group 72"/>
            <p:cNvGrpSpPr>
              <a:grpSpLocks/>
            </p:cNvGrpSpPr>
            <p:nvPr/>
          </p:nvGrpSpPr>
          <p:grpSpPr bwMode="auto">
            <a:xfrm>
              <a:off x="571472" y="3643170"/>
              <a:ext cx="3352454" cy="1500601"/>
              <a:chOff x="-105" y="6267"/>
              <a:chExt cx="5279" cy="2834"/>
            </a:xfrm>
          </p:grpSpPr>
          <p:sp>
            <p:nvSpPr>
              <p:cNvPr id="250" name="Rectangle 74"/>
              <p:cNvSpPr>
                <a:spLocks noChangeArrowheads="1"/>
              </p:cNvSpPr>
              <p:nvPr/>
            </p:nvSpPr>
            <p:spPr bwMode="auto">
              <a:xfrm>
                <a:off x="2257" y="6942"/>
                <a:ext cx="1800" cy="900"/>
              </a:xfrm>
              <a:prstGeom prst="rect">
                <a:avLst/>
              </a:prstGeom>
              <a:solidFill>
                <a:srgbClr val="FFFFFF"/>
              </a:solidFill>
              <a:ln w="28575">
                <a:solidFill>
                  <a:srgbClr val="000000"/>
                </a:solidFill>
                <a:miter lim="800000"/>
                <a:headEnd/>
                <a:tailEnd/>
              </a:ln>
            </p:spPr>
            <p:txBody>
              <a:bodyPr/>
              <a:lstStyle/>
              <a:p>
                <a:pPr algn="ctr"/>
                <a:r>
                  <a:rPr lang="ar-SA" dirty="0" smtClean="0"/>
                  <a:t>الطبيب</a:t>
                </a:r>
              </a:p>
              <a:p>
                <a:pPr algn="ctr"/>
                <a:endParaRPr lang="ar-SA" dirty="0">
                  <a:latin typeface="Trebuchet MS" pitchFamily="34" charset="0"/>
                  <a:cs typeface="Tahoma" pitchFamily="34" charset="0"/>
                </a:endParaRPr>
              </a:p>
            </p:txBody>
          </p:sp>
          <p:sp>
            <p:nvSpPr>
              <p:cNvPr id="248" name="Oval 80"/>
              <p:cNvSpPr>
                <a:spLocks noChangeArrowheads="1"/>
              </p:cNvSpPr>
              <p:nvPr/>
            </p:nvSpPr>
            <p:spPr bwMode="auto">
              <a:xfrm>
                <a:off x="2932" y="8426"/>
                <a:ext cx="2242" cy="675"/>
              </a:xfrm>
              <a:prstGeom prst="ellipse">
                <a:avLst/>
              </a:prstGeom>
              <a:solidFill>
                <a:srgbClr val="FFFFFF"/>
              </a:solidFill>
              <a:ln w="9525">
                <a:solidFill>
                  <a:srgbClr val="000000"/>
                </a:solidFill>
                <a:round/>
                <a:headEnd/>
                <a:tailEnd/>
              </a:ln>
            </p:spPr>
            <p:txBody>
              <a:bodyPr/>
              <a:lstStyle/>
              <a:p>
                <a:pPr algn="ctr"/>
                <a:r>
                  <a:rPr lang="ar-SA" sz="1500" u="sng" dirty="0" smtClean="0"/>
                  <a:t>رقم الطبيب</a:t>
                </a:r>
                <a:endParaRPr lang="ar-SA" sz="1500" dirty="0" smtClean="0"/>
              </a:p>
              <a:p>
                <a:pPr algn="ctr"/>
                <a:endParaRPr lang="ar-SA" sz="1500" dirty="0">
                  <a:latin typeface="Trebuchet MS" pitchFamily="34" charset="0"/>
                  <a:cs typeface="Tahoma" pitchFamily="34" charset="0"/>
                </a:endParaRPr>
              </a:p>
            </p:txBody>
          </p:sp>
          <p:sp>
            <p:nvSpPr>
              <p:cNvPr id="246" name="Oval 83"/>
              <p:cNvSpPr>
                <a:spLocks noChangeArrowheads="1"/>
              </p:cNvSpPr>
              <p:nvPr/>
            </p:nvSpPr>
            <p:spPr bwMode="auto">
              <a:xfrm>
                <a:off x="232" y="8426"/>
                <a:ext cx="2374" cy="634"/>
              </a:xfrm>
              <a:prstGeom prst="ellipse">
                <a:avLst/>
              </a:prstGeom>
              <a:solidFill>
                <a:srgbClr val="FFFFFF"/>
              </a:solidFill>
              <a:ln w="9525">
                <a:solidFill>
                  <a:srgbClr val="000000"/>
                </a:solidFill>
                <a:round/>
                <a:headEnd/>
                <a:tailEnd/>
              </a:ln>
            </p:spPr>
            <p:txBody>
              <a:bodyPr/>
              <a:lstStyle/>
              <a:p>
                <a:r>
                  <a:rPr lang="ar-SA" sz="1500" dirty="0" smtClean="0"/>
                  <a:t>اسم الطبيب</a:t>
                </a:r>
              </a:p>
              <a:p>
                <a:endParaRPr lang="ar-SA" sz="1500" dirty="0">
                  <a:latin typeface="Trebuchet MS" pitchFamily="34" charset="0"/>
                  <a:cs typeface="Tahoma" pitchFamily="34" charset="0"/>
                </a:endParaRPr>
              </a:p>
            </p:txBody>
          </p:sp>
          <p:sp>
            <p:nvSpPr>
              <p:cNvPr id="244" name="Oval 86"/>
              <p:cNvSpPr>
                <a:spLocks noChangeArrowheads="1"/>
              </p:cNvSpPr>
              <p:nvPr/>
            </p:nvSpPr>
            <p:spPr bwMode="auto">
              <a:xfrm>
                <a:off x="-105" y="6942"/>
                <a:ext cx="1969" cy="633"/>
              </a:xfrm>
              <a:prstGeom prst="ellipse">
                <a:avLst/>
              </a:prstGeom>
              <a:solidFill>
                <a:srgbClr val="FFFFFF"/>
              </a:solidFill>
              <a:ln w="9525">
                <a:solidFill>
                  <a:srgbClr val="000000"/>
                </a:solidFill>
                <a:round/>
                <a:headEnd/>
                <a:tailEnd/>
              </a:ln>
            </p:spPr>
            <p:txBody>
              <a:bodyPr/>
              <a:lstStyle/>
              <a:p>
                <a:r>
                  <a:rPr lang="ar-SA" sz="1500" dirty="0" smtClean="0"/>
                  <a:t>التخصص</a:t>
                </a:r>
              </a:p>
              <a:p>
                <a:endParaRPr lang="ar-SA" sz="1500" dirty="0"/>
              </a:p>
            </p:txBody>
          </p:sp>
          <p:sp>
            <p:nvSpPr>
              <p:cNvPr id="240" name="Line 94"/>
              <p:cNvSpPr>
                <a:spLocks noChangeShapeType="1"/>
              </p:cNvSpPr>
              <p:nvPr/>
            </p:nvSpPr>
            <p:spPr bwMode="auto">
              <a:xfrm flipH="1" flipV="1">
                <a:off x="3832" y="7886"/>
                <a:ext cx="0" cy="540"/>
              </a:xfrm>
              <a:prstGeom prst="line">
                <a:avLst/>
              </a:prstGeom>
              <a:noFill/>
              <a:ln w="9525">
                <a:solidFill>
                  <a:srgbClr val="000000"/>
                </a:solidFill>
                <a:round/>
                <a:headEnd/>
                <a:tailEnd/>
              </a:ln>
            </p:spPr>
            <p:txBody>
              <a:bodyPr/>
              <a:lstStyle/>
              <a:p>
                <a:endParaRPr lang="ar-SA"/>
              </a:p>
            </p:txBody>
          </p:sp>
          <p:sp>
            <p:nvSpPr>
              <p:cNvPr id="241" name="Line 95"/>
              <p:cNvSpPr>
                <a:spLocks noChangeShapeType="1"/>
              </p:cNvSpPr>
              <p:nvPr/>
            </p:nvSpPr>
            <p:spPr bwMode="auto">
              <a:xfrm flipV="1">
                <a:off x="1625" y="7835"/>
                <a:ext cx="787" cy="540"/>
              </a:xfrm>
              <a:prstGeom prst="line">
                <a:avLst/>
              </a:prstGeom>
              <a:noFill/>
              <a:ln w="9525">
                <a:solidFill>
                  <a:srgbClr val="000000"/>
                </a:solidFill>
                <a:round/>
                <a:headEnd/>
                <a:tailEnd/>
              </a:ln>
            </p:spPr>
            <p:txBody>
              <a:bodyPr/>
              <a:lstStyle/>
              <a:p>
                <a:endParaRPr lang="ar-SA"/>
              </a:p>
            </p:txBody>
          </p:sp>
          <p:sp>
            <p:nvSpPr>
              <p:cNvPr id="242" name="Line 96"/>
              <p:cNvSpPr>
                <a:spLocks noChangeShapeType="1"/>
              </p:cNvSpPr>
              <p:nvPr/>
            </p:nvSpPr>
            <p:spPr bwMode="auto">
              <a:xfrm>
                <a:off x="1807" y="7347"/>
                <a:ext cx="450" cy="0"/>
              </a:xfrm>
              <a:prstGeom prst="line">
                <a:avLst/>
              </a:prstGeom>
              <a:noFill/>
              <a:ln w="9525">
                <a:solidFill>
                  <a:srgbClr val="000000"/>
                </a:solidFill>
                <a:round/>
                <a:headEnd/>
                <a:tailEnd/>
              </a:ln>
            </p:spPr>
            <p:txBody>
              <a:bodyPr/>
              <a:lstStyle/>
              <a:p>
                <a:endParaRPr lang="ar-SA"/>
              </a:p>
            </p:txBody>
          </p:sp>
          <p:sp>
            <p:nvSpPr>
              <p:cNvPr id="243" name="Line 99"/>
              <p:cNvSpPr>
                <a:spLocks noChangeShapeType="1"/>
              </p:cNvSpPr>
              <p:nvPr/>
            </p:nvSpPr>
            <p:spPr bwMode="auto">
              <a:xfrm>
                <a:off x="2145" y="6267"/>
                <a:ext cx="562" cy="675"/>
              </a:xfrm>
              <a:prstGeom prst="line">
                <a:avLst/>
              </a:prstGeom>
              <a:noFill/>
              <a:ln w="9525">
                <a:solidFill>
                  <a:srgbClr val="000000"/>
                </a:solidFill>
                <a:round/>
                <a:headEnd/>
                <a:tailEnd/>
              </a:ln>
            </p:spPr>
            <p:txBody>
              <a:bodyPr/>
              <a:lstStyle/>
              <a:p>
                <a:endParaRPr lang="ar-SA"/>
              </a:p>
            </p:txBody>
          </p:sp>
        </p:grpSp>
        <p:sp>
          <p:nvSpPr>
            <p:cNvPr id="229" name="Oval 100"/>
            <p:cNvSpPr>
              <a:spLocks noChangeArrowheads="1"/>
            </p:cNvSpPr>
            <p:nvPr/>
          </p:nvSpPr>
          <p:spPr bwMode="auto">
            <a:xfrm>
              <a:off x="428596" y="5500702"/>
              <a:ext cx="800169" cy="28593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230" name="Line 101"/>
            <p:cNvSpPr>
              <a:spLocks noChangeShapeType="1"/>
            </p:cNvSpPr>
            <p:nvPr/>
          </p:nvSpPr>
          <p:spPr bwMode="auto">
            <a:xfrm flipV="1">
              <a:off x="714348" y="5072074"/>
              <a:ext cx="277819" cy="428628"/>
            </a:xfrm>
            <a:prstGeom prst="line">
              <a:avLst/>
            </a:prstGeom>
            <a:noFill/>
            <a:ln w="9525">
              <a:solidFill>
                <a:srgbClr val="000000"/>
              </a:solidFill>
              <a:round/>
              <a:headEnd/>
              <a:tailEnd/>
            </a:ln>
          </p:spPr>
          <p:txBody>
            <a:bodyPr/>
            <a:lstStyle/>
            <a:p>
              <a:endParaRPr lang="ar-SA"/>
            </a:p>
          </p:txBody>
        </p:sp>
        <p:sp>
          <p:nvSpPr>
            <p:cNvPr id="231" name="Line 102"/>
            <p:cNvSpPr>
              <a:spLocks noChangeShapeType="1"/>
            </p:cNvSpPr>
            <p:nvPr/>
          </p:nvSpPr>
          <p:spPr bwMode="auto">
            <a:xfrm flipH="1" flipV="1">
              <a:off x="1643042" y="5129864"/>
              <a:ext cx="0" cy="413009"/>
            </a:xfrm>
            <a:prstGeom prst="line">
              <a:avLst/>
            </a:prstGeom>
            <a:noFill/>
            <a:ln w="9525">
              <a:solidFill>
                <a:srgbClr val="000000"/>
              </a:solidFill>
              <a:round/>
              <a:headEnd/>
              <a:tailEnd/>
            </a:ln>
          </p:spPr>
          <p:txBody>
            <a:bodyPr/>
            <a:lstStyle/>
            <a:p>
              <a:endParaRPr lang="ar-SA"/>
            </a:p>
          </p:txBody>
        </p:sp>
        <p:sp>
          <p:nvSpPr>
            <p:cNvPr id="232" name="Oval 103"/>
            <p:cNvSpPr>
              <a:spLocks noChangeArrowheads="1"/>
            </p:cNvSpPr>
            <p:nvPr/>
          </p:nvSpPr>
          <p:spPr bwMode="auto">
            <a:xfrm>
              <a:off x="1255358" y="5544844"/>
              <a:ext cx="800169" cy="28593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33" name="Line 104"/>
            <p:cNvSpPr>
              <a:spLocks noChangeShapeType="1"/>
            </p:cNvSpPr>
            <p:nvPr/>
          </p:nvSpPr>
          <p:spPr bwMode="auto">
            <a:xfrm flipH="1" flipV="1">
              <a:off x="2071670" y="5072074"/>
              <a:ext cx="342929" cy="381239"/>
            </a:xfrm>
            <a:prstGeom prst="line">
              <a:avLst/>
            </a:prstGeom>
            <a:noFill/>
            <a:ln w="9525">
              <a:solidFill>
                <a:srgbClr val="000000"/>
              </a:solidFill>
              <a:round/>
              <a:headEnd/>
              <a:tailEnd/>
            </a:ln>
          </p:spPr>
          <p:txBody>
            <a:bodyPr/>
            <a:lstStyle/>
            <a:p>
              <a:endParaRPr lang="ar-SA"/>
            </a:p>
          </p:txBody>
        </p:sp>
        <p:sp>
          <p:nvSpPr>
            <p:cNvPr id="234" name="Oval 105"/>
            <p:cNvSpPr>
              <a:spLocks noChangeArrowheads="1"/>
            </p:cNvSpPr>
            <p:nvPr/>
          </p:nvSpPr>
          <p:spPr bwMode="auto">
            <a:xfrm>
              <a:off x="2071670" y="5473406"/>
              <a:ext cx="800169" cy="285930"/>
            </a:xfrm>
            <a:prstGeom prst="ellipse">
              <a:avLst/>
            </a:prstGeom>
            <a:solidFill>
              <a:srgbClr val="FFFFFF"/>
            </a:solidFill>
            <a:ln w="12700">
              <a:solidFill>
                <a:srgbClr val="000000"/>
              </a:solidFill>
              <a:round/>
              <a:headEnd/>
              <a:tailEnd/>
            </a:ln>
          </p:spPr>
          <p:txBody>
            <a:bodyPr/>
            <a:lstStyle/>
            <a:p>
              <a:pPr algn="ctr">
                <a:spcAft>
                  <a:spcPts val="1000"/>
                </a:spcAft>
              </a:pPr>
              <a:r>
                <a:rPr lang="ar-SA" sz="1100" dirty="0"/>
                <a:t>العائلة</a:t>
              </a:r>
              <a:endParaRPr lang="ar-SA" dirty="0"/>
            </a:p>
          </p:txBody>
        </p:sp>
        <p:sp>
          <p:nvSpPr>
            <p:cNvPr id="219" name="Text Box 106"/>
            <p:cNvSpPr txBox="1">
              <a:spLocks noChangeArrowheads="1"/>
            </p:cNvSpPr>
            <p:nvPr/>
          </p:nvSpPr>
          <p:spPr bwMode="auto">
            <a:xfrm>
              <a:off x="7644075" y="3357770"/>
              <a:ext cx="285775" cy="285400"/>
            </a:xfrm>
            <a:prstGeom prst="rect">
              <a:avLst/>
            </a:prstGeom>
            <a:noFill/>
            <a:ln w="9525">
              <a:noFill/>
              <a:miter lim="800000"/>
              <a:headEnd/>
              <a:tailEnd/>
            </a:ln>
          </p:spPr>
          <p:txBody>
            <a:bodyPr/>
            <a:lstStyle/>
            <a:p>
              <a:pPr algn="ctr">
                <a:spcAft>
                  <a:spcPts val="1000"/>
                </a:spcAft>
              </a:pPr>
              <a:r>
                <a:rPr lang="en-US" sz="1400" b="1" dirty="0"/>
                <a:t>M</a:t>
              </a:r>
              <a:endParaRPr lang="ar-SA" sz="1400" b="1" dirty="0"/>
            </a:p>
            <a:p>
              <a:pPr algn="ctr">
                <a:spcAft>
                  <a:spcPts val="1000"/>
                </a:spcAft>
              </a:pPr>
              <a:endParaRPr lang="ar-SA" sz="1400" b="1" dirty="0"/>
            </a:p>
          </p:txBody>
        </p:sp>
        <p:sp>
          <p:nvSpPr>
            <p:cNvPr id="221" name="Text Box 110"/>
            <p:cNvSpPr txBox="1">
              <a:spLocks noChangeArrowheads="1"/>
            </p:cNvSpPr>
            <p:nvPr/>
          </p:nvSpPr>
          <p:spPr bwMode="auto">
            <a:xfrm>
              <a:off x="4143654" y="3643170"/>
              <a:ext cx="279424" cy="279576"/>
            </a:xfrm>
            <a:prstGeom prst="rect">
              <a:avLst/>
            </a:prstGeom>
            <a:solidFill>
              <a:schemeClr val="bg1"/>
            </a:solidFill>
            <a:ln w="9525">
              <a:noFill/>
              <a:miter lim="800000"/>
              <a:headEnd/>
              <a:tailEnd/>
            </a:ln>
          </p:spPr>
          <p:txBody>
            <a:bodyPr/>
            <a:lstStyle/>
            <a:p>
              <a:pPr algn="ctr">
                <a:spcAft>
                  <a:spcPts val="1000"/>
                </a:spcAft>
              </a:pPr>
              <a:r>
                <a:rPr lang="en-US" sz="1400" b="1" dirty="0" smtClean="0">
                  <a:cs typeface="+mj-cs"/>
                </a:rPr>
                <a:t>N</a:t>
              </a:r>
              <a:endParaRPr lang="ar-SA" sz="1400" b="1" dirty="0">
                <a:cs typeface="+mj-cs"/>
              </a:endParaRPr>
            </a:p>
          </p:txBody>
        </p:sp>
        <p:sp>
          <p:nvSpPr>
            <p:cNvPr id="222" name="Text Box 111"/>
            <p:cNvSpPr txBox="1">
              <a:spLocks noChangeArrowheads="1"/>
            </p:cNvSpPr>
            <p:nvPr/>
          </p:nvSpPr>
          <p:spPr bwMode="auto">
            <a:xfrm>
              <a:off x="5143230" y="3429252"/>
              <a:ext cx="286410" cy="287518"/>
            </a:xfrm>
            <a:prstGeom prst="rect">
              <a:avLst/>
            </a:prstGeom>
            <a:noFill/>
            <a:ln w="9525">
              <a:noFill/>
              <a:miter lim="800000"/>
              <a:headEnd/>
              <a:tailEnd/>
            </a:ln>
          </p:spPr>
          <p:txBody>
            <a:bodyPr/>
            <a:lstStyle/>
            <a:p>
              <a:pPr algn="ctr">
                <a:spcAft>
                  <a:spcPts val="1000"/>
                </a:spcAft>
              </a:pPr>
              <a:r>
                <a:rPr lang="en-US" sz="1400" b="1" dirty="0"/>
                <a:t>M</a:t>
              </a:r>
              <a:endParaRPr lang="ar-SA" sz="1400" b="1" dirty="0"/>
            </a:p>
          </p:txBody>
        </p:sp>
        <p:sp>
          <p:nvSpPr>
            <p:cNvPr id="203" name="Rectangle 202"/>
            <p:cNvSpPr/>
            <p:nvPr/>
          </p:nvSpPr>
          <p:spPr bwMode="auto">
            <a:xfrm>
              <a:off x="2357439" y="1508148"/>
              <a:ext cx="928688" cy="42862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rPr>
                <a:t>القسم</a:t>
              </a:r>
            </a:p>
          </p:txBody>
        </p:sp>
        <p:sp>
          <p:nvSpPr>
            <p:cNvPr id="204" name="Oval 46"/>
            <p:cNvSpPr>
              <a:spLocks noChangeArrowheads="1"/>
            </p:cNvSpPr>
            <p:nvPr/>
          </p:nvSpPr>
          <p:spPr bwMode="auto">
            <a:xfrm>
              <a:off x="2928937" y="714356"/>
              <a:ext cx="1143008" cy="492087"/>
            </a:xfrm>
            <a:prstGeom prst="ellipse">
              <a:avLst/>
            </a:prstGeom>
            <a:solidFill>
              <a:srgbClr val="FFFFFF"/>
            </a:solidFill>
            <a:ln w="9525">
              <a:solidFill>
                <a:srgbClr val="000000"/>
              </a:solidFill>
              <a:round/>
              <a:headEnd/>
              <a:tailEnd/>
            </a:ln>
          </p:spPr>
          <p:txBody>
            <a:bodyPr/>
            <a:lstStyle/>
            <a:p>
              <a:pPr algn="ctr"/>
              <a:r>
                <a:rPr lang="ar-SA" sz="1500" u="sng" dirty="0"/>
                <a:t>رقم القسم </a:t>
              </a:r>
            </a:p>
          </p:txBody>
        </p:sp>
        <p:cxnSp>
          <p:nvCxnSpPr>
            <p:cNvPr id="205" name="Straight Connector 204"/>
            <p:cNvCxnSpPr/>
            <p:nvPr/>
          </p:nvCxnSpPr>
          <p:spPr bwMode="auto">
            <a:xfrm rot="10800000" flipV="1">
              <a:off x="3071813" y="1214422"/>
              <a:ext cx="357202" cy="2857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6" name="Oval 46"/>
            <p:cNvSpPr>
              <a:spLocks noChangeArrowheads="1"/>
            </p:cNvSpPr>
            <p:nvPr/>
          </p:nvSpPr>
          <p:spPr bwMode="auto">
            <a:xfrm>
              <a:off x="1643053" y="722336"/>
              <a:ext cx="1143008" cy="492086"/>
            </a:xfrm>
            <a:prstGeom prst="ellipse">
              <a:avLst/>
            </a:prstGeom>
            <a:solidFill>
              <a:srgbClr val="FFFFFF"/>
            </a:solidFill>
            <a:ln w="9525">
              <a:solidFill>
                <a:srgbClr val="000000"/>
              </a:solidFill>
              <a:round/>
              <a:headEnd/>
              <a:tailEnd/>
            </a:ln>
          </p:spPr>
          <p:txBody>
            <a:bodyPr/>
            <a:lstStyle/>
            <a:p>
              <a:pPr algn="ctr"/>
              <a:r>
                <a:rPr lang="ar-SA" sz="1500"/>
                <a:t>اسم  القسم </a:t>
              </a:r>
            </a:p>
          </p:txBody>
        </p:sp>
        <p:cxnSp>
          <p:nvCxnSpPr>
            <p:cNvPr id="207" name="Straight Connector 206"/>
            <p:cNvCxnSpPr/>
            <p:nvPr/>
          </p:nvCxnSpPr>
          <p:spPr bwMode="auto">
            <a:xfrm>
              <a:off x="2214559" y="1214422"/>
              <a:ext cx="357188" cy="2857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8" name="Oval 46"/>
            <p:cNvSpPr>
              <a:spLocks noChangeArrowheads="1"/>
            </p:cNvSpPr>
            <p:nvPr/>
          </p:nvSpPr>
          <p:spPr bwMode="auto">
            <a:xfrm>
              <a:off x="7072330" y="928670"/>
              <a:ext cx="1143008" cy="500066"/>
            </a:xfrm>
            <a:prstGeom prst="ellipse">
              <a:avLst/>
            </a:prstGeom>
            <a:solidFill>
              <a:srgbClr val="FFFFFF"/>
            </a:solidFill>
            <a:ln w="9525">
              <a:solidFill>
                <a:srgbClr val="000000"/>
              </a:solidFill>
              <a:round/>
              <a:headEnd/>
              <a:tailEnd/>
            </a:ln>
          </p:spPr>
          <p:txBody>
            <a:bodyPr/>
            <a:lstStyle/>
            <a:p>
              <a:pPr algn="ctr"/>
              <a:r>
                <a:rPr lang="ar-SA" sz="1500" u="sng" dirty="0"/>
                <a:t>رقم المدير</a:t>
              </a:r>
              <a:r>
                <a:rPr lang="ar-SA" sz="1500" dirty="0"/>
                <a:t> </a:t>
              </a:r>
            </a:p>
          </p:txBody>
        </p:sp>
        <p:cxnSp>
          <p:nvCxnSpPr>
            <p:cNvPr id="209" name="Straight Connector 208"/>
            <p:cNvCxnSpPr>
              <a:endCxn id="208" idx="4"/>
            </p:cNvCxnSpPr>
            <p:nvPr/>
          </p:nvCxnSpPr>
          <p:spPr bwMode="auto">
            <a:xfrm flipV="1">
              <a:off x="7215206" y="1428736"/>
              <a:ext cx="428628" cy="35719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0" name="Oval 46"/>
            <p:cNvSpPr>
              <a:spLocks noChangeArrowheads="1"/>
            </p:cNvSpPr>
            <p:nvPr/>
          </p:nvSpPr>
          <p:spPr bwMode="auto">
            <a:xfrm>
              <a:off x="5857884" y="714356"/>
              <a:ext cx="1214446" cy="500062"/>
            </a:xfrm>
            <a:prstGeom prst="ellipse">
              <a:avLst/>
            </a:prstGeom>
            <a:solidFill>
              <a:srgbClr val="FFFFFF"/>
            </a:solidFill>
            <a:ln w="9525">
              <a:solidFill>
                <a:srgbClr val="000000"/>
              </a:solidFill>
              <a:round/>
              <a:headEnd/>
              <a:tailEnd/>
            </a:ln>
          </p:spPr>
          <p:txBody>
            <a:bodyPr/>
            <a:lstStyle/>
            <a:p>
              <a:pPr algn="ctr"/>
              <a:r>
                <a:rPr lang="ar-SA" sz="1500"/>
                <a:t>اسم  المدير </a:t>
              </a:r>
            </a:p>
          </p:txBody>
        </p:sp>
        <p:cxnSp>
          <p:nvCxnSpPr>
            <p:cNvPr id="211" name="Straight Connector 210"/>
            <p:cNvCxnSpPr>
              <a:stCxn id="210" idx="4"/>
            </p:cNvCxnSpPr>
            <p:nvPr/>
          </p:nvCxnSpPr>
          <p:spPr bwMode="auto">
            <a:xfrm rot="16200000" flipH="1">
              <a:off x="6482964" y="1196560"/>
              <a:ext cx="357194" cy="39290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2" name="Rectangle 211"/>
            <p:cNvSpPr/>
            <p:nvPr/>
          </p:nvSpPr>
          <p:spPr bwMode="auto">
            <a:xfrm>
              <a:off x="6286529" y="1571615"/>
              <a:ext cx="928688" cy="42862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rPr>
                <a:t>المدير</a:t>
              </a:r>
            </a:p>
          </p:txBody>
        </p:sp>
        <p:cxnSp>
          <p:nvCxnSpPr>
            <p:cNvPr id="213" name="Straight Connector 212"/>
            <p:cNvCxnSpPr>
              <a:stCxn id="212" idx="1"/>
            </p:cNvCxnSpPr>
            <p:nvPr/>
          </p:nvCxnSpPr>
          <p:spPr bwMode="auto">
            <a:xfrm rot="10800000">
              <a:off x="5429279" y="1776403"/>
              <a:ext cx="857250" cy="95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4" name="Flowchart: Decision 213"/>
            <p:cNvSpPr/>
            <p:nvPr/>
          </p:nvSpPr>
          <p:spPr bwMode="auto">
            <a:xfrm>
              <a:off x="4143392" y="1513826"/>
              <a:ext cx="1285875" cy="500062"/>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rPr>
                <a:t>يرأس</a:t>
              </a:r>
            </a:p>
          </p:txBody>
        </p:sp>
        <p:cxnSp>
          <p:nvCxnSpPr>
            <p:cNvPr id="215" name="Straight Connector 214"/>
            <p:cNvCxnSpPr/>
            <p:nvPr/>
          </p:nvCxnSpPr>
          <p:spPr bwMode="auto">
            <a:xfrm rot="10800000">
              <a:off x="3299781" y="1755432"/>
              <a:ext cx="857250" cy="95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6" name="Text Box 110"/>
            <p:cNvSpPr txBox="1">
              <a:spLocks noChangeArrowheads="1"/>
            </p:cNvSpPr>
            <p:nvPr/>
          </p:nvSpPr>
          <p:spPr bwMode="auto">
            <a:xfrm>
              <a:off x="5429256" y="1428736"/>
              <a:ext cx="242936" cy="285752"/>
            </a:xfrm>
            <a:prstGeom prst="rect">
              <a:avLst/>
            </a:prstGeom>
            <a:noFill/>
            <a:ln w="9525">
              <a:noFill/>
              <a:miter lim="800000"/>
              <a:headEnd/>
              <a:tailEnd/>
            </a:ln>
          </p:spPr>
          <p:txBody>
            <a:bodyPr/>
            <a:lstStyle/>
            <a:p>
              <a:pPr algn="ctr">
                <a:spcAft>
                  <a:spcPts val="1000"/>
                </a:spcAft>
              </a:pPr>
              <a:r>
                <a:rPr lang="ar-SA" sz="1400" b="1" dirty="0">
                  <a:cs typeface="+mn-cs"/>
                </a:rPr>
                <a:t>1</a:t>
              </a:r>
            </a:p>
          </p:txBody>
        </p:sp>
        <p:sp>
          <p:nvSpPr>
            <p:cNvPr id="217" name="Text Box 110"/>
            <p:cNvSpPr txBox="1">
              <a:spLocks noChangeArrowheads="1"/>
            </p:cNvSpPr>
            <p:nvPr/>
          </p:nvSpPr>
          <p:spPr bwMode="auto">
            <a:xfrm>
              <a:off x="3929058" y="1428736"/>
              <a:ext cx="242936" cy="285752"/>
            </a:xfrm>
            <a:prstGeom prst="rect">
              <a:avLst/>
            </a:prstGeom>
            <a:noFill/>
            <a:ln w="9525">
              <a:noFill/>
              <a:miter lim="800000"/>
              <a:headEnd/>
              <a:tailEnd/>
            </a:ln>
          </p:spPr>
          <p:txBody>
            <a:bodyPr/>
            <a:lstStyle/>
            <a:p>
              <a:pPr algn="ctr">
                <a:spcAft>
                  <a:spcPts val="1000"/>
                </a:spcAft>
              </a:pPr>
              <a:r>
                <a:rPr lang="ar-SA" sz="1400" b="1" dirty="0">
                  <a:cs typeface="+mn-cs"/>
                </a:rPr>
                <a:t>1</a:t>
              </a:r>
            </a:p>
          </p:txBody>
        </p:sp>
        <p:sp>
          <p:nvSpPr>
            <p:cNvPr id="167" name="Oval 65"/>
            <p:cNvSpPr>
              <a:spLocks noChangeArrowheads="1"/>
            </p:cNvSpPr>
            <p:nvPr/>
          </p:nvSpPr>
          <p:spPr bwMode="auto">
            <a:xfrm>
              <a:off x="4756075" y="544095"/>
              <a:ext cx="800169" cy="285929"/>
            </a:xfrm>
            <a:prstGeom prst="ellipse">
              <a:avLst/>
            </a:prstGeom>
            <a:solidFill>
              <a:srgbClr val="FFFFFF"/>
            </a:solidFill>
            <a:ln w="9525">
              <a:solidFill>
                <a:srgbClr val="000000"/>
              </a:solidFill>
              <a:round/>
              <a:headEnd/>
              <a:tailEnd/>
            </a:ln>
          </p:spPr>
          <p:txBody>
            <a:bodyPr/>
            <a:lstStyle/>
            <a:p>
              <a:pPr algn="ctr"/>
              <a:r>
                <a:rPr lang="ar-SA" sz="1200" dirty="0"/>
                <a:t>الأول</a:t>
              </a:r>
            </a:p>
          </p:txBody>
        </p:sp>
        <p:sp>
          <p:nvSpPr>
            <p:cNvPr id="168" name="Line 66"/>
            <p:cNvSpPr>
              <a:spLocks noChangeShapeType="1"/>
            </p:cNvSpPr>
            <p:nvPr/>
          </p:nvSpPr>
          <p:spPr bwMode="auto">
            <a:xfrm>
              <a:off x="5541638" y="687060"/>
              <a:ext cx="499788" cy="99016"/>
            </a:xfrm>
            <a:prstGeom prst="line">
              <a:avLst/>
            </a:prstGeom>
            <a:noFill/>
            <a:ln w="9525">
              <a:solidFill>
                <a:srgbClr val="000000"/>
              </a:solidFill>
              <a:round/>
              <a:headEnd/>
              <a:tailEnd/>
            </a:ln>
          </p:spPr>
          <p:txBody>
            <a:bodyPr/>
            <a:lstStyle/>
            <a:p>
              <a:endParaRPr lang="ar-SA"/>
            </a:p>
          </p:txBody>
        </p:sp>
        <p:sp>
          <p:nvSpPr>
            <p:cNvPr id="169" name="Line 67"/>
            <p:cNvSpPr>
              <a:spLocks noChangeShapeType="1"/>
            </p:cNvSpPr>
            <p:nvPr/>
          </p:nvSpPr>
          <p:spPr bwMode="auto">
            <a:xfrm flipV="1">
              <a:off x="5412398" y="942397"/>
              <a:ext cx="428662" cy="88426"/>
            </a:xfrm>
            <a:prstGeom prst="line">
              <a:avLst/>
            </a:prstGeom>
            <a:noFill/>
            <a:ln w="9525">
              <a:solidFill>
                <a:srgbClr val="000000"/>
              </a:solidFill>
              <a:round/>
              <a:headEnd/>
              <a:tailEnd/>
            </a:ln>
          </p:spPr>
          <p:txBody>
            <a:bodyPr/>
            <a:lstStyle/>
            <a:p>
              <a:endParaRPr lang="ar-SA"/>
            </a:p>
          </p:txBody>
        </p:sp>
        <p:sp>
          <p:nvSpPr>
            <p:cNvPr id="170" name="Oval 68"/>
            <p:cNvSpPr>
              <a:spLocks noChangeArrowheads="1"/>
            </p:cNvSpPr>
            <p:nvPr/>
          </p:nvSpPr>
          <p:spPr bwMode="auto">
            <a:xfrm>
              <a:off x="4626836" y="857148"/>
              <a:ext cx="800169" cy="285929"/>
            </a:xfrm>
            <a:prstGeom prst="ellipse">
              <a:avLst/>
            </a:prstGeom>
            <a:solidFill>
              <a:srgbClr val="FFFFFF"/>
            </a:solidFill>
            <a:ln w="9525">
              <a:solidFill>
                <a:srgbClr val="000000"/>
              </a:solidFill>
              <a:round/>
              <a:headEnd/>
              <a:tailEnd/>
            </a:ln>
          </p:spPr>
          <p:txBody>
            <a:bodyPr/>
            <a:lstStyle/>
            <a:p>
              <a:pPr algn="ctr"/>
              <a:r>
                <a:rPr lang="ar-SA" sz="1200" dirty="0"/>
                <a:t>الأب</a:t>
              </a:r>
            </a:p>
          </p:txBody>
        </p:sp>
        <p:sp>
          <p:nvSpPr>
            <p:cNvPr id="171" name="Line 69"/>
            <p:cNvSpPr>
              <a:spLocks noChangeShapeType="1"/>
            </p:cNvSpPr>
            <p:nvPr/>
          </p:nvSpPr>
          <p:spPr bwMode="auto">
            <a:xfrm flipV="1">
              <a:off x="5334020" y="1071546"/>
              <a:ext cx="571549" cy="285929"/>
            </a:xfrm>
            <a:prstGeom prst="line">
              <a:avLst/>
            </a:prstGeom>
            <a:noFill/>
            <a:ln w="9525">
              <a:solidFill>
                <a:srgbClr val="000000"/>
              </a:solidFill>
              <a:round/>
              <a:headEnd/>
              <a:tailEnd/>
            </a:ln>
          </p:spPr>
          <p:txBody>
            <a:bodyPr/>
            <a:lstStyle/>
            <a:p>
              <a:endParaRPr lang="ar-SA"/>
            </a:p>
          </p:txBody>
        </p:sp>
        <p:sp>
          <p:nvSpPr>
            <p:cNvPr id="172" name="Oval 70"/>
            <p:cNvSpPr>
              <a:spLocks noChangeArrowheads="1"/>
            </p:cNvSpPr>
            <p:nvPr/>
          </p:nvSpPr>
          <p:spPr bwMode="auto">
            <a:xfrm>
              <a:off x="4561159" y="1173210"/>
              <a:ext cx="800169" cy="285929"/>
            </a:xfrm>
            <a:prstGeom prst="ellipse">
              <a:avLst/>
            </a:prstGeom>
            <a:solidFill>
              <a:srgbClr val="FFFFFF"/>
            </a:solidFill>
            <a:ln w="9525">
              <a:solidFill>
                <a:srgbClr val="000000"/>
              </a:solidFill>
              <a:round/>
              <a:headEnd/>
              <a:tailEnd/>
            </a:ln>
          </p:spPr>
          <p:txBody>
            <a:bodyPr/>
            <a:lstStyle/>
            <a:p>
              <a:pPr algn="ctr"/>
              <a:r>
                <a:rPr lang="ar-SA" sz="1200" dirty="0"/>
                <a:t>العائلة</a:t>
              </a:r>
            </a:p>
          </p:txBody>
        </p:sp>
      </p:grpSp>
      <p:sp>
        <p:nvSpPr>
          <p:cNvPr id="174" name="Slide Number Placeholder 173"/>
          <p:cNvSpPr>
            <a:spLocks noGrp="1"/>
          </p:cNvSpPr>
          <p:nvPr>
            <p:ph type="sldNum" sz="quarter" idx="12"/>
          </p:nvPr>
        </p:nvSpPr>
        <p:spPr>
          <a:xfrm>
            <a:off x="8429652" y="6357958"/>
            <a:ext cx="542900"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13</a:t>
            </a:fld>
            <a:endParaRPr lang="ar-SA" sz="1200" b="1" smtClean="0">
              <a:solidFill>
                <a:schemeClr val="tx1"/>
              </a:solidFill>
              <a:latin typeface="+mn-lt"/>
              <a:cs typeface="+mn-cs"/>
            </a:endParaRPr>
          </a:p>
        </p:txBody>
      </p:sp>
      <p:sp>
        <p:nvSpPr>
          <p:cNvPr id="88" name="Oval 92"/>
          <p:cNvSpPr>
            <a:spLocks noChangeArrowheads="1"/>
          </p:cNvSpPr>
          <p:nvPr/>
        </p:nvSpPr>
        <p:spPr bwMode="auto">
          <a:xfrm>
            <a:off x="683568" y="3501008"/>
            <a:ext cx="1285884" cy="428628"/>
          </a:xfrm>
          <a:prstGeom prst="ellipse">
            <a:avLst/>
          </a:prstGeom>
          <a:solidFill>
            <a:schemeClr val="bg1"/>
          </a:solidFill>
          <a:ln w="9525">
            <a:solidFill>
              <a:srgbClr val="000000"/>
            </a:solidFill>
            <a:round/>
            <a:headEnd/>
            <a:tailEnd/>
          </a:ln>
        </p:spPr>
        <p:txBody>
          <a:bodyPr/>
          <a:lstStyle/>
          <a:p>
            <a:r>
              <a:rPr lang="ar-SA" sz="1500" dirty="0" smtClean="0"/>
              <a:t>رقم الهاتف</a:t>
            </a:r>
            <a:endParaRPr lang="ar-SA" sz="15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970771" y="1285767"/>
            <a:ext cx="6859797" cy="5268218"/>
            <a:chOff x="1946" y="5644"/>
            <a:chExt cx="7634" cy="4958"/>
          </a:xfrm>
        </p:grpSpPr>
        <p:grpSp>
          <p:nvGrpSpPr>
            <p:cNvPr id="12300" name="Group 3"/>
            <p:cNvGrpSpPr>
              <a:grpSpLocks/>
            </p:cNvGrpSpPr>
            <p:nvPr/>
          </p:nvGrpSpPr>
          <p:grpSpPr bwMode="auto">
            <a:xfrm>
              <a:off x="1946" y="5644"/>
              <a:ext cx="7633" cy="4958"/>
              <a:chOff x="1877" y="9975"/>
              <a:chExt cx="8844" cy="4958"/>
            </a:xfrm>
          </p:grpSpPr>
          <p:sp>
            <p:nvSpPr>
              <p:cNvPr id="12303" name="Text Box 4"/>
              <p:cNvSpPr txBox="1">
                <a:spLocks noChangeArrowheads="1"/>
              </p:cNvSpPr>
              <p:nvPr/>
            </p:nvSpPr>
            <p:spPr bwMode="auto">
              <a:xfrm>
                <a:off x="3648" y="9975"/>
                <a:ext cx="5193" cy="1001"/>
              </a:xfrm>
              <a:prstGeom prst="rect">
                <a:avLst/>
              </a:prstGeom>
              <a:solidFill>
                <a:srgbClr val="FFFFFF"/>
              </a:solidFill>
              <a:ln w="9525">
                <a:solidFill>
                  <a:srgbClr val="000000"/>
                </a:solidFill>
                <a:miter lim="800000"/>
                <a:headEnd/>
                <a:tailEnd/>
              </a:ln>
            </p:spPr>
            <p:txBody>
              <a:bodyPr/>
              <a:lstStyle/>
              <a:p>
                <a:pPr algn="ctr">
                  <a:spcAft>
                    <a:spcPts val="1000"/>
                  </a:spcAft>
                </a:pPr>
                <a:r>
                  <a:rPr lang="ar-SA" b="1" dirty="0">
                    <a:solidFill>
                      <a:prstClr val="black"/>
                    </a:solidFill>
                  </a:rPr>
                  <a:t>تصميم قاعدة البيانات</a:t>
                </a:r>
              </a:p>
              <a:p>
                <a:pPr algn="ctr">
                  <a:spcAft>
                    <a:spcPts val="1000"/>
                  </a:spcAft>
                </a:pPr>
                <a:r>
                  <a:rPr lang="ar-SA" b="1" dirty="0">
                    <a:solidFill>
                      <a:prstClr val="black"/>
                    </a:solidFill>
                  </a:rPr>
                  <a:t>(رسم نموذج الكيان والعلاقة الرابطة</a:t>
                </a:r>
                <a:r>
                  <a:rPr lang="ar-SA" b="1" dirty="0" smtClean="0">
                    <a:solidFill>
                      <a:prstClr val="black"/>
                    </a:solidFill>
                  </a:rPr>
                  <a:t>)  </a:t>
                </a:r>
                <a:r>
                  <a:rPr lang="en-US" b="1" dirty="0">
                    <a:solidFill>
                      <a:prstClr val="black"/>
                    </a:solidFill>
                  </a:rPr>
                  <a:t>ERD</a:t>
                </a:r>
                <a:endParaRPr lang="ar-SA" sz="2000" dirty="0">
                  <a:solidFill>
                    <a:prstClr val="black"/>
                  </a:solidFill>
                </a:endParaRPr>
              </a:p>
            </p:txBody>
          </p:sp>
          <p:sp>
            <p:nvSpPr>
              <p:cNvPr id="12304" name="Text Box 6"/>
              <p:cNvSpPr txBox="1">
                <a:spLocks noChangeArrowheads="1"/>
              </p:cNvSpPr>
              <p:nvPr/>
            </p:nvSpPr>
            <p:spPr bwMode="auto">
              <a:xfrm>
                <a:off x="4596" y="12530"/>
                <a:ext cx="3240" cy="850"/>
              </a:xfrm>
              <a:prstGeom prst="rect">
                <a:avLst/>
              </a:prstGeom>
              <a:solidFill>
                <a:srgbClr val="FFFFFF"/>
              </a:solidFill>
              <a:ln w="9525">
                <a:solidFill>
                  <a:srgbClr val="000000"/>
                </a:solidFill>
                <a:miter lim="800000"/>
                <a:headEnd/>
                <a:tailEnd/>
              </a:ln>
            </p:spPr>
            <p:txBody>
              <a:bodyPr/>
              <a:lstStyle/>
              <a:p>
                <a:pPr algn="ctr">
                  <a:spcAft>
                    <a:spcPts val="1000"/>
                  </a:spcAft>
                </a:pPr>
                <a:r>
                  <a:rPr lang="ar-SA" b="1" dirty="0">
                    <a:solidFill>
                      <a:prstClr val="black"/>
                    </a:solidFill>
                  </a:rPr>
                  <a:t>تخزين قاعدة البيانات في الحاسب عن طريق برنامج معين </a:t>
                </a:r>
                <a:endParaRPr lang="ar-SA" dirty="0">
                  <a:solidFill>
                    <a:prstClr val="black"/>
                  </a:solidFill>
                </a:endParaRPr>
              </a:p>
            </p:txBody>
          </p:sp>
          <p:sp>
            <p:nvSpPr>
              <p:cNvPr id="12305"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a:lstStyle/>
              <a:p>
                <a:pPr algn="ctr">
                  <a:spcAft>
                    <a:spcPts val="1000"/>
                  </a:spcAft>
                </a:pPr>
                <a:r>
                  <a:rPr lang="ar-SA" sz="1600" b="1" dirty="0">
                    <a:solidFill>
                      <a:prstClr val="black"/>
                    </a:solidFill>
                  </a:rPr>
                  <a:t>تحديث البيانات</a:t>
                </a:r>
              </a:p>
              <a:p>
                <a:pPr algn="ctr">
                  <a:spcAft>
                    <a:spcPts val="1000"/>
                  </a:spcAft>
                </a:pPr>
                <a:r>
                  <a:rPr lang="ar-SA" sz="1600" b="1" dirty="0">
                    <a:solidFill>
                      <a:prstClr val="black"/>
                    </a:solidFill>
                  </a:rPr>
                  <a:t>إضافة - حذف - تعديل</a:t>
                </a:r>
                <a:endParaRPr lang="ar-SA" sz="1600" dirty="0">
                  <a:solidFill>
                    <a:prstClr val="black"/>
                  </a:solidFill>
                </a:endParaRPr>
              </a:p>
            </p:txBody>
          </p:sp>
          <p:sp>
            <p:nvSpPr>
              <p:cNvPr id="12306" name="Text Box 10"/>
              <p:cNvSpPr txBox="1">
                <a:spLocks noChangeArrowheads="1"/>
              </p:cNvSpPr>
              <p:nvPr/>
            </p:nvSpPr>
            <p:spPr bwMode="auto">
              <a:xfrm>
                <a:off x="1877" y="13939"/>
                <a:ext cx="2848" cy="994"/>
              </a:xfrm>
              <a:prstGeom prst="rect">
                <a:avLst/>
              </a:prstGeom>
              <a:solidFill>
                <a:srgbClr val="FFFFFF"/>
              </a:solidFill>
              <a:ln w="9525">
                <a:solidFill>
                  <a:srgbClr val="000000"/>
                </a:solidFill>
                <a:miter lim="800000"/>
                <a:headEnd/>
                <a:tailEnd/>
              </a:ln>
            </p:spPr>
            <p:txBody>
              <a:bodyPr/>
              <a:lstStyle/>
              <a:p>
                <a:pPr algn="ctr">
                  <a:spcAft>
                    <a:spcPts val="1000"/>
                  </a:spcAft>
                </a:pPr>
                <a:r>
                  <a:rPr lang="ar-SA" sz="1600" b="1" dirty="0">
                    <a:solidFill>
                      <a:prstClr val="black"/>
                    </a:solidFill>
                  </a:rPr>
                  <a:t>تقــــــاريـــر</a:t>
                </a:r>
              </a:p>
              <a:p>
                <a:pPr algn="ctr">
                  <a:spcAft>
                    <a:spcPts val="1000"/>
                  </a:spcAft>
                </a:pPr>
                <a:r>
                  <a:rPr lang="ar-SA" sz="1600" b="1" dirty="0">
                    <a:solidFill>
                      <a:prstClr val="black"/>
                    </a:solidFill>
                  </a:rPr>
                  <a:t>مثل طباعة تقرير عن أرباح الشركة لعام 2007</a:t>
                </a:r>
                <a:endParaRPr lang="ar-SA" sz="1600" dirty="0">
                  <a:solidFill>
                    <a:prstClr val="black"/>
                  </a:solidFill>
                </a:endParaRPr>
              </a:p>
            </p:txBody>
          </p:sp>
          <p:sp>
            <p:nvSpPr>
              <p:cNvPr id="12307" name="Text Box 11"/>
              <p:cNvSpPr txBox="1">
                <a:spLocks noChangeArrowheads="1"/>
              </p:cNvSpPr>
              <p:nvPr/>
            </p:nvSpPr>
            <p:spPr bwMode="auto">
              <a:xfrm>
                <a:off x="7710" y="14001"/>
                <a:ext cx="3011" cy="932"/>
              </a:xfrm>
              <a:prstGeom prst="rect">
                <a:avLst/>
              </a:prstGeom>
              <a:solidFill>
                <a:srgbClr val="FFFFFF"/>
              </a:solidFill>
              <a:ln w="9525">
                <a:solidFill>
                  <a:srgbClr val="000000"/>
                </a:solidFill>
                <a:miter lim="800000"/>
                <a:headEnd/>
                <a:tailEnd/>
              </a:ln>
            </p:spPr>
            <p:txBody>
              <a:bodyPr/>
              <a:lstStyle/>
              <a:p>
                <a:pPr algn="ctr">
                  <a:spcAft>
                    <a:spcPts val="1000"/>
                  </a:spcAft>
                </a:pPr>
                <a:r>
                  <a:rPr lang="ar-SA" sz="1600" b="1" dirty="0" smtClean="0">
                    <a:solidFill>
                      <a:prstClr val="black"/>
                    </a:solidFill>
                  </a:rPr>
                  <a:t>استعـــــــــلام</a:t>
                </a:r>
              </a:p>
              <a:p>
                <a:pPr algn="ctr">
                  <a:spcAft>
                    <a:spcPts val="1000"/>
                  </a:spcAft>
                </a:pPr>
                <a:r>
                  <a:rPr lang="ar-SA" sz="1600" b="1" dirty="0" smtClean="0">
                    <a:solidFill>
                      <a:prstClr val="black"/>
                    </a:solidFill>
                  </a:rPr>
                  <a:t>مثال </a:t>
                </a:r>
                <a:r>
                  <a:rPr lang="ar-SA" sz="1600" b="1" dirty="0">
                    <a:solidFill>
                      <a:prstClr val="black"/>
                    </a:solidFill>
                  </a:rPr>
                  <a:t>الاستعلام عن معلومات المريض بإدخال رقم هذا المريض</a:t>
                </a:r>
                <a:endParaRPr lang="ar-SA" sz="1600" dirty="0">
                  <a:solidFill>
                    <a:prstClr val="black"/>
                  </a:solidFill>
                </a:endParaRPr>
              </a:p>
            </p:txBody>
          </p:sp>
        </p:grpSp>
        <p:sp>
          <p:nvSpPr>
            <p:cNvPr id="12301" name="WordArt 15"/>
            <p:cNvSpPr>
              <a:spLocks noChangeArrowheads="1" noChangeShapeType="1" noTextEdit="1"/>
            </p:cNvSpPr>
            <p:nvPr/>
          </p:nvSpPr>
          <p:spPr bwMode="auto">
            <a:xfrm>
              <a:off x="8140" y="5964"/>
              <a:ext cx="1440" cy="360"/>
            </a:xfrm>
            <a:prstGeom prst="rect">
              <a:avLst/>
            </a:prstGeom>
          </p:spPr>
          <p:txBody>
            <a:bodyPr wrap="none" fromWordArt="1">
              <a:prstTxWarp prst="textPlain">
                <a:avLst>
                  <a:gd name="adj" fmla="val 50000"/>
                </a:avLst>
              </a:prstTxWarp>
            </a:bodyPr>
            <a:lstStyle/>
            <a:p>
              <a:pPr algn="ctr"/>
              <a:r>
                <a:rPr lang="ar-SA" sz="3600" kern="10" dirty="0">
                  <a:ln w="9525">
                    <a:solidFill>
                      <a:srgbClr val="000000"/>
                    </a:solidFill>
                    <a:round/>
                    <a:headEnd/>
                    <a:tailEnd/>
                  </a:ln>
                  <a:solidFill>
                    <a:srgbClr val="000000"/>
                  </a:solidFill>
                  <a:latin typeface="Tahoma"/>
                  <a:ea typeface="Tahoma"/>
                  <a:cs typeface="Tahoma"/>
                </a:rPr>
                <a:t>المرحلة الأولى</a:t>
              </a:r>
            </a:p>
          </p:txBody>
        </p:sp>
        <p:sp>
          <p:nvSpPr>
            <p:cNvPr id="12302" name="WordArt 16"/>
            <p:cNvSpPr>
              <a:spLocks noChangeArrowheads="1" noChangeShapeType="1" noTextEdit="1"/>
            </p:cNvSpPr>
            <p:nvPr/>
          </p:nvSpPr>
          <p:spPr bwMode="auto">
            <a:xfrm>
              <a:off x="8033" y="7139"/>
              <a:ext cx="1440" cy="360"/>
            </a:xfrm>
            <a:prstGeom prst="rect">
              <a:avLst/>
            </a:prstGeom>
          </p:spPr>
          <p:txBody>
            <a:bodyPr wrap="none" fromWordArt="1">
              <a:prstTxWarp prst="textPlain">
                <a:avLst>
                  <a:gd name="adj" fmla="val 50000"/>
                </a:avLst>
              </a:prstTxWarp>
            </a:bodyPr>
            <a:lstStyle/>
            <a:p>
              <a:pPr algn="ctr"/>
              <a:r>
                <a:rPr lang="ar-SA" sz="3600" kern="10" dirty="0">
                  <a:ln w="9525">
                    <a:solidFill>
                      <a:srgbClr val="000000"/>
                    </a:solidFill>
                    <a:round/>
                    <a:headEnd/>
                    <a:tailEnd/>
                  </a:ln>
                  <a:solidFill>
                    <a:srgbClr val="000000"/>
                  </a:solidFill>
                  <a:latin typeface="Tahoma"/>
                  <a:ea typeface="Tahoma"/>
                  <a:cs typeface="Tahoma"/>
                </a:rPr>
                <a:t>المرحلة الثانية</a:t>
              </a:r>
            </a:p>
          </p:txBody>
        </p:sp>
      </p:grpSp>
      <p:sp>
        <p:nvSpPr>
          <p:cNvPr id="12291" name="TextBox 15"/>
          <p:cNvSpPr txBox="1">
            <a:spLocks noChangeArrowheads="1"/>
          </p:cNvSpPr>
          <p:nvPr/>
        </p:nvSpPr>
        <p:spPr bwMode="auto">
          <a:xfrm>
            <a:off x="323528" y="357188"/>
            <a:ext cx="8218811" cy="646331"/>
          </a:xfrm>
          <a:prstGeom prst="rect">
            <a:avLst/>
          </a:prstGeom>
          <a:noFill/>
          <a:ln w="9525">
            <a:noFill/>
            <a:miter lim="800000"/>
            <a:headEnd/>
            <a:tailEnd/>
          </a:ln>
        </p:spPr>
        <p:txBody>
          <a:bodyPr wrap="square">
            <a:spAutoFit/>
          </a:bodyPr>
          <a:lstStyle/>
          <a:p>
            <a:r>
              <a:rPr lang="ar-SA" b="1" u="sng" dirty="0" smtClean="0">
                <a:solidFill>
                  <a:prstClr val="black"/>
                </a:solidFill>
                <a:latin typeface="Comic Sans MS" pitchFamily="66" charset="0"/>
                <a:cs typeface="Tahoma" pitchFamily="34" charset="0"/>
              </a:rPr>
              <a:t>كما سبق وشرحنا في المحاضرة السابقة فانه لإنشاء </a:t>
            </a:r>
            <a:r>
              <a:rPr lang="ar-SA" b="1" u="sng" dirty="0">
                <a:solidFill>
                  <a:prstClr val="black"/>
                </a:solidFill>
                <a:latin typeface="Comic Sans MS" pitchFamily="66" charset="0"/>
                <a:cs typeface="Tahoma" pitchFamily="34" charset="0"/>
              </a:rPr>
              <a:t>قاعدة بيانات سوف ندرس المراحل التالية:</a:t>
            </a:r>
          </a:p>
        </p:txBody>
      </p:sp>
      <p:cxnSp>
        <p:nvCxnSpPr>
          <p:cNvPr id="17" name="Straight Arrow Connector 16"/>
          <p:cNvCxnSpPr/>
          <p:nvPr/>
        </p:nvCxnSpPr>
        <p:spPr>
          <a:xfrm rot="5400000">
            <a:off x="6215856" y="5302125"/>
            <a:ext cx="42862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286249" y="5157192"/>
            <a:ext cx="1" cy="4303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2072481" y="5302125"/>
            <a:ext cx="42862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86000" y="5155604"/>
            <a:ext cx="41433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296" name="Text Box 6"/>
          <p:cNvSpPr txBox="1">
            <a:spLocks noChangeArrowheads="1"/>
          </p:cNvSpPr>
          <p:nvPr/>
        </p:nvSpPr>
        <p:spPr bwMode="auto">
          <a:xfrm>
            <a:off x="3143250" y="2816349"/>
            <a:ext cx="2513013" cy="828675"/>
          </a:xfrm>
          <a:prstGeom prst="rect">
            <a:avLst/>
          </a:prstGeom>
          <a:solidFill>
            <a:srgbClr val="FFFFFF"/>
          </a:solidFill>
          <a:ln w="9525">
            <a:solidFill>
              <a:srgbClr val="000000"/>
            </a:solidFill>
            <a:miter lim="800000"/>
            <a:headEnd/>
            <a:tailEnd/>
          </a:ln>
        </p:spPr>
        <p:txBody>
          <a:bodyPr/>
          <a:lstStyle/>
          <a:p>
            <a:pPr algn="ctr">
              <a:spcAft>
                <a:spcPts val="1000"/>
              </a:spcAft>
            </a:pPr>
            <a:r>
              <a:rPr lang="ar-SA" sz="2000" b="1" dirty="0">
                <a:solidFill>
                  <a:prstClr val="black"/>
                </a:solidFill>
              </a:rPr>
              <a:t>تحويل نموذج الكيان والعلاقة الرابطة إلى جداول</a:t>
            </a:r>
            <a:endParaRPr lang="ar-SA" sz="2000" dirty="0">
              <a:solidFill>
                <a:prstClr val="black"/>
              </a:solidFill>
            </a:endParaRPr>
          </a:p>
        </p:txBody>
      </p:sp>
      <p:cxnSp>
        <p:nvCxnSpPr>
          <p:cNvPr id="22" name="Straight Arrow Connector 21"/>
          <p:cNvCxnSpPr/>
          <p:nvPr/>
        </p:nvCxnSpPr>
        <p:spPr>
          <a:xfrm rot="5400000">
            <a:off x="4145632" y="2570584"/>
            <a:ext cx="4206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4213895" y="3861395"/>
            <a:ext cx="28575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99" name="WordArt 16"/>
          <p:cNvSpPr>
            <a:spLocks noChangeArrowheads="1" noChangeShapeType="1" noTextEdit="1"/>
          </p:cNvSpPr>
          <p:nvPr/>
        </p:nvSpPr>
        <p:spPr bwMode="auto">
          <a:xfrm>
            <a:off x="6572250" y="4000500"/>
            <a:ext cx="1222375" cy="414338"/>
          </a:xfrm>
          <a:prstGeom prst="rect">
            <a:avLst/>
          </a:prstGeom>
        </p:spPr>
        <p:txBody>
          <a:bodyPr wrap="none" fromWordArt="1">
            <a:prstTxWarp prst="textPlain">
              <a:avLst>
                <a:gd name="adj" fmla="val 50000"/>
              </a:avLst>
            </a:prstTxWarp>
          </a:bodyPr>
          <a:lstStyle/>
          <a:p>
            <a:pPr algn="ctr"/>
            <a:r>
              <a:rPr lang="ar-SA" sz="3600" kern="10">
                <a:ln w="9525">
                  <a:solidFill>
                    <a:srgbClr val="000000"/>
                  </a:solidFill>
                  <a:round/>
                  <a:headEnd/>
                  <a:tailEnd/>
                </a:ln>
                <a:solidFill>
                  <a:srgbClr val="000000"/>
                </a:solidFill>
                <a:latin typeface="Tahoma"/>
                <a:ea typeface="Tahoma"/>
                <a:cs typeface="Tahoma"/>
              </a:rPr>
              <a:t>المرحلة الثالثة</a:t>
            </a:r>
          </a:p>
        </p:txBody>
      </p:sp>
      <p:sp>
        <p:nvSpPr>
          <p:cNvPr id="21" name="Slide Number Placeholder 20"/>
          <p:cNvSpPr>
            <a:spLocks noGrp="1"/>
          </p:cNvSpPr>
          <p:nvPr>
            <p:ph type="sldNum" sz="quarter" idx="12"/>
          </p:nvPr>
        </p:nvSpPr>
        <p:spPr/>
        <p:txBody>
          <a:bodyPr/>
          <a:lstStyle/>
          <a:p>
            <a:pPr>
              <a:defRPr/>
            </a:pPr>
            <a:fld id="{8D8E2136-1D52-404E-9F72-638376FF357E}" type="slidenum">
              <a:rPr lang="ar-SA" smtClean="0">
                <a:solidFill>
                  <a:srgbClr val="564B3C"/>
                </a:solidFill>
              </a:rPr>
              <a:pPr>
                <a:defRPr/>
              </a:pPr>
              <a:t>2</a:t>
            </a:fld>
            <a:endParaRPr lang="ar-SA">
              <a:solidFill>
                <a:srgbClr val="564B3C"/>
              </a:solidFill>
            </a:endParaRPr>
          </a:p>
        </p:txBody>
      </p:sp>
    </p:spTree>
    <p:extLst>
      <p:ext uri="{BB962C8B-B14F-4D97-AF65-F5344CB8AC3E}">
        <p14:creationId xmlns:p14="http://schemas.microsoft.com/office/powerpoint/2010/main" val="1100510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330546" y="548680"/>
            <a:ext cx="8345910" cy="664024"/>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تحويل نموذج الكيان والعلاقة الرابطة إلى جداول</a:t>
            </a:r>
          </a:p>
        </p:txBody>
      </p:sp>
      <p:sp>
        <p:nvSpPr>
          <p:cNvPr id="5" name="Slide Number Placeholder 4"/>
          <p:cNvSpPr>
            <a:spLocks noGrp="1"/>
          </p:cNvSpPr>
          <p:nvPr>
            <p:ph type="sldNum" sz="quarter" idx="12"/>
          </p:nvPr>
        </p:nvSpPr>
        <p:spPr>
          <a:xfrm>
            <a:off x="8286776" y="6357958"/>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3</a:t>
            </a:fld>
            <a:endParaRPr lang="ar-SA" sz="1200" b="1" smtClean="0">
              <a:solidFill>
                <a:schemeClr val="tx1"/>
              </a:solidFill>
              <a:latin typeface="+mn-lt"/>
              <a:cs typeface="+mn-cs"/>
            </a:endParaRPr>
          </a:p>
        </p:txBody>
      </p:sp>
      <p:sp>
        <p:nvSpPr>
          <p:cNvPr id="26" name="Rectangle 25"/>
          <p:cNvSpPr/>
          <p:nvPr/>
        </p:nvSpPr>
        <p:spPr>
          <a:xfrm>
            <a:off x="857224" y="1643050"/>
            <a:ext cx="7715304" cy="2597827"/>
          </a:xfrm>
          <a:prstGeom prst="rect">
            <a:avLst/>
          </a:prstGeom>
        </p:spPr>
        <p:txBody>
          <a:bodyPr wrap="square">
            <a:spAutoFit/>
          </a:bodyPr>
          <a:lstStyle/>
          <a:p>
            <a:pPr>
              <a:lnSpc>
                <a:spcPct val="150000"/>
              </a:lnSpc>
            </a:pPr>
            <a:r>
              <a:rPr lang="ar-SA" sz="2800" dirty="0" smtClean="0"/>
              <a:t>بعد أن تعرفنا على كيفية تصميم قاعدة البيانات باستخدام نموذج الكيان والعلاقة الرابطة</a:t>
            </a:r>
            <a:r>
              <a:rPr lang="en-US" sz="2800" dirty="0" smtClean="0"/>
              <a:t>ERD </a:t>
            </a:r>
            <a:r>
              <a:rPr lang="ar-SA" sz="2800" dirty="0" smtClean="0"/>
              <a:t>, سنقوم بتحويل هذا النموذج إلى جداول لنقوم بتخزينهاعلى الحاسب الآلي باستخدام أحد برامج نظم إدارة قواعد البيانات مثل </a:t>
            </a:r>
            <a:r>
              <a:rPr lang="en-US" sz="2800" dirty="0" smtClean="0"/>
              <a:t>Access </a:t>
            </a:r>
            <a:r>
              <a:rPr lang="ar-SA" sz="28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23528" y="320040"/>
            <a:ext cx="8377591" cy="1143000"/>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مصطلحات أساسية عند التعامل مع الجداول في قواعد  البيانات</a:t>
            </a:r>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2480400352"/>
              </p:ext>
            </p:extLst>
          </p:nvPr>
        </p:nvGraphicFramePr>
        <p:xfrm>
          <a:off x="1785341" y="2778646"/>
          <a:ext cx="6353742" cy="1752600"/>
        </p:xfrm>
        <a:graphic>
          <a:graphicData uri="http://schemas.openxmlformats.org/drawingml/2006/table">
            <a:tbl>
              <a:tblPr rtl="1" firstRow="1" bandRow="1">
                <a:tableStyleId>{5C22544A-7EE6-4342-B048-85BDC9FD1C3A}</a:tableStyleId>
              </a:tblPr>
              <a:tblGrid>
                <a:gridCol w="1447800"/>
                <a:gridCol w="1645516"/>
                <a:gridCol w="1250084"/>
                <a:gridCol w="2010342"/>
              </a:tblGrid>
              <a:tr h="370840">
                <a:tc>
                  <a:txBody>
                    <a:bodyPr/>
                    <a:lstStyle/>
                    <a:p>
                      <a:pPr rtl="1"/>
                      <a:r>
                        <a:rPr lang="ar-SA" u="sng" dirty="0" smtClean="0"/>
                        <a:t>رقم الطالبة</a:t>
                      </a:r>
                      <a:endParaRPr lang="ar-SA" u="sng" dirty="0"/>
                    </a:p>
                  </a:txBody>
                  <a:tcPr/>
                </a:tc>
                <a:tc>
                  <a:txBody>
                    <a:bodyPr/>
                    <a:lstStyle/>
                    <a:p>
                      <a:pPr rtl="1"/>
                      <a:r>
                        <a:rPr lang="ar-SA" dirty="0" smtClean="0"/>
                        <a:t>اسم الطالبة</a:t>
                      </a:r>
                      <a:endParaRPr lang="ar-SA" dirty="0"/>
                    </a:p>
                  </a:txBody>
                  <a:tcPr/>
                </a:tc>
                <a:tc>
                  <a:txBody>
                    <a:bodyPr/>
                    <a:lstStyle/>
                    <a:p>
                      <a:pPr rtl="1"/>
                      <a:r>
                        <a:rPr lang="ar-SA" dirty="0" smtClean="0"/>
                        <a:t>عنوان السكن</a:t>
                      </a:r>
                      <a:endParaRPr lang="ar-SA" dirty="0"/>
                    </a:p>
                  </a:txBody>
                  <a:tcPr/>
                </a:tc>
                <a:tc>
                  <a:txBody>
                    <a:bodyPr/>
                    <a:lstStyle/>
                    <a:p>
                      <a:pPr rtl="1"/>
                      <a:r>
                        <a:rPr lang="ar-SA" dirty="0" smtClean="0"/>
                        <a:t>تاريخ التسجيل</a:t>
                      </a:r>
                      <a:endParaRPr lang="ar-SA" dirty="0"/>
                    </a:p>
                  </a:txBody>
                  <a:tcPr/>
                </a:tc>
              </a:tr>
              <a:tr h="370840">
                <a:tc>
                  <a:txBody>
                    <a:bodyPr/>
                    <a:lstStyle/>
                    <a:p>
                      <a:pPr rtl="1"/>
                      <a:r>
                        <a:rPr lang="ar-SA" dirty="0" smtClean="0"/>
                        <a:t>123</a:t>
                      </a:r>
                      <a:endParaRPr lang="ar-SA" dirty="0"/>
                    </a:p>
                  </a:txBody>
                  <a:tcPr/>
                </a:tc>
                <a:tc>
                  <a:txBody>
                    <a:bodyPr/>
                    <a:lstStyle/>
                    <a:p>
                      <a:pPr rtl="1"/>
                      <a:r>
                        <a:rPr lang="ar-SA" dirty="0" smtClean="0"/>
                        <a:t>هند</a:t>
                      </a:r>
                      <a:endParaRPr lang="ar-SA" dirty="0"/>
                    </a:p>
                  </a:txBody>
                  <a:tcPr/>
                </a:tc>
                <a:tc>
                  <a:txBody>
                    <a:bodyPr/>
                    <a:lstStyle/>
                    <a:p>
                      <a:pPr rtl="1"/>
                      <a:r>
                        <a:rPr lang="ar-SA" dirty="0" smtClean="0"/>
                        <a:t>العليا</a:t>
                      </a:r>
                      <a:endParaRPr lang="ar-SA" dirty="0"/>
                    </a:p>
                  </a:txBody>
                  <a:tcPr/>
                </a:tc>
                <a:tc>
                  <a:txBody>
                    <a:bodyPr/>
                    <a:lstStyle/>
                    <a:p>
                      <a:pPr rtl="1"/>
                      <a:r>
                        <a:rPr lang="ar-SA" dirty="0" smtClean="0"/>
                        <a:t>2-1429</a:t>
                      </a:r>
                      <a:endParaRPr lang="ar-SA" dirty="0"/>
                    </a:p>
                  </a:txBody>
                  <a:tcPr/>
                </a:tc>
              </a:tr>
              <a:tr h="370840">
                <a:tc>
                  <a:txBody>
                    <a:bodyPr/>
                    <a:lstStyle/>
                    <a:p>
                      <a:pPr rtl="1"/>
                      <a:r>
                        <a:rPr lang="ar-SA" dirty="0" smtClean="0"/>
                        <a:t>231</a:t>
                      </a:r>
                      <a:endParaRPr lang="ar-SA" dirty="0"/>
                    </a:p>
                  </a:txBody>
                  <a:tcPr/>
                </a:tc>
                <a:tc>
                  <a:txBody>
                    <a:bodyPr/>
                    <a:lstStyle/>
                    <a:p>
                      <a:pPr rtl="1"/>
                      <a:r>
                        <a:rPr lang="ar-SA" dirty="0" smtClean="0"/>
                        <a:t>لمياء</a:t>
                      </a:r>
                      <a:endParaRPr lang="ar-SA" dirty="0"/>
                    </a:p>
                  </a:txBody>
                  <a:tcPr/>
                </a:tc>
                <a:tc>
                  <a:txBody>
                    <a:bodyPr/>
                    <a:lstStyle/>
                    <a:p>
                      <a:pPr rtl="1"/>
                      <a:r>
                        <a:rPr lang="ar-SA" dirty="0" smtClean="0"/>
                        <a:t>الريان</a:t>
                      </a:r>
                      <a:endParaRPr lang="ar-SA" dirty="0"/>
                    </a:p>
                  </a:txBody>
                  <a:tcPr/>
                </a:tc>
                <a:tc>
                  <a:txBody>
                    <a:bodyPr/>
                    <a:lstStyle/>
                    <a:p>
                      <a:pPr rtl="1"/>
                      <a:r>
                        <a:rPr lang="ar-SA" dirty="0" smtClean="0"/>
                        <a:t>3-1427</a:t>
                      </a:r>
                      <a:endParaRPr lang="ar-SA" dirty="0"/>
                    </a:p>
                  </a:txBody>
                  <a:tcPr/>
                </a:tc>
              </a:tr>
              <a:tr h="370840">
                <a:tc>
                  <a:txBody>
                    <a:bodyPr/>
                    <a:lstStyle/>
                    <a:p>
                      <a:pPr rtl="1"/>
                      <a:r>
                        <a:rPr lang="ar-SA" dirty="0" smtClean="0"/>
                        <a:t>453</a:t>
                      </a:r>
                      <a:endParaRPr lang="ar-SA" dirty="0"/>
                    </a:p>
                  </a:txBody>
                  <a:tcPr/>
                </a:tc>
                <a:tc>
                  <a:txBody>
                    <a:bodyPr/>
                    <a:lstStyle/>
                    <a:p>
                      <a:pPr rtl="1"/>
                      <a:r>
                        <a:rPr lang="ar-SA" dirty="0" smtClean="0"/>
                        <a:t>سها</a:t>
                      </a:r>
                      <a:endParaRPr lang="ar-SA" dirty="0"/>
                    </a:p>
                  </a:txBody>
                  <a:tcPr/>
                </a:tc>
                <a:tc>
                  <a:txBody>
                    <a:bodyPr/>
                    <a:lstStyle/>
                    <a:p>
                      <a:pPr rtl="1"/>
                      <a:r>
                        <a:rPr lang="ar-SA" dirty="0" smtClean="0"/>
                        <a:t>السلام</a:t>
                      </a:r>
                      <a:endParaRPr lang="ar-SA" dirty="0"/>
                    </a:p>
                  </a:txBody>
                  <a:tcPr/>
                </a:tc>
                <a:tc>
                  <a:txBody>
                    <a:bodyPr/>
                    <a:lstStyle/>
                    <a:p>
                      <a:pPr rtl="1"/>
                      <a:r>
                        <a:rPr lang="ar-SA" dirty="0" smtClean="0"/>
                        <a:t>2-1429</a:t>
                      </a:r>
                      <a:endParaRPr lang="ar-SA" dirty="0"/>
                    </a:p>
                  </a:txBody>
                  <a:tcPr/>
                </a:tc>
              </a:tr>
            </a:tbl>
          </a:graphicData>
        </a:graphic>
      </p:graphicFrame>
      <p:sp>
        <p:nvSpPr>
          <p:cNvPr id="13" name="Slide Number Placeholder 12"/>
          <p:cNvSpPr>
            <a:spLocks noGrp="1"/>
          </p:cNvSpPr>
          <p:nvPr>
            <p:ph type="sldNum" sz="quarter" idx="12"/>
          </p:nvPr>
        </p:nvSpPr>
        <p:spPr>
          <a:xfrm>
            <a:off x="8215338" y="6357958"/>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4</a:t>
            </a:fld>
            <a:endParaRPr lang="ar-SA" sz="1200" b="1" smtClean="0">
              <a:solidFill>
                <a:schemeClr val="tx1"/>
              </a:solidFill>
              <a:latin typeface="+mn-lt"/>
              <a:cs typeface="+mn-cs"/>
            </a:endParaRPr>
          </a:p>
        </p:txBody>
      </p:sp>
      <p:sp>
        <p:nvSpPr>
          <p:cNvPr id="9" name="Rectangular Callout 8"/>
          <p:cNvSpPr/>
          <p:nvPr/>
        </p:nvSpPr>
        <p:spPr>
          <a:xfrm>
            <a:off x="6023570" y="1704801"/>
            <a:ext cx="1428750" cy="500063"/>
          </a:xfrm>
          <a:prstGeom prst="wedgeRectCallout">
            <a:avLst>
              <a:gd name="adj1" fmla="val -28806"/>
              <a:gd name="adj2" fmla="val 131576"/>
            </a:avLst>
          </a:prstGeom>
          <a:noFill/>
          <a:ln w="38100"/>
        </p:spPr>
        <p:style>
          <a:lnRef idx="2">
            <a:schemeClr val="accent2"/>
          </a:lnRef>
          <a:fillRef idx="1">
            <a:schemeClr val="lt1"/>
          </a:fillRef>
          <a:effectRef idx="0">
            <a:schemeClr val="accent2"/>
          </a:effectRef>
          <a:fontRef idx="minor">
            <a:schemeClr val="dk1"/>
          </a:fontRef>
        </p:style>
        <p:txBody>
          <a:bodyPr rtlCol="1" anchor="ctr"/>
          <a:lstStyle/>
          <a:p>
            <a:pPr algn="ctr" fontAlgn="auto">
              <a:spcBef>
                <a:spcPts val="0"/>
              </a:spcBef>
              <a:spcAft>
                <a:spcPts val="0"/>
              </a:spcAft>
              <a:defRPr/>
            </a:pPr>
            <a:r>
              <a:rPr lang="ar-SA" sz="3200" b="1" dirty="0">
                <a:solidFill>
                  <a:schemeClr val="tx1"/>
                </a:solidFill>
                <a:cs typeface="+mj-cs"/>
              </a:rPr>
              <a:t>حقل</a:t>
            </a:r>
          </a:p>
        </p:txBody>
      </p:sp>
      <p:sp>
        <p:nvSpPr>
          <p:cNvPr id="10" name="Rectangular Callout 9"/>
          <p:cNvSpPr/>
          <p:nvPr/>
        </p:nvSpPr>
        <p:spPr>
          <a:xfrm>
            <a:off x="179512" y="2918668"/>
            <a:ext cx="1296144" cy="513755"/>
          </a:xfrm>
          <a:prstGeom prst="wedgeRectCallout">
            <a:avLst>
              <a:gd name="adj1" fmla="val 47606"/>
              <a:gd name="adj2" fmla="val 148830"/>
            </a:avLst>
          </a:prstGeom>
          <a:noFill/>
          <a:ln/>
        </p:spPr>
        <p:style>
          <a:lnRef idx="2">
            <a:schemeClr val="accent5"/>
          </a:lnRef>
          <a:fillRef idx="1">
            <a:schemeClr val="lt1"/>
          </a:fillRef>
          <a:effectRef idx="0">
            <a:schemeClr val="accent5"/>
          </a:effectRef>
          <a:fontRef idx="minor">
            <a:schemeClr val="dk1"/>
          </a:fontRef>
        </p:style>
        <p:txBody>
          <a:bodyPr rtlCol="1" anchor="ctr"/>
          <a:lstStyle/>
          <a:p>
            <a:pPr algn="ctr" fontAlgn="auto">
              <a:spcBef>
                <a:spcPts val="0"/>
              </a:spcBef>
              <a:spcAft>
                <a:spcPts val="0"/>
              </a:spcAft>
              <a:defRPr/>
            </a:pPr>
            <a:r>
              <a:rPr lang="ar-SA" sz="3200" b="1" dirty="0">
                <a:solidFill>
                  <a:schemeClr val="tx1"/>
                </a:solidFill>
                <a:cs typeface="+mj-cs"/>
              </a:rPr>
              <a:t>سجل</a:t>
            </a:r>
          </a:p>
        </p:txBody>
      </p:sp>
      <p:sp>
        <p:nvSpPr>
          <p:cNvPr id="11" name="TextBox 6"/>
          <p:cNvSpPr txBox="1">
            <a:spLocks noChangeArrowheads="1"/>
          </p:cNvSpPr>
          <p:nvPr/>
        </p:nvSpPr>
        <p:spPr bwMode="auto">
          <a:xfrm>
            <a:off x="323528" y="4786313"/>
            <a:ext cx="7920880" cy="1938992"/>
          </a:xfrm>
          <a:prstGeom prst="rect">
            <a:avLst/>
          </a:prstGeom>
          <a:noFill/>
          <a:ln w="9525">
            <a:noFill/>
            <a:miter lim="800000"/>
            <a:headEnd/>
            <a:tailEnd/>
          </a:ln>
        </p:spPr>
        <p:txBody>
          <a:bodyPr wrap="square">
            <a:spAutoFit/>
          </a:bodyPr>
          <a:lstStyle/>
          <a:p>
            <a:pPr marL="342900" indent="-342900">
              <a:buFont typeface="Arial" pitchFamily="34" charset="0"/>
              <a:buChar char="•"/>
            </a:pPr>
            <a:r>
              <a:rPr lang="ar-SA" sz="2400" b="1" u="sng" dirty="0">
                <a:solidFill>
                  <a:srgbClr val="FF0000"/>
                </a:solidFill>
                <a:latin typeface="Trebuchet MS" pitchFamily="34" charset="0"/>
                <a:cs typeface="+mn-cs"/>
              </a:rPr>
              <a:t>العمود</a:t>
            </a:r>
            <a:r>
              <a:rPr lang="ar-SA" sz="2400" b="1" dirty="0">
                <a:latin typeface="Trebuchet MS" pitchFamily="34" charset="0"/>
                <a:cs typeface="+mn-cs"/>
              </a:rPr>
              <a:t> في الجدول </a:t>
            </a:r>
            <a:r>
              <a:rPr lang="ar-SA" sz="2400" b="1" dirty="0" smtClean="0">
                <a:latin typeface="Trebuchet MS" pitchFamily="34" charset="0"/>
                <a:cs typeface="+mn-cs"/>
              </a:rPr>
              <a:t>يسمى حقل. ويجب ان تكون جميع بيانات الحقل متجانسة أي من نفس النوع.</a:t>
            </a:r>
          </a:p>
          <a:p>
            <a:pPr marL="342900" indent="-342900">
              <a:buFont typeface="Arial" pitchFamily="34" charset="0"/>
              <a:buChar char="•"/>
            </a:pPr>
            <a:r>
              <a:rPr lang="ar-SA" sz="2400" b="1" dirty="0" smtClean="0">
                <a:latin typeface="Trebuchet MS" pitchFamily="34" charset="0"/>
                <a:cs typeface="+mn-cs"/>
              </a:rPr>
              <a:t> على انه يمكن ان يكون نوع بيانات كل حقل مختلف عن نوع بيانات الحقل الاخر.</a:t>
            </a:r>
            <a:r>
              <a:rPr lang="ar-SA" sz="2400" b="1" dirty="0">
                <a:latin typeface="Trebuchet MS" pitchFamily="34" charset="0"/>
                <a:cs typeface="+mn-cs"/>
              </a:rPr>
              <a:t>	</a:t>
            </a:r>
          </a:p>
          <a:p>
            <a:pPr marL="342900" indent="-342900">
              <a:buFont typeface="Arial" pitchFamily="34" charset="0"/>
              <a:buChar char="•"/>
            </a:pPr>
            <a:r>
              <a:rPr lang="ar-SA" sz="2400" b="1" u="sng" dirty="0">
                <a:solidFill>
                  <a:srgbClr val="FF0000"/>
                </a:solidFill>
                <a:latin typeface="Trebuchet MS" pitchFamily="34" charset="0"/>
                <a:cs typeface="+mn-cs"/>
              </a:rPr>
              <a:t>الصف</a:t>
            </a:r>
            <a:r>
              <a:rPr lang="ar-SA" sz="2400" b="1" dirty="0">
                <a:solidFill>
                  <a:srgbClr val="FF0000"/>
                </a:solidFill>
                <a:latin typeface="Trebuchet MS" pitchFamily="34" charset="0"/>
                <a:cs typeface="+mn-cs"/>
              </a:rPr>
              <a:t> </a:t>
            </a:r>
            <a:r>
              <a:rPr lang="ar-SA" sz="2400" b="1" dirty="0">
                <a:latin typeface="Trebuchet MS" pitchFamily="34" charset="0"/>
                <a:cs typeface="+mn-cs"/>
              </a:rPr>
              <a:t>في الجدول يسمى </a:t>
            </a:r>
            <a:r>
              <a:rPr lang="ar-SA" sz="2400" b="1" dirty="0" smtClean="0">
                <a:latin typeface="Trebuchet MS" pitchFamily="34" charset="0"/>
                <a:cs typeface="+mn-cs"/>
              </a:rPr>
              <a:t>سجل .</a:t>
            </a:r>
            <a:endParaRPr lang="ar-SA" sz="2400" b="1" dirty="0">
              <a:latin typeface="Trebuchet MS" pitchFamily="34" charset="0"/>
              <a:cs typeface="+mn-cs"/>
            </a:endParaRPr>
          </a:p>
        </p:txBody>
      </p:sp>
      <p:sp>
        <p:nvSpPr>
          <p:cNvPr id="12" name="Rectangular Callout 11"/>
          <p:cNvSpPr/>
          <p:nvPr/>
        </p:nvSpPr>
        <p:spPr>
          <a:xfrm>
            <a:off x="3059832" y="1704801"/>
            <a:ext cx="1428750" cy="509762"/>
          </a:xfrm>
          <a:prstGeom prst="wedgeRectCallout">
            <a:avLst>
              <a:gd name="adj1" fmla="val -19518"/>
              <a:gd name="adj2" fmla="val 116943"/>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3200" b="1" dirty="0" smtClean="0">
                <a:solidFill>
                  <a:schemeClr val="tx1"/>
                </a:solidFill>
                <a:cs typeface="+mj-cs"/>
              </a:rPr>
              <a:t>جدول</a:t>
            </a:r>
            <a:endParaRPr lang="ar-SA" sz="3200" b="1" dirty="0">
              <a:solidFill>
                <a:schemeClr val="tx1"/>
              </a:solidFill>
              <a:cs typeface="+mj-cs"/>
            </a:endParaRPr>
          </a:p>
        </p:txBody>
      </p:sp>
      <p:sp>
        <p:nvSpPr>
          <p:cNvPr id="2" name="Rectangle 1"/>
          <p:cNvSpPr/>
          <p:nvPr/>
        </p:nvSpPr>
        <p:spPr>
          <a:xfrm>
            <a:off x="1619672" y="2492896"/>
            <a:ext cx="6624736" cy="2297980"/>
          </a:xfrm>
          <a:prstGeom prst="rect">
            <a:avLst/>
          </a:prstGeom>
          <a:noFill/>
          <a:ln w="38100"/>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
        <p:nvSpPr>
          <p:cNvPr id="3" name="Rectangle 2"/>
          <p:cNvSpPr/>
          <p:nvPr/>
        </p:nvSpPr>
        <p:spPr>
          <a:xfrm>
            <a:off x="4932040" y="2492896"/>
            <a:ext cx="1783056" cy="2143125"/>
          </a:xfrm>
          <a:prstGeom prst="rect">
            <a:avLst/>
          </a:prstGeom>
          <a:noFill/>
          <a:ln w="57150"/>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sp>
        <p:nvSpPr>
          <p:cNvPr id="4" name="Rectangle 3"/>
          <p:cNvSpPr/>
          <p:nvPr/>
        </p:nvSpPr>
        <p:spPr>
          <a:xfrm>
            <a:off x="1619672" y="3782764"/>
            <a:ext cx="6624736" cy="504056"/>
          </a:xfrm>
          <a:prstGeom prst="rect">
            <a:avLst/>
          </a:prstGeom>
          <a:noFill/>
          <a:ln w="38100"/>
        </p:spPr>
        <p:style>
          <a:lnRef idx="2">
            <a:schemeClr val="accent5"/>
          </a:lnRef>
          <a:fillRef idx="1">
            <a:schemeClr val="lt1"/>
          </a:fillRef>
          <a:effectRef idx="0">
            <a:schemeClr val="accent5"/>
          </a:effectRef>
          <a:fontRef idx="minor">
            <a:schemeClr val="dk1"/>
          </a:fontRef>
        </p:style>
        <p:txBody>
          <a:bodyPr rtlCol="1" anchor="ctr"/>
          <a:lstStyle/>
          <a:p>
            <a:pPr algn="ct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2" grpId="0" animBg="1"/>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251520" y="332656"/>
            <a:ext cx="8535322" cy="912734"/>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تحويل نموذج الكيان والعلاقة الرابطة إلى جداول</a:t>
            </a:r>
          </a:p>
        </p:txBody>
      </p:sp>
      <p:sp>
        <p:nvSpPr>
          <p:cNvPr id="5" name="Slide Number Placeholder 4"/>
          <p:cNvSpPr>
            <a:spLocks noGrp="1"/>
          </p:cNvSpPr>
          <p:nvPr>
            <p:ph type="sldNum" sz="quarter" idx="12"/>
          </p:nvPr>
        </p:nvSpPr>
        <p:spPr>
          <a:xfrm>
            <a:off x="8286776" y="6357958"/>
            <a:ext cx="614338" cy="357190"/>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5</a:t>
            </a:fld>
            <a:endParaRPr lang="ar-SA" sz="1200" b="1" smtClean="0">
              <a:solidFill>
                <a:schemeClr val="tx1"/>
              </a:solidFill>
              <a:latin typeface="+mn-lt"/>
              <a:cs typeface="+mn-cs"/>
            </a:endParaRPr>
          </a:p>
        </p:txBody>
      </p:sp>
      <p:sp>
        <p:nvSpPr>
          <p:cNvPr id="22" name="Rectangle 21"/>
          <p:cNvSpPr/>
          <p:nvPr/>
        </p:nvSpPr>
        <p:spPr>
          <a:xfrm>
            <a:off x="395536" y="1553785"/>
            <a:ext cx="8462744" cy="4662815"/>
          </a:xfrm>
          <a:prstGeom prst="rect">
            <a:avLst/>
          </a:prstGeom>
        </p:spPr>
        <p:txBody>
          <a:bodyPr wrap="square">
            <a:spAutoFit/>
          </a:bodyPr>
          <a:lstStyle/>
          <a:p>
            <a:pPr marL="274320" indent="-274320" fontAlgn="auto">
              <a:lnSpc>
                <a:spcPct val="150000"/>
              </a:lnSpc>
              <a:spcAft>
                <a:spcPts val="0"/>
              </a:spcAft>
              <a:buFont typeface="Wingdings 2"/>
              <a:buNone/>
              <a:defRPr/>
            </a:pPr>
            <a:r>
              <a:rPr lang="ar-SA" dirty="0" smtClean="0"/>
              <a:t>لتحويل نموذج الكيان والعلاقة الرابطة إلى جداول نتبع الخطوات التالية :</a:t>
            </a:r>
          </a:p>
          <a:p>
            <a:pPr marL="274320" indent="-274320" fontAlgn="auto">
              <a:lnSpc>
                <a:spcPct val="150000"/>
              </a:lnSpc>
              <a:spcAft>
                <a:spcPts val="0"/>
              </a:spcAft>
              <a:buFont typeface="Wingdings 2"/>
              <a:buNone/>
              <a:defRPr/>
            </a:pPr>
            <a:r>
              <a:rPr lang="ar-SA" dirty="0" smtClean="0"/>
              <a:t> 1- </a:t>
            </a:r>
            <a:r>
              <a:rPr lang="ar-SA" dirty="0" smtClean="0"/>
              <a:t>كل </a:t>
            </a:r>
            <a:r>
              <a:rPr lang="ar-SA" b="1" dirty="0" smtClean="0"/>
              <a:t>كيان</a:t>
            </a:r>
            <a:r>
              <a:rPr lang="ar-SA" dirty="0" smtClean="0"/>
              <a:t> في النموذج يتحول إلى جدول ويكون اسم الجدول بنفس اسم الكيان.</a:t>
            </a:r>
          </a:p>
          <a:p>
            <a:pPr marL="274320" indent="-274320" fontAlgn="auto">
              <a:lnSpc>
                <a:spcPct val="150000"/>
              </a:lnSpc>
              <a:spcAft>
                <a:spcPts val="0"/>
              </a:spcAft>
              <a:buFont typeface="Wingdings 2"/>
              <a:buNone/>
              <a:defRPr/>
            </a:pPr>
            <a:r>
              <a:rPr lang="ar-SA" dirty="0" smtClean="0"/>
              <a:t>2- </a:t>
            </a:r>
            <a:r>
              <a:rPr lang="ar-SA" dirty="0" smtClean="0"/>
              <a:t>خصائص </a:t>
            </a:r>
            <a:r>
              <a:rPr lang="ar-SA" dirty="0" smtClean="0"/>
              <a:t>أو صفات الكيان:</a:t>
            </a:r>
          </a:p>
          <a:p>
            <a:pPr marL="731520" lvl="1" indent="-274320" fontAlgn="auto">
              <a:lnSpc>
                <a:spcPct val="150000"/>
              </a:lnSpc>
              <a:spcAft>
                <a:spcPts val="0"/>
              </a:spcAft>
              <a:buFontTx/>
              <a:buChar char="-"/>
              <a:defRPr/>
            </a:pPr>
            <a:r>
              <a:rPr lang="ar-SA" b="1" dirty="0" smtClean="0"/>
              <a:t>الخصائص المفردة </a:t>
            </a:r>
            <a:r>
              <a:rPr lang="ar-SA" dirty="0" smtClean="0"/>
              <a:t>تصبح حقولا للجدول.</a:t>
            </a:r>
          </a:p>
          <a:p>
            <a:pPr marL="731520" lvl="1" indent="-274320" fontAlgn="auto">
              <a:lnSpc>
                <a:spcPct val="150000"/>
              </a:lnSpc>
              <a:spcAft>
                <a:spcPts val="0"/>
              </a:spcAft>
              <a:buFontTx/>
              <a:buChar char="-"/>
              <a:defRPr/>
            </a:pPr>
            <a:r>
              <a:rPr lang="ar-SA" dirty="0" smtClean="0"/>
              <a:t>كل جزء من </a:t>
            </a:r>
            <a:r>
              <a:rPr lang="ar-SA" b="1" dirty="0" smtClean="0"/>
              <a:t>الخصائص المركبة </a:t>
            </a:r>
            <a:r>
              <a:rPr lang="ar-SA" dirty="0" smtClean="0"/>
              <a:t>يتحول إلى حقل مستقل.</a:t>
            </a:r>
          </a:p>
          <a:p>
            <a:pPr marL="731520" lvl="1" indent="-274320" fontAlgn="auto">
              <a:lnSpc>
                <a:spcPct val="150000"/>
              </a:lnSpc>
              <a:spcAft>
                <a:spcPts val="0"/>
              </a:spcAft>
              <a:buFontTx/>
              <a:buChar char="-"/>
              <a:defRPr/>
            </a:pPr>
            <a:r>
              <a:rPr lang="ar-SA" b="1" dirty="0" smtClean="0"/>
              <a:t>الخصائص المتعددة القيمة </a:t>
            </a:r>
            <a:r>
              <a:rPr lang="ar-SA" dirty="0" smtClean="0"/>
              <a:t>تتحول إلى جدول مستقل مع إضافة المفتاح الأساسي للكيان كحقل في الجدول ويسمى </a:t>
            </a:r>
            <a:r>
              <a:rPr lang="ar-SA" b="1" dirty="0" smtClean="0"/>
              <a:t>مفتاح جانبي </a:t>
            </a:r>
            <a:r>
              <a:rPr lang="ar-SA" dirty="0" smtClean="0"/>
              <a:t>لأنه مفتاح أساسي لجدول وظهر في جدول آخر ونضع تحته خط </a:t>
            </a:r>
            <a:r>
              <a:rPr lang="ar-SA" u="sng" dirty="0" smtClean="0"/>
              <a:t>متقطع</a:t>
            </a:r>
            <a:r>
              <a:rPr lang="ar-SA" dirty="0" smtClean="0"/>
              <a:t>. ويكون كلا الحقلين ( الصفة المتعددة القيمة + المفتاح الاجنبي ) مفتاح اساسي مركب للجدول.</a:t>
            </a:r>
          </a:p>
          <a:p>
            <a:pPr marL="274320" indent="-274320" fontAlgn="auto">
              <a:lnSpc>
                <a:spcPct val="150000"/>
              </a:lnSpc>
              <a:spcAft>
                <a:spcPts val="0"/>
              </a:spcAft>
              <a:buFont typeface="Wingdings 2"/>
              <a:buNone/>
              <a:defRPr/>
            </a:pPr>
            <a:r>
              <a:rPr lang="ar-SA" dirty="0" smtClean="0"/>
              <a:t>ويتم وصف ذلك بأن نضع اسم الجدول ثم أسماء الحقول بين قوسين </a:t>
            </a:r>
          </a:p>
          <a:p>
            <a:pPr marL="274320" indent="-274320" algn="ctr" fontAlgn="auto">
              <a:lnSpc>
                <a:spcPct val="150000"/>
              </a:lnSpc>
              <a:spcAft>
                <a:spcPts val="0"/>
              </a:spcAft>
              <a:buFont typeface="Wingdings 2"/>
              <a:buChar char=""/>
              <a:defRPr/>
            </a:pPr>
            <a:r>
              <a:rPr lang="ar-SA" b="1" dirty="0" smtClean="0">
                <a:effectLst>
                  <a:outerShdw blurRad="38100" dist="38100" dir="2700000" algn="tl">
                    <a:srgbClr val="000000">
                      <a:alpha val="43137"/>
                    </a:srgbClr>
                  </a:outerShdw>
                </a:effectLst>
              </a:rPr>
              <a:t>اسم الجدول ( حقل1،حقل2)</a:t>
            </a:r>
          </a:p>
          <a:p>
            <a:pPr marL="1188720" lvl="2" indent="-274320" fontAlgn="auto">
              <a:lnSpc>
                <a:spcPct val="150000"/>
              </a:lnSpc>
              <a:spcAft>
                <a:spcPts val="0"/>
              </a:spcAft>
              <a:buFont typeface="Wingdings 2"/>
              <a:buChar char=""/>
              <a:defRPr/>
            </a:pPr>
            <a:r>
              <a:rPr lang="ar-SA" dirty="0" smtClean="0"/>
              <a:t>* ولا ننسى أن نضع خطاً تحت المفتاح الأساسي وخط متقطع تحت المفتاح الجانبي.</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572356"/>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ملاحظة</a:t>
            </a:r>
            <a:endPar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
        <p:nvSpPr>
          <p:cNvPr id="4" name="Content Placeholder 3"/>
          <p:cNvSpPr>
            <a:spLocks noGrp="1"/>
          </p:cNvSpPr>
          <p:nvPr>
            <p:ph idx="1"/>
          </p:nvPr>
        </p:nvSpPr>
        <p:spPr/>
        <p:txBody>
          <a:bodyPr/>
          <a:lstStyle/>
          <a:p>
            <a:r>
              <a:rPr lang="ar-SA" u="sng" dirty="0" smtClean="0"/>
              <a:t>المفتاح الأساسي: </a:t>
            </a:r>
            <a:r>
              <a:rPr lang="ar-SA" dirty="0" smtClean="0"/>
              <a:t>يترجم كحقل بالجدول يتميز بان قيمته وحيدة في جميع صفوف الجدول, وتكون قيمته مميزة لكل صف عن صف أخر.</a:t>
            </a:r>
          </a:p>
          <a:p>
            <a:r>
              <a:rPr lang="ar-SA" u="sng" dirty="0" smtClean="0"/>
              <a:t>المفتاح الأجنبي: </a:t>
            </a:r>
            <a:r>
              <a:rPr lang="ar-SA" dirty="0" smtClean="0"/>
              <a:t>هو حقل موجود في الجدول لكن لا يعتبر احد صفات الكيان, ولكنه يعتبر مفتاح أجنبي لأنه يمثل مفتاح أساسي لجدول أخر, ويجب أن يكون هو نفسه المفتاح الأساسي في ذلك الجدول.</a:t>
            </a:r>
          </a:p>
          <a:p>
            <a:pPr>
              <a:buNone/>
            </a:pPr>
            <a:r>
              <a:rPr lang="ar-SA" dirty="0" smtClean="0"/>
              <a:t>    يقوم المفتاح الأجنبي بتمثيل العلاقة أو لربط الجدولين.</a:t>
            </a:r>
            <a:endParaRPr lang="ar-SA" dirty="0"/>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6</a:t>
            </a:fld>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26116" y="1560088"/>
            <a:ext cx="7715278" cy="1414554"/>
          </a:xfrm>
          <a:prstGeom prst="rect">
            <a:avLst/>
          </a:prstGeom>
        </p:spPr>
        <p:txBody>
          <a:bodyPr wrap="square">
            <a:spAutoFit/>
          </a:bodyPr>
          <a:lstStyle/>
          <a:p>
            <a:pPr algn="just" fontAlgn="auto">
              <a:lnSpc>
                <a:spcPct val="150000"/>
              </a:lnSpc>
              <a:spcBef>
                <a:spcPts val="0"/>
              </a:spcBef>
              <a:spcAft>
                <a:spcPts val="0"/>
              </a:spcAft>
              <a:defRPr/>
            </a:pPr>
            <a:r>
              <a:rPr lang="ar-SA" b="1" u="sng" dirty="0" smtClean="0">
                <a:effectLst>
                  <a:outerShdw blurRad="38100" dist="38100" dir="2700000" algn="tl">
                    <a:srgbClr val="000000">
                      <a:alpha val="43137"/>
                    </a:srgbClr>
                  </a:outerShdw>
                </a:effectLst>
                <a:latin typeface="+mn-lt"/>
                <a:cs typeface="+mn-cs"/>
              </a:rPr>
              <a:t>الحالة </a:t>
            </a:r>
            <a:r>
              <a:rPr lang="ar-SA" b="1" u="sng" dirty="0">
                <a:effectLst>
                  <a:outerShdw blurRad="38100" dist="38100" dir="2700000" algn="tl">
                    <a:srgbClr val="000000">
                      <a:alpha val="43137"/>
                    </a:srgbClr>
                  </a:outerShdw>
                </a:effectLst>
                <a:latin typeface="+mn-lt"/>
                <a:cs typeface="+mn-cs"/>
              </a:rPr>
              <a:t>الأولى </a:t>
            </a:r>
            <a:r>
              <a:rPr lang="ar-SA" u="sng" dirty="0">
                <a:effectLst>
                  <a:outerShdw blurRad="38100" dist="38100" dir="2700000" algn="tl">
                    <a:srgbClr val="000000">
                      <a:alpha val="43137"/>
                    </a:srgbClr>
                  </a:outerShdw>
                </a:effectLst>
                <a:latin typeface="+mn-lt"/>
                <a:cs typeface="+mn-cs"/>
              </a:rPr>
              <a:t>:</a:t>
            </a:r>
            <a:r>
              <a:rPr lang="ar-SA" sz="2000" dirty="0">
                <a:latin typeface="+mn-lt"/>
                <a:cs typeface="+mn-cs"/>
              </a:rPr>
              <a:t>عندما تكون العلاقة بين الكيانين هي واحد إلى واحد </a:t>
            </a:r>
            <a:r>
              <a:rPr lang="ar-SA" sz="2000" dirty="0" smtClean="0">
                <a:latin typeface="+mn-lt"/>
                <a:cs typeface="+mn-cs"/>
              </a:rPr>
              <a:t> </a:t>
            </a:r>
            <a:r>
              <a:rPr lang="en-US" sz="2000" dirty="0" smtClean="0">
                <a:latin typeface="+mn-lt"/>
                <a:cs typeface="+mn-cs"/>
              </a:rPr>
              <a:t>1 :1</a:t>
            </a:r>
            <a:endParaRPr lang="ar-SA" sz="2000" dirty="0">
              <a:latin typeface="+mn-lt"/>
              <a:cs typeface="+mn-cs"/>
            </a:endParaRPr>
          </a:p>
          <a:p>
            <a:pPr algn="just" fontAlgn="auto">
              <a:lnSpc>
                <a:spcPct val="150000"/>
              </a:lnSpc>
              <a:spcBef>
                <a:spcPts val="0"/>
              </a:spcBef>
              <a:spcAft>
                <a:spcPts val="0"/>
              </a:spcAft>
              <a:defRPr/>
            </a:pPr>
            <a:r>
              <a:rPr lang="ar-SA" sz="2000" dirty="0">
                <a:latin typeface="+mn-lt"/>
                <a:cs typeface="+mn-cs"/>
              </a:rPr>
              <a:t>فإننا عند تحويلها إلى جداول فإن المفتاح الأساسي </a:t>
            </a:r>
            <a:r>
              <a:rPr lang="ar-SA" sz="2000" u="sng" dirty="0">
                <a:latin typeface="+mn-lt"/>
                <a:cs typeface="+mn-cs"/>
              </a:rPr>
              <a:t>لأحد </a:t>
            </a:r>
            <a:r>
              <a:rPr lang="ar-SA" sz="2000" dirty="0">
                <a:latin typeface="+mn-lt"/>
                <a:cs typeface="+mn-cs"/>
              </a:rPr>
              <a:t>الجدولين يظهر كحقل إضافي </a:t>
            </a:r>
            <a:r>
              <a:rPr lang="ar-SA" sz="2000" dirty="0" smtClean="0">
                <a:latin typeface="+mn-lt"/>
                <a:cs typeface="+mn-cs"/>
              </a:rPr>
              <a:t>في الجدول </a:t>
            </a:r>
            <a:r>
              <a:rPr lang="ar-SA" sz="2000" dirty="0">
                <a:latin typeface="+mn-lt"/>
                <a:cs typeface="+mn-cs"/>
              </a:rPr>
              <a:t>الآخر </a:t>
            </a:r>
            <a:r>
              <a:rPr lang="ar-SA" sz="2000" dirty="0" smtClean="0">
                <a:latin typeface="+mn-lt"/>
                <a:cs typeface="+mn-cs"/>
              </a:rPr>
              <a:t>نسميه </a:t>
            </a:r>
            <a:r>
              <a:rPr lang="ar-SA" sz="2000" dirty="0">
                <a:latin typeface="+mn-lt"/>
                <a:cs typeface="+mn-cs"/>
              </a:rPr>
              <a:t>مفتاح </a:t>
            </a:r>
            <a:r>
              <a:rPr lang="ar-SA" sz="2000" dirty="0" smtClean="0">
                <a:latin typeface="+mn-lt"/>
                <a:cs typeface="+mn-cs"/>
              </a:rPr>
              <a:t>أجنبي</a:t>
            </a:r>
            <a:r>
              <a:rPr lang="ar-SA" sz="2000" b="1" dirty="0" smtClean="0">
                <a:latin typeface="+mn-lt"/>
                <a:cs typeface="+mn-cs"/>
              </a:rPr>
              <a:t>.</a:t>
            </a:r>
            <a:endParaRPr lang="ar-SA" sz="2000" u="sng" dirty="0">
              <a:latin typeface="+mn-lt"/>
              <a:cs typeface="+mn-cs"/>
            </a:endParaRPr>
          </a:p>
        </p:txBody>
      </p:sp>
      <p:sp>
        <p:nvSpPr>
          <p:cNvPr id="8" name="Title 1"/>
          <p:cNvSpPr>
            <a:spLocks noGrp="1"/>
          </p:cNvSpPr>
          <p:nvPr>
            <p:ph type="title"/>
          </p:nvPr>
        </p:nvSpPr>
        <p:spPr>
          <a:xfrm>
            <a:off x="1789087" y="2881012"/>
            <a:ext cx="7167562" cy="500066"/>
          </a:xfrm>
        </p:spPr>
        <p:txBody>
          <a:bodyPr>
            <a:normAutofit/>
          </a:bodyPr>
          <a:lstStyle/>
          <a:p>
            <a:pPr algn="r" fontAlgn="auto">
              <a:spcAft>
                <a:spcPts val="0"/>
              </a:spcAft>
              <a:defRPr/>
            </a:pPr>
            <a:r>
              <a:rPr lang="ar-SA" sz="1800" u="sng" dirty="0" smtClean="0"/>
              <a:t>مثال:حولي نموذج الكيان والعلاقة الرابطة التالي إلى جداول:</a:t>
            </a:r>
            <a:endParaRPr lang="ar-SA" sz="1800" u="sng" dirty="0"/>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7</a:t>
            </a:fld>
            <a:endParaRPr lang="ar-SA" sz="1200" b="1" smtClean="0">
              <a:solidFill>
                <a:schemeClr val="tx1"/>
              </a:solidFill>
              <a:latin typeface="+mn-lt"/>
              <a:cs typeface="+mn-cs"/>
            </a:endParaRPr>
          </a:p>
        </p:txBody>
      </p:sp>
      <p:grpSp>
        <p:nvGrpSpPr>
          <p:cNvPr id="9" name="Group 33"/>
          <p:cNvGrpSpPr>
            <a:grpSpLocks/>
          </p:cNvGrpSpPr>
          <p:nvPr/>
        </p:nvGrpSpPr>
        <p:grpSpPr bwMode="auto">
          <a:xfrm>
            <a:off x="461144" y="3667276"/>
            <a:ext cx="8215312" cy="2786060"/>
            <a:chOff x="714348" y="2809872"/>
            <a:chExt cx="6929486" cy="1547822"/>
          </a:xfrm>
        </p:grpSpPr>
        <p:grpSp>
          <p:nvGrpSpPr>
            <p:cNvPr id="10" name="Group 17"/>
            <p:cNvGrpSpPr>
              <a:grpSpLocks/>
            </p:cNvGrpSpPr>
            <p:nvPr/>
          </p:nvGrpSpPr>
          <p:grpSpPr bwMode="auto">
            <a:xfrm>
              <a:off x="1142838" y="2984503"/>
              <a:ext cx="6500996" cy="1373191"/>
              <a:chOff x="1142838" y="1912933"/>
              <a:chExt cx="6500996" cy="1373191"/>
            </a:xfrm>
          </p:grpSpPr>
          <p:sp>
            <p:nvSpPr>
              <p:cNvPr id="20" name="Rectangle 3"/>
              <p:cNvSpPr/>
              <p:nvPr/>
            </p:nvSpPr>
            <p:spPr>
              <a:xfrm>
                <a:off x="5643321" y="2643182"/>
                <a:ext cx="1357778"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rPr>
                  <a:t>المدير</a:t>
                </a:r>
              </a:p>
            </p:txBody>
          </p:sp>
          <p:cxnSp>
            <p:nvCxnSpPr>
              <p:cNvPr id="21" name="Straight Connector 20"/>
              <p:cNvCxnSpPr>
                <a:stCxn id="20" idx="1"/>
              </p:cNvCxnSpPr>
              <p:nvPr/>
            </p:nvCxnSpPr>
            <p:spPr>
              <a:xfrm rot="10800000">
                <a:off x="4857311" y="2889257"/>
                <a:ext cx="786011" cy="3959"/>
              </a:xfrm>
              <a:prstGeom prst="line">
                <a:avLst/>
              </a:prstGeom>
            </p:spPr>
            <p:style>
              <a:lnRef idx="1">
                <a:schemeClr val="accent1"/>
              </a:lnRef>
              <a:fillRef idx="0">
                <a:schemeClr val="accent1"/>
              </a:fillRef>
              <a:effectRef idx="0">
                <a:schemeClr val="accent1"/>
              </a:effectRef>
              <a:fontRef idx="minor">
                <a:schemeClr val="tx1"/>
              </a:fontRef>
            </p:style>
          </p:cxnSp>
          <p:sp>
            <p:nvSpPr>
              <p:cNvPr id="22" name="Flowchart: Decision 21"/>
              <p:cNvSpPr/>
              <p:nvPr/>
            </p:nvSpPr>
            <p:spPr>
              <a:xfrm>
                <a:off x="3500871" y="2500306"/>
                <a:ext cx="1356439"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rPr>
                  <a:t>يرأس</a:t>
                </a:r>
              </a:p>
            </p:txBody>
          </p:sp>
          <p:sp>
            <p:nvSpPr>
              <p:cNvPr id="23" name="Rectangle 22"/>
              <p:cNvSpPr/>
              <p:nvPr/>
            </p:nvSpPr>
            <p:spPr>
              <a:xfrm>
                <a:off x="1142838" y="2643182"/>
                <a:ext cx="1357778"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rPr>
                  <a:t>القسم</a:t>
                </a:r>
              </a:p>
            </p:txBody>
          </p:sp>
          <p:cxnSp>
            <p:nvCxnSpPr>
              <p:cNvPr id="24" name="Straight Connector 23"/>
              <p:cNvCxnSpPr>
                <a:endCxn id="23" idx="3"/>
              </p:cNvCxnSpPr>
              <p:nvPr/>
            </p:nvCxnSpPr>
            <p:spPr>
              <a:xfrm rot="10800000" flipV="1">
                <a:off x="2500616" y="2889256"/>
                <a:ext cx="985546" cy="3959"/>
              </a:xfrm>
              <a:prstGeom prst="line">
                <a:avLst/>
              </a:prstGeom>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6286056" y="1912933"/>
                <a:ext cx="1357778"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u="sng" dirty="0">
                    <a:solidFill>
                      <a:schemeClr val="tx1"/>
                    </a:solidFill>
                  </a:rPr>
                  <a:t>رقم المدير</a:t>
                </a:r>
              </a:p>
            </p:txBody>
          </p:sp>
        </p:grpSp>
        <p:sp>
          <p:nvSpPr>
            <p:cNvPr id="11" name="Oval 10"/>
            <p:cNvSpPr/>
            <p:nvPr/>
          </p:nvSpPr>
          <p:spPr>
            <a:xfrm>
              <a:off x="5118866" y="3168648"/>
              <a:ext cx="971802" cy="3556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rPr>
                <a:t>الاسم</a:t>
              </a:r>
            </a:p>
          </p:txBody>
        </p:sp>
        <p:cxnSp>
          <p:nvCxnSpPr>
            <p:cNvPr id="12" name="Straight Connector 11"/>
            <p:cNvCxnSpPr/>
            <p:nvPr/>
          </p:nvCxnSpPr>
          <p:spPr>
            <a:xfrm rot="5400000">
              <a:off x="6768743" y="3526494"/>
              <a:ext cx="214314" cy="1780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5554242" y="3490341"/>
              <a:ext cx="214314" cy="250399"/>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14348" y="2849565"/>
              <a:ext cx="1285470" cy="5159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rPr>
                <a:t>اسم القسم</a:t>
              </a:r>
            </a:p>
          </p:txBody>
        </p:sp>
        <p:sp>
          <p:nvSpPr>
            <p:cNvPr id="15" name="Oval 14"/>
            <p:cNvSpPr/>
            <p:nvPr/>
          </p:nvSpPr>
          <p:spPr>
            <a:xfrm>
              <a:off x="2072126" y="2809872"/>
              <a:ext cx="1285470" cy="5635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u="sng" dirty="0">
                  <a:solidFill>
                    <a:schemeClr val="tx1"/>
                  </a:solidFill>
                </a:rPr>
                <a:t>رقم القسم</a:t>
              </a:r>
            </a:p>
          </p:txBody>
        </p:sp>
        <p:cxnSp>
          <p:nvCxnSpPr>
            <p:cNvPr id="16" name="Straight Connector 15"/>
            <p:cNvCxnSpPr/>
            <p:nvPr/>
          </p:nvCxnSpPr>
          <p:spPr>
            <a:xfrm rot="5400000">
              <a:off x="2234325" y="3472464"/>
              <a:ext cx="357190" cy="1432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294319" y="3508618"/>
              <a:ext cx="357190" cy="70969"/>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31"/>
            <p:cNvSpPr txBox="1">
              <a:spLocks noChangeArrowheads="1"/>
            </p:cNvSpPr>
            <p:nvPr/>
          </p:nvSpPr>
          <p:spPr bwMode="auto">
            <a:xfrm>
              <a:off x="5050107" y="3643313"/>
              <a:ext cx="266634" cy="205184"/>
            </a:xfrm>
            <a:prstGeom prst="rect">
              <a:avLst/>
            </a:prstGeom>
            <a:noFill/>
            <a:ln w="9525">
              <a:noFill/>
              <a:miter lim="800000"/>
              <a:headEnd/>
              <a:tailEnd/>
            </a:ln>
          </p:spPr>
          <p:txBody>
            <a:bodyPr wrap="none">
              <a:spAutoFit/>
            </a:bodyPr>
            <a:lstStyle/>
            <a:p>
              <a:r>
                <a:rPr lang="ar-SA">
                  <a:latin typeface="Trebuchet MS" pitchFamily="34" charset="0"/>
                  <a:cs typeface="Tahoma" pitchFamily="34" charset="0"/>
                </a:rPr>
                <a:t>1</a:t>
              </a:r>
            </a:p>
          </p:txBody>
        </p:sp>
        <p:sp>
          <p:nvSpPr>
            <p:cNvPr id="19" name="TextBox 32"/>
            <p:cNvSpPr txBox="1">
              <a:spLocks noChangeArrowheads="1"/>
            </p:cNvSpPr>
            <p:nvPr/>
          </p:nvSpPr>
          <p:spPr bwMode="auto">
            <a:xfrm>
              <a:off x="2835530" y="3571875"/>
              <a:ext cx="266634" cy="205184"/>
            </a:xfrm>
            <a:prstGeom prst="rect">
              <a:avLst/>
            </a:prstGeom>
            <a:noFill/>
            <a:ln w="9525">
              <a:noFill/>
              <a:miter lim="800000"/>
              <a:headEnd/>
              <a:tailEnd/>
            </a:ln>
          </p:spPr>
          <p:txBody>
            <a:bodyPr wrap="none">
              <a:spAutoFit/>
            </a:bodyPr>
            <a:lstStyle/>
            <a:p>
              <a:r>
                <a:rPr lang="ar-SA">
                  <a:latin typeface="Trebuchet MS" pitchFamily="34" charset="0"/>
                  <a:cs typeface="Tahoma" pitchFamily="34" charset="0"/>
                </a:rPr>
                <a:t>1</a:t>
              </a:r>
            </a:p>
          </p:txBody>
        </p:sp>
      </p:grpSp>
      <p:sp>
        <p:nvSpPr>
          <p:cNvPr id="26" name="Oval 25"/>
          <p:cNvSpPr/>
          <p:nvPr/>
        </p:nvSpPr>
        <p:spPr bwMode="auto">
          <a:xfrm>
            <a:off x="6241709" y="3356992"/>
            <a:ext cx="922579" cy="755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smtClean="0">
                <a:solidFill>
                  <a:schemeClr val="tx1"/>
                </a:solidFill>
              </a:rPr>
              <a:t>الأول</a:t>
            </a:r>
            <a:endParaRPr lang="ar-SA" dirty="0">
              <a:solidFill>
                <a:schemeClr val="tx1"/>
              </a:solidFill>
            </a:endParaRPr>
          </a:p>
        </p:txBody>
      </p:sp>
      <p:sp>
        <p:nvSpPr>
          <p:cNvPr id="27" name="Oval 26"/>
          <p:cNvSpPr/>
          <p:nvPr/>
        </p:nvSpPr>
        <p:spPr bwMode="auto">
          <a:xfrm>
            <a:off x="5233598" y="3356992"/>
            <a:ext cx="922168" cy="67530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smtClean="0">
                <a:solidFill>
                  <a:schemeClr val="tx1"/>
                </a:solidFill>
              </a:rPr>
              <a:t>الأب</a:t>
            </a:r>
            <a:endParaRPr lang="ar-SA" dirty="0">
              <a:solidFill>
                <a:schemeClr val="tx1"/>
              </a:solidFill>
            </a:endParaRPr>
          </a:p>
        </p:txBody>
      </p:sp>
      <p:sp>
        <p:nvSpPr>
          <p:cNvPr id="28" name="Oval 27"/>
          <p:cNvSpPr/>
          <p:nvPr/>
        </p:nvSpPr>
        <p:spPr bwMode="auto">
          <a:xfrm>
            <a:off x="4211960" y="3645024"/>
            <a:ext cx="1197992" cy="64807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smtClean="0">
                <a:solidFill>
                  <a:schemeClr val="tx1"/>
                </a:solidFill>
              </a:rPr>
              <a:t>العائلة</a:t>
            </a:r>
            <a:endParaRPr lang="ar-SA" dirty="0">
              <a:solidFill>
                <a:schemeClr val="tx1"/>
              </a:solidFill>
            </a:endParaRPr>
          </a:p>
        </p:txBody>
      </p:sp>
      <p:cxnSp>
        <p:nvCxnSpPr>
          <p:cNvPr id="30" name="Straight Connector 29"/>
          <p:cNvCxnSpPr/>
          <p:nvPr/>
        </p:nvCxnSpPr>
        <p:spPr bwMode="auto">
          <a:xfrm rot="5400000" flipH="1" flipV="1">
            <a:off x="6435815" y="4170999"/>
            <a:ext cx="115846"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auto">
          <a:xfrm rot="16200000" flipH="1">
            <a:off x="5809663" y="4077072"/>
            <a:ext cx="288033" cy="14401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auto">
          <a:xfrm>
            <a:off x="5233598" y="4313068"/>
            <a:ext cx="495671" cy="26806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873674" y="561554"/>
            <a:ext cx="7802782" cy="584775"/>
          </a:xfrm>
          <a:prstGeom prst="rect">
            <a:avLst/>
          </a:prstGeo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3- العلاقات او الروابط بين الكيانات: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714348" y="500042"/>
            <a:ext cx="7643866" cy="5509200"/>
          </a:xfrm>
          <a:prstGeom prst="rect">
            <a:avLst/>
          </a:prstGeom>
        </p:spPr>
        <p:txBody>
          <a:bodyPr wrap="square">
            <a:spAutoFit/>
          </a:bodyPr>
          <a:lstStyle/>
          <a:p>
            <a:pPr marL="274320" indent="-274320" fontAlgn="auto">
              <a:spcAft>
                <a:spcPts val="0"/>
              </a:spcAft>
              <a:buFont typeface="Wingdings 2"/>
              <a:buChar char=""/>
              <a:defRPr/>
            </a:pPr>
            <a:r>
              <a:rPr lang="ar-SA" sz="2200" dirty="0" smtClean="0"/>
              <a:t>أولاً : كل كيان يتحول إلى جدول وخصائص الكيان تكون حقول الجدول كالتالي:</a:t>
            </a:r>
          </a:p>
          <a:p>
            <a:pPr marL="274320" indent="-274320" fontAlgn="auto">
              <a:spcAft>
                <a:spcPts val="0"/>
              </a:spcAft>
              <a:buFont typeface="Wingdings 2"/>
              <a:buNone/>
              <a:defRPr/>
            </a:pPr>
            <a:r>
              <a:rPr lang="ar-SA" sz="2200" dirty="0" smtClean="0"/>
              <a:t>المدير (</a:t>
            </a:r>
            <a:r>
              <a:rPr lang="ar-SA" sz="2200" u="sng" dirty="0" smtClean="0"/>
              <a:t>رقم المدير</a:t>
            </a:r>
            <a:r>
              <a:rPr lang="ar-SA" sz="2200" dirty="0" smtClean="0"/>
              <a:t> , الاسم الاول, اسم الاب, العائلة)</a:t>
            </a:r>
          </a:p>
          <a:p>
            <a:pPr marL="274320" indent="-274320" fontAlgn="auto">
              <a:spcAft>
                <a:spcPts val="0"/>
              </a:spcAft>
              <a:buFont typeface="Wingdings 2"/>
              <a:buNone/>
              <a:defRPr/>
            </a:pPr>
            <a:r>
              <a:rPr lang="ar-SA" sz="2200" dirty="0" smtClean="0"/>
              <a:t>القسم </a:t>
            </a:r>
            <a:r>
              <a:rPr lang="ar-SA" sz="2200" u="sng" dirty="0" smtClean="0"/>
              <a:t>(رقم القسم</a:t>
            </a:r>
            <a:r>
              <a:rPr lang="ar-SA" sz="2200" dirty="0" smtClean="0"/>
              <a:t> , اسم القسم)</a:t>
            </a:r>
          </a:p>
          <a:p>
            <a:pPr marL="274320" indent="-274320" fontAlgn="auto">
              <a:spcAft>
                <a:spcPts val="0"/>
              </a:spcAft>
              <a:buFont typeface="Wingdings 2"/>
              <a:buNone/>
              <a:defRPr/>
            </a:pPr>
            <a:r>
              <a:rPr lang="ar-SA" sz="2200" u="sng" dirty="0" smtClean="0"/>
              <a:t>ولاننسى وضع خط تحت المفتاح الأساسي</a:t>
            </a:r>
          </a:p>
          <a:p>
            <a:pPr marL="274320" indent="-274320" fontAlgn="auto">
              <a:spcAft>
                <a:spcPts val="0"/>
              </a:spcAft>
              <a:buFont typeface="Wingdings 2"/>
              <a:buChar char=""/>
              <a:defRPr/>
            </a:pPr>
            <a:r>
              <a:rPr lang="ar-SA" sz="2200" dirty="0" smtClean="0"/>
              <a:t>ثانيا ً:نربط الجدولين ببعض وبما أن العلاقة هي واحد إلى واحد </a:t>
            </a:r>
            <a:r>
              <a:rPr lang="en-US" sz="2400" dirty="0" smtClean="0"/>
              <a:t>1 :1</a:t>
            </a:r>
            <a:r>
              <a:rPr lang="ar-SA" sz="2200" dirty="0" smtClean="0"/>
              <a:t> إذن نأخذ المفتاح الأساسي لأحد الجدولين وأضعه كمفتاح أجنبي عند الجدول الآخر ويكون ذلك </a:t>
            </a:r>
            <a:r>
              <a:rPr lang="ar-SA" sz="2200" u="sng" dirty="0" smtClean="0"/>
              <a:t>اختياري</a:t>
            </a:r>
            <a:r>
              <a:rPr lang="ar-SA" sz="2200" dirty="0" smtClean="0"/>
              <a:t> فتكون النتيجة  النهائية كالتالي:</a:t>
            </a:r>
          </a:p>
          <a:p>
            <a:pPr marL="274320" indent="-274320" fontAlgn="auto">
              <a:spcAft>
                <a:spcPts val="0"/>
              </a:spcAft>
              <a:buFont typeface="Wingdings 2"/>
              <a:buNone/>
              <a:defRPr/>
            </a:pPr>
            <a:r>
              <a:rPr lang="ar-SA" sz="2200" b="1" dirty="0" smtClean="0"/>
              <a:t>المدير (</a:t>
            </a:r>
            <a:r>
              <a:rPr lang="ar-SA" sz="2200" b="1" u="sng" dirty="0" smtClean="0"/>
              <a:t>رقم المدير</a:t>
            </a:r>
            <a:r>
              <a:rPr lang="ar-SA" sz="2200" b="1" dirty="0" smtClean="0"/>
              <a:t>, الاسم الاول, اسم الاب, العائلة, </a:t>
            </a:r>
            <a:r>
              <a:rPr lang="ar-SA" sz="2200" b="1" u="dash" dirty="0" smtClean="0"/>
              <a:t>رقم القسم</a:t>
            </a:r>
            <a:r>
              <a:rPr lang="ar-SA" sz="2200" b="1" dirty="0" smtClean="0"/>
              <a:t>)</a:t>
            </a:r>
          </a:p>
          <a:p>
            <a:pPr marL="274320" indent="-274320" fontAlgn="auto">
              <a:spcAft>
                <a:spcPts val="0"/>
              </a:spcAft>
              <a:buFont typeface="Wingdings 2"/>
              <a:buNone/>
              <a:defRPr/>
            </a:pPr>
            <a:r>
              <a:rPr lang="ar-SA" sz="2200" b="1" dirty="0" smtClean="0"/>
              <a:t>القسم (</a:t>
            </a:r>
            <a:r>
              <a:rPr lang="ar-SA" sz="2200" b="1" u="sng" dirty="0" smtClean="0"/>
              <a:t>رقم القسم</a:t>
            </a:r>
            <a:r>
              <a:rPr lang="ar-SA" sz="2200" b="1" dirty="0" smtClean="0"/>
              <a:t> , اسم القسم)</a:t>
            </a:r>
          </a:p>
          <a:p>
            <a:pPr marL="274320" indent="-274320" fontAlgn="auto">
              <a:spcAft>
                <a:spcPts val="0"/>
              </a:spcAft>
              <a:buFont typeface="Wingdings 2"/>
              <a:buNone/>
              <a:defRPr/>
            </a:pPr>
            <a:r>
              <a:rPr lang="ar-SA" sz="2200" dirty="0" smtClean="0"/>
              <a:t>(أخذنا المفتاح الأساسي لجدول القسم ووضعناه كمفتاح أجنبي في جدول المدير)</a:t>
            </a:r>
          </a:p>
          <a:p>
            <a:pPr marL="274320" indent="-274320" fontAlgn="auto">
              <a:spcAft>
                <a:spcPts val="0"/>
              </a:spcAft>
              <a:buFont typeface="Wingdings 2"/>
              <a:buChar char=""/>
              <a:defRPr/>
            </a:pPr>
            <a:r>
              <a:rPr lang="ar-SA" sz="2200" dirty="0" smtClean="0"/>
              <a:t>رقم المدير هو المفتاح الأساسي لجدول المدير ورقم القسم هو المفتاح الأساسي لجدول القسم ومفتاح أجنبي لجدول المدير.</a:t>
            </a:r>
          </a:p>
          <a:p>
            <a:pPr marL="274320" indent="-274320" fontAlgn="auto">
              <a:spcAft>
                <a:spcPts val="0"/>
              </a:spcAft>
              <a:buFont typeface="Wingdings 2"/>
              <a:buNone/>
              <a:defRPr/>
            </a:pPr>
            <a:r>
              <a:rPr lang="ar-SA" sz="2200" dirty="0" smtClean="0"/>
              <a:t>أو نقوم بالتالي: </a:t>
            </a:r>
          </a:p>
          <a:p>
            <a:pPr marL="274320" indent="-274320" fontAlgn="auto">
              <a:spcAft>
                <a:spcPts val="0"/>
              </a:spcAft>
              <a:buFont typeface="Wingdings 2"/>
              <a:buNone/>
              <a:defRPr/>
            </a:pPr>
            <a:r>
              <a:rPr lang="ar-SA" sz="2200" b="1" dirty="0" smtClean="0"/>
              <a:t>المدير (</a:t>
            </a:r>
            <a:r>
              <a:rPr lang="ar-SA" sz="2200" b="1" u="sng" dirty="0" smtClean="0"/>
              <a:t>رقم المدير</a:t>
            </a:r>
            <a:r>
              <a:rPr lang="ar-SA" sz="2200" b="1" dirty="0" smtClean="0"/>
              <a:t> , الاسم الاول, اسم الاب, العائلة )</a:t>
            </a:r>
          </a:p>
          <a:p>
            <a:pPr marL="274320" indent="-274320" fontAlgn="auto">
              <a:spcAft>
                <a:spcPts val="0"/>
              </a:spcAft>
              <a:buFont typeface="Wingdings 2"/>
              <a:buNone/>
              <a:defRPr/>
            </a:pPr>
            <a:r>
              <a:rPr lang="ar-SA" sz="2200" b="1" dirty="0" smtClean="0"/>
              <a:t>القسم (</a:t>
            </a:r>
            <a:r>
              <a:rPr lang="ar-SA" sz="2200" b="1" u="sng" dirty="0" smtClean="0"/>
              <a:t>رقم القسم</a:t>
            </a:r>
            <a:r>
              <a:rPr lang="ar-SA" sz="2200" b="1" dirty="0" smtClean="0"/>
              <a:t> , اسم القسم , </a:t>
            </a:r>
            <a:r>
              <a:rPr lang="ar-SA" sz="2200" b="1" u="dashHeavy" dirty="0" smtClean="0"/>
              <a:t>رقم المدير</a:t>
            </a:r>
            <a:r>
              <a:rPr lang="ar-SA" sz="2200" b="1" dirty="0" smtClean="0"/>
              <a:t>)</a:t>
            </a:r>
          </a:p>
          <a:p>
            <a:pPr marL="274320" indent="-274320" fontAlgn="auto">
              <a:spcAft>
                <a:spcPts val="0"/>
              </a:spcAft>
              <a:buFont typeface="Wingdings 2"/>
              <a:buNone/>
              <a:defRPr/>
            </a:pPr>
            <a:r>
              <a:rPr lang="ar-SA" sz="2200" dirty="0" smtClean="0"/>
              <a:t>(أخذنا المفتاح الأساسي لجدول المدير ووضعناه كمفتاح أجنبي في جدول القسم</a:t>
            </a:r>
          </a:p>
        </p:txBody>
      </p:sp>
      <p:sp>
        <p:nvSpPr>
          <p:cNvPr id="4" name="Slide Number Placeholder 3"/>
          <p:cNvSpPr>
            <a:spLocks noGrp="1"/>
          </p:cNvSpPr>
          <p:nvPr>
            <p:ph type="sldNum" sz="quarter" idx="12"/>
          </p:nvPr>
        </p:nvSpPr>
        <p:spPr>
          <a:xfrm>
            <a:off x="8215338" y="6357958"/>
            <a:ext cx="685776"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8</a:t>
            </a:fld>
            <a:endParaRPr lang="ar-SA" sz="1200" b="1" smtClean="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lide Number Placeholder 49"/>
          <p:cNvSpPr>
            <a:spLocks noGrp="1"/>
          </p:cNvSpPr>
          <p:nvPr>
            <p:ph type="sldNum" sz="quarter" idx="12"/>
          </p:nvPr>
        </p:nvSpPr>
        <p:spPr>
          <a:xfrm>
            <a:off x="8286776" y="6357958"/>
            <a:ext cx="542900"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9</a:t>
            </a:fld>
            <a:endParaRPr lang="ar-SA" sz="1200" b="1" smtClean="0">
              <a:solidFill>
                <a:schemeClr val="tx1"/>
              </a:solidFill>
              <a:latin typeface="+mn-lt"/>
              <a:cs typeface="+mn-cs"/>
            </a:endParaRPr>
          </a:p>
        </p:txBody>
      </p:sp>
      <p:sp>
        <p:nvSpPr>
          <p:cNvPr id="24" name="Rectangle 23"/>
          <p:cNvSpPr/>
          <p:nvPr/>
        </p:nvSpPr>
        <p:spPr>
          <a:xfrm>
            <a:off x="899592" y="1447616"/>
            <a:ext cx="8001056" cy="1477328"/>
          </a:xfrm>
          <a:prstGeom prst="rect">
            <a:avLst/>
          </a:prstGeom>
        </p:spPr>
        <p:txBody>
          <a:bodyPr wrap="square">
            <a:spAutoFit/>
          </a:bodyPr>
          <a:lstStyle/>
          <a:p>
            <a:pPr marL="274320" indent="-274320" algn="just" fontAlgn="auto">
              <a:lnSpc>
                <a:spcPct val="150000"/>
              </a:lnSpc>
              <a:spcBef>
                <a:spcPts val="0"/>
              </a:spcBef>
              <a:spcAft>
                <a:spcPts val="0"/>
              </a:spcAft>
              <a:buFont typeface="Wingdings 2"/>
              <a:buNone/>
              <a:defRPr/>
            </a:pPr>
            <a:r>
              <a:rPr lang="ar-SA" b="1" u="sng" dirty="0" smtClean="0">
                <a:effectLst>
                  <a:outerShdw blurRad="38100" dist="38100" dir="2700000" algn="tl">
                    <a:srgbClr val="000000">
                      <a:alpha val="43137"/>
                    </a:srgbClr>
                  </a:outerShdw>
                </a:effectLst>
                <a:latin typeface="+mn-lt"/>
                <a:cs typeface="+mn-cs"/>
              </a:rPr>
              <a:t>الحالة الثانية  :</a:t>
            </a:r>
            <a:r>
              <a:rPr lang="ar-SA" b="1" dirty="0" smtClean="0">
                <a:latin typeface="+mn-lt"/>
                <a:cs typeface="+mn-cs"/>
              </a:rPr>
              <a:t> </a:t>
            </a:r>
            <a:r>
              <a:rPr lang="ar-SA" sz="2000" dirty="0" smtClean="0">
                <a:latin typeface="+mn-lt"/>
                <a:cs typeface="+mn-cs"/>
              </a:rPr>
              <a:t>عندما تكون العلاقة بين الكيانين هي واحد إلى متعدد </a:t>
            </a:r>
            <a:r>
              <a:rPr lang="en-US" sz="2000" dirty="0" smtClean="0">
                <a:latin typeface="+mn-lt"/>
                <a:cs typeface="+mn-cs"/>
              </a:rPr>
              <a:t>1:M </a:t>
            </a:r>
            <a:endParaRPr lang="ar-SA" sz="2000" dirty="0" smtClean="0">
              <a:latin typeface="+mn-lt"/>
              <a:cs typeface="+mn-cs"/>
            </a:endParaRPr>
          </a:p>
          <a:p>
            <a:pPr algn="just" fontAlgn="auto">
              <a:lnSpc>
                <a:spcPct val="150000"/>
              </a:lnSpc>
              <a:spcBef>
                <a:spcPts val="0"/>
              </a:spcBef>
              <a:spcAft>
                <a:spcPts val="0"/>
              </a:spcAft>
              <a:buFont typeface="Wingdings 2"/>
              <a:buNone/>
              <a:defRPr/>
            </a:pPr>
            <a:r>
              <a:rPr lang="ar-SA" sz="2000" dirty="0" smtClean="0">
                <a:latin typeface="+mn-lt"/>
                <a:cs typeface="+mn-cs"/>
              </a:rPr>
              <a:t>فإننا عند تحويلها إلى جداول فإننا نأخذ المفتاح الأساسي للكيان الذي تكون العلاقة من جهته واحد ونضع نسخه منه كمفتاح أجنبي للكيان التي تكون العلاقة من جهته متعدد ويكون ذلك إجباري.</a:t>
            </a:r>
          </a:p>
        </p:txBody>
      </p:sp>
      <p:sp>
        <p:nvSpPr>
          <p:cNvPr id="25" name="Title 1"/>
          <p:cNvSpPr txBox="1">
            <a:spLocks/>
          </p:cNvSpPr>
          <p:nvPr/>
        </p:nvSpPr>
        <p:spPr>
          <a:xfrm>
            <a:off x="518873" y="3216968"/>
            <a:ext cx="8401080" cy="500064"/>
          </a:xfrm>
          <a:prstGeom prst="rect">
            <a:avLst/>
          </a:prstGeom>
        </p:spPr>
        <p:txBody>
          <a:bodyPr vert="horz" lIns="91440" tIns="45720" rIns="91440" bIns="45720" rtlCol="0" anchor="ctr">
            <a:normAutofit/>
            <a:scene3d>
              <a:camera prst="orthographicFront"/>
              <a:lightRig rig="threePt" dir="t"/>
            </a:scene3d>
            <a:sp3d extrusionH="25400">
              <a:bevelT w="12700" h="12700"/>
              <a:extrusionClr>
                <a:schemeClr val="bg1">
                  <a:lumMod val="10000"/>
                  <a:lumOff val="90000"/>
                </a:schemeClr>
              </a:extrusionClr>
            </a:sp3d>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b="0" i="0" u="sng" strike="noStrike" kern="1200" cap="none" spc="200" normalizeH="0" baseline="0" noProof="0" dirty="0" smtClean="0">
                <a:ln>
                  <a:noFill/>
                </a:ln>
                <a:solidFill>
                  <a:schemeClr val="tx1"/>
                </a:solidFill>
                <a:effectLst/>
                <a:uLnTx/>
                <a:uFillTx/>
                <a:latin typeface="+mj-lt"/>
                <a:ea typeface="+mj-ea"/>
                <a:cs typeface="+mj-cs"/>
              </a:rPr>
              <a:t>مثال:حولي نموذج الكيان والعلاقة الرابطة التالي إلى جداول:</a:t>
            </a:r>
            <a:endParaRPr kumimoji="0" lang="ar-SA" b="0" i="0" u="sng" strike="noStrike" kern="1200" cap="none" spc="200" normalizeH="0" baseline="0" noProof="0" dirty="0">
              <a:ln>
                <a:noFill/>
              </a:ln>
              <a:solidFill>
                <a:schemeClr val="tx1"/>
              </a:solidFill>
              <a:effectLst/>
              <a:uLnTx/>
              <a:uFillTx/>
              <a:latin typeface="+mj-lt"/>
              <a:ea typeface="+mj-ea"/>
              <a:cs typeface="+mj-cs"/>
            </a:endParaRPr>
          </a:p>
        </p:txBody>
      </p:sp>
      <p:grpSp>
        <p:nvGrpSpPr>
          <p:cNvPr id="26" name="Group 33"/>
          <p:cNvGrpSpPr>
            <a:grpSpLocks/>
          </p:cNvGrpSpPr>
          <p:nvPr/>
        </p:nvGrpSpPr>
        <p:grpSpPr bwMode="auto">
          <a:xfrm>
            <a:off x="899592" y="3669556"/>
            <a:ext cx="7599160" cy="3071812"/>
            <a:chOff x="714348" y="2651120"/>
            <a:chExt cx="6465998" cy="1706574"/>
          </a:xfrm>
        </p:grpSpPr>
        <p:grpSp>
          <p:nvGrpSpPr>
            <p:cNvPr id="27" name="Group 17"/>
            <p:cNvGrpSpPr>
              <a:grpSpLocks/>
            </p:cNvGrpSpPr>
            <p:nvPr/>
          </p:nvGrpSpPr>
          <p:grpSpPr bwMode="auto">
            <a:xfrm>
              <a:off x="1142838" y="2928934"/>
              <a:ext cx="6037508" cy="1428760"/>
              <a:chOff x="1142838" y="1857364"/>
              <a:chExt cx="6037508" cy="1428760"/>
            </a:xfrm>
          </p:grpSpPr>
          <p:sp>
            <p:nvSpPr>
              <p:cNvPr id="37" name="Rectangle 3"/>
              <p:cNvSpPr/>
              <p:nvPr/>
            </p:nvSpPr>
            <p:spPr>
              <a:xfrm>
                <a:off x="5643321" y="2643182"/>
                <a:ext cx="1357778"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rPr>
                  <a:t>المدرب</a:t>
                </a:r>
              </a:p>
            </p:txBody>
          </p:sp>
          <p:cxnSp>
            <p:nvCxnSpPr>
              <p:cNvPr id="38" name="Straight Connector 37"/>
              <p:cNvCxnSpPr>
                <a:endCxn id="39" idx="3"/>
              </p:cNvCxnSpPr>
              <p:nvPr/>
            </p:nvCxnSpPr>
            <p:spPr>
              <a:xfrm rot="10800000" flipV="1">
                <a:off x="4857310" y="2891020"/>
                <a:ext cx="780605" cy="2196"/>
              </a:xfrm>
              <a:prstGeom prst="line">
                <a:avLst/>
              </a:prstGeom>
            </p:spPr>
            <p:style>
              <a:lnRef idx="1">
                <a:schemeClr val="accent1"/>
              </a:lnRef>
              <a:fillRef idx="0">
                <a:schemeClr val="accent1"/>
              </a:fillRef>
              <a:effectRef idx="0">
                <a:schemeClr val="accent1"/>
              </a:effectRef>
              <a:fontRef idx="minor">
                <a:schemeClr val="tx1"/>
              </a:fontRef>
            </p:style>
          </p:cxnSp>
          <p:sp>
            <p:nvSpPr>
              <p:cNvPr id="39" name="Flowchart: Decision 38"/>
              <p:cNvSpPr/>
              <p:nvPr/>
            </p:nvSpPr>
            <p:spPr>
              <a:xfrm>
                <a:off x="3500871" y="2500306"/>
                <a:ext cx="1356439"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rPr>
                  <a:t>يدرس</a:t>
                </a:r>
              </a:p>
            </p:txBody>
          </p:sp>
          <p:sp>
            <p:nvSpPr>
              <p:cNvPr id="40" name="Rectangle 39"/>
              <p:cNvSpPr/>
              <p:nvPr/>
            </p:nvSpPr>
            <p:spPr>
              <a:xfrm>
                <a:off x="1142838" y="2643182"/>
                <a:ext cx="1357778"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rPr>
                  <a:t>مقرر</a:t>
                </a:r>
              </a:p>
            </p:txBody>
          </p:sp>
          <p:cxnSp>
            <p:nvCxnSpPr>
              <p:cNvPr id="41" name="Straight Connector 40"/>
              <p:cNvCxnSpPr/>
              <p:nvPr/>
            </p:nvCxnSpPr>
            <p:spPr>
              <a:xfrm rot="10800000" flipV="1">
                <a:off x="2489003" y="2904420"/>
                <a:ext cx="1009811" cy="3959"/>
              </a:xfrm>
              <a:prstGeom prst="line">
                <a:avLst/>
              </a:prstGeom>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6138749" y="1857364"/>
                <a:ext cx="1041597"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u="sng" dirty="0">
                    <a:solidFill>
                      <a:schemeClr val="tx1"/>
                    </a:solidFill>
                  </a:rPr>
                  <a:t>رقم المدرب</a:t>
                </a:r>
              </a:p>
            </p:txBody>
          </p:sp>
        </p:grpSp>
        <p:cxnSp>
          <p:nvCxnSpPr>
            <p:cNvPr id="29" name="Straight Connector 28"/>
            <p:cNvCxnSpPr>
              <a:stCxn id="42" idx="4"/>
            </p:cNvCxnSpPr>
            <p:nvPr/>
          </p:nvCxnSpPr>
          <p:spPr>
            <a:xfrm rot="16200000" flipH="1">
              <a:off x="6548953" y="3539595"/>
              <a:ext cx="293696" cy="725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5561780" y="3403419"/>
              <a:ext cx="293697" cy="344860"/>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714348" y="2770183"/>
              <a:ext cx="1285470" cy="5159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rPr>
                <a:t>اسم المقرر</a:t>
              </a:r>
            </a:p>
          </p:txBody>
        </p:sp>
        <p:sp>
          <p:nvSpPr>
            <p:cNvPr id="32" name="Oval 31"/>
            <p:cNvSpPr/>
            <p:nvPr/>
          </p:nvSpPr>
          <p:spPr>
            <a:xfrm>
              <a:off x="2072126" y="2651120"/>
              <a:ext cx="1285470" cy="5635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u="sng" dirty="0">
                  <a:solidFill>
                    <a:schemeClr val="tx1"/>
                  </a:solidFill>
                </a:rPr>
                <a:t>رقم المقرر</a:t>
              </a:r>
            </a:p>
          </p:txBody>
        </p:sp>
        <p:cxnSp>
          <p:nvCxnSpPr>
            <p:cNvPr id="33" name="Straight Connector 32"/>
            <p:cNvCxnSpPr/>
            <p:nvPr/>
          </p:nvCxnSpPr>
          <p:spPr>
            <a:xfrm rot="5400000">
              <a:off x="2249497" y="3373547"/>
              <a:ext cx="515944" cy="18235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314540" y="3471943"/>
              <a:ext cx="436573" cy="64935"/>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1"/>
            <p:cNvSpPr txBox="1">
              <a:spLocks noChangeArrowheads="1"/>
            </p:cNvSpPr>
            <p:nvPr/>
          </p:nvSpPr>
          <p:spPr bwMode="auto">
            <a:xfrm>
              <a:off x="5249711" y="3676265"/>
              <a:ext cx="266634" cy="205184"/>
            </a:xfrm>
            <a:prstGeom prst="rect">
              <a:avLst/>
            </a:prstGeom>
            <a:noFill/>
            <a:ln w="9525">
              <a:noFill/>
              <a:miter lim="800000"/>
              <a:headEnd/>
              <a:tailEnd/>
            </a:ln>
          </p:spPr>
          <p:txBody>
            <a:bodyPr wrap="none">
              <a:spAutoFit/>
            </a:bodyPr>
            <a:lstStyle/>
            <a:p>
              <a:r>
                <a:rPr lang="ar-SA" dirty="0">
                  <a:latin typeface="Trebuchet MS" pitchFamily="34" charset="0"/>
                  <a:cs typeface="Tahoma" pitchFamily="34" charset="0"/>
                </a:rPr>
                <a:t>1</a:t>
              </a:r>
            </a:p>
          </p:txBody>
        </p:sp>
        <p:sp>
          <p:nvSpPr>
            <p:cNvPr id="36" name="TextBox 32"/>
            <p:cNvSpPr txBox="1">
              <a:spLocks noChangeArrowheads="1"/>
            </p:cNvSpPr>
            <p:nvPr/>
          </p:nvSpPr>
          <p:spPr bwMode="auto">
            <a:xfrm>
              <a:off x="2659431" y="3715953"/>
              <a:ext cx="293676" cy="205184"/>
            </a:xfrm>
            <a:prstGeom prst="rect">
              <a:avLst/>
            </a:prstGeom>
            <a:noFill/>
            <a:ln w="9525">
              <a:noFill/>
              <a:miter lim="800000"/>
              <a:headEnd/>
              <a:tailEnd/>
            </a:ln>
          </p:spPr>
          <p:txBody>
            <a:bodyPr wrap="none">
              <a:spAutoFit/>
            </a:bodyPr>
            <a:lstStyle/>
            <a:p>
              <a:r>
                <a:rPr lang="en-US" dirty="0">
                  <a:latin typeface="Trebuchet MS" pitchFamily="34" charset="0"/>
                  <a:cs typeface="Tahoma" pitchFamily="34" charset="0"/>
                </a:rPr>
                <a:t>M</a:t>
              </a:r>
              <a:endParaRPr lang="ar-SA" dirty="0">
                <a:latin typeface="Trebuchet MS" pitchFamily="34" charset="0"/>
                <a:cs typeface="Tahoma" pitchFamily="34" charset="0"/>
              </a:endParaRPr>
            </a:p>
          </p:txBody>
        </p:sp>
      </p:grpSp>
      <p:pic>
        <p:nvPicPr>
          <p:cNvPr id="1027" name="Picture 3"/>
          <p:cNvPicPr>
            <a:picLocks noChangeAspect="1" noChangeArrowheads="1"/>
          </p:cNvPicPr>
          <p:nvPr/>
        </p:nvPicPr>
        <p:blipFill>
          <a:blip r:embed="rId2" cstate="print"/>
          <a:srcRect/>
          <a:stretch>
            <a:fillRect/>
          </a:stretch>
        </p:blipFill>
        <p:spPr bwMode="auto">
          <a:xfrm>
            <a:off x="4665759" y="3793081"/>
            <a:ext cx="2608857" cy="1285875"/>
          </a:xfrm>
          <a:prstGeom prst="rect">
            <a:avLst/>
          </a:prstGeom>
          <a:noFill/>
          <a:ln w="9525">
            <a:noFill/>
            <a:miter lim="800000"/>
            <a:headEnd/>
            <a:tailEnd/>
          </a:ln>
        </p:spPr>
      </p:pic>
      <p:sp>
        <p:nvSpPr>
          <p:cNvPr id="23" name="Rectangle 22"/>
          <p:cNvSpPr/>
          <p:nvPr/>
        </p:nvSpPr>
        <p:spPr>
          <a:xfrm>
            <a:off x="539961" y="467961"/>
            <a:ext cx="7802782" cy="584775"/>
          </a:xfrm>
          <a:prstGeom prst="rect">
            <a:avLst/>
          </a:prstGeo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3- </a:t>
            </a:r>
            <a:r>
              <a:rPr lang="ar-SA" sz="3200" b="1" cap="all"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تابع العلاقات او الروابط بين الجداول</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24A8EF81518844905C9EE96F3BA77B" ma:contentTypeVersion="0" ma:contentTypeDescription="Create a new document." ma:contentTypeScope="" ma:versionID="8451154b3b9f472bdf091692708e300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E33DCD-1368-4E81-88CE-2BF1C0C20D6D}"/>
</file>

<file path=customXml/itemProps2.xml><?xml version="1.0" encoding="utf-8"?>
<ds:datastoreItem xmlns:ds="http://schemas.openxmlformats.org/officeDocument/2006/customXml" ds:itemID="{E42E706F-4ED9-4193-91F6-9F0A309A4B50}"/>
</file>

<file path=customXml/itemProps3.xml><?xml version="1.0" encoding="utf-8"?>
<ds:datastoreItem xmlns:ds="http://schemas.openxmlformats.org/officeDocument/2006/customXml" ds:itemID="{2C0ECF95-5D3C-43DD-A5A7-243AF8EA9043}"/>
</file>

<file path=docProps/app.xml><?xml version="1.0" encoding="utf-8"?>
<Properties xmlns="http://schemas.openxmlformats.org/officeDocument/2006/extended-properties" xmlns:vt="http://schemas.openxmlformats.org/officeDocument/2006/docPropsVTypes">
  <Template>Apothecary</Template>
  <TotalTime>834</TotalTime>
  <Words>1125</Words>
  <Application>Microsoft Office PowerPoint</Application>
  <PresentationFormat>On-screen Show (4:3)</PresentationFormat>
  <Paragraphs>188</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Apothecary</vt:lpstr>
      <vt:lpstr>1_Apothecary</vt:lpstr>
      <vt:lpstr>قـواعــــد الـبـيــانــات 1207 عـال</vt:lpstr>
      <vt:lpstr>PowerPoint Presentation</vt:lpstr>
      <vt:lpstr>تحويل نموذج الكيان والعلاقة الرابطة إلى جداول</vt:lpstr>
      <vt:lpstr>مصطلحات أساسية عند التعامل مع الجداول في قواعد  البيانات</vt:lpstr>
      <vt:lpstr>تحويل نموذج الكيان والعلاقة الرابطة إلى جداول</vt:lpstr>
      <vt:lpstr>ملاحظة</vt:lpstr>
      <vt:lpstr>مثال:حولي نموذج الكيان والعلاقة الرابطة التالي إلى جداول:</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Marwa</dc:creator>
  <cp:lastModifiedBy>asoma</cp:lastModifiedBy>
  <cp:revision>110</cp:revision>
  <dcterms:created xsi:type="dcterms:W3CDTF">2010-02-27T14:27:27Z</dcterms:created>
  <dcterms:modified xsi:type="dcterms:W3CDTF">2012-02-17T00:51:59Z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0x010100D624A8EF81518844905C9EE96F3BA77B</vt:lpwstr>
  </property>
</Properties>
</file>