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2" r:id="rId1"/>
  </p:sldMasterIdLst>
  <p:notesMasterIdLst>
    <p:notesMasterId r:id="rId22"/>
  </p:notesMasterIdLst>
  <p:sldIdLst>
    <p:sldId id="256" r:id="rId2"/>
    <p:sldId id="257" r:id="rId3"/>
    <p:sldId id="258" r:id="rId4"/>
    <p:sldId id="259" r:id="rId5"/>
    <p:sldId id="261" r:id="rId6"/>
    <p:sldId id="263"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D8DC"/>
  </p:clrMru>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النمط الفاتح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C2FFA5D-87B4-456A-9821-1D502468CF0F}" styleName="نمط ذو سمات 1 - تميي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0" d="100"/>
          <a:sy n="60" d="100"/>
        </p:scale>
        <p:origin x="-1602" y="-3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dirty="0">
                <a:latin typeface="+mn-lt"/>
                <a:cs typeface="+mn-cs"/>
              </a:defRPr>
            </a:lvl1pPr>
          </a:lstStyle>
          <a:p>
            <a:pPr>
              <a:defRPr/>
            </a:pPr>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smtClean="0">
                <a:latin typeface="+mn-lt"/>
                <a:cs typeface="+mn-cs"/>
              </a:defRPr>
            </a:lvl1pPr>
          </a:lstStyle>
          <a:p>
            <a:pPr>
              <a:defRPr/>
            </a:pPr>
            <a:fld id="{7765AA10-43B2-4EE5-9D82-95CFACDE7973}" type="datetimeFigureOut">
              <a:rPr lang="ar-SA"/>
              <a:pPr>
                <a:defRPr/>
              </a:pPr>
              <a:t>17/03/33</a:t>
            </a:fld>
            <a:endParaRPr lang="ar-SA" dirty="0"/>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SA" noProof="0"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noProof="0" smtClean="0"/>
              <a:t>انقر لتحرير أنماط النص الرئيسي</a:t>
            </a:r>
          </a:p>
          <a:p>
            <a:pPr lvl="1"/>
            <a:r>
              <a:rPr lang="ar-SA" noProof="0" smtClean="0"/>
              <a:t>المستوى الثاني</a:t>
            </a:r>
          </a:p>
          <a:p>
            <a:pPr lvl="2"/>
            <a:r>
              <a:rPr lang="ar-SA" noProof="0" smtClean="0"/>
              <a:t>المستوى الثالث</a:t>
            </a:r>
          </a:p>
          <a:p>
            <a:pPr lvl="3"/>
            <a:r>
              <a:rPr lang="ar-SA" noProof="0" smtClean="0"/>
              <a:t>المستوى الرابع</a:t>
            </a:r>
          </a:p>
          <a:p>
            <a:pPr lvl="4"/>
            <a:r>
              <a:rPr lang="ar-SA" noProof="0" smtClean="0"/>
              <a:t>المستوى الخامس</a:t>
            </a:r>
            <a:endParaRPr lang="ar-SA" noProof="0"/>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dirty="0">
                <a:latin typeface="+mn-lt"/>
                <a:cs typeface="+mn-cs"/>
              </a:defRPr>
            </a:lvl1pPr>
          </a:lstStyle>
          <a:p>
            <a:pPr>
              <a:defRPr/>
            </a:pPr>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fontAlgn="auto">
              <a:spcBef>
                <a:spcPts val="0"/>
              </a:spcBef>
              <a:spcAft>
                <a:spcPts val="0"/>
              </a:spcAft>
              <a:defRPr sz="1200" smtClean="0">
                <a:latin typeface="+mn-lt"/>
                <a:cs typeface="+mn-cs"/>
              </a:defRPr>
            </a:lvl1pPr>
          </a:lstStyle>
          <a:p>
            <a:pPr>
              <a:defRPr/>
            </a:pPr>
            <a:fld id="{AB6E7A32-0F2F-4E09-8197-DA5790886D0B}" type="slidenum">
              <a:rPr lang="ar-SA"/>
              <a:pPr>
                <a:defRPr/>
              </a:pPr>
              <a:t>‹#›</a:t>
            </a:fld>
            <a:endParaRPr lang="ar-SA" dirty="0"/>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mn-lt"/>
        <a:ea typeface="+mn-ea"/>
        <a:cs typeface="+mn-cs"/>
      </a:defRPr>
    </a:lvl1pPr>
    <a:lvl2pPr marL="457200" algn="r" rtl="1" fontAlgn="base">
      <a:spcBef>
        <a:spcPct val="30000"/>
      </a:spcBef>
      <a:spcAft>
        <a:spcPct val="0"/>
      </a:spcAft>
      <a:defRPr sz="1200" kern="1200">
        <a:solidFill>
          <a:schemeClr val="tx1"/>
        </a:solidFill>
        <a:latin typeface="+mn-lt"/>
        <a:ea typeface="+mn-ea"/>
        <a:cs typeface="+mn-cs"/>
      </a:defRPr>
    </a:lvl2pPr>
    <a:lvl3pPr marL="914400" algn="r" rtl="1" fontAlgn="base">
      <a:spcBef>
        <a:spcPct val="30000"/>
      </a:spcBef>
      <a:spcAft>
        <a:spcPct val="0"/>
      </a:spcAft>
      <a:defRPr sz="1200" kern="1200">
        <a:solidFill>
          <a:schemeClr val="tx1"/>
        </a:solidFill>
        <a:latin typeface="+mn-lt"/>
        <a:ea typeface="+mn-ea"/>
        <a:cs typeface="+mn-cs"/>
      </a:defRPr>
    </a:lvl3pPr>
    <a:lvl4pPr marL="1371600" algn="r" rtl="1" fontAlgn="base">
      <a:spcBef>
        <a:spcPct val="30000"/>
      </a:spcBef>
      <a:spcAft>
        <a:spcPct val="0"/>
      </a:spcAft>
      <a:defRPr sz="1200" kern="1200">
        <a:solidFill>
          <a:schemeClr val="tx1"/>
        </a:solidFill>
        <a:latin typeface="+mn-lt"/>
        <a:ea typeface="+mn-ea"/>
        <a:cs typeface="+mn-cs"/>
      </a:defRPr>
    </a:lvl4pPr>
    <a:lvl5pPr marL="1828800" algn="r" rtl="1" fontAlgn="base">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عنصر نائب لصورة الشريحة 1"/>
          <p:cNvSpPr>
            <a:spLocks noGrp="1" noRot="1" noChangeAspect="1"/>
          </p:cNvSpPr>
          <p:nvPr>
            <p:ph type="sldImg"/>
          </p:nvPr>
        </p:nvSpPr>
        <p:spPr bwMode="auto">
          <a:noFill/>
          <a:ln>
            <a:solidFill>
              <a:srgbClr val="000000"/>
            </a:solidFill>
            <a:miter lim="800000"/>
            <a:headEnd/>
            <a:tailEnd/>
          </a:ln>
        </p:spPr>
      </p:sp>
      <p:sp>
        <p:nvSpPr>
          <p:cNvPr id="23554" name="عنصر نائب للملاحظات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ar-SA" smtClean="0"/>
          </a:p>
        </p:txBody>
      </p:sp>
      <p:sp>
        <p:nvSpPr>
          <p:cNvPr id="23555"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B30A134-AEF7-456B-B2B0-8E5BA312E2D8}" type="slidenum">
              <a:rPr lang="ar-SA"/>
              <a:pPr fontAlgn="base">
                <a:spcBef>
                  <a:spcPct val="0"/>
                </a:spcBef>
                <a:spcAft>
                  <a:spcPct val="0"/>
                </a:spcAft>
              </a:pPr>
              <a:t>9</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عنصر نائب لصورة الشريحة 1"/>
          <p:cNvSpPr>
            <a:spLocks noGrp="1" noRot="1" noChangeAspect="1"/>
          </p:cNvSpPr>
          <p:nvPr>
            <p:ph type="sldImg"/>
          </p:nvPr>
        </p:nvSpPr>
        <p:spPr bwMode="auto">
          <a:noFill/>
          <a:ln>
            <a:solidFill>
              <a:srgbClr val="000000"/>
            </a:solidFill>
            <a:miter lim="800000"/>
            <a:headEnd/>
            <a:tailEnd/>
          </a:ln>
        </p:spPr>
      </p:sp>
      <p:sp>
        <p:nvSpPr>
          <p:cNvPr id="25602" name="عنصر نائب للملاحظات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ar-SA" smtClean="0"/>
          </a:p>
        </p:txBody>
      </p:sp>
      <p:sp>
        <p:nvSpPr>
          <p:cNvPr id="25603"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CA4F8A5-E24D-4DB9-B6AD-3ACE07BC8D92}" type="slidenum">
              <a:rPr lang="ar-SA"/>
              <a:pPr fontAlgn="base">
                <a:spcBef>
                  <a:spcPct val="0"/>
                </a:spcBef>
                <a:spcAft>
                  <a:spcPct val="0"/>
                </a:spcAft>
              </a:pPr>
              <a:t>10</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2.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2.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3.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4.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5.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6.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7.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8.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9.wav"/></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audio" Target="../media/audio10.wav"/><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4" name="مستطيل 7"/>
          <p:cNvSpPr/>
          <p:nvPr/>
        </p:nvSpPr>
        <p:spPr>
          <a:xfrm flipH="1">
            <a:off x="2667000" y="0"/>
            <a:ext cx="6477000" cy="6858000"/>
          </a:xfrm>
          <a:prstGeom prst="rect">
            <a:avLst/>
          </a:prstGeom>
          <a:blipFill>
            <a:blip r:embed="rId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5" name="رابط مستقيم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12" name="عنوان 11"/>
          <p:cNvSpPr>
            <a:spLocks noGrp="1"/>
          </p:cNvSpPr>
          <p:nvPr>
            <p:ph type="ctrTitle"/>
          </p:nvPr>
        </p:nvSpPr>
        <p:spPr>
          <a:xfrm>
            <a:off x="3366868" y="533400"/>
            <a:ext cx="5105400" cy="2868168"/>
          </a:xfrm>
        </p:spPr>
        <p:txBody>
          <a:bodyPr>
            <a:noAutofit/>
          </a:bodyPr>
          <a:lstStyle>
            <a:lvl1pPr algn="r">
              <a:defRPr sz="4200" b="1"/>
            </a:lvl1pPr>
            <a:extLst/>
          </a:lstStyle>
          <a:p>
            <a:r>
              <a:rPr lang="ar-SA" smtClean="0"/>
              <a:t>انقر لتحرير نمط العنوان الرئيسي</a:t>
            </a:r>
            <a:endParaRPr lang="en-US"/>
          </a:p>
        </p:txBody>
      </p:sp>
      <p:sp>
        <p:nvSpPr>
          <p:cNvPr id="25" name="عنوان فرعي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ar-SA" smtClean="0"/>
              <a:t>انقر لتحرير نمط العنوان الثانوي الرئيسي</a:t>
            </a:r>
            <a:endParaRPr lang="en-US"/>
          </a:p>
        </p:txBody>
      </p:sp>
      <p:sp>
        <p:nvSpPr>
          <p:cNvPr id="6" name="عنصر نائب للتاريخ 30"/>
          <p:cNvSpPr>
            <a:spLocks noGrp="1"/>
          </p:cNvSpPr>
          <p:nvPr>
            <p:ph type="dt" sz="half" idx="10"/>
          </p:nvPr>
        </p:nvSpPr>
        <p:spPr>
          <a:xfrm>
            <a:off x="5870575" y="6557963"/>
            <a:ext cx="2003425" cy="227012"/>
          </a:xfrm>
        </p:spPr>
        <p:txBody>
          <a:bodyPr/>
          <a:lstStyle>
            <a:lvl1pPr>
              <a:defRPr lang="en-US" smtClean="0">
                <a:solidFill>
                  <a:srgbClr val="FFFFFF"/>
                </a:solidFill>
              </a:defRPr>
            </a:lvl1pPr>
            <a:extLst/>
          </a:lstStyle>
          <a:p>
            <a:pPr>
              <a:defRPr/>
            </a:pPr>
            <a:fld id="{54C0D6B4-BA8E-47FF-946E-D294D86C4BCE}" type="datetimeFigureOut">
              <a:rPr lang="ar-SA"/>
              <a:pPr>
                <a:defRPr/>
              </a:pPr>
              <a:t>17/03/33</a:t>
            </a:fld>
            <a:endParaRPr lang="ar-SA" dirty="0"/>
          </a:p>
        </p:txBody>
      </p:sp>
      <p:sp>
        <p:nvSpPr>
          <p:cNvPr id="7" name="عنصر نائب للتذييل 17"/>
          <p:cNvSpPr>
            <a:spLocks noGrp="1"/>
          </p:cNvSpPr>
          <p:nvPr>
            <p:ph type="ftr" sz="quarter" idx="11"/>
          </p:nvPr>
        </p:nvSpPr>
        <p:spPr>
          <a:xfrm>
            <a:off x="2819400" y="6557963"/>
            <a:ext cx="2927350" cy="228600"/>
          </a:xfrm>
        </p:spPr>
        <p:txBody>
          <a:bodyPr/>
          <a:lstStyle>
            <a:lvl1pPr>
              <a:defRPr lang="en-US" dirty="0">
                <a:solidFill>
                  <a:srgbClr val="FFFFFF"/>
                </a:solidFill>
              </a:defRPr>
            </a:lvl1pPr>
            <a:extLst/>
          </a:lstStyle>
          <a:p>
            <a:pPr>
              <a:defRPr/>
            </a:pPr>
            <a:endParaRPr lang="ar-SA"/>
          </a:p>
        </p:txBody>
      </p:sp>
      <p:sp>
        <p:nvSpPr>
          <p:cNvPr id="8" name="عنصر نائب لرقم الشريحة 28"/>
          <p:cNvSpPr>
            <a:spLocks noGrp="1"/>
          </p:cNvSpPr>
          <p:nvPr>
            <p:ph type="sldNum" sz="quarter" idx="12"/>
          </p:nvPr>
        </p:nvSpPr>
        <p:spPr>
          <a:xfrm>
            <a:off x="7880350" y="6556375"/>
            <a:ext cx="588963" cy="228600"/>
          </a:xfrm>
        </p:spPr>
        <p:txBody>
          <a:bodyPr/>
          <a:lstStyle>
            <a:lvl1pPr>
              <a:defRPr lang="en-US" smtClean="0">
                <a:solidFill>
                  <a:srgbClr val="FFFFFF"/>
                </a:solidFill>
              </a:defRPr>
            </a:lvl1pPr>
            <a:extLst/>
          </a:lstStyle>
          <a:p>
            <a:pPr>
              <a:defRPr/>
            </a:pPr>
            <a:fld id="{9C8078D4-82D7-4A42-9986-7B53F3BA8B65}" type="slidenum">
              <a:rPr lang="ar-SA"/>
              <a:pPr>
                <a:defRPr/>
              </a:pPr>
              <a:t>‹#›</a:t>
            </a:fld>
            <a:endParaRPr lang="ar-SA" dirty="0"/>
          </a:p>
        </p:txBody>
      </p:sp>
    </p:spTree>
  </p:cSld>
  <p:clrMapOvr>
    <a:overrideClrMapping bg1="lt1" tx1="dk1" bg2="lt2" tx2="dk2" accent1="accent1" accent2="accent2" accent3="accent3" accent4="accent4" accent5="accent5" accent6="accent6" hlink="hlink" folHlink="folHlink"/>
  </p:clrMapOvr>
  <p:transition>
    <p:cut/>
    <p:sndAc>
      <p:stSnd>
        <p:snd r:embed="rId1" name="cashreg.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6"/>
          <p:cNvSpPr>
            <a:spLocks noGrp="1"/>
          </p:cNvSpPr>
          <p:nvPr>
            <p:ph type="dt" sz="half" idx="10"/>
          </p:nvPr>
        </p:nvSpPr>
        <p:spPr/>
        <p:txBody>
          <a:bodyPr/>
          <a:lstStyle>
            <a:lvl1pPr>
              <a:defRPr/>
            </a:lvl1pPr>
          </a:lstStyle>
          <a:p>
            <a:pPr>
              <a:defRPr/>
            </a:pPr>
            <a:fld id="{130C9B97-ACF1-41DF-82C6-DBF1F2A463C6}" type="datetimeFigureOut">
              <a:rPr lang="ar-SA"/>
              <a:pPr>
                <a:defRPr/>
              </a:pPr>
              <a:t>17/03/33</a:t>
            </a:fld>
            <a:endParaRPr lang="ar-SA" dirty="0"/>
          </a:p>
        </p:txBody>
      </p:sp>
      <p:sp>
        <p:nvSpPr>
          <p:cNvPr id="5" name="عنصر نائب للتذييل 3"/>
          <p:cNvSpPr>
            <a:spLocks noGrp="1"/>
          </p:cNvSpPr>
          <p:nvPr>
            <p:ph type="ftr" sz="quarter" idx="11"/>
          </p:nvPr>
        </p:nvSpPr>
        <p:spPr/>
        <p:txBody>
          <a:bodyPr/>
          <a:lstStyle>
            <a:lvl1pPr>
              <a:defRPr/>
            </a:lvl1pPr>
          </a:lstStyle>
          <a:p>
            <a:pPr>
              <a:defRPr/>
            </a:pPr>
            <a:endParaRPr lang="ar-SA"/>
          </a:p>
        </p:txBody>
      </p:sp>
      <p:sp>
        <p:nvSpPr>
          <p:cNvPr id="6" name="عنصر نائب لرقم الشريحة 15"/>
          <p:cNvSpPr>
            <a:spLocks noGrp="1"/>
          </p:cNvSpPr>
          <p:nvPr>
            <p:ph type="sldNum" sz="quarter" idx="12"/>
          </p:nvPr>
        </p:nvSpPr>
        <p:spPr/>
        <p:txBody>
          <a:bodyPr/>
          <a:lstStyle>
            <a:lvl1pPr>
              <a:defRPr/>
            </a:lvl1pPr>
          </a:lstStyle>
          <a:p>
            <a:pPr>
              <a:defRPr/>
            </a:pPr>
            <a:fld id="{32B63764-45D6-4CA6-AF97-CAFD5C22098F}" type="slidenum">
              <a:rPr lang="ar-SA"/>
              <a:pPr>
                <a:defRPr/>
              </a:pPr>
              <a:t>‹#›</a:t>
            </a:fld>
            <a:endParaRPr lang="ar-SA" dirty="0"/>
          </a:p>
        </p:txBody>
      </p:sp>
    </p:spTree>
  </p:cSld>
  <p:clrMapOvr>
    <a:masterClrMapping/>
  </p:clrMapOvr>
  <p:transition>
    <p:cut/>
    <p:sndAc>
      <p:stSnd>
        <p:snd r:embed="rId1" name="cashreg.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274955"/>
            <a:ext cx="1524000" cy="5851525"/>
          </a:xfrm>
        </p:spPr>
        <p:txBody>
          <a:bodyPr vert="eaVert" anchor="t"/>
          <a:lstStyle>
            <a:extLs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42"/>
            <a:ext cx="6019800" cy="5851525"/>
          </a:xfrm>
        </p:spPr>
        <p:txBody>
          <a:bodyPr vert="eaVert"/>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a:xfrm>
            <a:off x="4243388" y="6557963"/>
            <a:ext cx="2001837" cy="227012"/>
          </a:xfrm>
        </p:spPr>
        <p:txBody>
          <a:bodyPr/>
          <a:lstStyle>
            <a:lvl1pPr>
              <a:defRPr/>
            </a:lvl1pPr>
            <a:extLst/>
          </a:lstStyle>
          <a:p>
            <a:pPr>
              <a:defRPr/>
            </a:pPr>
            <a:fld id="{CC0D6319-1559-4B02-8D10-9B8F8589FD9E}" type="datetimeFigureOut">
              <a:rPr lang="ar-SA"/>
              <a:pPr>
                <a:defRPr/>
              </a:pPr>
              <a:t>17/03/33</a:t>
            </a:fld>
            <a:endParaRPr lang="ar-SA" dirty="0"/>
          </a:p>
        </p:txBody>
      </p:sp>
      <p:sp>
        <p:nvSpPr>
          <p:cNvPr id="5" name="عنصر نائب للتذييل 4"/>
          <p:cNvSpPr>
            <a:spLocks noGrp="1"/>
          </p:cNvSpPr>
          <p:nvPr>
            <p:ph type="ftr" sz="quarter" idx="11"/>
          </p:nvPr>
        </p:nvSpPr>
        <p:spPr>
          <a:xfrm>
            <a:off x="457200" y="6556375"/>
            <a:ext cx="3657600" cy="228600"/>
          </a:xfrm>
        </p:spPr>
        <p:txBody>
          <a:bodyPr/>
          <a:lstStyle>
            <a:lvl1pPr>
              <a:defRPr/>
            </a:lvl1pPr>
            <a:extLst/>
          </a:lstStyle>
          <a:p>
            <a:pPr>
              <a:defRPr/>
            </a:pPr>
            <a:endParaRPr lang="ar-SA"/>
          </a:p>
        </p:txBody>
      </p:sp>
      <p:sp>
        <p:nvSpPr>
          <p:cNvPr id="6" name="عنصر نائب لرقم الشريحة 5"/>
          <p:cNvSpPr>
            <a:spLocks noGrp="1"/>
          </p:cNvSpPr>
          <p:nvPr>
            <p:ph type="sldNum" sz="quarter" idx="12"/>
          </p:nvPr>
        </p:nvSpPr>
        <p:spPr>
          <a:xfrm>
            <a:off x="6254750" y="6553200"/>
            <a:ext cx="587375" cy="228600"/>
          </a:xfrm>
        </p:spPr>
        <p:txBody>
          <a:bodyPr/>
          <a:lstStyle>
            <a:lvl1pPr>
              <a:defRPr smtClean="0">
                <a:solidFill>
                  <a:schemeClr val="tx2"/>
                </a:solidFill>
              </a:defRPr>
            </a:lvl1pPr>
            <a:extLst/>
          </a:lstStyle>
          <a:p>
            <a:pPr>
              <a:defRPr/>
            </a:pPr>
            <a:fld id="{8CDC23B4-2BB0-4652-96E0-47EA601FF106}" type="slidenum">
              <a:rPr lang="ar-SA"/>
              <a:pPr>
                <a:defRPr/>
              </a:pPr>
              <a:t>‹#›</a:t>
            </a:fld>
            <a:endParaRPr lang="ar-SA" dirty="0"/>
          </a:p>
        </p:txBody>
      </p:sp>
    </p:spTree>
  </p:cSld>
  <p:clrMapOvr>
    <a:masterClrMapping/>
  </p:clrMapOvr>
  <p:transition>
    <p:cut/>
    <p:sndAc>
      <p:stSnd>
        <p:snd r:embed="rId1" name="cashreg.wav"/>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6"/>
          <p:cNvSpPr>
            <a:spLocks noGrp="1"/>
          </p:cNvSpPr>
          <p:nvPr>
            <p:ph type="dt" sz="half" idx="10"/>
          </p:nvPr>
        </p:nvSpPr>
        <p:spPr/>
        <p:txBody>
          <a:bodyPr/>
          <a:lstStyle>
            <a:lvl1pPr>
              <a:defRPr/>
            </a:lvl1pPr>
          </a:lstStyle>
          <a:p>
            <a:pPr>
              <a:defRPr/>
            </a:pPr>
            <a:fld id="{DCB50494-D1A7-4990-B885-BF1DB81FA805}" type="datetimeFigureOut">
              <a:rPr lang="ar-SA"/>
              <a:pPr>
                <a:defRPr/>
              </a:pPr>
              <a:t>17/03/33</a:t>
            </a:fld>
            <a:endParaRPr lang="ar-SA" dirty="0"/>
          </a:p>
        </p:txBody>
      </p:sp>
      <p:sp>
        <p:nvSpPr>
          <p:cNvPr id="5" name="عنصر نائب للتذييل 3"/>
          <p:cNvSpPr>
            <a:spLocks noGrp="1"/>
          </p:cNvSpPr>
          <p:nvPr>
            <p:ph type="ftr" sz="quarter" idx="11"/>
          </p:nvPr>
        </p:nvSpPr>
        <p:spPr/>
        <p:txBody>
          <a:bodyPr/>
          <a:lstStyle>
            <a:lvl1pPr>
              <a:defRPr/>
            </a:lvl1pPr>
          </a:lstStyle>
          <a:p>
            <a:pPr>
              <a:defRPr/>
            </a:pPr>
            <a:endParaRPr lang="ar-SA"/>
          </a:p>
        </p:txBody>
      </p:sp>
      <p:sp>
        <p:nvSpPr>
          <p:cNvPr id="6" name="عنصر نائب لرقم الشريحة 15"/>
          <p:cNvSpPr>
            <a:spLocks noGrp="1"/>
          </p:cNvSpPr>
          <p:nvPr>
            <p:ph type="sldNum" sz="quarter" idx="12"/>
          </p:nvPr>
        </p:nvSpPr>
        <p:spPr/>
        <p:txBody>
          <a:bodyPr/>
          <a:lstStyle>
            <a:lvl1pPr>
              <a:defRPr/>
            </a:lvl1pPr>
          </a:lstStyle>
          <a:p>
            <a:pPr>
              <a:defRPr/>
            </a:pPr>
            <a:fld id="{B95443D6-C1F5-412F-980F-CC717D53484D}" type="slidenum">
              <a:rPr lang="ar-SA"/>
              <a:pPr>
                <a:defRPr/>
              </a:pPr>
              <a:t>‹#›</a:t>
            </a:fld>
            <a:endParaRPr lang="ar-SA" dirty="0"/>
          </a:p>
        </p:txBody>
      </p:sp>
    </p:spTree>
  </p:cSld>
  <p:clrMapOvr>
    <a:masterClrMapping/>
  </p:clrMapOvr>
  <p:transition>
    <p:cut/>
    <p:sndAc>
      <p:stSnd>
        <p:snd r:embed="rId1" name="cashreg.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2821837"/>
            <a:ext cx="6255488" cy="1362075"/>
          </a:xfrm>
        </p:spPr>
        <p:txBody>
          <a:bodyPr anchor="t"/>
          <a:lstStyle>
            <a:lvl1pPr algn="r">
              <a:buNone/>
              <a:defRPr sz="4200" b="1" cap="all"/>
            </a:lvl1pPr>
            <a:extLst/>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ar-SA" smtClean="0"/>
              <a:t>انقر لتحرير أنماط النص الرئيسي</a:t>
            </a:r>
          </a:p>
        </p:txBody>
      </p:sp>
      <p:sp>
        <p:nvSpPr>
          <p:cNvPr id="4" name="عنصر نائب للتاريخ 3"/>
          <p:cNvSpPr>
            <a:spLocks noGrp="1"/>
          </p:cNvSpPr>
          <p:nvPr>
            <p:ph type="dt" sz="half" idx="10"/>
          </p:nvPr>
        </p:nvSpPr>
        <p:spPr>
          <a:xfrm>
            <a:off x="4724400" y="6556375"/>
            <a:ext cx="2001838" cy="227013"/>
          </a:xfrm>
        </p:spPr>
        <p:txBody>
          <a:bodyPr/>
          <a:lstStyle>
            <a:lvl1pPr>
              <a:defRPr smtClean="0">
                <a:solidFill>
                  <a:schemeClr val="tx2"/>
                </a:solidFill>
              </a:defRPr>
            </a:lvl1pPr>
            <a:extLst/>
          </a:lstStyle>
          <a:p>
            <a:pPr>
              <a:defRPr/>
            </a:pPr>
            <a:fld id="{CBA345AC-C0DA-4EB8-A16A-33A268E71C3F}" type="datetimeFigureOut">
              <a:rPr lang="ar-SA"/>
              <a:pPr>
                <a:defRPr/>
              </a:pPr>
              <a:t>17/03/33</a:t>
            </a:fld>
            <a:endParaRPr lang="ar-SA" dirty="0"/>
          </a:p>
        </p:txBody>
      </p:sp>
      <p:sp>
        <p:nvSpPr>
          <p:cNvPr id="5" name="عنصر نائب للتذييل 4"/>
          <p:cNvSpPr>
            <a:spLocks noGrp="1"/>
          </p:cNvSpPr>
          <p:nvPr>
            <p:ph type="ftr" sz="quarter" idx="11"/>
          </p:nvPr>
        </p:nvSpPr>
        <p:spPr>
          <a:xfrm>
            <a:off x="1735138" y="6556375"/>
            <a:ext cx="2895600" cy="228600"/>
          </a:xfrm>
        </p:spPr>
        <p:txBody>
          <a:bodyPr/>
          <a:lstStyle>
            <a:lvl1pPr>
              <a:defRPr dirty="0">
                <a:solidFill>
                  <a:schemeClr val="tx2"/>
                </a:solidFill>
              </a:defRPr>
            </a:lvl1pPr>
            <a:extLst/>
          </a:lstStyle>
          <a:p>
            <a:pPr>
              <a:defRPr/>
            </a:pPr>
            <a:endParaRPr lang="ar-SA"/>
          </a:p>
        </p:txBody>
      </p:sp>
      <p:sp>
        <p:nvSpPr>
          <p:cNvPr id="6" name="عنصر نائب لرقم الشريحة 5"/>
          <p:cNvSpPr>
            <a:spLocks noGrp="1"/>
          </p:cNvSpPr>
          <p:nvPr>
            <p:ph type="sldNum" sz="quarter" idx="12"/>
          </p:nvPr>
        </p:nvSpPr>
        <p:spPr>
          <a:xfrm>
            <a:off x="6734175" y="6554788"/>
            <a:ext cx="587375" cy="228600"/>
          </a:xfrm>
        </p:spPr>
        <p:txBody>
          <a:bodyPr/>
          <a:lstStyle>
            <a:lvl1pPr>
              <a:defRPr/>
            </a:lvl1pPr>
            <a:extLst/>
          </a:lstStyle>
          <a:p>
            <a:pPr>
              <a:defRPr/>
            </a:pPr>
            <a:fld id="{8C1D2365-EB8E-4AA8-8AEC-44BAED2468EA}" type="slidenum">
              <a:rPr lang="ar-SA"/>
              <a:pPr>
                <a:defRPr/>
              </a:pPr>
              <a:t>‹#›</a:t>
            </a:fld>
            <a:endParaRPr lang="ar-SA" dirty="0"/>
          </a:p>
        </p:txBody>
      </p:sp>
    </p:spTree>
  </p:cSld>
  <p:clrMapOvr>
    <a:overrideClrMapping bg1="lt1" tx1="dk1" bg2="lt2" tx2="dk2" accent1="accent1" accent2="accent2" accent3="accent3" accent4="accent4" accent5="accent5" accent6="accent6" hlink="hlink" folHlink="folHlink"/>
  </p:clrMapOvr>
  <p:transition>
    <p:cut/>
    <p:sndAc>
      <p:stSnd>
        <p:snd r:embed="rId1" name="cashreg.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26"/>
          <p:cNvSpPr>
            <a:spLocks noGrp="1"/>
          </p:cNvSpPr>
          <p:nvPr>
            <p:ph type="dt" sz="half" idx="10"/>
          </p:nvPr>
        </p:nvSpPr>
        <p:spPr/>
        <p:txBody>
          <a:bodyPr/>
          <a:lstStyle>
            <a:lvl1pPr>
              <a:defRPr/>
            </a:lvl1pPr>
          </a:lstStyle>
          <a:p>
            <a:pPr>
              <a:defRPr/>
            </a:pPr>
            <a:fld id="{AF610326-0753-49E4-8245-4879FDACB264}" type="datetimeFigureOut">
              <a:rPr lang="ar-SA"/>
              <a:pPr>
                <a:defRPr/>
              </a:pPr>
              <a:t>17/03/33</a:t>
            </a:fld>
            <a:endParaRPr lang="ar-SA" dirty="0"/>
          </a:p>
        </p:txBody>
      </p:sp>
      <p:sp>
        <p:nvSpPr>
          <p:cNvPr id="6" name="عنصر نائب للتذييل 3"/>
          <p:cNvSpPr>
            <a:spLocks noGrp="1"/>
          </p:cNvSpPr>
          <p:nvPr>
            <p:ph type="ftr" sz="quarter" idx="11"/>
          </p:nvPr>
        </p:nvSpPr>
        <p:spPr/>
        <p:txBody>
          <a:bodyPr/>
          <a:lstStyle>
            <a:lvl1pPr>
              <a:defRPr/>
            </a:lvl1pPr>
          </a:lstStyle>
          <a:p>
            <a:pPr>
              <a:defRPr/>
            </a:pPr>
            <a:endParaRPr lang="ar-SA"/>
          </a:p>
        </p:txBody>
      </p:sp>
      <p:sp>
        <p:nvSpPr>
          <p:cNvPr id="7" name="عنصر نائب لرقم الشريحة 15"/>
          <p:cNvSpPr>
            <a:spLocks noGrp="1"/>
          </p:cNvSpPr>
          <p:nvPr>
            <p:ph type="sldNum" sz="quarter" idx="12"/>
          </p:nvPr>
        </p:nvSpPr>
        <p:spPr/>
        <p:txBody>
          <a:bodyPr/>
          <a:lstStyle>
            <a:lvl1pPr>
              <a:defRPr/>
            </a:lvl1pPr>
          </a:lstStyle>
          <a:p>
            <a:pPr>
              <a:defRPr/>
            </a:pPr>
            <a:fld id="{6231D63E-469B-4B38-B55E-BCEBADA80005}" type="slidenum">
              <a:rPr lang="ar-SA"/>
              <a:pPr>
                <a:defRPr/>
              </a:pPr>
              <a:t>‹#›</a:t>
            </a:fld>
            <a:endParaRPr lang="ar-SA" dirty="0"/>
          </a:p>
        </p:txBody>
      </p:sp>
    </p:spTree>
  </p:cSld>
  <p:clrMapOvr>
    <a:masterClrMapping/>
  </p:clrMapOvr>
  <p:transition>
    <p:cut/>
    <p:sndAc>
      <p:stSnd>
        <p:snd r:embed="rId1" name="cashreg.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lvl1pPr>
              <a:defRPr/>
            </a:lvl1pPr>
            <a:extLst/>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ar-SA" smtClean="0"/>
              <a:t>انقر لتحرير أنماط النص الرئيسي</a:t>
            </a:r>
          </a:p>
        </p:txBody>
      </p:sp>
      <p:sp>
        <p:nvSpPr>
          <p:cNvPr id="4" name="عنصر نائب للنص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ar-SA" smtClean="0"/>
              <a:t>انقر لتحرير أنماط النص الرئيسي</a:t>
            </a:r>
          </a:p>
        </p:txBody>
      </p:sp>
      <p:sp>
        <p:nvSpPr>
          <p:cNvPr id="5" name="عنصر نائب للمحتوى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محتوى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26"/>
          <p:cNvSpPr>
            <a:spLocks noGrp="1"/>
          </p:cNvSpPr>
          <p:nvPr>
            <p:ph type="dt" sz="half" idx="10"/>
          </p:nvPr>
        </p:nvSpPr>
        <p:spPr/>
        <p:txBody>
          <a:bodyPr/>
          <a:lstStyle>
            <a:lvl1pPr>
              <a:defRPr/>
            </a:lvl1pPr>
          </a:lstStyle>
          <a:p>
            <a:pPr>
              <a:defRPr/>
            </a:pPr>
            <a:fld id="{13791147-F6C4-4807-8F68-88BE2613E49C}" type="datetimeFigureOut">
              <a:rPr lang="ar-SA"/>
              <a:pPr>
                <a:defRPr/>
              </a:pPr>
              <a:t>17/03/33</a:t>
            </a:fld>
            <a:endParaRPr lang="ar-SA" dirty="0"/>
          </a:p>
        </p:txBody>
      </p:sp>
      <p:sp>
        <p:nvSpPr>
          <p:cNvPr id="8" name="عنصر نائب للتذييل 3"/>
          <p:cNvSpPr>
            <a:spLocks noGrp="1"/>
          </p:cNvSpPr>
          <p:nvPr>
            <p:ph type="ftr" sz="quarter" idx="11"/>
          </p:nvPr>
        </p:nvSpPr>
        <p:spPr/>
        <p:txBody>
          <a:bodyPr/>
          <a:lstStyle>
            <a:lvl1pPr>
              <a:defRPr/>
            </a:lvl1pPr>
          </a:lstStyle>
          <a:p>
            <a:pPr>
              <a:defRPr/>
            </a:pPr>
            <a:endParaRPr lang="ar-SA"/>
          </a:p>
        </p:txBody>
      </p:sp>
      <p:sp>
        <p:nvSpPr>
          <p:cNvPr id="9" name="عنصر نائب لرقم الشريحة 15"/>
          <p:cNvSpPr>
            <a:spLocks noGrp="1"/>
          </p:cNvSpPr>
          <p:nvPr>
            <p:ph type="sldNum" sz="quarter" idx="12"/>
          </p:nvPr>
        </p:nvSpPr>
        <p:spPr/>
        <p:txBody>
          <a:bodyPr/>
          <a:lstStyle>
            <a:lvl1pPr>
              <a:defRPr/>
            </a:lvl1pPr>
          </a:lstStyle>
          <a:p>
            <a:pPr>
              <a:defRPr/>
            </a:pPr>
            <a:fld id="{D242EE85-1F6F-4040-9029-43E330ED1427}" type="slidenum">
              <a:rPr lang="ar-SA"/>
              <a:pPr>
                <a:defRPr/>
              </a:pPr>
              <a:t>‹#›</a:t>
            </a:fld>
            <a:endParaRPr lang="ar-SA" dirty="0"/>
          </a:p>
        </p:txBody>
      </p:sp>
    </p:spTree>
  </p:cSld>
  <p:clrMapOvr>
    <a:masterClrMapping/>
  </p:clrMapOvr>
  <p:transition>
    <p:cut/>
    <p:sndAc>
      <p:stSnd>
        <p:snd r:embed="rId1" name="cashreg.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lang="ar-SA" smtClean="0"/>
              <a:t>انقر لتحرير نمط العنوان الرئيسي</a:t>
            </a:r>
            <a:endParaRPr lang="en-US"/>
          </a:p>
        </p:txBody>
      </p:sp>
      <p:sp>
        <p:nvSpPr>
          <p:cNvPr id="3" name="عنصر نائب للتاريخ 26"/>
          <p:cNvSpPr>
            <a:spLocks noGrp="1"/>
          </p:cNvSpPr>
          <p:nvPr>
            <p:ph type="dt" sz="half" idx="10"/>
          </p:nvPr>
        </p:nvSpPr>
        <p:spPr/>
        <p:txBody>
          <a:bodyPr/>
          <a:lstStyle>
            <a:lvl1pPr>
              <a:defRPr/>
            </a:lvl1pPr>
          </a:lstStyle>
          <a:p>
            <a:pPr>
              <a:defRPr/>
            </a:pPr>
            <a:fld id="{6812C284-D0CC-4DF9-A9DE-AEA543691A1A}" type="datetimeFigureOut">
              <a:rPr lang="ar-SA"/>
              <a:pPr>
                <a:defRPr/>
              </a:pPr>
              <a:t>17/03/33</a:t>
            </a:fld>
            <a:endParaRPr lang="ar-SA" dirty="0"/>
          </a:p>
        </p:txBody>
      </p:sp>
      <p:sp>
        <p:nvSpPr>
          <p:cNvPr id="4" name="عنصر نائب للتذييل 3"/>
          <p:cNvSpPr>
            <a:spLocks noGrp="1"/>
          </p:cNvSpPr>
          <p:nvPr>
            <p:ph type="ftr" sz="quarter" idx="11"/>
          </p:nvPr>
        </p:nvSpPr>
        <p:spPr/>
        <p:txBody>
          <a:bodyPr/>
          <a:lstStyle>
            <a:lvl1pPr>
              <a:defRPr/>
            </a:lvl1pPr>
          </a:lstStyle>
          <a:p>
            <a:pPr>
              <a:defRPr/>
            </a:pPr>
            <a:endParaRPr lang="ar-SA"/>
          </a:p>
        </p:txBody>
      </p:sp>
      <p:sp>
        <p:nvSpPr>
          <p:cNvPr id="5" name="عنصر نائب لرقم الشريحة 15"/>
          <p:cNvSpPr>
            <a:spLocks noGrp="1"/>
          </p:cNvSpPr>
          <p:nvPr>
            <p:ph type="sldNum" sz="quarter" idx="12"/>
          </p:nvPr>
        </p:nvSpPr>
        <p:spPr/>
        <p:txBody>
          <a:bodyPr/>
          <a:lstStyle>
            <a:lvl1pPr>
              <a:defRPr/>
            </a:lvl1pPr>
          </a:lstStyle>
          <a:p>
            <a:pPr>
              <a:defRPr/>
            </a:pPr>
            <a:fld id="{0FEE0AEF-F118-4BD9-83ED-0B4E1E61A899}" type="slidenum">
              <a:rPr lang="ar-SA"/>
              <a:pPr>
                <a:defRPr/>
              </a:pPr>
              <a:t>‹#›</a:t>
            </a:fld>
            <a:endParaRPr lang="ar-SA" dirty="0"/>
          </a:p>
        </p:txBody>
      </p:sp>
    </p:spTree>
  </p:cSld>
  <p:clrMapOvr>
    <a:masterClrMapping/>
  </p:clrMapOvr>
  <p:transition>
    <p:cut/>
    <p:sndAc>
      <p:stSnd>
        <p:snd r:embed="rId1" name="cashreg.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26"/>
          <p:cNvSpPr>
            <a:spLocks noGrp="1"/>
          </p:cNvSpPr>
          <p:nvPr>
            <p:ph type="dt" sz="half" idx="10"/>
          </p:nvPr>
        </p:nvSpPr>
        <p:spPr/>
        <p:txBody>
          <a:bodyPr/>
          <a:lstStyle>
            <a:lvl1pPr>
              <a:defRPr/>
            </a:lvl1pPr>
          </a:lstStyle>
          <a:p>
            <a:pPr>
              <a:defRPr/>
            </a:pPr>
            <a:fld id="{9224A187-C830-4B01-9476-27DECB64B90B}" type="datetimeFigureOut">
              <a:rPr lang="ar-SA"/>
              <a:pPr>
                <a:defRPr/>
              </a:pPr>
              <a:t>17/03/33</a:t>
            </a:fld>
            <a:endParaRPr lang="ar-SA" dirty="0"/>
          </a:p>
        </p:txBody>
      </p:sp>
      <p:sp>
        <p:nvSpPr>
          <p:cNvPr id="3" name="عنصر نائب للتذييل 3"/>
          <p:cNvSpPr>
            <a:spLocks noGrp="1"/>
          </p:cNvSpPr>
          <p:nvPr>
            <p:ph type="ftr" sz="quarter" idx="11"/>
          </p:nvPr>
        </p:nvSpPr>
        <p:spPr/>
        <p:txBody>
          <a:bodyPr/>
          <a:lstStyle>
            <a:lvl1pPr>
              <a:defRPr/>
            </a:lvl1pPr>
          </a:lstStyle>
          <a:p>
            <a:pPr>
              <a:defRPr/>
            </a:pPr>
            <a:endParaRPr lang="ar-SA"/>
          </a:p>
        </p:txBody>
      </p:sp>
      <p:sp>
        <p:nvSpPr>
          <p:cNvPr id="4" name="عنصر نائب لرقم الشريحة 15"/>
          <p:cNvSpPr>
            <a:spLocks noGrp="1"/>
          </p:cNvSpPr>
          <p:nvPr>
            <p:ph type="sldNum" sz="quarter" idx="12"/>
          </p:nvPr>
        </p:nvSpPr>
        <p:spPr/>
        <p:txBody>
          <a:bodyPr/>
          <a:lstStyle>
            <a:lvl1pPr>
              <a:defRPr/>
            </a:lvl1pPr>
          </a:lstStyle>
          <a:p>
            <a:pPr>
              <a:defRPr/>
            </a:pPr>
            <a:fld id="{8E90D4EB-1883-4523-85ED-8DC3DF5CB49E}" type="slidenum">
              <a:rPr lang="ar-SA"/>
              <a:pPr>
                <a:defRPr/>
              </a:pPr>
              <a:t>‹#›</a:t>
            </a:fld>
            <a:endParaRPr lang="ar-SA" dirty="0"/>
          </a:p>
        </p:txBody>
      </p:sp>
    </p:spTree>
  </p:cSld>
  <p:clrMapOvr>
    <a:masterClrMapping/>
  </p:clrMapOvr>
  <p:transition>
    <p:cut/>
    <p:sndAc>
      <p:stSnd>
        <p:snd r:embed="rId1" name="cashreg.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5897880" cy="1173480"/>
          </a:xfrm>
        </p:spPr>
        <p:txBody>
          <a:bodyPr/>
          <a:lstStyle>
            <a:lvl1pPr algn="l">
              <a:buNone/>
              <a:defRPr lang="en-US" sz="2400" baseline="0" smtClean="0"/>
            </a:lvl1pPr>
            <a:extLst/>
          </a:lstStyle>
          <a:p>
            <a:r>
              <a:rPr lang="ar-SA" smtClean="0"/>
              <a:t>انقر لتحرير نمط العنوان الرئيسي</a:t>
            </a:r>
            <a:endParaRPr lang="en-US"/>
          </a:p>
        </p:txBody>
      </p:sp>
      <p:sp>
        <p:nvSpPr>
          <p:cNvPr id="3" name="عنصر نائب للنص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ar-SA" smtClean="0"/>
              <a:t>انقر لتحرير أنماط النص الرئيسي</a:t>
            </a:r>
          </a:p>
        </p:txBody>
      </p:sp>
      <p:sp>
        <p:nvSpPr>
          <p:cNvPr id="4" name="عنصر نائب للمحتوى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26"/>
          <p:cNvSpPr>
            <a:spLocks noGrp="1"/>
          </p:cNvSpPr>
          <p:nvPr>
            <p:ph type="dt" sz="half" idx="10"/>
          </p:nvPr>
        </p:nvSpPr>
        <p:spPr/>
        <p:txBody>
          <a:bodyPr/>
          <a:lstStyle>
            <a:lvl1pPr>
              <a:defRPr/>
            </a:lvl1pPr>
          </a:lstStyle>
          <a:p>
            <a:pPr>
              <a:defRPr/>
            </a:pPr>
            <a:fld id="{E7C3323B-69B8-4B8A-BEC9-F96E5CFDA877}" type="datetimeFigureOut">
              <a:rPr lang="ar-SA"/>
              <a:pPr>
                <a:defRPr/>
              </a:pPr>
              <a:t>17/03/33</a:t>
            </a:fld>
            <a:endParaRPr lang="ar-SA" dirty="0"/>
          </a:p>
        </p:txBody>
      </p:sp>
      <p:sp>
        <p:nvSpPr>
          <p:cNvPr id="6" name="عنصر نائب للتذييل 3"/>
          <p:cNvSpPr>
            <a:spLocks noGrp="1"/>
          </p:cNvSpPr>
          <p:nvPr>
            <p:ph type="ftr" sz="quarter" idx="11"/>
          </p:nvPr>
        </p:nvSpPr>
        <p:spPr/>
        <p:txBody>
          <a:bodyPr/>
          <a:lstStyle>
            <a:lvl1pPr>
              <a:defRPr/>
            </a:lvl1pPr>
          </a:lstStyle>
          <a:p>
            <a:pPr>
              <a:defRPr/>
            </a:pPr>
            <a:endParaRPr lang="ar-SA"/>
          </a:p>
        </p:txBody>
      </p:sp>
      <p:sp>
        <p:nvSpPr>
          <p:cNvPr id="7" name="عنصر نائب لرقم الشريحة 15"/>
          <p:cNvSpPr>
            <a:spLocks noGrp="1"/>
          </p:cNvSpPr>
          <p:nvPr>
            <p:ph type="sldNum" sz="quarter" idx="12"/>
          </p:nvPr>
        </p:nvSpPr>
        <p:spPr/>
        <p:txBody>
          <a:bodyPr/>
          <a:lstStyle>
            <a:lvl1pPr>
              <a:defRPr/>
            </a:lvl1pPr>
          </a:lstStyle>
          <a:p>
            <a:pPr>
              <a:defRPr/>
            </a:pPr>
            <a:fld id="{7F8D8C1E-AE9A-43BC-9F3D-9EE75BF54085}" type="slidenum">
              <a:rPr lang="ar-SA"/>
              <a:pPr>
                <a:defRPr/>
              </a:pPr>
              <a:t>‹#›</a:t>
            </a:fld>
            <a:endParaRPr lang="ar-SA" dirty="0"/>
          </a:p>
        </p:txBody>
      </p:sp>
    </p:spTree>
  </p:cSld>
  <p:clrMapOvr>
    <a:masterClrMapping/>
  </p:clrMapOvr>
  <p:transition>
    <p:cut/>
    <p:sndAc>
      <p:stSnd>
        <p:snd r:embed="rId1" name="cashreg.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5" name="مستطيل 7"/>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مستطيل 8"/>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عنوان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ar-SA" smtClean="0"/>
              <a:t>انقر لتحرير نمط العنوان الرئيسي</a:t>
            </a:r>
            <a:endParaRPr lang="en-US" dirty="0"/>
          </a:p>
        </p:txBody>
      </p:sp>
      <p:sp>
        <p:nvSpPr>
          <p:cNvPr id="4" name="عنصر نائب للنص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ar-SA" smtClean="0"/>
              <a:t>انقر لتحرير أنماط النص الرئيسي</a:t>
            </a:r>
          </a:p>
        </p:txBody>
      </p:sp>
      <p:sp>
        <p:nvSpPr>
          <p:cNvPr id="10" name="عنصر نائب للصورة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ar-SA" noProof="0" dirty="0" smtClean="0"/>
              <a:t>انقر فوق الرمز لإضافة صورة</a:t>
            </a:r>
            <a:endParaRPr lang="en-US" noProof="0" dirty="0"/>
          </a:p>
        </p:txBody>
      </p:sp>
      <p:sp>
        <p:nvSpPr>
          <p:cNvPr id="7" name="عنصر نائب للتاريخ 4"/>
          <p:cNvSpPr>
            <a:spLocks noGrp="1"/>
          </p:cNvSpPr>
          <p:nvPr>
            <p:ph type="dt" sz="half" idx="10"/>
          </p:nvPr>
        </p:nvSpPr>
        <p:spPr/>
        <p:txBody>
          <a:bodyPr/>
          <a:lstStyle>
            <a:lvl1pPr>
              <a:defRPr/>
            </a:lvl1pPr>
            <a:extLst/>
          </a:lstStyle>
          <a:p>
            <a:pPr>
              <a:defRPr/>
            </a:pPr>
            <a:fld id="{49C3C79D-98DA-4A0A-A161-FC1B6EC7199F}" type="datetimeFigureOut">
              <a:rPr lang="ar-SA"/>
              <a:pPr>
                <a:defRPr/>
              </a:pPr>
              <a:t>17/03/33</a:t>
            </a:fld>
            <a:endParaRPr lang="ar-SA" dirty="0"/>
          </a:p>
        </p:txBody>
      </p:sp>
      <p:sp>
        <p:nvSpPr>
          <p:cNvPr id="8" name="عنصر نائب للتذييل 5"/>
          <p:cNvSpPr>
            <a:spLocks noGrp="1"/>
          </p:cNvSpPr>
          <p:nvPr>
            <p:ph type="ftr" sz="quarter" idx="11"/>
          </p:nvPr>
        </p:nvSpPr>
        <p:spPr/>
        <p:txBody>
          <a:bodyPr/>
          <a:lstStyle>
            <a:lvl1pPr>
              <a:defRPr/>
            </a:lvl1pPr>
            <a:extLst/>
          </a:lstStyle>
          <a:p>
            <a:pPr>
              <a:defRPr/>
            </a:pPr>
            <a:endParaRPr lang="ar-SA"/>
          </a:p>
        </p:txBody>
      </p:sp>
      <p:sp>
        <p:nvSpPr>
          <p:cNvPr id="9" name="عنصر نائب لرقم الشريحة 6"/>
          <p:cNvSpPr>
            <a:spLocks noGrp="1"/>
          </p:cNvSpPr>
          <p:nvPr>
            <p:ph type="sldNum" sz="quarter" idx="12"/>
          </p:nvPr>
        </p:nvSpPr>
        <p:spPr/>
        <p:txBody>
          <a:bodyPr/>
          <a:lstStyle>
            <a:lvl1pPr>
              <a:defRPr/>
            </a:lvl1pPr>
            <a:extLst/>
          </a:lstStyle>
          <a:p>
            <a:pPr>
              <a:defRPr/>
            </a:pPr>
            <a:fld id="{0C500BC8-B941-4CAE-BF0A-B99840ADD125}" type="slidenum">
              <a:rPr lang="ar-SA"/>
              <a:pPr>
                <a:defRPr/>
              </a:pPr>
              <a:t>‹#›</a:t>
            </a:fld>
            <a:endParaRPr lang="ar-SA" dirty="0"/>
          </a:p>
        </p:txBody>
      </p:sp>
    </p:spTree>
  </p:cSld>
  <p:clrMapOvr>
    <a:overrideClrMapping bg1="dk1" tx1="lt1" bg2="dk2" tx2="lt2" accent1="accent1" accent2="accent2" accent3="accent3" accent4="accent4" accent5="accent5" accent6="accent6" hlink="hlink" folHlink="folHlink"/>
  </p:clrMapOvr>
  <p:transition>
    <p:cut/>
    <p:sndAc>
      <p:stSnd>
        <p:snd r:embed="rId2" name="cashreg.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8153400" y="0"/>
            <a:ext cx="990600" cy="6858000"/>
          </a:xfrm>
          <a:prstGeom prst="rect">
            <a:avLst/>
          </a:prstGeom>
          <a:blipFill>
            <a:blip r:embed="rId14">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3" name="عنصر نائب للعنوان 2"/>
          <p:cNvSpPr>
            <a:spLocks noGrp="1"/>
          </p:cNvSpPr>
          <p:nvPr>
            <p:ph type="title"/>
          </p:nvPr>
        </p:nvSpPr>
        <p:spPr>
          <a:xfrm>
            <a:off x="457200" y="320675"/>
            <a:ext cx="7239000" cy="1143000"/>
          </a:xfrm>
          <a:prstGeom prst="rect">
            <a:avLst/>
          </a:prstGeom>
        </p:spPr>
        <p:txBody>
          <a:bodyPr vert="horz" wrap="square" lIns="45720" tIns="0" rIns="45720" bIns="0" numCol="1" anchor="b" anchorCtr="0" compatLnSpc="1">
            <a:prstTxWarp prst="textNoShape">
              <a:avLst/>
            </a:prstTxWarp>
            <a:normAutofit/>
          </a:bodyPr>
          <a:lstStyle/>
          <a:p>
            <a:pPr lvl="0"/>
            <a:r>
              <a:rPr lang="ar-SA" smtClean="0"/>
              <a:t>انقر لتحرير نمط العنوان الرئيسي</a:t>
            </a:r>
          </a:p>
        </p:txBody>
      </p:sp>
      <p:sp>
        <p:nvSpPr>
          <p:cNvPr id="1030" name="عنصر نائب للنص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27" name="عنصر نائب للتاريخ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smtClean="0">
                <a:solidFill>
                  <a:schemeClr val="tx2"/>
                </a:solidFill>
                <a:latin typeface="+mn-lt"/>
                <a:cs typeface="+mn-cs"/>
              </a:defRPr>
            </a:lvl1pPr>
            <a:extLst/>
          </a:lstStyle>
          <a:p>
            <a:pPr>
              <a:defRPr/>
            </a:pPr>
            <a:fld id="{A17EA2ED-E280-45D3-8B26-36D84880347E}" type="datetimeFigureOut">
              <a:rPr lang="ar-SA"/>
              <a:pPr>
                <a:defRPr/>
              </a:pPr>
              <a:t>17/03/33</a:t>
            </a:fld>
            <a:endParaRPr lang="ar-SA" dirty="0"/>
          </a:p>
        </p:txBody>
      </p:sp>
      <p:sp>
        <p:nvSpPr>
          <p:cNvPr id="4" name="عنصر نائب للتذييل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dirty="0">
                <a:solidFill>
                  <a:schemeClr val="tx2"/>
                </a:solidFill>
                <a:latin typeface="+mn-lt"/>
                <a:cs typeface="+mn-cs"/>
              </a:defRPr>
            </a:lvl1pPr>
            <a:extLst/>
          </a:lstStyle>
          <a:p>
            <a:pPr>
              <a:defRPr/>
            </a:pPr>
            <a:endParaRPr lang="ar-SA"/>
          </a:p>
        </p:txBody>
      </p:sp>
      <p:sp>
        <p:nvSpPr>
          <p:cNvPr id="16" name="عنصر نائب لرقم الشريحة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smtClean="0">
                <a:solidFill>
                  <a:schemeClr val="tx2"/>
                </a:solidFill>
                <a:latin typeface="+mn-lt"/>
                <a:cs typeface="+mn-cs"/>
              </a:defRPr>
            </a:lvl1pPr>
            <a:extLst/>
          </a:lstStyle>
          <a:p>
            <a:pPr>
              <a:defRPr/>
            </a:pPr>
            <a:fld id="{F756D4B6-0354-4DFD-94EF-A1E4B9C06040}" type="slidenum">
              <a:rPr lang="ar-SA"/>
              <a:pPr>
                <a:defRPr/>
              </a:pPr>
              <a:t>‹#›</a:t>
            </a:fld>
            <a:endParaRPr lang="ar-SA" dirty="0"/>
          </a:p>
        </p:txBody>
      </p:sp>
    </p:spTree>
  </p:cSld>
  <p:clrMap bg1="lt1" tx1="dk1" bg2="lt2" tx2="dk2" accent1="accent1" accent2="accent2" accent3="accent3" accent4="accent4" accent5="accent5" accent6="accent6" hlink="hlink" folHlink="folHlink"/>
  <p:sldLayoutIdLst>
    <p:sldLayoutId id="2147483804" r:id="rId1"/>
    <p:sldLayoutId id="2147483803" r:id="rId2"/>
    <p:sldLayoutId id="2147483805" r:id="rId3"/>
    <p:sldLayoutId id="2147483802" r:id="rId4"/>
    <p:sldLayoutId id="2147483801" r:id="rId5"/>
    <p:sldLayoutId id="2147483800" r:id="rId6"/>
    <p:sldLayoutId id="2147483799" r:id="rId7"/>
    <p:sldLayoutId id="2147483798" r:id="rId8"/>
    <p:sldLayoutId id="2147483806" r:id="rId9"/>
    <p:sldLayoutId id="2147483797" r:id="rId10"/>
    <p:sldLayoutId id="2147483807" r:id="rId11"/>
  </p:sldLayoutIdLst>
  <p:transition>
    <p:cut/>
    <p:sndAc>
      <p:stSnd>
        <p:snd r:embed="rId13" name="cashreg.wav"/>
      </p:stSnd>
    </p:sndAc>
  </p:transition>
  <p:timing>
    <p:tnLst>
      <p:par>
        <p:cTn id="1" dur="indefinite" restart="never" nodeType="tmRoot"/>
      </p:par>
    </p:tnLst>
  </p:timing>
  <p:txStyles>
    <p:titleStyle>
      <a:lvl1pPr algn="l" rtl="1"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1" fontAlgn="base">
        <a:spcBef>
          <a:spcPct val="0"/>
        </a:spcBef>
        <a:spcAft>
          <a:spcPct val="0"/>
        </a:spcAft>
        <a:defRPr sz="3800" b="1">
          <a:solidFill>
            <a:schemeClr val="tx1"/>
          </a:solidFill>
          <a:latin typeface="Trebuchet MS" pitchFamily="34" charset="0"/>
          <a:cs typeface="Tahoma" pitchFamily="34" charset="0"/>
        </a:defRPr>
      </a:lvl2pPr>
      <a:lvl3pPr algn="l" rtl="1" fontAlgn="base">
        <a:spcBef>
          <a:spcPct val="0"/>
        </a:spcBef>
        <a:spcAft>
          <a:spcPct val="0"/>
        </a:spcAft>
        <a:defRPr sz="3800" b="1">
          <a:solidFill>
            <a:schemeClr val="tx1"/>
          </a:solidFill>
          <a:latin typeface="Trebuchet MS" pitchFamily="34" charset="0"/>
          <a:cs typeface="Tahoma" pitchFamily="34" charset="0"/>
        </a:defRPr>
      </a:lvl3pPr>
      <a:lvl4pPr algn="l" rtl="1" fontAlgn="base">
        <a:spcBef>
          <a:spcPct val="0"/>
        </a:spcBef>
        <a:spcAft>
          <a:spcPct val="0"/>
        </a:spcAft>
        <a:defRPr sz="3800" b="1">
          <a:solidFill>
            <a:schemeClr val="tx1"/>
          </a:solidFill>
          <a:latin typeface="Trebuchet MS" pitchFamily="34" charset="0"/>
          <a:cs typeface="Tahoma" pitchFamily="34" charset="0"/>
        </a:defRPr>
      </a:lvl4pPr>
      <a:lvl5pPr algn="l" rtl="1" fontAlgn="base">
        <a:spcBef>
          <a:spcPct val="0"/>
        </a:spcBef>
        <a:spcAft>
          <a:spcPct val="0"/>
        </a:spcAft>
        <a:defRPr sz="3800" b="1">
          <a:solidFill>
            <a:schemeClr val="tx1"/>
          </a:solidFill>
          <a:latin typeface="Trebuchet MS" pitchFamily="34" charset="0"/>
          <a:cs typeface="Tahoma" pitchFamily="34" charset="0"/>
        </a:defRPr>
      </a:lvl5pPr>
      <a:lvl6pPr marL="457200" algn="l" rtl="1" fontAlgn="base">
        <a:spcBef>
          <a:spcPct val="0"/>
        </a:spcBef>
        <a:spcAft>
          <a:spcPct val="0"/>
        </a:spcAft>
        <a:defRPr sz="3800" b="1">
          <a:solidFill>
            <a:schemeClr val="tx1"/>
          </a:solidFill>
          <a:latin typeface="Trebuchet MS" pitchFamily="34" charset="0"/>
          <a:cs typeface="Tahoma" pitchFamily="34" charset="0"/>
        </a:defRPr>
      </a:lvl6pPr>
      <a:lvl7pPr marL="914400" algn="l" rtl="1" fontAlgn="base">
        <a:spcBef>
          <a:spcPct val="0"/>
        </a:spcBef>
        <a:spcAft>
          <a:spcPct val="0"/>
        </a:spcAft>
        <a:defRPr sz="3800" b="1">
          <a:solidFill>
            <a:schemeClr val="tx1"/>
          </a:solidFill>
          <a:latin typeface="Trebuchet MS" pitchFamily="34" charset="0"/>
          <a:cs typeface="Tahoma" pitchFamily="34" charset="0"/>
        </a:defRPr>
      </a:lvl7pPr>
      <a:lvl8pPr marL="1371600" algn="l" rtl="1" fontAlgn="base">
        <a:spcBef>
          <a:spcPct val="0"/>
        </a:spcBef>
        <a:spcAft>
          <a:spcPct val="0"/>
        </a:spcAft>
        <a:defRPr sz="3800" b="1">
          <a:solidFill>
            <a:schemeClr val="tx1"/>
          </a:solidFill>
          <a:latin typeface="Trebuchet MS" pitchFamily="34" charset="0"/>
          <a:cs typeface="Tahoma" pitchFamily="34" charset="0"/>
        </a:defRPr>
      </a:lvl8pPr>
      <a:lvl9pPr marL="1828800" algn="l" rtl="1" fontAlgn="base">
        <a:spcBef>
          <a:spcPct val="0"/>
        </a:spcBef>
        <a:spcAft>
          <a:spcPct val="0"/>
        </a:spcAft>
        <a:defRPr sz="3800" b="1">
          <a:solidFill>
            <a:schemeClr val="tx1"/>
          </a:solidFill>
          <a:latin typeface="Trebuchet MS" pitchFamily="34" charset="0"/>
          <a:cs typeface="Tahoma" pitchFamily="34" charset="0"/>
        </a:defRPr>
      </a:lvl9pPr>
      <a:extLst/>
    </p:titleStyle>
    <p:bodyStyle>
      <a:lvl1pPr marL="273050" indent="-273050" algn="r" rtl="1" fontAlgn="base">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r" rtl="1" fontAlgn="base">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r" rtl="1" fontAlgn="base">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r" rtl="1" fontAlgn="base">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r" rtl="1" fontAlgn="base">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000364" y="357166"/>
            <a:ext cx="5786478" cy="2214578"/>
          </a:xfrm>
          <a:ln>
            <a:solidFill>
              <a:schemeClr val="accent1"/>
            </a:solidFill>
          </a:ln>
          <a:effectLst>
            <a:glow rad="139700">
              <a:schemeClr val="accent5">
                <a:satMod val="175000"/>
                <a:alpha val="40000"/>
              </a:schemeClr>
            </a:glow>
          </a:effectLst>
        </p:spPr>
        <p:txBody>
          <a:bodyPr anchor="ctr"/>
          <a:lstStyle/>
          <a:p>
            <a:pPr fontAlgn="auto">
              <a:spcAft>
                <a:spcPts val="0"/>
              </a:spcAft>
              <a:defRPr/>
            </a:pPr>
            <a:r>
              <a:rPr lang="ar-SA" sz="8000" dirty="0" smtClean="0">
                <a:solidFill>
                  <a:srgbClr val="FFC000"/>
                </a:solidFill>
                <a:latin typeface="Estrangelo Edessa" pitchFamily="66"/>
                <a:cs typeface="Estrangelo Edessa" pitchFamily="66"/>
              </a:rPr>
              <a:t>التربية العربية في الجاهلية</a:t>
            </a:r>
            <a:endParaRPr lang="ar-SA" sz="8000" dirty="0">
              <a:solidFill>
                <a:srgbClr val="FFC000"/>
              </a:solidFill>
              <a:latin typeface="Estrangelo Edessa" pitchFamily="66"/>
              <a:cs typeface="Estrangelo Edessa" pitchFamily="66"/>
            </a:endParaRPr>
          </a:p>
        </p:txBody>
      </p:sp>
      <p:sp>
        <p:nvSpPr>
          <p:cNvPr id="3" name="عنوان فرعي 2"/>
          <p:cNvSpPr>
            <a:spLocks noGrp="1"/>
          </p:cNvSpPr>
          <p:nvPr>
            <p:ph type="subTitle" idx="1"/>
          </p:nvPr>
        </p:nvSpPr>
        <p:spPr>
          <a:xfrm>
            <a:off x="2714625" y="3857625"/>
            <a:ext cx="6143625" cy="1257300"/>
          </a:xfrm>
          <a:solidFill>
            <a:schemeClr val="accent1">
              <a:lumMod val="20000"/>
              <a:lumOff val="80000"/>
            </a:schemeClr>
          </a:solidFill>
        </p:spPr>
        <p:style>
          <a:lnRef idx="2">
            <a:schemeClr val="accent4"/>
          </a:lnRef>
          <a:fillRef idx="1">
            <a:schemeClr val="lt1"/>
          </a:fillRef>
          <a:effectRef idx="0">
            <a:schemeClr val="accent4"/>
          </a:effectRef>
          <a:fontRef idx="minor">
            <a:schemeClr val="dk1"/>
          </a:fontRef>
        </p:style>
        <p:txBody>
          <a:bodyPr>
            <a:normAutofit/>
          </a:bodyPr>
          <a:lstStyle/>
          <a:p>
            <a:r>
              <a:rPr lang="ar-SA" sz="4000" smtClean="0">
                <a:solidFill>
                  <a:srgbClr val="E36406"/>
                </a:solidFill>
              </a:rPr>
              <a:t> أولاً _ مصطلح العرب والجاهلية:</a:t>
            </a:r>
          </a:p>
          <a:p>
            <a:endParaRPr lang="ar-SA" smtClean="0">
              <a:solidFill>
                <a:srgbClr val="E36406"/>
              </a:solidFill>
            </a:endParaRPr>
          </a:p>
        </p:txBody>
      </p:sp>
    </p:spTree>
  </p:cSld>
  <p:clrMapOvr>
    <a:masterClrMapping/>
  </p:clrMapOvr>
  <p:transition spd="med">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39000" cy="1143000"/>
          </a:xfrm>
          <a:solidFill>
            <a:schemeClr val="bg2"/>
          </a:solidFill>
        </p:spPr>
        <p:style>
          <a:lnRef idx="2">
            <a:schemeClr val="accent4"/>
          </a:lnRef>
          <a:fillRef idx="1">
            <a:schemeClr val="lt1"/>
          </a:fillRef>
          <a:effectRef idx="0">
            <a:schemeClr val="accent4"/>
          </a:effectRef>
          <a:fontRef idx="minor">
            <a:schemeClr val="dk1"/>
          </a:fontRef>
        </p:style>
        <p:txBody>
          <a:bodyPr anchor="ctr"/>
          <a:lstStyle/>
          <a:p>
            <a:pPr algn="ctr" fontAlgn="auto">
              <a:spcAft>
                <a:spcPts val="0"/>
              </a:spcAft>
              <a:defRPr/>
            </a:pPr>
            <a:r>
              <a:rPr lang="ar-SA" sz="4000" dirty="0" smtClean="0">
                <a:solidFill>
                  <a:schemeClr val="accent6">
                    <a:lumMod val="75000"/>
                  </a:schemeClr>
                </a:solidFill>
              </a:rPr>
              <a:t>الحياة الدينية </a:t>
            </a:r>
            <a:endParaRPr lang="ar-SA" dirty="0"/>
          </a:p>
        </p:txBody>
      </p:sp>
      <p:sp>
        <p:nvSpPr>
          <p:cNvPr id="3" name="عنصر نائب للمحتوى 2"/>
          <p:cNvSpPr>
            <a:spLocks noGrp="1"/>
          </p:cNvSpPr>
          <p:nvPr>
            <p:ph idx="1"/>
          </p:nvPr>
        </p:nvSpPr>
        <p:spPr>
          <a:solidFill>
            <a:schemeClr val="accent6">
              <a:lumMod val="20000"/>
              <a:lumOff val="80000"/>
            </a:schemeClr>
          </a:solidFill>
        </p:spPr>
        <p:txBody>
          <a:bodyPr>
            <a:normAutofit/>
          </a:bodyPr>
          <a:lstStyle/>
          <a:p>
            <a:pPr>
              <a:lnSpc>
                <a:spcPct val="80000"/>
              </a:lnSpc>
            </a:pPr>
            <a:r>
              <a:rPr lang="ar-SA" sz="1700" smtClean="0">
                <a:solidFill>
                  <a:srgbClr val="FF0000"/>
                </a:solidFill>
              </a:rPr>
              <a:t>أما سبب عبادتهم الأصنام ..</a:t>
            </a:r>
          </a:p>
          <a:p>
            <a:pPr>
              <a:lnSpc>
                <a:spcPct val="80000"/>
              </a:lnSpc>
            </a:pPr>
            <a:r>
              <a:rPr lang="ar-SA" sz="1500" smtClean="0">
                <a:solidFill>
                  <a:srgbClr val="0070C0"/>
                </a:solidFill>
              </a:rPr>
              <a:t> لأن عادة العربي في سفرة يحمل حجر من حجارة بيت الله الحرام ويضعه في مكان يتوقف عنده ويطوف به تعظيماً له .</a:t>
            </a:r>
          </a:p>
          <a:p>
            <a:pPr>
              <a:lnSpc>
                <a:spcPct val="80000"/>
              </a:lnSpc>
              <a:buFont typeface="Wingdings 2" pitchFamily="18" charset="2"/>
              <a:buNone/>
            </a:pPr>
            <a:r>
              <a:rPr lang="ar-SA" sz="1500" smtClean="0">
                <a:solidFill>
                  <a:srgbClr val="7030A0"/>
                </a:solidFill>
              </a:rPr>
              <a:t>_ أيضاً عبد العرب الأشجار والكهوف وعيون الماء والأجرام السماوية . وعبدوا النار والشمس والقمر والكواكب.</a:t>
            </a:r>
          </a:p>
          <a:p>
            <a:pPr>
              <a:lnSpc>
                <a:spcPct val="80000"/>
              </a:lnSpc>
              <a:buFont typeface="Wingdings 2" pitchFamily="18" charset="2"/>
              <a:buNone/>
            </a:pPr>
            <a:r>
              <a:rPr lang="ar-SA" sz="1500" smtClean="0">
                <a:solidFill>
                  <a:srgbClr val="7030A0"/>
                </a:solidFill>
              </a:rPr>
              <a:t>_ بلغ عدد الأصنام 360 صنماً .</a:t>
            </a:r>
          </a:p>
          <a:p>
            <a:pPr>
              <a:lnSpc>
                <a:spcPct val="80000"/>
              </a:lnSpc>
              <a:buFont typeface="Wingdings 2" pitchFamily="18" charset="2"/>
              <a:buNone/>
            </a:pPr>
            <a:endParaRPr lang="ar-SA" sz="1500" smtClean="0">
              <a:solidFill>
                <a:srgbClr val="7030A0"/>
              </a:solidFill>
            </a:endParaRPr>
          </a:p>
          <a:p>
            <a:pPr>
              <a:lnSpc>
                <a:spcPct val="80000"/>
              </a:lnSpc>
              <a:buFont typeface="Wingdings 2" pitchFamily="18" charset="2"/>
              <a:buNone/>
            </a:pPr>
            <a:r>
              <a:rPr lang="ar-SA" sz="1700" smtClean="0">
                <a:solidFill>
                  <a:srgbClr val="00B050"/>
                </a:solidFill>
              </a:rPr>
              <a:t>الصنم </a:t>
            </a:r>
            <a:r>
              <a:rPr lang="ar-SA" sz="1500" smtClean="0">
                <a:solidFill>
                  <a:srgbClr val="00B050"/>
                </a:solidFill>
              </a:rPr>
              <a:t>: </a:t>
            </a:r>
            <a:r>
              <a:rPr lang="ar-SA" sz="1500" smtClean="0">
                <a:solidFill>
                  <a:srgbClr val="0070C0"/>
                </a:solidFill>
              </a:rPr>
              <a:t>ما كان على صورة إنسان من معدن أو خشب .</a:t>
            </a:r>
          </a:p>
          <a:p>
            <a:pPr>
              <a:lnSpc>
                <a:spcPct val="80000"/>
              </a:lnSpc>
              <a:buFont typeface="Wingdings 2" pitchFamily="18" charset="2"/>
              <a:buNone/>
            </a:pPr>
            <a:r>
              <a:rPr lang="ar-SA" sz="1500" smtClean="0">
                <a:solidFill>
                  <a:srgbClr val="0070C0"/>
                </a:solidFill>
              </a:rPr>
              <a:t>ا</a:t>
            </a:r>
            <a:r>
              <a:rPr lang="ar-SA" sz="1700" smtClean="0">
                <a:solidFill>
                  <a:srgbClr val="00B050"/>
                </a:solidFill>
              </a:rPr>
              <a:t>لوثن : </a:t>
            </a:r>
            <a:r>
              <a:rPr lang="ar-SA" sz="1500" smtClean="0">
                <a:solidFill>
                  <a:srgbClr val="0070C0"/>
                </a:solidFill>
              </a:rPr>
              <a:t>ما كان على شكل إنسان من حجر .</a:t>
            </a:r>
          </a:p>
          <a:p>
            <a:pPr>
              <a:lnSpc>
                <a:spcPct val="80000"/>
              </a:lnSpc>
              <a:buFont typeface="Wingdings 2" pitchFamily="18" charset="2"/>
              <a:buNone/>
            </a:pPr>
            <a:r>
              <a:rPr lang="ar-SA" sz="1700" smtClean="0">
                <a:solidFill>
                  <a:srgbClr val="00B050"/>
                </a:solidFill>
              </a:rPr>
              <a:t>النصب :</a:t>
            </a:r>
            <a:r>
              <a:rPr lang="ar-SA" sz="1500" smtClean="0">
                <a:solidFill>
                  <a:srgbClr val="0070C0"/>
                </a:solidFill>
              </a:rPr>
              <a:t> صخرة ليست على صورة معينة.</a:t>
            </a:r>
          </a:p>
          <a:p>
            <a:pPr>
              <a:lnSpc>
                <a:spcPct val="80000"/>
              </a:lnSpc>
              <a:buFont typeface="Wingdings 2" pitchFamily="18" charset="2"/>
              <a:buNone/>
            </a:pPr>
            <a:r>
              <a:rPr lang="ar-SA" sz="1900" smtClean="0">
                <a:solidFill>
                  <a:srgbClr val="FF0000"/>
                </a:solidFill>
              </a:rPr>
              <a:t>* أشهر الأصنام التي عبدوها العرب في الجاهلية: </a:t>
            </a:r>
          </a:p>
          <a:p>
            <a:pPr>
              <a:lnSpc>
                <a:spcPct val="80000"/>
              </a:lnSpc>
              <a:buFont typeface="Arial" charset="0"/>
              <a:buChar char="•"/>
            </a:pPr>
            <a:r>
              <a:rPr lang="ar-SA" sz="1600" smtClean="0">
                <a:solidFill>
                  <a:srgbClr val="0070C0"/>
                </a:solidFill>
              </a:rPr>
              <a:t>هبل , واللات , العزى ,  مـنـاة  .</a:t>
            </a:r>
          </a:p>
          <a:p>
            <a:pPr>
              <a:lnSpc>
                <a:spcPct val="80000"/>
              </a:lnSpc>
              <a:buFont typeface="Arial" charset="0"/>
              <a:buChar char="•"/>
            </a:pPr>
            <a:r>
              <a:rPr lang="ar-SA" sz="1600" smtClean="0">
                <a:solidFill>
                  <a:srgbClr val="0070C0"/>
                </a:solidFill>
              </a:rPr>
              <a:t>ود ,  سواع , يعوق ,  يغوث , نسر . وقد كانت هذه الخمسة أسماء لقوم صالحين ماتوا شهر واحد فجزعوا عليهم أقاربهم ونحتوا لهم خمسة أصنام على صورهم وعظموها .. وكان مقصدهم التقرب إلى الله في عبادتها ! </a:t>
            </a:r>
            <a:r>
              <a:rPr lang="ar-SA" sz="1600" smtClean="0">
                <a:solidFill>
                  <a:srgbClr val="FF0000"/>
                </a:solidFill>
              </a:rPr>
              <a:t>قال تعالى </a:t>
            </a:r>
            <a:r>
              <a:rPr lang="ar-SA" sz="1600" smtClean="0">
                <a:solidFill>
                  <a:srgbClr val="874396"/>
                </a:solidFill>
              </a:rPr>
              <a:t>( ما نعبدهم إلا ليقربونا إلى الله زلفى).</a:t>
            </a:r>
          </a:p>
          <a:p>
            <a:pPr>
              <a:lnSpc>
                <a:spcPct val="80000"/>
              </a:lnSpc>
              <a:buFont typeface="Arial" charset="0"/>
              <a:buChar char="•"/>
            </a:pPr>
            <a:r>
              <a:rPr lang="ar-SA" sz="1600" smtClean="0">
                <a:solidFill>
                  <a:srgbClr val="874396"/>
                </a:solidFill>
              </a:rPr>
              <a:t>_ أيضاً  عرف العرب الديانات السماوية قبل الإسلام فاعتنقوا اليهودية وظهرت المسيحية في شبة الجزيرة العربية عن طريق التجارة .</a:t>
            </a:r>
          </a:p>
          <a:p>
            <a:pPr>
              <a:lnSpc>
                <a:spcPct val="80000"/>
              </a:lnSpc>
              <a:buFont typeface="Arial" charset="0"/>
              <a:buChar char="•"/>
            </a:pPr>
            <a:endParaRPr lang="ar-SA" sz="1900" smtClean="0">
              <a:solidFill>
                <a:srgbClr val="FF0000"/>
              </a:solidFill>
            </a:endParaRPr>
          </a:p>
          <a:p>
            <a:pPr>
              <a:lnSpc>
                <a:spcPct val="80000"/>
              </a:lnSpc>
              <a:buFont typeface="Arial" charset="0"/>
              <a:buChar char="•"/>
            </a:pPr>
            <a:endParaRPr lang="ar-SA" sz="1900" smtClean="0">
              <a:solidFill>
                <a:srgbClr val="FF0000"/>
              </a:solidFill>
            </a:endParaRPr>
          </a:p>
          <a:p>
            <a:pPr>
              <a:lnSpc>
                <a:spcPct val="80000"/>
              </a:lnSpc>
              <a:buFont typeface="Wingdings 2" pitchFamily="18" charset="2"/>
              <a:buNone/>
            </a:pPr>
            <a:endParaRPr lang="ar-SA" sz="1900" smtClean="0">
              <a:solidFill>
                <a:srgbClr val="FF0000"/>
              </a:solidFill>
            </a:endParaRPr>
          </a:p>
          <a:p>
            <a:pPr>
              <a:lnSpc>
                <a:spcPct val="80000"/>
              </a:lnSpc>
              <a:buFont typeface="Wingdings 2" pitchFamily="18" charset="2"/>
              <a:buNone/>
            </a:pPr>
            <a:endParaRPr lang="ar-SA" sz="1900" smtClean="0">
              <a:solidFill>
                <a:srgbClr val="FF0000"/>
              </a:solidFill>
            </a:endParaRPr>
          </a:p>
          <a:p>
            <a:pPr>
              <a:lnSpc>
                <a:spcPct val="80000"/>
              </a:lnSpc>
              <a:buFont typeface="Wingdings 2" pitchFamily="18" charset="2"/>
              <a:buNone/>
            </a:pPr>
            <a:endParaRPr lang="ar-SA" sz="1500" smtClean="0">
              <a:solidFill>
                <a:srgbClr val="0070C0"/>
              </a:solidFill>
            </a:endParaRPr>
          </a:p>
        </p:txBody>
      </p:sp>
    </p:spTree>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39000" cy="1143000"/>
          </a:xfrm>
          <a:solidFill>
            <a:schemeClr val="bg2"/>
          </a:solidFill>
        </p:spPr>
        <p:style>
          <a:lnRef idx="2">
            <a:schemeClr val="accent6"/>
          </a:lnRef>
          <a:fillRef idx="1">
            <a:schemeClr val="lt1"/>
          </a:fillRef>
          <a:effectRef idx="0">
            <a:schemeClr val="accent6"/>
          </a:effectRef>
          <a:fontRef idx="minor">
            <a:schemeClr val="dk1"/>
          </a:fontRef>
        </p:style>
        <p:txBody>
          <a:bodyPr anchor="ctr"/>
          <a:lstStyle/>
          <a:p>
            <a:pPr algn="ctr" fontAlgn="auto">
              <a:spcAft>
                <a:spcPts val="0"/>
              </a:spcAft>
              <a:defRPr/>
            </a:pPr>
            <a:r>
              <a:rPr lang="ar-SA" sz="3000" spc="-15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2-2 الحياة الاجتماعية </a:t>
            </a:r>
            <a:endParaRPr lang="ar-SA" sz="3000" dirty="0"/>
          </a:p>
        </p:txBody>
      </p:sp>
      <p:sp>
        <p:nvSpPr>
          <p:cNvPr id="3" name="عنصر نائب للمحتوى 2"/>
          <p:cNvSpPr>
            <a:spLocks noGrp="1"/>
          </p:cNvSpPr>
          <p:nvPr>
            <p:ph idx="1"/>
          </p:nvPr>
        </p:nvSpPr>
        <p:spPr>
          <a:solidFill>
            <a:schemeClr val="bg1">
              <a:lumMod val="75000"/>
            </a:schemeClr>
          </a:solidFill>
        </p:spPr>
        <p:txBody>
          <a:bodyPr>
            <a:normAutofit/>
          </a:bodyPr>
          <a:lstStyle/>
          <a:p>
            <a:pPr>
              <a:lnSpc>
                <a:spcPct val="80000"/>
              </a:lnSpc>
            </a:pPr>
            <a:r>
              <a:rPr lang="ar-SA" sz="2200" smtClean="0">
                <a:solidFill>
                  <a:srgbClr val="E36406"/>
                </a:solidFill>
              </a:rPr>
              <a:t>انقسم العرب في الجاهلية إلى ثلاث فئات :</a:t>
            </a:r>
          </a:p>
          <a:p>
            <a:pPr>
              <a:lnSpc>
                <a:spcPct val="80000"/>
              </a:lnSpc>
            </a:pPr>
            <a:endParaRPr lang="ar-SA" sz="2200" smtClean="0">
              <a:solidFill>
                <a:srgbClr val="E36406"/>
              </a:solidFill>
            </a:endParaRPr>
          </a:p>
          <a:p>
            <a:pPr>
              <a:lnSpc>
                <a:spcPct val="80000"/>
              </a:lnSpc>
              <a:buFontTx/>
              <a:buChar char="-"/>
            </a:pPr>
            <a:r>
              <a:rPr lang="ar-SA" sz="2200" smtClean="0">
                <a:solidFill>
                  <a:srgbClr val="FFFF00"/>
                </a:solidFill>
              </a:rPr>
              <a:t>- الحضر :</a:t>
            </a:r>
          </a:p>
          <a:p>
            <a:pPr>
              <a:lnSpc>
                <a:spcPct val="80000"/>
              </a:lnSpc>
              <a:buFontTx/>
              <a:buChar char="-"/>
            </a:pPr>
            <a:r>
              <a:rPr lang="ar-SA" sz="1700" smtClean="0">
                <a:solidFill>
                  <a:srgbClr val="A34B73"/>
                </a:solidFill>
              </a:rPr>
              <a:t>هم سكان المدن والقرى وأقاموا حضارة مزدهرة في شرق الجزيرة العربية. وفي شمالها . وفي جنوبها . أشتركوا مع البدو في بعض طباعهم ومنها : لم يتخلوا تماماً عن حياة التجوال والارتحال من مكان إلى أخر تماشياً مع اختلاف الفصول او حين نزول حالات القحط والاضطرابات.</a:t>
            </a:r>
          </a:p>
          <a:p>
            <a:pPr>
              <a:lnSpc>
                <a:spcPct val="80000"/>
              </a:lnSpc>
              <a:buFontTx/>
              <a:buChar char="-"/>
            </a:pPr>
            <a:r>
              <a:rPr lang="ar-SA" sz="2200" smtClean="0">
                <a:solidFill>
                  <a:srgbClr val="FFFF00"/>
                </a:solidFill>
              </a:rPr>
              <a:t> - البدو :</a:t>
            </a:r>
          </a:p>
          <a:p>
            <a:pPr>
              <a:lnSpc>
                <a:spcPct val="80000"/>
              </a:lnSpc>
              <a:buFontTx/>
              <a:buChar char="-"/>
            </a:pPr>
            <a:r>
              <a:rPr lang="ar-SA" sz="1700" smtClean="0">
                <a:solidFill>
                  <a:srgbClr val="A34B73"/>
                </a:solidFill>
              </a:rPr>
              <a:t>هم سكان الصحراء والبادية وهم قوم رحل . واستقرارهم حيثما وجد الماء والمروج .حياتهم الاجتماعية قائمة على نظام العشيرة ووحدتها الأسرة وتمثلها الخيمة ,والحي عبارة عن مضرب الخيام . و أعضاْْْء  الحي يطلق عليهم لفظ قوم . والقبيلة تتألف من أقوام وعشائر يربطها أواصر النسب .</a:t>
            </a:r>
          </a:p>
          <a:p>
            <a:pPr>
              <a:lnSpc>
                <a:spcPct val="80000"/>
              </a:lnSpc>
              <a:buFontTx/>
              <a:buChar char="-"/>
            </a:pPr>
            <a:r>
              <a:rPr lang="ar-SA" sz="1700" smtClean="0">
                <a:solidFill>
                  <a:srgbClr val="C00000"/>
                </a:solidFill>
              </a:rPr>
              <a:t>ينقسم البدو إلى ثلاث طبقات اجتماعية متميزة :</a:t>
            </a:r>
          </a:p>
          <a:p>
            <a:pPr>
              <a:lnSpc>
                <a:spcPct val="80000"/>
              </a:lnSpc>
              <a:buFontTx/>
              <a:buChar char="-"/>
            </a:pPr>
            <a:endParaRPr lang="ar-SA" sz="1700" smtClean="0">
              <a:solidFill>
                <a:srgbClr val="C00000"/>
              </a:solidFill>
            </a:endParaRPr>
          </a:p>
          <a:p>
            <a:pPr>
              <a:lnSpc>
                <a:spcPct val="80000"/>
              </a:lnSpc>
              <a:buFont typeface="Wingdings 2" pitchFamily="18" charset="2"/>
              <a:buNone/>
            </a:pPr>
            <a:r>
              <a:rPr lang="ar-SA" sz="2000" smtClean="0">
                <a:solidFill>
                  <a:srgbClr val="7030A0"/>
                </a:solidFill>
              </a:rPr>
              <a:t>1- طبقة القبيل </a:t>
            </a:r>
          </a:p>
          <a:p>
            <a:pPr>
              <a:lnSpc>
                <a:spcPct val="80000"/>
              </a:lnSpc>
              <a:buFont typeface="Wingdings 2" pitchFamily="18" charset="2"/>
              <a:buNone/>
            </a:pPr>
            <a:r>
              <a:rPr lang="ar-SA" sz="2000" smtClean="0">
                <a:solidFill>
                  <a:srgbClr val="7030A0"/>
                </a:solidFill>
              </a:rPr>
              <a:t>2-طبقة الموالي</a:t>
            </a:r>
          </a:p>
          <a:p>
            <a:pPr>
              <a:lnSpc>
                <a:spcPct val="80000"/>
              </a:lnSpc>
              <a:buFont typeface="Wingdings 2" pitchFamily="18" charset="2"/>
              <a:buNone/>
            </a:pPr>
            <a:r>
              <a:rPr lang="ar-SA" sz="2000" smtClean="0">
                <a:solidFill>
                  <a:srgbClr val="7030A0"/>
                </a:solidFill>
              </a:rPr>
              <a:t>3-طبقة العبيد . </a:t>
            </a:r>
          </a:p>
          <a:p>
            <a:pPr>
              <a:lnSpc>
                <a:spcPct val="80000"/>
              </a:lnSpc>
              <a:buFontTx/>
              <a:buChar char="-"/>
            </a:pPr>
            <a:endParaRPr lang="ar-SA" sz="2200" smtClean="0">
              <a:solidFill>
                <a:srgbClr val="FFFF00"/>
              </a:solidFill>
            </a:endParaRPr>
          </a:p>
        </p:txBody>
      </p:sp>
    </p:spTree>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39000" cy="1143000"/>
          </a:xfrm>
          <a:solidFill>
            <a:schemeClr val="bg2"/>
          </a:solidFill>
        </p:spPr>
        <p:style>
          <a:lnRef idx="2">
            <a:schemeClr val="accent4"/>
          </a:lnRef>
          <a:fillRef idx="1">
            <a:schemeClr val="lt1"/>
          </a:fillRef>
          <a:effectRef idx="0">
            <a:schemeClr val="accent4"/>
          </a:effectRef>
          <a:fontRef idx="minor">
            <a:schemeClr val="dk1"/>
          </a:fontRef>
        </p:style>
        <p:txBody>
          <a:bodyPr anchor="ctr"/>
          <a:lstStyle/>
          <a:p>
            <a:pPr algn="ctr" fontAlgn="auto">
              <a:spcAft>
                <a:spcPts val="0"/>
              </a:spcAft>
              <a:defRPr/>
            </a:pPr>
            <a:r>
              <a:rPr lang="ar-SA" sz="3200" spc="-15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الحياة الاجتماعية </a:t>
            </a:r>
            <a:endParaRPr lang="ar-SA" sz="3200" dirty="0"/>
          </a:p>
        </p:txBody>
      </p:sp>
      <p:sp>
        <p:nvSpPr>
          <p:cNvPr id="3" name="عنصر نائب للمحتوى 2"/>
          <p:cNvSpPr>
            <a:spLocks noGrp="1"/>
          </p:cNvSpPr>
          <p:nvPr>
            <p:ph idx="1"/>
          </p:nvPr>
        </p:nvSpPr>
        <p:spPr>
          <a:solidFill>
            <a:schemeClr val="bg1">
              <a:lumMod val="75000"/>
            </a:schemeClr>
          </a:solidFill>
        </p:spPr>
        <p:txBody>
          <a:bodyPr>
            <a:normAutofit/>
          </a:bodyPr>
          <a:lstStyle/>
          <a:p>
            <a:pPr>
              <a:lnSpc>
                <a:spcPct val="80000"/>
              </a:lnSpc>
            </a:pPr>
            <a:r>
              <a:rPr lang="ar-SA" sz="2000" smtClean="0">
                <a:solidFill>
                  <a:srgbClr val="FFFF00"/>
                </a:solidFill>
              </a:rPr>
              <a:t>- الصعاليك :</a:t>
            </a:r>
          </a:p>
          <a:p>
            <a:pPr>
              <a:lnSpc>
                <a:spcPct val="80000"/>
              </a:lnSpc>
            </a:pPr>
            <a:r>
              <a:rPr lang="ar-SA" sz="1900" smtClean="0">
                <a:solidFill>
                  <a:srgbClr val="591F4D"/>
                </a:solidFill>
              </a:rPr>
              <a:t>فريق من الفتيان ثاروا على بخلاء مجتمعهم من الأغنياء وتكونت من ثلاث طوائف :</a:t>
            </a:r>
          </a:p>
          <a:p>
            <a:pPr>
              <a:lnSpc>
                <a:spcPct val="80000"/>
              </a:lnSpc>
            </a:pPr>
            <a:r>
              <a:rPr lang="ar-SA" sz="1700" smtClean="0">
                <a:solidFill>
                  <a:srgbClr val="0070C0"/>
                </a:solidFill>
              </a:rPr>
              <a:t>1- طائفة الشذاذ  أو الخلعاء .</a:t>
            </a:r>
          </a:p>
          <a:p>
            <a:pPr>
              <a:lnSpc>
                <a:spcPct val="80000"/>
              </a:lnSpc>
            </a:pPr>
            <a:r>
              <a:rPr lang="ar-SA" sz="1700" smtClean="0">
                <a:solidFill>
                  <a:srgbClr val="0070C0"/>
                </a:solidFill>
              </a:rPr>
              <a:t>2- طائفة الأغربة السوداء.</a:t>
            </a:r>
          </a:p>
          <a:p>
            <a:pPr>
              <a:lnSpc>
                <a:spcPct val="80000"/>
              </a:lnSpc>
            </a:pPr>
            <a:r>
              <a:rPr lang="ar-SA" sz="1700" smtClean="0">
                <a:solidFill>
                  <a:srgbClr val="0070C0"/>
                </a:solidFill>
              </a:rPr>
              <a:t>3- طائفة الفقراء.</a:t>
            </a:r>
          </a:p>
          <a:p>
            <a:pPr>
              <a:lnSpc>
                <a:spcPct val="80000"/>
              </a:lnSpc>
            </a:pPr>
            <a:endParaRPr lang="ar-SA" sz="1700" smtClean="0">
              <a:solidFill>
                <a:srgbClr val="0070C0"/>
              </a:solidFill>
            </a:endParaRPr>
          </a:p>
          <a:p>
            <a:pPr>
              <a:lnSpc>
                <a:spcPct val="80000"/>
              </a:lnSpc>
            </a:pPr>
            <a:r>
              <a:rPr lang="ar-SA" sz="1700" smtClean="0">
                <a:solidFill>
                  <a:srgbClr val="FF0000"/>
                </a:solidFill>
              </a:rPr>
              <a:t>- كانت عند العرب في الجاهلية عادات اجتماعية مختلفة قضى عليها الإسلام  ومنها شرب الخمر وسبي النساء ووأد البنات . ومنها صفات حميدة دعمها الإسلام ومنها التسامح الكرم الصبر والحكمة ..</a:t>
            </a:r>
          </a:p>
          <a:p>
            <a:pPr>
              <a:lnSpc>
                <a:spcPct val="80000"/>
              </a:lnSpc>
            </a:pPr>
            <a:r>
              <a:rPr lang="ar-SA" sz="1700" smtClean="0">
                <a:solidFill>
                  <a:srgbClr val="FF0000"/>
                </a:solidFill>
              </a:rPr>
              <a:t>كما انتشرت ظاهرة العصبية القبلية وساعدت على نشوب المنافسات بين القبائل وتطورت إلى حروب أهلية طاحنة .</a:t>
            </a:r>
          </a:p>
          <a:p>
            <a:pPr>
              <a:lnSpc>
                <a:spcPct val="80000"/>
              </a:lnSpc>
            </a:pPr>
            <a:r>
              <a:rPr lang="ar-SA" sz="1700" smtClean="0">
                <a:solidFill>
                  <a:srgbClr val="FF0000"/>
                </a:solidFill>
              </a:rPr>
              <a:t>لذلك حرم العرب القتال في أربعة شهور في السنة وهي </a:t>
            </a:r>
          </a:p>
          <a:p>
            <a:pPr>
              <a:lnSpc>
                <a:spcPct val="80000"/>
              </a:lnSpc>
            </a:pPr>
            <a:endParaRPr lang="ar-SA" sz="1700" smtClean="0">
              <a:solidFill>
                <a:srgbClr val="FF0000"/>
              </a:solidFill>
            </a:endParaRPr>
          </a:p>
          <a:p>
            <a:pPr>
              <a:lnSpc>
                <a:spcPct val="80000"/>
              </a:lnSpc>
            </a:pPr>
            <a:r>
              <a:rPr lang="ar-SA" sz="1700" smtClean="0">
                <a:solidFill>
                  <a:srgbClr val="00B050"/>
                </a:solidFill>
              </a:rPr>
              <a:t>( ذو القعدة , ذو الحجة, والمحرم , ورجب) وسميت بالأشهر الحرم احتراماً للكعبة .</a:t>
            </a:r>
          </a:p>
          <a:p>
            <a:pPr>
              <a:lnSpc>
                <a:spcPct val="80000"/>
              </a:lnSpc>
            </a:pPr>
            <a:r>
              <a:rPr lang="ar-SA" sz="1700" smtClean="0">
                <a:solidFill>
                  <a:srgbClr val="FF0000"/>
                </a:solidFill>
              </a:rPr>
              <a:t>حرصت القبائل العربية على المرأة واعتبر عرضها أغلى من النفس والمال والولد. </a:t>
            </a:r>
          </a:p>
        </p:txBody>
      </p:sp>
    </p:spTree>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39000" cy="1143000"/>
          </a:xfrm>
          <a:solidFill>
            <a:schemeClr val="bg2"/>
          </a:solidFill>
        </p:spPr>
        <p:style>
          <a:lnRef idx="2">
            <a:schemeClr val="accent3"/>
          </a:lnRef>
          <a:fillRef idx="1">
            <a:schemeClr val="lt1"/>
          </a:fillRef>
          <a:effectRef idx="0">
            <a:schemeClr val="accent3"/>
          </a:effectRef>
          <a:fontRef idx="minor">
            <a:schemeClr val="dk1"/>
          </a:fontRef>
        </p:style>
        <p:txBody>
          <a:bodyPr anchor="ctr"/>
          <a:lstStyle/>
          <a:p>
            <a:pPr algn="ctr" fontAlgn="auto">
              <a:spcAft>
                <a:spcPts val="0"/>
              </a:spcAft>
              <a:defRPr/>
            </a:pPr>
            <a:r>
              <a:rPr lang="ar-SA" sz="3200" b="0" spc="-15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2-3 الحياة الاقتصادية</a:t>
            </a:r>
            <a:endParaRPr lang="ar-SA" sz="3200" dirty="0">
              <a:solidFill>
                <a:schemeClr val="accent1">
                  <a:lumMod val="60000"/>
                  <a:lumOff val="40000"/>
                </a:schemeClr>
              </a:solidFill>
            </a:endParaRPr>
          </a:p>
        </p:txBody>
      </p:sp>
      <p:sp>
        <p:nvSpPr>
          <p:cNvPr id="3" name="عنصر نائب للمحتوى 2"/>
          <p:cNvSpPr>
            <a:spLocks noGrp="1"/>
          </p:cNvSpPr>
          <p:nvPr>
            <p:ph idx="1"/>
          </p:nvPr>
        </p:nvSpPr>
        <p:spPr>
          <a:solidFill>
            <a:schemeClr val="accent3">
              <a:lumMod val="60000"/>
              <a:lumOff val="40000"/>
            </a:schemeClr>
          </a:solidFill>
        </p:spPr>
        <p:txBody>
          <a:bodyPr>
            <a:normAutofit/>
          </a:bodyPr>
          <a:lstStyle/>
          <a:p>
            <a:r>
              <a:rPr lang="ar-SA" sz="2200" smtClean="0">
                <a:solidFill>
                  <a:srgbClr val="FF0000"/>
                </a:solidFill>
              </a:rPr>
              <a:t>خضعت الحياة الاقتصادية لتنظيمات مالية ظالمة ..عللي؟</a:t>
            </a:r>
          </a:p>
          <a:p>
            <a:r>
              <a:rPr lang="ar-SA" sz="2200" smtClean="0">
                <a:solidFill>
                  <a:srgbClr val="00B050"/>
                </a:solidFill>
              </a:rPr>
              <a:t>بسبب الربا .</a:t>
            </a:r>
          </a:p>
          <a:p>
            <a:endParaRPr lang="ar-SA" sz="2200" smtClean="0">
              <a:solidFill>
                <a:srgbClr val="00B050"/>
              </a:solidFill>
            </a:endParaRPr>
          </a:p>
          <a:p>
            <a:r>
              <a:rPr lang="ar-SA" sz="2000" smtClean="0">
                <a:solidFill>
                  <a:srgbClr val="FFFF00"/>
                </a:solidFill>
              </a:rPr>
              <a:t>- زرع البدو القمح والشعير على الأمطار القليلة التي تسقط على الجزيرة العربية , وتعد منطقتي المدينة والطائف من أغنى المناطق الزراعية لدى العرب.</a:t>
            </a:r>
          </a:p>
          <a:p>
            <a:r>
              <a:rPr lang="ar-SA" sz="2000" smtClean="0">
                <a:solidFill>
                  <a:srgbClr val="FFFF00"/>
                </a:solidFill>
              </a:rPr>
              <a:t>-ارتبطت الصناعة في شبه الجزيرة العربية بالصوف والوبر , واشتهر الغزل والنسيج عند العرب واشتهرت صناعة التماثيل والآلات الحربية واستخراج اللؤلؤ , واستخراج الملح .</a:t>
            </a:r>
          </a:p>
          <a:p>
            <a:r>
              <a:rPr lang="ar-SA" sz="2000" smtClean="0">
                <a:solidFill>
                  <a:srgbClr val="FFFF00"/>
                </a:solidFill>
              </a:rPr>
              <a:t>-أصبحت التجارة أهم مصادر الثروة عند العرب  .</a:t>
            </a:r>
          </a:p>
          <a:p>
            <a:r>
              <a:rPr lang="ar-SA" sz="2000" smtClean="0">
                <a:solidFill>
                  <a:srgbClr val="FF0000"/>
                </a:solidFill>
              </a:rPr>
              <a:t>كان هناك طريقان للقوافل : </a:t>
            </a:r>
          </a:p>
          <a:p>
            <a:r>
              <a:rPr lang="ar-SA" sz="2000" smtClean="0">
                <a:solidFill>
                  <a:srgbClr val="00B050"/>
                </a:solidFill>
              </a:rPr>
              <a:t>طريق من الشمال إلى الجنوب  .</a:t>
            </a:r>
          </a:p>
          <a:p>
            <a:r>
              <a:rPr lang="ar-SA" sz="2000" smtClean="0">
                <a:solidFill>
                  <a:srgbClr val="00B050"/>
                </a:solidFill>
              </a:rPr>
              <a:t>طريق يخترق الجزيرة العربية من البحر الأحمر  إلى الخليج العربي.</a:t>
            </a:r>
          </a:p>
        </p:txBody>
      </p:sp>
    </p:spTree>
  </p:cSld>
  <p:clrMapOvr>
    <a:masterClrMapping/>
  </p:clrMapOvr>
  <p:transition>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39000" cy="1143000"/>
          </a:xfrm>
          <a:solidFill>
            <a:schemeClr val="bg2"/>
          </a:solidFill>
        </p:spPr>
        <p:style>
          <a:lnRef idx="2">
            <a:schemeClr val="accent1"/>
          </a:lnRef>
          <a:fillRef idx="1">
            <a:schemeClr val="lt1"/>
          </a:fillRef>
          <a:effectRef idx="0">
            <a:schemeClr val="accent1"/>
          </a:effectRef>
          <a:fontRef idx="minor">
            <a:schemeClr val="dk1"/>
          </a:fontRef>
        </p:style>
        <p:txBody>
          <a:bodyPr anchor="ctr"/>
          <a:lstStyle/>
          <a:p>
            <a:pPr algn="ctr" fontAlgn="auto">
              <a:spcAft>
                <a:spcPts val="0"/>
              </a:spcAft>
              <a:defRPr/>
            </a:pPr>
            <a:r>
              <a:rPr lang="ar-SA" sz="4000" b="0" spc="-15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2-4 الحياة السياسية</a:t>
            </a:r>
            <a:endParaRPr lang="ar-SA" dirty="0"/>
          </a:p>
        </p:txBody>
      </p:sp>
      <p:sp>
        <p:nvSpPr>
          <p:cNvPr id="3" name="عنصر نائب للمحتوى 2"/>
          <p:cNvSpPr>
            <a:spLocks noGrp="1"/>
          </p:cNvSpPr>
          <p:nvPr>
            <p:ph idx="1"/>
          </p:nvPr>
        </p:nvSpPr>
        <p:spPr>
          <a:solidFill>
            <a:schemeClr val="accent3">
              <a:lumMod val="60000"/>
              <a:lumOff val="40000"/>
            </a:schemeClr>
          </a:solidFill>
        </p:spPr>
        <p:txBody>
          <a:bodyPr>
            <a:normAutofit/>
          </a:bodyPr>
          <a:lstStyle/>
          <a:p>
            <a:pPr>
              <a:lnSpc>
                <a:spcPct val="80000"/>
              </a:lnSpc>
            </a:pPr>
            <a:r>
              <a:rPr lang="ar-SA" sz="1800" smtClean="0">
                <a:solidFill>
                  <a:srgbClr val="00B050"/>
                </a:solidFill>
              </a:rPr>
              <a:t>القبيلة هي الوحدة السياسية عند العرب في الجاهلية وهي دولة صغيرة تنطبق عليها مقومات الدولة ماعدا الأرض الثابتة التي تحدد منطقة نفوذها.</a:t>
            </a:r>
          </a:p>
          <a:p>
            <a:pPr>
              <a:lnSpc>
                <a:spcPct val="80000"/>
              </a:lnSpc>
            </a:pPr>
            <a:r>
              <a:rPr lang="ar-SA" sz="1800" smtClean="0">
                <a:solidFill>
                  <a:srgbClr val="FFFF00"/>
                </a:solidFill>
              </a:rPr>
              <a:t>تعتبر العصبية روح القبيلة وتطلب من الفرد الولاء للقبيلة سواء أصابت أم أخطأت. وهي تجعل من القبيلة وحدة متماسكة ومتميزة عن سواها من القبائل .</a:t>
            </a:r>
          </a:p>
          <a:p>
            <a:pPr>
              <a:lnSpc>
                <a:spcPct val="80000"/>
              </a:lnSpc>
            </a:pPr>
            <a:r>
              <a:rPr lang="ar-SA" sz="1800" smtClean="0">
                <a:solidFill>
                  <a:srgbClr val="FFFF00"/>
                </a:solidFill>
              </a:rPr>
              <a:t>القبيلة العربية تخضع لدستور صارم نظمه العرف والتقاليد .</a:t>
            </a:r>
          </a:p>
          <a:p>
            <a:pPr>
              <a:lnSpc>
                <a:spcPct val="80000"/>
              </a:lnSpc>
            </a:pPr>
            <a:r>
              <a:rPr lang="ar-SA" sz="1800" smtClean="0">
                <a:solidFill>
                  <a:srgbClr val="FF0000"/>
                </a:solidFill>
              </a:rPr>
              <a:t>مسئوليات رئيس القبيلة :</a:t>
            </a:r>
          </a:p>
          <a:p>
            <a:pPr>
              <a:lnSpc>
                <a:spcPct val="80000"/>
              </a:lnSpc>
            </a:pPr>
            <a:r>
              <a:rPr lang="ar-SA" sz="1800" smtClean="0">
                <a:solidFill>
                  <a:srgbClr val="FFFF00"/>
                </a:solidFill>
              </a:rPr>
              <a:t>يشترط أن يكون شيخ القبيلة من أشرف رجالها وأشدهم عصبة وأكثرهم مالاً وحكمة وأكبرهم سناً.</a:t>
            </a:r>
          </a:p>
          <a:p>
            <a:pPr>
              <a:lnSpc>
                <a:spcPct val="80000"/>
              </a:lnSpc>
            </a:pPr>
            <a:r>
              <a:rPr lang="ar-SA" sz="1800" smtClean="0">
                <a:solidFill>
                  <a:srgbClr val="FFFF00"/>
                </a:solidFill>
              </a:rPr>
              <a:t>ومسئول في السلم عن إكرام الضيف ,وإغاثة المحتاجين من أبناء القبيلة, وإجارة المستجير ,وفي الحرب يتقدم الصفوف للدفاع عن شرف القبيلة وكرامتها وله حق الطاعة المطلقة على كل فرد من أفراد القبيلة .</a:t>
            </a:r>
          </a:p>
          <a:p>
            <a:pPr>
              <a:lnSpc>
                <a:spcPct val="80000"/>
              </a:lnSpc>
            </a:pPr>
            <a:endParaRPr lang="ar-SA" sz="1800" smtClean="0">
              <a:solidFill>
                <a:srgbClr val="FFFF00"/>
              </a:solidFill>
            </a:endParaRPr>
          </a:p>
          <a:p>
            <a:pPr>
              <a:lnSpc>
                <a:spcPct val="80000"/>
              </a:lnSpc>
            </a:pPr>
            <a:r>
              <a:rPr lang="ar-SA" sz="1800" smtClean="0">
                <a:solidFill>
                  <a:srgbClr val="FFFF00"/>
                </a:solidFill>
              </a:rPr>
              <a:t>* لم تكن شبه جزيرة العرب وحدة سياسية قبل الإسلام إلا انه كان هناك أمور جمعت بين شعبها وهي :</a:t>
            </a:r>
          </a:p>
          <a:p>
            <a:pPr>
              <a:lnSpc>
                <a:spcPct val="80000"/>
              </a:lnSpc>
            </a:pPr>
            <a:r>
              <a:rPr lang="ar-SA" sz="1800" smtClean="0">
                <a:solidFill>
                  <a:srgbClr val="FFFF00"/>
                </a:solidFill>
              </a:rPr>
              <a:t>وحدة اللغة العربية والاهتمام بالشعر وقوافيه وأوزانه, وكذلك تربط القبائل بينها بروابط التجارة والأسواق الأدبية .</a:t>
            </a:r>
          </a:p>
        </p:txBody>
      </p:sp>
    </p:spTree>
  </p:cSld>
  <p:clrMapOvr>
    <a:masterClrMapping/>
  </p:clrMapOvr>
  <p:transition>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39000" cy="1143000"/>
          </a:xfrm>
          <a:solidFill>
            <a:schemeClr val="bg2"/>
          </a:solidFill>
        </p:spPr>
        <p:style>
          <a:lnRef idx="2">
            <a:schemeClr val="accent1"/>
          </a:lnRef>
          <a:fillRef idx="1">
            <a:schemeClr val="lt1"/>
          </a:fillRef>
          <a:effectRef idx="0">
            <a:schemeClr val="accent1"/>
          </a:effectRef>
          <a:fontRef idx="minor">
            <a:schemeClr val="dk1"/>
          </a:fontRef>
        </p:style>
        <p:txBody>
          <a:bodyPr anchor="ctr"/>
          <a:lstStyle/>
          <a:p>
            <a:pPr algn="ctr" fontAlgn="auto">
              <a:spcAft>
                <a:spcPts val="0"/>
              </a:spcAft>
              <a:defRPr/>
            </a:pPr>
            <a:r>
              <a:rPr lang="ar-SA" sz="3600" b="0" spc="-15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2-5 الحياة الثقافية </a:t>
            </a:r>
            <a:endParaRPr lang="ar-SA" dirty="0"/>
          </a:p>
        </p:txBody>
      </p:sp>
      <p:sp>
        <p:nvSpPr>
          <p:cNvPr id="3" name="عنصر نائب للمحتوى 2"/>
          <p:cNvSpPr>
            <a:spLocks noGrp="1"/>
          </p:cNvSpPr>
          <p:nvPr>
            <p:ph idx="1"/>
          </p:nvPr>
        </p:nvSpPr>
        <p:spPr>
          <a:blipFill>
            <a:blip r:embed="rId2"/>
            <a:tile tx="0" ty="0" sx="100000" sy="100000" flip="none" algn="tl"/>
          </a:blipFill>
        </p:spPr>
        <p:txBody>
          <a:bodyPr>
            <a:normAutofit/>
          </a:bodyPr>
          <a:lstStyle/>
          <a:p>
            <a:pPr>
              <a:lnSpc>
                <a:spcPct val="90000"/>
              </a:lnSpc>
            </a:pPr>
            <a:r>
              <a:rPr lang="ar-SA" smtClean="0">
                <a:solidFill>
                  <a:srgbClr val="00B050"/>
                </a:solidFill>
              </a:rPr>
              <a:t>كان حضر الجاهلية على دراية بكثير من العلوم ومنها : هندسة إرواء الأرض ,وعمارة المدن , والحساب , والطب ,والبيطرة ,والزراعة , والآداب .</a:t>
            </a:r>
          </a:p>
          <a:p>
            <a:pPr>
              <a:lnSpc>
                <a:spcPct val="90000"/>
              </a:lnSpc>
            </a:pPr>
            <a:endParaRPr lang="ar-SA" smtClean="0">
              <a:solidFill>
                <a:srgbClr val="00B050"/>
              </a:solidFill>
            </a:endParaRPr>
          </a:p>
          <a:p>
            <a:pPr>
              <a:lnSpc>
                <a:spcPct val="90000"/>
              </a:lnSpc>
            </a:pPr>
            <a:r>
              <a:rPr lang="ar-SA" smtClean="0">
                <a:solidFill>
                  <a:srgbClr val="00B050"/>
                </a:solidFill>
              </a:rPr>
              <a:t>أشار  الشهرستاني إلى العلوم التي كان العرب يعرفونها في الجاهلية وهي :</a:t>
            </a:r>
          </a:p>
          <a:p>
            <a:pPr>
              <a:lnSpc>
                <a:spcPct val="90000"/>
              </a:lnSpc>
            </a:pPr>
            <a:r>
              <a:rPr lang="ar-SA" smtClean="0">
                <a:solidFill>
                  <a:srgbClr val="00B050"/>
                </a:solidFill>
              </a:rPr>
              <a:t>علم الأنساب والتواريخ والأديان</a:t>
            </a:r>
          </a:p>
          <a:p>
            <a:pPr>
              <a:lnSpc>
                <a:spcPct val="90000"/>
              </a:lnSpc>
            </a:pPr>
            <a:r>
              <a:rPr lang="ar-SA" smtClean="0">
                <a:solidFill>
                  <a:srgbClr val="00B050"/>
                </a:solidFill>
              </a:rPr>
              <a:t>علم الرؤيا </a:t>
            </a:r>
          </a:p>
          <a:p>
            <a:pPr>
              <a:lnSpc>
                <a:spcPct val="90000"/>
              </a:lnSpc>
            </a:pPr>
            <a:r>
              <a:rPr lang="ar-SA" smtClean="0">
                <a:solidFill>
                  <a:srgbClr val="00B050"/>
                </a:solidFill>
              </a:rPr>
              <a:t>علم الأنواء وهو مراقبة الجو والتنبؤ بأحوال الطقس</a:t>
            </a:r>
          </a:p>
          <a:p>
            <a:pPr>
              <a:lnSpc>
                <a:spcPct val="90000"/>
              </a:lnSpc>
            </a:pPr>
            <a:r>
              <a:rPr lang="ar-SA" smtClean="0">
                <a:solidFill>
                  <a:srgbClr val="00B050"/>
                </a:solidFill>
              </a:rPr>
              <a:t> والتنبؤ بسقوط المطر خلال العام ربطاً بحركة النجوم.</a:t>
            </a:r>
          </a:p>
          <a:p>
            <a:pPr>
              <a:lnSpc>
                <a:spcPct val="90000"/>
              </a:lnSpc>
            </a:pPr>
            <a:endParaRPr lang="ar-SA" smtClean="0">
              <a:solidFill>
                <a:srgbClr val="00B050"/>
              </a:solidFill>
            </a:endParaRPr>
          </a:p>
        </p:txBody>
      </p:sp>
    </p:spTree>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39000" cy="1143000"/>
          </a:xfrm>
          <a:solidFill>
            <a:schemeClr val="bg2"/>
          </a:solidFill>
        </p:spPr>
        <p:style>
          <a:lnRef idx="2">
            <a:schemeClr val="accent1"/>
          </a:lnRef>
          <a:fillRef idx="1">
            <a:schemeClr val="lt1"/>
          </a:fillRef>
          <a:effectRef idx="0">
            <a:schemeClr val="accent1"/>
          </a:effectRef>
          <a:fontRef idx="minor">
            <a:schemeClr val="dk1"/>
          </a:fontRef>
        </p:style>
        <p:txBody>
          <a:bodyPr anchor="ctr"/>
          <a:lstStyle/>
          <a:p>
            <a:pPr algn="ctr" fontAlgn="auto">
              <a:spcAft>
                <a:spcPts val="0"/>
              </a:spcAft>
              <a:defRPr/>
            </a:pPr>
            <a:r>
              <a:rPr lang="ar-SA" sz="4000" b="0" spc="-15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ثالثاً – التربية عند بدو الجاهلية</a:t>
            </a:r>
            <a:endParaRPr lang="ar-SA" dirty="0"/>
          </a:p>
        </p:txBody>
      </p:sp>
      <p:sp>
        <p:nvSpPr>
          <p:cNvPr id="3" name="عنصر نائب للمحتوى 2"/>
          <p:cNvSpPr>
            <a:spLocks noGrp="1"/>
          </p:cNvSpPr>
          <p:nvPr>
            <p:ph idx="1"/>
          </p:nvPr>
        </p:nvSpPr>
        <p:spPr>
          <a:solidFill>
            <a:schemeClr val="accent4">
              <a:lumMod val="40000"/>
              <a:lumOff val="60000"/>
            </a:schemeClr>
          </a:solidFill>
        </p:spPr>
        <p:txBody>
          <a:bodyPr>
            <a:normAutofit/>
          </a:bodyPr>
          <a:lstStyle/>
          <a:p>
            <a:pPr>
              <a:buFont typeface="Wingdings 2" pitchFamily="18" charset="2"/>
              <a:buNone/>
            </a:pPr>
            <a:r>
              <a:rPr lang="ar-SA" smtClean="0">
                <a:solidFill>
                  <a:srgbClr val="FF0000"/>
                </a:solidFill>
              </a:rPr>
              <a:t>3-1 أهداف التربية عند البدو :</a:t>
            </a:r>
          </a:p>
          <a:p>
            <a:pPr>
              <a:buFontTx/>
              <a:buChar char="-"/>
            </a:pPr>
            <a:r>
              <a:rPr lang="ar-SA" sz="2400" smtClean="0">
                <a:solidFill>
                  <a:srgbClr val="0070C0"/>
                </a:solidFill>
              </a:rPr>
              <a:t>إعداد الفرد للقيام بمتطلبات الحياة المعيشية.</a:t>
            </a:r>
          </a:p>
          <a:p>
            <a:pPr>
              <a:buFontTx/>
              <a:buChar char="-"/>
            </a:pPr>
            <a:r>
              <a:rPr lang="ar-SA" sz="2400" smtClean="0">
                <a:solidFill>
                  <a:srgbClr val="0070C0"/>
                </a:solidFill>
              </a:rPr>
              <a:t>إكساب الفرد عادات وقيم القبيلة </a:t>
            </a:r>
          </a:p>
          <a:p>
            <a:pPr>
              <a:buFontTx/>
              <a:buChar char="-"/>
            </a:pPr>
            <a:r>
              <a:rPr lang="ar-SA" sz="2400" smtClean="0">
                <a:solidFill>
                  <a:srgbClr val="0070C0"/>
                </a:solidFill>
              </a:rPr>
              <a:t>نمو استقلالية الفرد .</a:t>
            </a:r>
          </a:p>
          <a:p>
            <a:pPr>
              <a:buFontTx/>
              <a:buChar char="-"/>
            </a:pPr>
            <a:r>
              <a:rPr lang="ar-SA" sz="2400" smtClean="0">
                <a:solidFill>
                  <a:srgbClr val="0070C0"/>
                </a:solidFill>
              </a:rPr>
              <a:t>الاعتماد على النفس .</a:t>
            </a:r>
          </a:p>
          <a:p>
            <a:pPr>
              <a:buFontTx/>
              <a:buChar char="-"/>
            </a:pPr>
            <a:r>
              <a:rPr lang="ar-SA" sz="2400" smtClean="0">
                <a:solidFill>
                  <a:srgbClr val="0070C0"/>
                </a:solidFill>
              </a:rPr>
              <a:t>عشق الحرية .</a:t>
            </a:r>
          </a:p>
          <a:p>
            <a:pPr>
              <a:buFontTx/>
              <a:buChar char="-"/>
            </a:pPr>
            <a:r>
              <a:rPr lang="ar-SA" sz="2400" smtClean="0">
                <a:solidFill>
                  <a:srgbClr val="0070C0"/>
                </a:solidFill>
              </a:rPr>
              <a:t>تنمية الأخلاق العربية في نفوس الأبناء منذ الصغر باكتساب عادات الكرم والمروءة والنجدة والشجاعة والوفاء .</a:t>
            </a:r>
          </a:p>
        </p:txBody>
      </p:sp>
    </p:spTree>
  </p:cSld>
  <p:clrMapOvr>
    <a:masterClrMapping/>
  </p:clrMapOvr>
  <p:transition>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39000" cy="1143000"/>
          </a:xfrm>
        </p:spPr>
        <p:style>
          <a:lnRef idx="1">
            <a:schemeClr val="accent4"/>
          </a:lnRef>
          <a:fillRef idx="2">
            <a:schemeClr val="accent4"/>
          </a:fillRef>
          <a:effectRef idx="1">
            <a:schemeClr val="accent4"/>
          </a:effectRef>
          <a:fontRef idx="minor">
            <a:schemeClr val="dk1"/>
          </a:fontRef>
        </p:style>
        <p:txBody>
          <a:bodyPr anchor="ctr"/>
          <a:lstStyle/>
          <a:p>
            <a:pPr algn="ctr" fontAlgn="auto">
              <a:spcAft>
                <a:spcPts val="0"/>
              </a:spcAft>
              <a:defRPr/>
            </a:pPr>
            <a:r>
              <a:rPr lang="ar-SA" sz="3600" b="0" spc="-15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3-2سمات التربية عند البدو </a:t>
            </a:r>
            <a:endParaRPr lang="ar-SA" dirty="0"/>
          </a:p>
        </p:txBody>
      </p:sp>
      <p:sp>
        <p:nvSpPr>
          <p:cNvPr id="3" name="عنصر نائب للمحتوى 2"/>
          <p:cNvSpPr>
            <a:spLocks noGrp="1"/>
          </p:cNvSpPr>
          <p:nvPr>
            <p:ph idx="1"/>
          </p:nvPr>
        </p:nvSpPr>
        <p:spPr>
          <a:solidFill>
            <a:schemeClr val="accent4">
              <a:lumMod val="20000"/>
              <a:lumOff val="80000"/>
            </a:schemeClr>
          </a:solidFill>
        </p:spPr>
        <p:txBody>
          <a:bodyPr>
            <a:normAutofit/>
          </a:bodyPr>
          <a:lstStyle/>
          <a:p>
            <a:pPr>
              <a:lnSpc>
                <a:spcPct val="80000"/>
              </a:lnSpc>
            </a:pPr>
            <a:r>
              <a:rPr lang="ar-SA" sz="1800" smtClean="0">
                <a:solidFill>
                  <a:srgbClr val="00B050"/>
                </a:solidFill>
              </a:rPr>
              <a:t>الأسرة </a:t>
            </a:r>
            <a:r>
              <a:rPr lang="ar-SA" sz="1800" smtClean="0"/>
              <a:t>,, </a:t>
            </a:r>
            <a:r>
              <a:rPr lang="ar-SA" sz="1800" smtClean="0">
                <a:solidFill>
                  <a:srgbClr val="DF9307"/>
                </a:solidFill>
              </a:rPr>
              <a:t>أهم مؤسسة تربوية عند بدو الجاهلية وتشاركها القبيلة والعشيرة.</a:t>
            </a:r>
          </a:p>
          <a:p>
            <a:pPr>
              <a:lnSpc>
                <a:spcPct val="80000"/>
              </a:lnSpc>
            </a:pPr>
            <a:r>
              <a:rPr lang="ar-SA" sz="1700" smtClean="0">
                <a:solidFill>
                  <a:srgbClr val="DF9307"/>
                </a:solidFill>
              </a:rPr>
              <a:t>ويتعلم الطفل من الأسرة أساليب الدفاع عن نفسه وعشيرته,وذلك يتعلم الصناعات ومنها صناعة الدمى والآلات الحربية وغزل الصوف وتربية الماشية.</a:t>
            </a:r>
          </a:p>
          <a:p>
            <a:pPr>
              <a:lnSpc>
                <a:spcPct val="80000"/>
              </a:lnSpc>
            </a:pPr>
            <a:r>
              <a:rPr lang="ar-SA" sz="1700" smtClean="0">
                <a:solidFill>
                  <a:srgbClr val="DF9307"/>
                </a:solidFill>
              </a:rPr>
              <a:t>كذلك تعلم المواعظ والحكم والإرشادات من الأقارب والرؤساء والأباء.</a:t>
            </a:r>
          </a:p>
          <a:p>
            <a:pPr>
              <a:lnSpc>
                <a:spcPct val="80000"/>
              </a:lnSpc>
            </a:pPr>
            <a:endParaRPr lang="ar-SA" sz="1800" smtClean="0">
              <a:solidFill>
                <a:srgbClr val="DF9307"/>
              </a:solidFill>
            </a:endParaRPr>
          </a:p>
          <a:p>
            <a:pPr>
              <a:lnSpc>
                <a:spcPct val="80000"/>
              </a:lnSpc>
            </a:pPr>
            <a:r>
              <a:rPr lang="ar-SA" sz="1800" smtClean="0">
                <a:solidFill>
                  <a:srgbClr val="FF0000"/>
                </a:solidFill>
              </a:rPr>
              <a:t>* طريقة التربية والتعليم عند بدو الجاهلية :</a:t>
            </a:r>
          </a:p>
          <a:p>
            <a:pPr algn="ctr">
              <a:lnSpc>
                <a:spcPct val="80000"/>
              </a:lnSpc>
            </a:pPr>
            <a:r>
              <a:rPr lang="ar-SA" sz="1800" smtClean="0">
                <a:solidFill>
                  <a:srgbClr val="0070C0"/>
                </a:solidFill>
              </a:rPr>
              <a:t>المحاكاة والتقليد </a:t>
            </a:r>
          </a:p>
          <a:p>
            <a:pPr>
              <a:lnSpc>
                <a:spcPct val="80000"/>
              </a:lnSpc>
            </a:pPr>
            <a:r>
              <a:rPr lang="ar-SA" sz="1800" smtClean="0">
                <a:solidFill>
                  <a:srgbClr val="874396"/>
                </a:solidFill>
              </a:rPr>
              <a:t>اشتهروا بالأسواق والمجالس الأدبية التي تشبه إلى حد كبير الأندية اللغوية والمجامع العلمية الحالية.وكانوا يحضرونها لإلقاء القصائد , وإنشاد الشعر , وتبادل الخطب .</a:t>
            </a:r>
          </a:p>
          <a:p>
            <a:pPr>
              <a:lnSpc>
                <a:spcPct val="80000"/>
              </a:lnSpc>
            </a:pPr>
            <a:r>
              <a:rPr lang="ar-SA" sz="1800" smtClean="0">
                <a:solidFill>
                  <a:srgbClr val="00B050"/>
                </a:solidFill>
              </a:rPr>
              <a:t>كانت هذه الأسواق خير وسيلة للنهوض باللغة العربية وشحذ الأذهان وترقية التفكير.</a:t>
            </a:r>
          </a:p>
          <a:p>
            <a:pPr>
              <a:lnSpc>
                <a:spcPct val="80000"/>
              </a:lnSpc>
            </a:pPr>
            <a:r>
              <a:rPr lang="ar-SA" sz="1800" smtClean="0">
                <a:solidFill>
                  <a:srgbClr val="FF0000"/>
                </a:solidFill>
              </a:rPr>
              <a:t>من أشهر هذه الأسواق :</a:t>
            </a:r>
          </a:p>
          <a:p>
            <a:pPr>
              <a:lnSpc>
                <a:spcPct val="80000"/>
              </a:lnSpc>
            </a:pPr>
            <a:r>
              <a:rPr lang="ar-SA" sz="1800" smtClean="0">
                <a:solidFill>
                  <a:srgbClr val="7030A0"/>
                </a:solidFill>
              </a:rPr>
              <a:t>سوق عكاظ (قرب الطائف) - وسوق مجنة (قرب مكة) – وذو المجاز(قرب عرفة) </a:t>
            </a:r>
          </a:p>
          <a:p>
            <a:pPr>
              <a:lnSpc>
                <a:spcPct val="80000"/>
              </a:lnSpc>
            </a:pPr>
            <a:r>
              <a:rPr lang="ar-SA" sz="2000" smtClean="0">
                <a:solidFill>
                  <a:srgbClr val="FF0000"/>
                </a:solidFill>
              </a:rPr>
              <a:t>المجالس الأدبية : </a:t>
            </a:r>
            <a:r>
              <a:rPr lang="ar-SA" sz="2000" smtClean="0">
                <a:solidFill>
                  <a:srgbClr val="00B0F0"/>
                </a:solidFill>
              </a:rPr>
              <a:t>تعقد لتبادل الأخبار والبحث في بعض الشئون العامة ومناشدة الأشعار وكانت تسمى الأندية .ومنها </a:t>
            </a:r>
            <a:r>
              <a:rPr lang="ar-SA" sz="2000" smtClean="0">
                <a:solidFill>
                  <a:srgbClr val="00B050"/>
                </a:solidFill>
              </a:rPr>
              <a:t>نادي قريش </a:t>
            </a:r>
          </a:p>
        </p:txBody>
      </p:sp>
    </p:spTree>
  </p:cSld>
  <p:clrMapOvr>
    <a:masterClrMapping/>
  </p:clrMapOvr>
  <p:transition>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39000" cy="1143000"/>
          </a:xfrm>
          <a:solidFill>
            <a:schemeClr val="accent4">
              <a:lumMod val="20000"/>
              <a:lumOff val="80000"/>
            </a:schemeClr>
          </a:solidFill>
        </p:spPr>
        <p:style>
          <a:lnRef idx="2">
            <a:schemeClr val="accent1"/>
          </a:lnRef>
          <a:fillRef idx="1">
            <a:schemeClr val="lt1"/>
          </a:fillRef>
          <a:effectRef idx="0">
            <a:schemeClr val="accent1"/>
          </a:effectRef>
          <a:fontRef idx="minor">
            <a:schemeClr val="dk1"/>
          </a:fontRef>
        </p:style>
        <p:txBody>
          <a:bodyPr anchor="ctr"/>
          <a:lstStyle/>
          <a:p>
            <a:pPr algn="ctr" fontAlgn="auto">
              <a:spcAft>
                <a:spcPts val="0"/>
              </a:spcAft>
              <a:defRPr/>
            </a:pPr>
            <a:r>
              <a:rPr lang="ar-SA" sz="3600" b="0" spc="-15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رابعاً- التربية عند حضر الجاهلية </a:t>
            </a:r>
            <a:endParaRPr lang="ar-SA" dirty="0"/>
          </a:p>
        </p:txBody>
      </p:sp>
      <p:sp>
        <p:nvSpPr>
          <p:cNvPr id="3" name="عنصر نائب للمحتوى 2"/>
          <p:cNvSpPr>
            <a:spLocks noGrp="1"/>
          </p:cNvSpPr>
          <p:nvPr>
            <p:ph idx="1"/>
          </p:nvPr>
        </p:nvSpPr>
        <p:spPr>
          <a:solidFill>
            <a:schemeClr val="accent4">
              <a:lumMod val="40000"/>
              <a:lumOff val="60000"/>
            </a:schemeClr>
          </a:solidFill>
        </p:spPr>
        <p:txBody>
          <a:bodyPr>
            <a:normAutofit/>
          </a:bodyPr>
          <a:lstStyle/>
          <a:p>
            <a:pPr>
              <a:lnSpc>
                <a:spcPct val="90000"/>
              </a:lnSpc>
            </a:pPr>
            <a:r>
              <a:rPr lang="ar-SA" sz="2400" smtClean="0">
                <a:solidFill>
                  <a:srgbClr val="FF0000"/>
                </a:solidFill>
              </a:rPr>
              <a:t>4-1 أهداف التربية عند الحضر:</a:t>
            </a:r>
          </a:p>
          <a:p>
            <a:pPr>
              <a:lnSpc>
                <a:spcPct val="90000"/>
              </a:lnSpc>
            </a:pPr>
            <a:r>
              <a:rPr lang="ar-SA" sz="2200" smtClean="0">
                <a:solidFill>
                  <a:srgbClr val="0070C0"/>
                </a:solidFill>
              </a:rPr>
              <a:t>كانت التربية عند الحضر أرقى من التربية عند البدو بسبب وجودهم في المدنية وإقامة الممالك .وكانت لهم مدارس ومعاهد للتعليم . </a:t>
            </a:r>
            <a:r>
              <a:rPr lang="ar-SA" sz="2200" smtClean="0">
                <a:solidFill>
                  <a:srgbClr val="0D0D0D"/>
                </a:solidFill>
              </a:rPr>
              <a:t>وتهدف إلى:</a:t>
            </a:r>
          </a:p>
          <a:p>
            <a:pPr>
              <a:lnSpc>
                <a:spcPct val="90000"/>
              </a:lnSpc>
            </a:pPr>
            <a:r>
              <a:rPr lang="ar-SA" sz="2200" smtClean="0">
                <a:solidFill>
                  <a:srgbClr val="00B050"/>
                </a:solidFill>
              </a:rPr>
              <a:t>إكساب الفرد المهن والحرف التي تساعده على كسب الرزق .</a:t>
            </a:r>
          </a:p>
          <a:p>
            <a:pPr>
              <a:lnSpc>
                <a:spcPct val="90000"/>
              </a:lnSpc>
            </a:pPr>
            <a:r>
              <a:rPr lang="ar-SA" sz="2200" smtClean="0">
                <a:solidFill>
                  <a:srgbClr val="00B050"/>
                </a:solidFill>
              </a:rPr>
              <a:t>بث العادات الفاضلة وغرس الصفات الخلقية التي أشتهر بها العرب منذ القدم .</a:t>
            </a:r>
          </a:p>
          <a:p>
            <a:pPr>
              <a:lnSpc>
                <a:spcPct val="90000"/>
              </a:lnSpc>
            </a:pPr>
            <a:endParaRPr lang="ar-SA" sz="2200" smtClean="0">
              <a:solidFill>
                <a:srgbClr val="00B050"/>
              </a:solidFill>
            </a:endParaRPr>
          </a:p>
          <a:p>
            <a:pPr>
              <a:lnSpc>
                <a:spcPct val="90000"/>
              </a:lnSpc>
            </a:pPr>
            <a:r>
              <a:rPr lang="ar-SA" sz="2200" smtClean="0">
                <a:solidFill>
                  <a:srgbClr val="002060"/>
                </a:solidFill>
              </a:rPr>
              <a:t>اتجهت التربية عند عرب الحضر وجهة عملية,</a:t>
            </a:r>
          </a:p>
          <a:p>
            <a:pPr>
              <a:lnSpc>
                <a:spcPct val="90000"/>
              </a:lnSpc>
            </a:pPr>
            <a:r>
              <a:rPr lang="ar-SA" sz="2200" smtClean="0">
                <a:solidFill>
                  <a:srgbClr val="00B0F0"/>
                </a:solidFill>
              </a:rPr>
              <a:t>فانصرفوا عن دراسة الأدب والعلم والفن.ودرسوا الطب والهندسة والرياضة والفلك والطبيعة والعمارة والنقش والتجارة .لتساعد الفرد في كسب عيشة حتى يرتقي بمستواه الاجتماعي.</a:t>
            </a:r>
          </a:p>
        </p:txBody>
      </p:sp>
    </p:spTree>
  </p:cSld>
  <p:clrMapOvr>
    <a:masterClrMapping/>
  </p:clrMapOvr>
  <p:transition>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39000" cy="1143000"/>
          </a:xfrm>
        </p:spPr>
        <p:style>
          <a:lnRef idx="1">
            <a:schemeClr val="accent4"/>
          </a:lnRef>
          <a:fillRef idx="2">
            <a:schemeClr val="accent4"/>
          </a:fillRef>
          <a:effectRef idx="1">
            <a:schemeClr val="accent4"/>
          </a:effectRef>
          <a:fontRef idx="minor">
            <a:schemeClr val="dk1"/>
          </a:fontRef>
        </p:style>
        <p:txBody>
          <a:bodyPr anchor="ctr"/>
          <a:lstStyle/>
          <a:p>
            <a:pPr algn="ctr" fontAlgn="auto">
              <a:spcAft>
                <a:spcPts val="0"/>
              </a:spcAft>
              <a:defRPr/>
            </a:pPr>
            <a:r>
              <a:rPr lang="ar-SA" sz="4000" b="0" spc="-15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4-2سمات التربية عند الحضر</a:t>
            </a:r>
            <a:endParaRPr lang="ar-SA" dirty="0"/>
          </a:p>
        </p:txBody>
      </p:sp>
      <p:sp>
        <p:nvSpPr>
          <p:cNvPr id="3" name="عنصر نائب للمحتوى 2"/>
          <p:cNvSpPr>
            <a:spLocks noGrp="1"/>
          </p:cNvSpPr>
          <p:nvPr>
            <p:ph idx="1"/>
          </p:nvPr>
        </p:nvSpPr>
        <p:spPr>
          <a:solidFill>
            <a:schemeClr val="accent4">
              <a:lumMod val="40000"/>
              <a:lumOff val="60000"/>
            </a:schemeClr>
          </a:solidFill>
        </p:spPr>
        <p:txBody>
          <a:bodyPr>
            <a:normAutofit/>
          </a:bodyPr>
          <a:lstStyle/>
          <a:p>
            <a:r>
              <a:rPr lang="ar-SA" sz="2400" smtClean="0">
                <a:solidFill>
                  <a:srgbClr val="00B050"/>
                </a:solidFill>
              </a:rPr>
              <a:t>1- المدارس الابتدائية :</a:t>
            </a:r>
          </a:p>
          <a:p>
            <a:r>
              <a:rPr lang="ar-SA" sz="2200" smtClean="0">
                <a:solidFill>
                  <a:srgbClr val="00B0F0"/>
                </a:solidFill>
              </a:rPr>
              <a:t>يلتحق بها الأطفال ويتعلمون القراءة والكتابة , وبعض قواعد الحساب , والتعليم الديني, وكانت هذه المدارس منتشرة والمعلمون كثيرين .</a:t>
            </a:r>
          </a:p>
          <a:p>
            <a:r>
              <a:rPr lang="ar-SA" sz="2400" smtClean="0">
                <a:solidFill>
                  <a:srgbClr val="00B050"/>
                </a:solidFill>
              </a:rPr>
              <a:t>2- المدارس العالية :</a:t>
            </a:r>
          </a:p>
          <a:p>
            <a:r>
              <a:rPr lang="ar-SA" sz="2200" smtClean="0">
                <a:solidFill>
                  <a:srgbClr val="00B0F0"/>
                </a:solidFill>
              </a:rPr>
              <a:t>وهي ملحقة بالمعابد ويدرس فيها الكبار الفلك والطب والهندسة والآداب والتاريخ .وكان المعلمون من الرهبان </a:t>
            </a:r>
            <a:r>
              <a:rPr lang="ar-SA" sz="2400" smtClean="0">
                <a:solidFill>
                  <a:srgbClr val="00B050"/>
                </a:solidFill>
              </a:rPr>
              <a:t>.</a:t>
            </a:r>
          </a:p>
          <a:p>
            <a:r>
              <a:rPr lang="ar-SA" sz="2400" smtClean="0">
                <a:solidFill>
                  <a:srgbClr val="00B050"/>
                </a:solidFill>
              </a:rPr>
              <a:t>طريقة التدريس :- </a:t>
            </a:r>
            <a:r>
              <a:rPr lang="ar-SA" sz="2200" smtClean="0">
                <a:solidFill>
                  <a:srgbClr val="002060"/>
                </a:solidFill>
              </a:rPr>
              <a:t>الحفظ والتقليد , -والتعليم الفردي حيث كان يخصص المعلم لكل تلميذ جزء من الوقت لرعايته وتعليمه. –كتابة المعلم على ألواح الطين ثم تجفيفها ويقدمها للطلاب ليقلدوا الكتابة على ألواح خاصة بهم.</a:t>
            </a:r>
          </a:p>
          <a:p>
            <a:r>
              <a:rPr lang="ar-SA" sz="2200" smtClean="0">
                <a:solidFill>
                  <a:srgbClr val="FF0000"/>
                </a:solidFill>
              </a:rPr>
              <a:t>عرفت الكتاتيب قبل البعثة النبوية .</a:t>
            </a:r>
          </a:p>
        </p:txBody>
      </p:sp>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39000" cy="1180134"/>
          </a:xfrm>
          <a:solidFill>
            <a:schemeClr val="accent3">
              <a:lumMod val="20000"/>
              <a:lumOff val="80000"/>
            </a:schemeClr>
          </a:solidFill>
        </p:spPr>
        <p:style>
          <a:lnRef idx="2">
            <a:schemeClr val="accent2"/>
          </a:lnRef>
          <a:fillRef idx="1">
            <a:schemeClr val="lt1"/>
          </a:fillRef>
          <a:effectRef idx="0">
            <a:schemeClr val="accent2"/>
          </a:effectRef>
          <a:fontRef idx="minor">
            <a:schemeClr val="dk1"/>
          </a:fontRef>
        </p:style>
        <p:txBody>
          <a:bodyPr anchor="ctr"/>
          <a:lstStyle/>
          <a:p>
            <a:pPr algn="ctr" fontAlgn="auto">
              <a:spcAft>
                <a:spcPts val="0"/>
              </a:spcAft>
              <a:defRPr/>
            </a:pPr>
            <a:r>
              <a:rPr lang="ar-SA" sz="4000" cap="none" spc="-15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مصطلح العرب والجاهلية</a:t>
            </a:r>
            <a:endParaRPr lang="ar-SA" spc="-150" dirty="0">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a:xfrm>
            <a:off x="500063" y="1714500"/>
            <a:ext cx="7239000" cy="4846638"/>
          </a:xfrm>
          <a:solidFill>
            <a:schemeClr val="accent3">
              <a:lumMod val="40000"/>
              <a:lumOff val="60000"/>
            </a:schemeClr>
          </a:solidFill>
        </p:spPr>
        <p:txBody>
          <a:bodyPr>
            <a:normAutofit/>
          </a:bodyPr>
          <a:lstStyle/>
          <a:p>
            <a:pPr>
              <a:lnSpc>
                <a:spcPct val="80000"/>
              </a:lnSpc>
              <a:buFont typeface="Wingdings 2" pitchFamily="18" charset="2"/>
              <a:buNone/>
            </a:pPr>
            <a:endParaRPr lang="ar-SA" sz="2000" smtClean="0"/>
          </a:p>
          <a:p>
            <a:pPr>
              <a:lnSpc>
                <a:spcPct val="80000"/>
              </a:lnSpc>
              <a:buFont typeface="Wingdings 2" pitchFamily="18" charset="2"/>
              <a:buNone/>
            </a:pPr>
            <a:r>
              <a:rPr lang="ar-SA" sz="2800" smtClean="0">
                <a:solidFill>
                  <a:srgbClr val="002060"/>
                </a:solidFill>
              </a:rPr>
              <a:t>العرب اسم لقوم جمعوا عدة صفات هي : لسانهم يتحدث اللغة العربية ,ومساكنهم بجزيرة العرب ,ونسلهم من أولاد العرب .</a:t>
            </a:r>
          </a:p>
          <a:p>
            <a:pPr>
              <a:lnSpc>
                <a:spcPct val="80000"/>
              </a:lnSpc>
              <a:buFont typeface="Wingdings 2" pitchFamily="18" charset="2"/>
              <a:buNone/>
            </a:pPr>
            <a:endParaRPr lang="ar-SA" sz="2800" smtClean="0">
              <a:solidFill>
                <a:srgbClr val="002060"/>
              </a:solidFill>
            </a:endParaRPr>
          </a:p>
          <a:p>
            <a:pPr>
              <a:lnSpc>
                <a:spcPct val="80000"/>
              </a:lnSpc>
              <a:buFont typeface="Wingdings 2" pitchFamily="18" charset="2"/>
              <a:buNone/>
            </a:pPr>
            <a:r>
              <a:rPr lang="ar-SA" sz="2800" smtClean="0">
                <a:solidFill>
                  <a:srgbClr val="0070C0"/>
                </a:solidFill>
              </a:rPr>
              <a:t> *</a:t>
            </a:r>
            <a:r>
              <a:rPr lang="ar-SA" sz="2800" smtClean="0">
                <a:solidFill>
                  <a:srgbClr val="FF0000"/>
                </a:solidFill>
              </a:rPr>
              <a:t>عللي ..</a:t>
            </a:r>
          </a:p>
          <a:p>
            <a:pPr>
              <a:lnSpc>
                <a:spcPct val="80000"/>
              </a:lnSpc>
              <a:buFont typeface="Wingdings 2" pitchFamily="18" charset="2"/>
              <a:buNone/>
            </a:pPr>
            <a:r>
              <a:rPr lang="ar-SA" sz="2800" smtClean="0">
                <a:solidFill>
                  <a:srgbClr val="FF0000"/>
                </a:solidFill>
              </a:rPr>
              <a:t>الجنس العربي أحد الأجناس السامية وأكثره محافظة على خصائص الساميين؟</a:t>
            </a:r>
          </a:p>
          <a:p>
            <a:pPr>
              <a:lnSpc>
                <a:spcPct val="80000"/>
              </a:lnSpc>
              <a:buFont typeface="Wingdings 2" pitchFamily="18" charset="2"/>
              <a:buNone/>
            </a:pPr>
            <a:endParaRPr lang="ar-SA" sz="2800" smtClean="0">
              <a:solidFill>
                <a:srgbClr val="FF0000"/>
              </a:solidFill>
            </a:endParaRPr>
          </a:p>
          <a:p>
            <a:pPr>
              <a:lnSpc>
                <a:spcPct val="80000"/>
              </a:lnSpc>
              <a:buFont typeface="Wingdings 2" pitchFamily="18" charset="2"/>
              <a:buNone/>
            </a:pPr>
            <a:r>
              <a:rPr lang="ar-SA" sz="2800" smtClean="0">
                <a:solidFill>
                  <a:srgbClr val="00B050"/>
                </a:solidFill>
              </a:rPr>
              <a:t>بسبب طبيعة الحياة في الجزيرة العربية التي حمت الجنس العربي واللغة العربية من الهجمات التي تعرض لها غير العرب </a:t>
            </a:r>
            <a:r>
              <a:rPr lang="ar-SA" sz="2800" smtClean="0">
                <a:solidFill>
                  <a:srgbClr val="FF0000"/>
                </a:solidFill>
              </a:rPr>
              <a:t>.</a:t>
            </a:r>
          </a:p>
          <a:p>
            <a:pPr>
              <a:lnSpc>
                <a:spcPct val="80000"/>
              </a:lnSpc>
              <a:buFont typeface="Wingdings 2" pitchFamily="18" charset="2"/>
              <a:buNone/>
            </a:pPr>
            <a:endParaRPr lang="ar-SA" sz="2800" smtClean="0">
              <a:solidFill>
                <a:srgbClr val="FF0000"/>
              </a:solidFill>
            </a:endParaRPr>
          </a:p>
        </p:txBody>
      </p:sp>
    </p:spTree>
  </p:cSld>
  <p:clrMapOvr>
    <a:masterClrMapping/>
  </p:clrMapOvr>
  <p:transition>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solidFill>
            <a:schemeClr val="accent4">
              <a:lumMod val="40000"/>
              <a:lumOff val="60000"/>
            </a:schemeClr>
          </a:solidFill>
        </p:spPr>
        <p:txBody>
          <a:bodyPr>
            <a:normAutofit/>
          </a:bodyPr>
          <a:lstStyle/>
          <a:p>
            <a:r>
              <a:rPr lang="ar-SA" smtClean="0">
                <a:solidFill>
                  <a:srgbClr val="8A2E4E"/>
                </a:solidFill>
              </a:rPr>
              <a:t>المرأة العربية في الجاهلية :</a:t>
            </a:r>
          </a:p>
          <a:p>
            <a:r>
              <a:rPr lang="ar-SA" smtClean="0">
                <a:solidFill>
                  <a:srgbClr val="00B050"/>
                </a:solidFill>
              </a:rPr>
              <a:t>كان هناك نوعان من النساء .. </a:t>
            </a:r>
          </a:p>
          <a:p>
            <a:r>
              <a:rPr lang="ar-SA" smtClean="0">
                <a:solidFill>
                  <a:srgbClr val="FF0000"/>
                </a:solidFill>
              </a:rPr>
              <a:t>إماء : </a:t>
            </a:r>
            <a:r>
              <a:rPr lang="ar-SA" sz="2400" smtClean="0">
                <a:solidFill>
                  <a:srgbClr val="0D0D0D"/>
                </a:solidFill>
              </a:rPr>
              <a:t>ومنهن الجواري والساقطات وهن كثيرات ولهن منزلة متدنية.</a:t>
            </a:r>
          </a:p>
          <a:p>
            <a:r>
              <a:rPr lang="ar-SA" smtClean="0">
                <a:solidFill>
                  <a:srgbClr val="FF0000"/>
                </a:solidFill>
              </a:rPr>
              <a:t>الحرائر : </a:t>
            </a:r>
            <a:r>
              <a:rPr lang="ar-SA" sz="2400" smtClean="0">
                <a:solidFill>
                  <a:srgbClr val="0D0D0D"/>
                </a:solidFill>
              </a:rPr>
              <a:t>هن بنات الأشراف والسادة ولهن منزلة سامية .</a:t>
            </a:r>
          </a:p>
          <a:p>
            <a:endParaRPr lang="ar-SA" sz="2400" smtClean="0">
              <a:solidFill>
                <a:srgbClr val="0D0D0D"/>
              </a:solidFill>
            </a:endParaRPr>
          </a:p>
          <a:p>
            <a:r>
              <a:rPr lang="ar-SA" sz="2400" smtClean="0">
                <a:solidFill>
                  <a:srgbClr val="00B050"/>
                </a:solidFill>
              </a:rPr>
              <a:t>كانت المرأة في العصر الجاهلي تقول الشعر – تجيد الخطابة والرواية- تقوم بأعمال المنزل – ورعي الماشية- وتداوي الجروح أثناء الحرب .</a:t>
            </a:r>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39000" cy="1143000"/>
          </a:xfrm>
          <a:solidFill>
            <a:schemeClr val="accent4">
              <a:lumMod val="40000"/>
              <a:lumOff val="60000"/>
            </a:schemeClr>
          </a:solidFill>
        </p:spPr>
        <p:txBody>
          <a:bodyPr anchor="ctr"/>
          <a:lstStyle/>
          <a:p>
            <a:pPr algn="ctr" fontAlgn="auto">
              <a:spcAft>
                <a:spcPts val="0"/>
              </a:spcAft>
              <a:defRPr/>
            </a:pPr>
            <a:r>
              <a:rPr lang="ar-SA" sz="4000" dirty="0" smtClean="0">
                <a:solidFill>
                  <a:srgbClr val="C00000"/>
                </a:solidFill>
              </a:rPr>
              <a:t>ينقسم العرب إلى :</a:t>
            </a:r>
            <a:endParaRPr lang="ar-SA" dirty="0"/>
          </a:p>
        </p:txBody>
      </p:sp>
      <p:sp>
        <p:nvSpPr>
          <p:cNvPr id="3" name="عنصر نائب للمحتوى 2"/>
          <p:cNvSpPr>
            <a:spLocks noGrp="1"/>
          </p:cNvSpPr>
          <p:nvPr>
            <p:ph idx="1"/>
          </p:nvPr>
        </p:nvSpPr>
        <p:spPr>
          <a:blipFill>
            <a:blip r:embed="rId2"/>
            <a:tile tx="0" ty="0" sx="100000" sy="100000" flip="none" algn="tl"/>
          </a:blipFill>
        </p:spPr>
        <p:txBody>
          <a:bodyPr>
            <a:normAutofit/>
          </a:bodyPr>
          <a:lstStyle/>
          <a:p>
            <a:pPr>
              <a:lnSpc>
                <a:spcPct val="80000"/>
              </a:lnSpc>
              <a:buFont typeface="Wingdings 2" pitchFamily="18" charset="2"/>
              <a:buNone/>
            </a:pPr>
            <a:r>
              <a:rPr lang="ar-SA" sz="2800" smtClean="0">
                <a:solidFill>
                  <a:srgbClr val="FF0000"/>
                </a:solidFill>
              </a:rPr>
              <a:t>1- العرب البائدة :</a:t>
            </a:r>
          </a:p>
          <a:p>
            <a:pPr>
              <a:lnSpc>
                <a:spcPct val="80000"/>
              </a:lnSpc>
              <a:buFont typeface="Wingdings 2" pitchFamily="18" charset="2"/>
              <a:buNone/>
            </a:pPr>
            <a:r>
              <a:rPr lang="ar-SA" sz="2500" smtClean="0">
                <a:solidFill>
                  <a:srgbClr val="00B050"/>
                </a:solidFill>
              </a:rPr>
              <a:t>وهم القبائل العربية التي بادت قبل الإسلام,وتروي الكتب المقدسة أخبارها وهم أهل عاد وثمود</a:t>
            </a:r>
            <a:r>
              <a:rPr lang="ar-SA" sz="2800" smtClean="0">
                <a:solidFill>
                  <a:srgbClr val="FF0000"/>
                </a:solidFill>
              </a:rPr>
              <a:t>.</a:t>
            </a:r>
          </a:p>
          <a:p>
            <a:pPr>
              <a:lnSpc>
                <a:spcPct val="80000"/>
              </a:lnSpc>
              <a:buFont typeface="Wingdings 2" pitchFamily="18" charset="2"/>
              <a:buNone/>
            </a:pPr>
            <a:r>
              <a:rPr lang="ar-SA" sz="2800" smtClean="0">
                <a:solidFill>
                  <a:srgbClr val="FF0000"/>
                </a:solidFill>
              </a:rPr>
              <a:t>2- العرب الباقية :</a:t>
            </a:r>
          </a:p>
          <a:p>
            <a:pPr>
              <a:lnSpc>
                <a:spcPct val="80000"/>
              </a:lnSpc>
              <a:buFont typeface="Wingdings 2" pitchFamily="18" charset="2"/>
              <a:buNone/>
            </a:pPr>
            <a:r>
              <a:rPr lang="ar-SA" sz="2800" smtClean="0">
                <a:solidFill>
                  <a:srgbClr val="852F74"/>
                </a:solidFill>
              </a:rPr>
              <a:t>ينقسمون إلى </a:t>
            </a:r>
            <a:r>
              <a:rPr lang="ar-SA" sz="2800" smtClean="0">
                <a:solidFill>
                  <a:srgbClr val="00B050"/>
                </a:solidFill>
              </a:rPr>
              <a:t>:</a:t>
            </a:r>
          </a:p>
          <a:p>
            <a:pPr>
              <a:lnSpc>
                <a:spcPct val="80000"/>
              </a:lnSpc>
              <a:buFont typeface="Wingdings 2" pitchFamily="18" charset="2"/>
              <a:buAutoNum type="arabic1Minus"/>
            </a:pPr>
            <a:r>
              <a:rPr lang="ar-SA" sz="2800" smtClean="0">
                <a:solidFill>
                  <a:srgbClr val="C00000"/>
                </a:solidFill>
              </a:rPr>
              <a:t>العرب القحطانية : </a:t>
            </a:r>
            <a:r>
              <a:rPr lang="ar-SA" sz="2700" smtClean="0">
                <a:solidFill>
                  <a:srgbClr val="00B050"/>
                </a:solidFill>
              </a:rPr>
              <a:t>وموطنهم الأصلي جنوب جزيرة العرب ويطلق عليهم العرب العاربة. </a:t>
            </a:r>
          </a:p>
          <a:p>
            <a:pPr>
              <a:lnSpc>
                <a:spcPct val="80000"/>
              </a:lnSpc>
              <a:buFont typeface="Wingdings 2" pitchFamily="18" charset="2"/>
              <a:buAutoNum type="arabic1Minus"/>
            </a:pPr>
            <a:r>
              <a:rPr lang="ar-SA" sz="2800" smtClean="0">
                <a:solidFill>
                  <a:srgbClr val="C00000"/>
                </a:solidFill>
              </a:rPr>
              <a:t>العرب العدنانية: </a:t>
            </a:r>
            <a:r>
              <a:rPr lang="ar-SA" sz="2700" smtClean="0">
                <a:solidFill>
                  <a:srgbClr val="00B050"/>
                </a:solidFill>
              </a:rPr>
              <a:t>هم العرب المستعربة أي الذين دخل عليهم دم ليس عربي وهو دم إسماعيل بن إبراهيم_ عليه السلام  ومن أهم أولاد إسماعيل عدنان الذي تنسب له هذه الطائفة .</a:t>
            </a:r>
          </a:p>
        </p:txBody>
      </p:sp>
    </p:spTree>
  </p:cSld>
  <p:clrMapOvr>
    <a:masterClrMapping/>
  </p:clrMapOvr>
  <p:transition>
    <p:whee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329510" cy="1143000"/>
          </a:xfrm>
          <a:solidFill>
            <a:schemeClr val="accent3">
              <a:lumMod val="20000"/>
              <a:lumOff val="80000"/>
            </a:schemeClr>
          </a:solidFill>
        </p:spPr>
        <p:style>
          <a:lnRef idx="1">
            <a:schemeClr val="accent1"/>
          </a:lnRef>
          <a:fillRef idx="2">
            <a:schemeClr val="accent1"/>
          </a:fillRef>
          <a:effectRef idx="1">
            <a:schemeClr val="accent1"/>
          </a:effectRef>
          <a:fontRef idx="minor">
            <a:schemeClr val="dk1"/>
          </a:fontRef>
        </p:style>
        <p:txBody>
          <a:bodyPr anchor="ctr"/>
          <a:lstStyle/>
          <a:p>
            <a:pPr fontAlgn="auto">
              <a:spcAft>
                <a:spcPts val="0"/>
              </a:spcAft>
              <a:defRPr/>
            </a:pPr>
            <a:r>
              <a:rPr lang="ar-SA" sz="3200" dirty="0" smtClean="0">
                <a:solidFill>
                  <a:schemeClr val="tx2">
                    <a:lumMod val="75000"/>
                  </a:schemeClr>
                </a:solidFill>
              </a:rPr>
              <a:t>الفرق بين عرب الجنوب وعرب الشمال</a:t>
            </a:r>
            <a:endParaRPr lang="ar-SA" sz="3200" dirty="0">
              <a:solidFill>
                <a:schemeClr val="tx2">
                  <a:lumMod val="75000"/>
                </a:schemeClr>
              </a:solidFill>
            </a:endParaRPr>
          </a:p>
        </p:txBody>
      </p:sp>
      <p:sp>
        <p:nvSpPr>
          <p:cNvPr id="3" name="عنصر نائب للمحتوى 2"/>
          <p:cNvSpPr>
            <a:spLocks noGrp="1"/>
          </p:cNvSpPr>
          <p:nvPr>
            <p:ph idx="1"/>
          </p:nvPr>
        </p:nvSpPr>
        <p:spPr>
          <a:solidFill>
            <a:schemeClr val="accent3">
              <a:lumMod val="20000"/>
              <a:lumOff val="80000"/>
            </a:schemeClr>
          </a:solidFill>
        </p:spPr>
        <p:txBody>
          <a:bodyPr>
            <a:normAutofit/>
          </a:bodyPr>
          <a:lstStyle/>
          <a:p>
            <a:pPr>
              <a:lnSpc>
                <a:spcPct val="90000"/>
              </a:lnSpc>
              <a:buFont typeface="Wingdings 2" pitchFamily="18" charset="2"/>
              <a:buNone/>
            </a:pPr>
            <a:endParaRPr lang="ar-SA" sz="3600" smtClean="0"/>
          </a:p>
          <a:p>
            <a:pPr>
              <a:lnSpc>
                <a:spcPct val="90000"/>
              </a:lnSpc>
              <a:buFont typeface="Wingdings 2" pitchFamily="18" charset="2"/>
              <a:buNone/>
            </a:pPr>
            <a:r>
              <a:rPr lang="ar-SA" sz="3600" smtClean="0"/>
              <a:t> </a:t>
            </a:r>
          </a:p>
          <a:p>
            <a:pPr>
              <a:lnSpc>
                <a:spcPct val="90000"/>
              </a:lnSpc>
              <a:buFont typeface="Wingdings 2" pitchFamily="18" charset="2"/>
              <a:buNone/>
            </a:pPr>
            <a:r>
              <a:rPr lang="ar-SA" sz="3600" smtClean="0">
                <a:solidFill>
                  <a:srgbClr val="00B050"/>
                </a:solidFill>
              </a:rPr>
              <a:t>-</a:t>
            </a:r>
            <a:r>
              <a:rPr lang="ar-SA" sz="2200" smtClean="0">
                <a:solidFill>
                  <a:srgbClr val="00B050"/>
                </a:solidFill>
              </a:rPr>
              <a:t>كانت لهم معرفة                        - عرب الشمال لم يظهر</a:t>
            </a:r>
          </a:p>
          <a:p>
            <a:pPr>
              <a:lnSpc>
                <a:spcPct val="90000"/>
              </a:lnSpc>
              <a:buFont typeface="Wingdings 2" pitchFamily="18" charset="2"/>
              <a:buNone/>
            </a:pPr>
            <a:r>
              <a:rPr lang="ar-SA" sz="2200" smtClean="0">
                <a:solidFill>
                  <a:srgbClr val="00B050"/>
                </a:solidFill>
              </a:rPr>
              <a:t>أوسع بشئون السياسة من              لهم مجد ذو بال إلا </a:t>
            </a:r>
          </a:p>
          <a:p>
            <a:pPr>
              <a:lnSpc>
                <a:spcPct val="90000"/>
              </a:lnSpc>
              <a:buFont typeface="Wingdings 2" pitchFamily="18" charset="2"/>
              <a:buNone/>
            </a:pPr>
            <a:r>
              <a:rPr lang="ar-SA" sz="2200" smtClean="0">
                <a:solidFill>
                  <a:srgbClr val="00B050"/>
                </a:solidFill>
              </a:rPr>
              <a:t>عرب الشمال.                                في ظلال الإسلام .</a:t>
            </a:r>
          </a:p>
          <a:p>
            <a:pPr>
              <a:lnSpc>
                <a:spcPct val="90000"/>
              </a:lnSpc>
              <a:buFont typeface="Wingdings 2" pitchFamily="18" charset="2"/>
              <a:buNone/>
            </a:pPr>
            <a:r>
              <a:rPr lang="ar-SA" sz="2200" smtClean="0">
                <a:solidFill>
                  <a:srgbClr val="00B050"/>
                </a:solidFill>
              </a:rPr>
              <a:t>-شيدوا حضارة وأقاموا مدينة.</a:t>
            </a:r>
          </a:p>
          <a:p>
            <a:pPr>
              <a:lnSpc>
                <a:spcPct val="90000"/>
              </a:lnSpc>
              <a:buFont typeface="Wingdings 2" pitchFamily="18" charset="2"/>
              <a:buNone/>
            </a:pPr>
            <a:r>
              <a:rPr lang="ar-SA" sz="2200" smtClean="0">
                <a:solidFill>
                  <a:srgbClr val="00B050"/>
                </a:solidFill>
              </a:rPr>
              <a:t>-احتكروا تجارة الشرق.</a:t>
            </a:r>
          </a:p>
          <a:p>
            <a:pPr>
              <a:lnSpc>
                <a:spcPct val="90000"/>
              </a:lnSpc>
              <a:buFont typeface="Wingdings 2" pitchFamily="18" charset="2"/>
              <a:buNone/>
            </a:pPr>
            <a:r>
              <a:rPr lang="ar-SA" sz="2200" smtClean="0">
                <a:solidFill>
                  <a:srgbClr val="00B050"/>
                </a:solidFill>
              </a:rPr>
              <a:t>-كانت لهم مستعمرات على </a:t>
            </a:r>
          </a:p>
          <a:p>
            <a:pPr>
              <a:lnSpc>
                <a:spcPct val="90000"/>
              </a:lnSpc>
              <a:buFont typeface="Wingdings 2" pitchFamily="18" charset="2"/>
              <a:buNone/>
            </a:pPr>
            <a:r>
              <a:rPr lang="ar-SA" sz="2200" smtClean="0">
                <a:solidFill>
                  <a:srgbClr val="00B050"/>
                </a:solidFill>
              </a:rPr>
              <a:t>طول الطريق إلى الشام .</a:t>
            </a:r>
          </a:p>
          <a:p>
            <a:pPr>
              <a:lnSpc>
                <a:spcPct val="90000"/>
              </a:lnSpc>
              <a:buFont typeface="Wingdings 2" pitchFamily="18" charset="2"/>
              <a:buNone/>
            </a:pPr>
            <a:r>
              <a:rPr lang="ar-SA" sz="2200" smtClean="0">
                <a:solidFill>
                  <a:srgbClr val="00B050"/>
                </a:solidFill>
              </a:rPr>
              <a:t>-أسسوا ممالك معين وسبأ </a:t>
            </a:r>
          </a:p>
          <a:p>
            <a:pPr>
              <a:lnSpc>
                <a:spcPct val="90000"/>
              </a:lnSpc>
              <a:buFont typeface="Wingdings 2" pitchFamily="18" charset="2"/>
              <a:buNone/>
            </a:pPr>
            <a:r>
              <a:rPr lang="ar-SA" sz="2200" smtClean="0">
                <a:solidFill>
                  <a:srgbClr val="00B050"/>
                </a:solidFill>
              </a:rPr>
              <a:t>وحمير .</a:t>
            </a:r>
          </a:p>
          <a:p>
            <a:pPr>
              <a:lnSpc>
                <a:spcPct val="90000"/>
              </a:lnSpc>
              <a:buFont typeface="Wingdings 2" pitchFamily="18" charset="2"/>
              <a:buNone/>
            </a:pPr>
            <a:endParaRPr lang="ar-SA" sz="2200" smtClean="0">
              <a:solidFill>
                <a:srgbClr val="00B050"/>
              </a:solidFill>
            </a:endParaRPr>
          </a:p>
          <a:p>
            <a:pPr>
              <a:lnSpc>
                <a:spcPct val="90000"/>
              </a:lnSpc>
              <a:buFont typeface="Wingdings 2" pitchFamily="18" charset="2"/>
              <a:buNone/>
            </a:pPr>
            <a:endParaRPr lang="ar-SA" sz="2200" smtClean="0">
              <a:solidFill>
                <a:srgbClr val="00B050"/>
              </a:solidFill>
            </a:endParaRPr>
          </a:p>
        </p:txBody>
      </p:sp>
      <p:graphicFrame>
        <p:nvGraphicFramePr>
          <p:cNvPr id="4" name="جدول 3"/>
          <p:cNvGraphicFramePr>
            <a:graphicFrameLocks noGrp="1"/>
          </p:cNvGraphicFramePr>
          <p:nvPr/>
        </p:nvGraphicFramePr>
        <p:xfrm>
          <a:off x="1000125" y="1857375"/>
          <a:ext cx="6119813" cy="531813"/>
        </p:xfrm>
        <a:graphic>
          <a:graphicData uri="http://schemas.openxmlformats.org/drawingml/2006/table">
            <a:tbl>
              <a:tblPr rtl="1"/>
              <a:tblGrid>
                <a:gridCol w="3060700"/>
                <a:gridCol w="3059113"/>
              </a:tblGrid>
              <a:tr h="5318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rgbClr val="FF0000"/>
                          </a:solidFill>
                          <a:effectLst/>
                          <a:latin typeface="Trebuchet MS" pitchFamily="34" charset="0"/>
                          <a:cs typeface="Tahoma" pitchFamily="34" charset="0"/>
                        </a:rPr>
                        <a:t>عرب الجنوب</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DE2B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rgbClr val="FF0000"/>
                          </a:solidFill>
                          <a:effectLst/>
                          <a:latin typeface="Trebuchet MS" pitchFamily="34" charset="0"/>
                          <a:cs typeface="Tahoma" pitchFamily="34" charset="0"/>
                        </a:rPr>
                        <a:t>عرب الشمال</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DE2B0"/>
                    </a:solidFill>
                  </a:tcPr>
                </a:tc>
              </a:tr>
            </a:tbl>
          </a:graphicData>
        </a:graphic>
      </p:graphicFrame>
      <p:graphicFrame>
        <p:nvGraphicFramePr>
          <p:cNvPr id="7" name="جدول 6"/>
          <p:cNvGraphicFramePr>
            <a:graphicFrameLocks noGrp="1"/>
          </p:cNvGraphicFramePr>
          <p:nvPr/>
        </p:nvGraphicFramePr>
        <p:xfrm>
          <a:off x="3954459" y="2428868"/>
          <a:ext cx="254317" cy="3988676"/>
        </p:xfrm>
        <a:graphic>
          <a:graphicData uri="http://schemas.openxmlformats.org/drawingml/2006/table">
            <a:tbl>
              <a:tblPr rtl="1">
                <a:tableStyleId>{3C2FFA5D-87B4-456A-9821-1D502468CF0F}</a:tableStyleId>
              </a:tblPr>
              <a:tblGrid>
                <a:gridCol w="254317"/>
              </a:tblGrid>
              <a:tr h="3988676">
                <a:tc>
                  <a:txBody>
                    <a:bodyPr/>
                    <a:lstStyle/>
                    <a:p>
                      <a:pPr rtl="1"/>
                      <a:endParaRPr lang="ar-SA" dirty="0"/>
                    </a:p>
                  </a:txBody>
                  <a:tcPr/>
                </a:tc>
              </a:tr>
            </a:tbl>
          </a:graphicData>
        </a:graphic>
      </p:graphicFrame>
    </p:spTree>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43000"/>
            <a:ext cx="7329488" cy="5313363"/>
          </a:xfrm>
          <a:solidFill>
            <a:schemeClr val="accent3">
              <a:lumMod val="20000"/>
              <a:lumOff val="80000"/>
            </a:schemeClr>
          </a:solidFill>
        </p:spPr>
        <p:txBody>
          <a:bodyPr>
            <a:normAutofit/>
          </a:bodyPr>
          <a:lstStyle/>
          <a:p>
            <a:pPr>
              <a:lnSpc>
                <a:spcPct val="90000"/>
              </a:lnSpc>
            </a:pPr>
            <a:endParaRPr lang="ar-SA" smtClean="0"/>
          </a:p>
          <a:p>
            <a:pPr>
              <a:lnSpc>
                <a:spcPct val="90000"/>
              </a:lnSpc>
              <a:buFont typeface="Wingdings 2" pitchFamily="18" charset="2"/>
              <a:buNone/>
            </a:pPr>
            <a:r>
              <a:rPr lang="ar-SA" smtClean="0"/>
              <a:t> -</a:t>
            </a:r>
            <a:r>
              <a:rPr lang="ar-SA" sz="2400" smtClean="0">
                <a:solidFill>
                  <a:srgbClr val="00B050"/>
                </a:solidFill>
              </a:rPr>
              <a:t>لغة عرب الجنوب يطلق       -اختلفت لغة عرب الشمال </a:t>
            </a:r>
          </a:p>
          <a:p>
            <a:pPr>
              <a:lnSpc>
                <a:spcPct val="90000"/>
              </a:lnSpc>
              <a:buFont typeface="Wingdings 2" pitchFamily="18" charset="2"/>
              <a:buNone/>
            </a:pPr>
            <a:r>
              <a:rPr lang="ar-SA" sz="2400" smtClean="0">
                <a:solidFill>
                  <a:srgbClr val="00B050"/>
                </a:solidFill>
              </a:rPr>
              <a:t>عليها اللغة الحميرية                عن الجنوب في تصاريف </a:t>
            </a:r>
          </a:p>
          <a:p>
            <a:pPr>
              <a:lnSpc>
                <a:spcPct val="90000"/>
              </a:lnSpc>
              <a:buFont typeface="Wingdings 2" pitchFamily="18" charset="2"/>
              <a:buNone/>
            </a:pPr>
            <a:r>
              <a:rPr lang="ar-SA" sz="2400" smtClean="0">
                <a:solidFill>
                  <a:srgbClr val="00B050"/>
                </a:solidFill>
              </a:rPr>
              <a:t>ودخل عليها ألفاظاً أجنبية         الأفعال والضمائر .  </a:t>
            </a:r>
          </a:p>
          <a:p>
            <a:pPr>
              <a:lnSpc>
                <a:spcPct val="90000"/>
              </a:lnSpc>
              <a:buFont typeface="Wingdings 2" pitchFamily="18" charset="2"/>
              <a:buNone/>
            </a:pPr>
            <a:r>
              <a:rPr lang="ar-SA" sz="2400" smtClean="0">
                <a:solidFill>
                  <a:srgbClr val="00B050"/>
                </a:solidFill>
              </a:rPr>
              <a:t>بسبب كثرة المتكلمين بها         وتتفق معها في كثير من </a:t>
            </a:r>
          </a:p>
          <a:p>
            <a:pPr>
              <a:lnSpc>
                <a:spcPct val="90000"/>
              </a:lnSpc>
              <a:buFont typeface="Wingdings 2" pitchFamily="18" charset="2"/>
              <a:buNone/>
            </a:pPr>
            <a:r>
              <a:rPr lang="ar-SA" sz="2400" smtClean="0">
                <a:solidFill>
                  <a:srgbClr val="00B050"/>
                </a:solidFill>
              </a:rPr>
              <a:t>من غير العرب .                      من المفردات.</a:t>
            </a:r>
          </a:p>
          <a:p>
            <a:pPr>
              <a:lnSpc>
                <a:spcPct val="90000"/>
              </a:lnSpc>
              <a:buFont typeface="Wingdings 2" pitchFamily="18" charset="2"/>
              <a:buNone/>
            </a:pPr>
            <a:r>
              <a:rPr lang="ar-SA" sz="2400" smtClean="0">
                <a:solidFill>
                  <a:srgbClr val="00B050"/>
                </a:solidFill>
              </a:rPr>
              <a:t>                                        -لغة قريش احتفظت </a:t>
            </a:r>
          </a:p>
          <a:p>
            <a:pPr>
              <a:lnSpc>
                <a:spcPct val="90000"/>
              </a:lnSpc>
              <a:buFont typeface="Wingdings 2" pitchFamily="18" charset="2"/>
              <a:buNone/>
            </a:pPr>
            <a:r>
              <a:rPr lang="ar-SA" sz="2400" smtClean="0">
                <a:solidFill>
                  <a:srgbClr val="00B050"/>
                </a:solidFill>
              </a:rPr>
              <a:t>                                         بسلامتها وفصاحتها.</a:t>
            </a:r>
          </a:p>
          <a:p>
            <a:pPr>
              <a:lnSpc>
                <a:spcPct val="90000"/>
              </a:lnSpc>
              <a:buFont typeface="Wingdings 2" pitchFamily="18" charset="2"/>
              <a:buNone/>
            </a:pPr>
            <a:r>
              <a:rPr lang="ar-SA" sz="2400" smtClean="0">
                <a:solidFill>
                  <a:srgbClr val="00B050"/>
                </a:solidFill>
              </a:rPr>
              <a:t>                                        -لما نزل القران أصبحت لها </a:t>
            </a:r>
          </a:p>
          <a:p>
            <a:pPr>
              <a:lnSpc>
                <a:spcPct val="90000"/>
              </a:lnSpc>
              <a:buFont typeface="Wingdings 2" pitchFamily="18" charset="2"/>
              <a:buNone/>
            </a:pPr>
            <a:r>
              <a:rPr lang="ar-SA" sz="2400" smtClean="0">
                <a:solidFill>
                  <a:srgbClr val="00B050"/>
                </a:solidFill>
              </a:rPr>
              <a:t>                                          لها السيادة في الجزيرة</a:t>
            </a:r>
          </a:p>
          <a:p>
            <a:pPr>
              <a:lnSpc>
                <a:spcPct val="90000"/>
              </a:lnSpc>
              <a:buFont typeface="Wingdings 2" pitchFamily="18" charset="2"/>
              <a:buNone/>
            </a:pPr>
            <a:r>
              <a:rPr lang="ar-SA" sz="2400" smtClean="0">
                <a:solidFill>
                  <a:srgbClr val="00B050"/>
                </a:solidFill>
              </a:rPr>
              <a:t>                                           العربية كلها . </a:t>
            </a:r>
            <a:r>
              <a:rPr lang="ar-SA" sz="2400" smtClean="0"/>
              <a:t> </a:t>
            </a:r>
          </a:p>
          <a:p>
            <a:pPr>
              <a:lnSpc>
                <a:spcPct val="90000"/>
              </a:lnSpc>
              <a:buFont typeface="Wingdings 2" pitchFamily="18" charset="2"/>
              <a:buNone/>
            </a:pPr>
            <a:r>
              <a:rPr lang="ar-SA" sz="2400" smtClean="0"/>
              <a:t>     </a:t>
            </a:r>
          </a:p>
        </p:txBody>
      </p:sp>
      <p:graphicFrame>
        <p:nvGraphicFramePr>
          <p:cNvPr id="5" name="جدول 4"/>
          <p:cNvGraphicFramePr>
            <a:graphicFrameLocks noGrp="1"/>
          </p:cNvGraphicFramePr>
          <p:nvPr/>
        </p:nvGraphicFramePr>
        <p:xfrm>
          <a:off x="1071563" y="357188"/>
          <a:ext cx="6119812" cy="531812"/>
        </p:xfrm>
        <a:graphic>
          <a:graphicData uri="http://schemas.openxmlformats.org/drawingml/2006/table">
            <a:tbl>
              <a:tblPr rtl="1"/>
              <a:tblGrid>
                <a:gridCol w="3060700"/>
                <a:gridCol w="3059112"/>
              </a:tblGrid>
              <a:tr h="5318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rgbClr val="FF0000"/>
                          </a:solidFill>
                          <a:effectLst/>
                          <a:latin typeface="Trebuchet MS" pitchFamily="34" charset="0"/>
                          <a:cs typeface="Tahoma" pitchFamily="34" charset="0"/>
                        </a:rPr>
                        <a:t>عرب الجنوب</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DE2B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rgbClr val="FF0000"/>
                          </a:solidFill>
                          <a:effectLst/>
                          <a:latin typeface="Trebuchet MS" pitchFamily="34" charset="0"/>
                          <a:cs typeface="Tahoma" pitchFamily="34" charset="0"/>
                        </a:rPr>
                        <a:t>عرب الشمال</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DE2B0"/>
                    </a:solidFill>
                  </a:tcPr>
                </a:tc>
              </a:tr>
            </a:tbl>
          </a:graphicData>
        </a:graphic>
      </p:graphicFrame>
      <p:graphicFrame>
        <p:nvGraphicFramePr>
          <p:cNvPr id="6" name="جدول 5"/>
          <p:cNvGraphicFramePr>
            <a:graphicFrameLocks noGrp="1"/>
          </p:cNvGraphicFramePr>
          <p:nvPr/>
        </p:nvGraphicFramePr>
        <p:xfrm>
          <a:off x="4000496" y="1000108"/>
          <a:ext cx="254317" cy="4929222"/>
        </p:xfrm>
        <a:graphic>
          <a:graphicData uri="http://schemas.openxmlformats.org/drawingml/2006/table">
            <a:tbl>
              <a:tblPr rtl="1">
                <a:tableStyleId>{3C2FFA5D-87B4-456A-9821-1D502468CF0F}</a:tableStyleId>
              </a:tblPr>
              <a:tblGrid>
                <a:gridCol w="254317"/>
              </a:tblGrid>
              <a:tr h="4929222">
                <a:tc>
                  <a:txBody>
                    <a:bodyPr/>
                    <a:lstStyle/>
                    <a:p>
                      <a:pPr rtl="1"/>
                      <a:endParaRPr lang="ar-SA" dirty="0"/>
                    </a:p>
                  </a:txBody>
                  <a:tcPr/>
                </a:tc>
              </a:tr>
            </a:tbl>
          </a:graphicData>
        </a:graphic>
      </p:graphicFrame>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39000" cy="1143000"/>
          </a:xfrm>
          <a:solidFill>
            <a:schemeClr val="bg2"/>
          </a:solidFill>
        </p:spPr>
        <p:style>
          <a:lnRef idx="2">
            <a:schemeClr val="accent4"/>
          </a:lnRef>
          <a:fillRef idx="1">
            <a:schemeClr val="lt1"/>
          </a:fillRef>
          <a:effectRef idx="0">
            <a:schemeClr val="accent4"/>
          </a:effectRef>
          <a:fontRef idx="minor">
            <a:schemeClr val="dk1"/>
          </a:fontRef>
        </p:style>
        <p:txBody>
          <a:bodyPr anchor="ctr"/>
          <a:lstStyle/>
          <a:p>
            <a:pPr algn="ctr" fontAlgn="auto">
              <a:spcAft>
                <a:spcPts val="0"/>
              </a:spcAft>
              <a:defRPr/>
            </a:pPr>
            <a:r>
              <a:rPr lang="ar-SA" sz="3600" dirty="0" smtClean="0">
                <a:solidFill>
                  <a:schemeClr val="accent6">
                    <a:lumMod val="75000"/>
                  </a:schemeClr>
                </a:solidFill>
              </a:rPr>
              <a:t>معنى كلمة الجاهلية</a:t>
            </a:r>
            <a:endParaRPr lang="ar-SA" dirty="0"/>
          </a:p>
        </p:txBody>
      </p:sp>
      <p:sp>
        <p:nvSpPr>
          <p:cNvPr id="3" name="عنصر نائب للمحتوى 2"/>
          <p:cNvSpPr>
            <a:spLocks noGrp="1"/>
          </p:cNvSpPr>
          <p:nvPr>
            <p:ph idx="1"/>
          </p:nvPr>
        </p:nvSpPr>
        <p:spPr>
          <a:solidFill>
            <a:schemeClr val="accent6">
              <a:lumMod val="20000"/>
              <a:lumOff val="80000"/>
            </a:schemeClr>
          </a:solidFill>
        </p:spPr>
        <p:txBody>
          <a:bodyPr>
            <a:normAutofit/>
          </a:bodyPr>
          <a:lstStyle/>
          <a:p>
            <a:r>
              <a:rPr lang="ar-SA" sz="2800" smtClean="0">
                <a:solidFill>
                  <a:srgbClr val="00B050"/>
                </a:solidFill>
                <a:effectLst>
                  <a:outerShdw blurRad="38100" dist="38100" dir="2700000" algn="tl">
                    <a:srgbClr val="000000"/>
                  </a:outerShdw>
                </a:effectLst>
              </a:rPr>
              <a:t>تعني في اللغة أحد أمرين :</a:t>
            </a:r>
          </a:p>
          <a:p>
            <a:r>
              <a:rPr lang="ar-SA" sz="2800" smtClean="0">
                <a:solidFill>
                  <a:srgbClr val="DF9307"/>
                </a:solidFill>
                <a:effectLst>
                  <a:outerShdw blurRad="38100" dist="38100" dir="2700000" algn="tl">
                    <a:srgbClr val="000000"/>
                  </a:outerShdw>
                </a:effectLst>
              </a:rPr>
              <a:t>إما عدم العلم وإما السفه والطيش.</a:t>
            </a:r>
          </a:p>
          <a:p>
            <a:endParaRPr lang="ar-SA" sz="2800" smtClean="0">
              <a:solidFill>
                <a:srgbClr val="DF9307"/>
              </a:solidFill>
              <a:effectLst>
                <a:outerShdw blurRad="38100" dist="38100" dir="2700000" algn="tl">
                  <a:srgbClr val="000000"/>
                </a:outerShdw>
              </a:effectLst>
            </a:endParaRPr>
          </a:p>
          <a:p>
            <a:r>
              <a:rPr lang="ar-SA" sz="2800" smtClean="0">
                <a:solidFill>
                  <a:srgbClr val="00B050"/>
                </a:solidFill>
                <a:effectLst>
                  <a:outerShdw blurRad="38100" dist="38100" dir="2700000" algn="tl">
                    <a:srgbClr val="000000"/>
                  </a:outerShdw>
                </a:effectLst>
              </a:rPr>
              <a:t>وفي المفهوم التاريخي تعني :</a:t>
            </a:r>
          </a:p>
          <a:p>
            <a:r>
              <a:rPr lang="ar-SA" sz="2800" smtClean="0">
                <a:solidFill>
                  <a:srgbClr val="DF9307"/>
                </a:solidFill>
                <a:effectLst>
                  <a:outerShdw blurRad="38100" dist="38100" dir="2700000" algn="tl">
                    <a:srgbClr val="000000"/>
                  </a:outerShdw>
                </a:effectLst>
              </a:rPr>
              <a:t>أحوال العرب حتى بداية البعثة النبوية الشريفة , وقد استعمل الرسول صلى الله عليه وسلم كلمة الجاهلية بهذا المعنى حين قال : </a:t>
            </a:r>
            <a:r>
              <a:rPr lang="ar-SA" sz="2800" smtClean="0">
                <a:solidFill>
                  <a:srgbClr val="0070C0"/>
                </a:solidFill>
                <a:effectLst>
                  <a:outerShdw blurRad="38100" dist="38100" dir="2700000" algn="tl">
                    <a:srgbClr val="000000"/>
                  </a:outerShdw>
                </a:effectLst>
              </a:rPr>
              <a:t>(الناس معادن خيارهم في الجاهلية ,خيارهم في الإسلام إذا فقهوا) </a:t>
            </a:r>
          </a:p>
          <a:p>
            <a:endParaRPr lang="ar-SA" sz="2800" smtClean="0">
              <a:solidFill>
                <a:srgbClr val="00B050"/>
              </a:solidFill>
              <a:effectLst>
                <a:outerShdw blurRad="38100" dist="38100" dir="2700000" algn="tl">
                  <a:srgbClr val="000000"/>
                </a:outerShdw>
              </a:effectLst>
            </a:endParaRPr>
          </a:p>
          <a:p>
            <a:pPr>
              <a:buFont typeface="Wingdings 2" pitchFamily="18" charset="2"/>
              <a:buNone/>
            </a:pPr>
            <a:endParaRPr lang="ar-SA" sz="2800" smtClean="0">
              <a:solidFill>
                <a:srgbClr val="DF9307"/>
              </a:solidFill>
              <a:effectLst>
                <a:outerShdw blurRad="38100" dist="38100" dir="2700000" algn="tl">
                  <a:srgbClr val="000000"/>
                </a:outerShdw>
              </a:effectLst>
            </a:endParaRPr>
          </a:p>
        </p:txBody>
      </p:sp>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39000" cy="1143000"/>
          </a:xfrm>
          <a:solidFill>
            <a:schemeClr val="accent3">
              <a:lumMod val="20000"/>
              <a:lumOff val="80000"/>
            </a:schemeClr>
          </a:solidFill>
        </p:spPr>
        <p:style>
          <a:lnRef idx="2">
            <a:schemeClr val="accent5"/>
          </a:lnRef>
          <a:fillRef idx="1">
            <a:schemeClr val="lt1"/>
          </a:fillRef>
          <a:effectRef idx="0">
            <a:schemeClr val="accent5"/>
          </a:effectRef>
          <a:fontRef idx="minor">
            <a:schemeClr val="dk1"/>
          </a:fontRef>
        </p:style>
        <p:txBody>
          <a:bodyPr anchor="ctr"/>
          <a:lstStyle/>
          <a:p>
            <a:pPr algn="ctr" fontAlgn="auto">
              <a:spcAft>
                <a:spcPts val="0"/>
              </a:spcAft>
              <a:defRPr/>
            </a:pPr>
            <a:r>
              <a:rPr lang="ar-SA" sz="3600" cap="none" spc="-15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انقسم العرب في الجاهلية إلى:</a:t>
            </a:r>
            <a:endParaRPr lang="ar-SA" dirty="0"/>
          </a:p>
        </p:txBody>
      </p:sp>
      <p:sp>
        <p:nvSpPr>
          <p:cNvPr id="3" name="عنصر نائب للمحتوى 2"/>
          <p:cNvSpPr>
            <a:spLocks noGrp="1"/>
          </p:cNvSpPr>
          <p:nvPr>
            <p:ph idx="1"/>
          </p:nvPr>
        </p:nvSpPr>
        <p:spPr>
          <a:solidFill>
            <a:schemeClr val="accent6">
              <a:lumMod val="20000"/>
              <a:lumOff val="80000"/>
            </a:schemeClr>
          </a:solidFill>
        </p:spPr>
        <p:txBody>
          <a:bodyPr>
            <a:normAutofit/>
          </a:bodyPr>
          <a:lstStyle/>
          <a:p>
            <a:pPr>
              <a:lnSpc>
                <a:spcPct val="80000"/>
              </a:lnSpc>
            </a:pPr>
            <a:r>
              <a:rPr lang="ar-SA" sz="2400" smtClean="0">
                <a:solidFill>
                  <a:schemeClr val="tx2"/>
                </a:solidFill>
              </a:rPr>
              <a:t>أهل حاضرة : </a:t>
            </a:r>
          </a:p>
          <a:p>
            <a:pPr>
              <a:lnSpc>
                <a:spcPct val="80000"/>
              </a:lnSpc>
            </a:pPr>
            <a:r>
              <a:rPr lang="ar-SA" sz="2400" smtClean="0">
                <a:solidFill>
                  <a:srgbClr val="00B050"/>
                </a:solidFill>
              </a:rPr>
              <a:t>وأهل الحضر هم سكان القرى والمدن ,وكانوا يشتغلون بالزراعة والصناعة والتجارة .وكان لهم من التبابعة والمناذرة قوانين موضوعة, وعلوم وفنون مدونة , ومدارس ومعاهد للتربية.</a:t>
            </a:r>
          </a:p>
          <a:p>
            <a:pPr>
              <a:lnSpc>
                <a:spcPct val="80000"/>
              </a:lnSpc>
            </a:pPr>
            <a:r>
              <a:rPr lang="ar-SA" sz="2400" smtClean="0">
                <a:solidFill>
                  <a:schemeClr val="tx2"/>
                </a:solidFill>
              </a:rPr>
              <a:t>أهل بادية : </a:t>
            </a:r>
          </a:p>
          <a:p>
            <a:pPr>
              <a:lnSpc>
                <a:spcPct val="80000"/>
              </a:lnSpc>
            </a:pPr>
            <a:r>
              <a:rPr lang="ar-SA" sz="2400" smtClean="0">
                <a:solidFill>
                  <a:srgbClr val="00B050"/>
                </a:solidFill>
              </a:rPr>
              <a:t>وأهل البداوة هم سكان الصحارى وكانوا يعيشون من ألبان الإبل ولحومها ,وينتقلون معها طلباً للكلأ والماء.</a:t>
            </a:r>
          </a:p>
          <a:p>
            <a:pPr>
              <a:lnSpc>
                <a:spcPct val="80000"/>
              </a:lnSpc>
            </a:pPr>
            <a:endParaRPr lang="ar-SA" sz="2400" smtClean="0">
              <a:solidFill>
                <a:srgbClr val="00B050"/>
              </a:solidFill>
            </a:endParaRPr>
          </a:p>
          <a:p>
            <a:pPr>
              <a:lnSpc>
                <a:spcPct val="80000"/>
              </a:lnSpc>
            </a:pPr>
            <a:r>
              <a:rPr lang="ar-SA" sz="2000" smtClean="0">
                <a:solidFill>
                  <a:srgbClr val="FF0000"/>
                </a:solidFill>
              </a:rPr>
              <a:t>عللي,,</a:t>
            </a:r>
          </a:p>
          <a:p>
            <a:pPr>
              <a:lnSpc>
                <a:spcPct val="80000"/>
              </a:lnSpc>
            </a:pPr>
            <a:r>
              <a:rPr lang="ar-SA" sz="2000" smtClean="0">
                <a:solidFill>
                  <a:srgbClr val="FF0000"/>
                </a:solidFill>
              </a:rPr>
              <a:t>الحجاز يتميز عن غيره من حواضر الجزيرة العربية بحفاظه على إستقلاله ؟</a:t>
            </a:r>
          </a:p>
          <a:p>
            <a:pPr>
              <a:lnSpc>
                <a:spcPct val="80000"/>
              </a:lnSpc>
            </a:pPr>
            <a:r>
              <a:rPr lang="ar-SA" sz="2000" smtClean="0">
                <a:solidFill>
                  <a:srgbClr val="00B050"/>
                </a:solidFill>
              </a:rPr>
              <a:t>لأنه لم يتعرض لأي نفوذ أجنبي بسبب موقعه من ناحية , وحرص العرب جميعاً على استقلال هذا المكان المقدس الذي توجد فيه الكعبة الشريفة من ناحية اخرى.</a:t>
            </a:r>
          </a:p>
          <a:p>
            <a:pPr>
              <a:lnSpc>
                <a:spcPct val="80000"/>
              </a:lnSpc>
              <a:buFont typeface="Wingdings 2" pitchFamily="18" charset="2"/>
              <a:buNone/>
            </a:pPr>
            <a:endParaRPr lang="ar-SA" sz="2400" smtClean="0">
              <a:solidFill>
                <a:schemeClr val="tx2"/>
              </a:solidFill>
            </a:endParaRPr>
          </a:p>
        </p:txBody>
      </p:sp>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39000" cy="1143000"/>
          </a:xfrm>
          <a:solidFill>
            <a:schemeClr val="bg2"/>
          </a:solidFill>
        </p:spPr>
        <p:style>
          <a:lnRef idx="2">
            <a:schemeClr val="accent5"/>
          </a:lnRef>
          <a:fillRef idx="1">
            <a:schemeClr val="lt1"/>
          </a:fillRef>
          <a:effectRef idx="0">
            <a:schemeClr val="accent5"/>
          </a:effectRef>
          <a:fontRef idx="minor">
            <a:schemeClr val="dk1"/>
          </a:fontRef>
        </p:style>
        <p:txBody>
          <a:bodyPr anchor="ctr"/>
          <a:lstStyle/>
          <a:p>
            <a:pPr algn="ctr" fontAlgn="auto">
              <a:spcAft>
                <a:spcPts val="0"/>
              </a:spcAft>
              <a:defRPr/>
            </a:pPr>
            <a:r>
              <a:rPr lang="ar-SA" sz="4000" spc="-15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وظائف الكعبة </a:t>
            </a:r>
            <a:endParaRPr lang="ar-SA" dirty="0"/>
          </a:p>
        </p:txBody>
      </p:sp>
      <p:sp>
        <p:nvSpPr>
          <p:cNvPr id="3" name="عنصر نائب للمحتوى 2"/>
          <p:cNvSpPr>
            <a:spLocks noGrp="1"/>
          </p:cNvSpPr>
          <p:nvPr>
            <p:ph idx="1"/>
          </p:nvPr>
        </p:nvSpPr>
        <p:spPr>
          <a:solidFill>
            <a:schemeClr val="accent6">
              <a:lumMod val="20000"/>
              <a:lumOff val="80000"/>
            </a:schemeClr>
          </a:solidFill>
        </p:spPr>
        <p:txBody>
          <a:bodyPr>
            <a:normAutofit/>
          </a:bodyPr>
          <a:lstStyle/>
          <a:p>
            <a:r>
              <a:rPr lang="ar-SA" b="1" smtClean="0">
                <a:solidFill>
                  <a:srgbClr val="00B050"/>
                </a:solidFill>
              </a:rPr>
              <a:t>عندما انتقلت السلطة إلى قريش سنة 440م في عهد قصي بن كلاب الجد الرابع للرسول عليه الصلاة والسلام – بنى قصي دار للندوة ليتشاور أهل مكة في أمورهم ورتب وظائف الكعبة وهي :</a:t>
            </a:r>
          </a:p>
          <a:p>
            <a:r>
              <a:rPr lang="ar-SA" b="1" smtClean="0">
                <a:solidFill>
                  <a:srgbClr val="E36406"/>
                </a:solidFill>
              </a:rPr>
              <a:t>1-السقاية </a:t>
            </a:r>
          </a:p>
          <a:p>
            <a:r>
              <a:rPr lang="ar-SA" b="1" smtClean="0">
                <a:solidFill>
                  <a:srgbClr val="E36406"/>
                </a:solidFill>
              </a:rPr>
              <a:t>2- الرفادة </a:t>
            </a:r>
          </a:p>
          <a:p>
            <a:r>
              <a:rPr lang="ar-SA" b="1" smtClean="0">
                <a:solidFill>
                  <a:srgbClr val="E36406"/>
                </a:solidFill>
              </a:rPr>
              <a:t>3- اللواء </a:t>
            </a:r>
          </a:p>
          <a:p>
            <a:r>
              <a:rPr lang="ar-SA" b="1" smtClean="0">
                <a:solidFill>
                  <a:srgbClr val="E36406"/>
                </a:solidFill>
              </a:rPr>
              <a:t>4-الحجابة.</a:t>
            </a:r>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39000" cy="1143000"/>
          </a:xfrm>
          <a:solidFill>
            <a:schemeClr val="bg2"/>
          </a:solidFill>
        </p:spPr>
        <p:style>
          <a:lnRef idx="2">
            <a:schemeClr val="accent3"/>
          </a:lnRef>
          <a:fillRef idx="1">
            <a:schemeClr val="lt1"/>
          </a:fillRef>
          <a:effectRef idx="0">
            <a:schemeClr val="accent3"/>
          </a:effectRef>
          <a:fontRef idx="minor">
            <a:schemeClr val="dk1"/>
          </a:fontRef>
        </p:style>
        <p:txBody>
          <a:bodyPr anchor="ctr"/>
          <a:lstStyle/>
          <a:p>
            <a:pPr algn="ctr" fontAlgn="auto">
              <a:spcAft>
                <a:spcPts val="0"/>
              </a:spcAft>
              <a:defRPr/>
            </a:pPr>
            <a:r>
              <a:rPr lang="ar-SA" sz="3600" b="0" spc="-15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ثانياً :خصائص الحياة العربية في الجاهلية</a:t>
            </a:r>
            <a:endParaRPr lang="ar-SA" b="0" dirty="0"/>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nSpc>
                <a:spcPct val="80000"/>
              </a:lnSpc>
              <a:buFont typeface="Wingdings 2" pitchFamily="18" charset="2"/>
              <a:buNone/>
            </a:pPr>
            <a:endParaRPr lang="ar-SA" sz="2000" smtClean="0">
              <a:solidFill>
                <a:srgbClr val="00B050"/>
              </a:solidFill>
            </a:endParaRPr>
          </a:p>
          <a:p>
            <a:pPr>
              <a:lnSpc>
                <a:spcPct val="80000"/>
              </a:lnSpc>
            </a:pPr>
            <a:r>
              <a:rPr lang="ar-SA" sz="2000" smtClean="0">
                <a:solidFill>
                  <a:srgbClr val="00B050"/>
                </a:solidFill>
              </a:rPr>
              <a:t>2-1 الحياة الدينية :</a:t>
            </a:r>
          </a:p>
          <a:p>
            <a:pPr>
              <a:lnSpc>
                <a:spcPct val="80000"/>
              </a:lnSpc>
              <a:buFont typeface="Wingdings 2" pitchFamily="18" charset="2"/>
              <a:buNone/>
            </a:pPr>
            <a:r>
              <a:rPr lang="ar-SA" sz="2000" smtClean="0">
                <a:solidFill>
                  <a:srgbClr val="FF0000"/>
                </a:solidFill>
              </a:rPr>
              <a:t>العرب منذ أقدم العصور اتجهوا إلى التجسيد .. عللي؟؟</a:t>
            </a:r>
          </a:p>
          <a:p>
            <a:pPr lvl="1">
              <a:lnSpc>
                <a:spcPct val="80000"/>
              </a:lnSpc>
            </a:pPr>
            <a:r>
              <a:rPr lang="ar-SA" sz="1800" smtClean="0">
                <a:solidFill>
                  <a:srgbClr val="0070C0"/>
                </a:solidFill>
              </a:rPr>
              <a:t>لأن عقيدة  الألوهيـة صعبة المنال لا يدركها إلا الخاصة , وإن أدركوها فسرعان ما ينسونها ويميلون إلى التجسيد.</a:t>
            </a:r>
          </a:p>
          <a:p>
            <a:pPr lvl="1">
              <a:lnSpc>
                <a:spcPct val="80000"/>
              </a:lnSpc>
            </a:pPr>
            <a:endParaRPr lang="ar-SA" sz="1800" smtClean="0">
              <a:solidFill>
                <a:srgbClr val="0070C0"/>
              </a:solidFill>
            </a:endParaRPr>
          </a:p>
          <a:p>
            <a:pPr lvl="1">
              <a:lnSpc>
                <a:spcPct val="80000"/>
              </a:lnSpc>
            </a:pPr>
            <a:r>
              <a:rPr lang="ar-SA" sz="1800" smtClean="0">
                <a:solidFill>
                  <a:srgbClr val="8A2E4E"/>
                </a:solidFill>
              </a:rPr>
              <a:t>ويرى بعض الباحثين أن العرب كانوا يعبدون الله والكواكب لأنها كما يرون أعظم خلق الله .وتطور تعظيمهم لهذه الكواكب فصارت عبادة خالصة..</a:t>
            </a:r>
          </a:p>
          <a:p>
            <a:pPr lvl="1">
              <a:lnSpc>
                <a:spcPct val="80000"/>
              </a:lnSpc>
            </a:pPr>
            <a:endParaRPr lang="ar-SA" sz="1800" smtClean="0">
              <a:solidFill>
                <a:srgbClr val="8A2E4E"/>
              </a:solidFill>
            </a:endParaRPr>
          </a:p>
          <a:p>
            <a:pPr lvl="1">
              <a:lnSpc>
                <a:spcPct val="80000"/>
              </a:lnSpc>
            </a:pPr>
            <a:r>
              <a:rPr lang="ar-SA" sz="1800" smtClean="0">
                <a:solidFill>
                  <a:srgbClr val="8A2E4E"/>
                </a:solidFill>
              </a:rPr>
              <a:t>وعظموا الحجارة ونصبوها في الكعبة وعبدوها فاختلط دين الفطرة بالوثنية .</a:t>
            </a:r>
          </a:p>
          <a:p>
            <a:pPr lvl="1">
              <a:lnSpc>
                <a:spcPct val="80000"/>
              </a:lnSpc>
            </a:pPr>
            <a:r>
              <a:rPr lang="ar-SA" sz="1800" smtClean="0">
                <a:solidFill>
                  <a:srgbClr val="FF0000"/>
                </a:solidFill>
              </a:rPr>
              <a:t>السبب وراء تحول العرب من عبادة الله إلى عبادة الأوثان ودخول الوثنية إلى قلب الجزيرة العربية ..</a:t>
            </a:r>
          </a:p>
          <a:p>
            <a:pPr lvl="1">
              <a:lnSpc>
                <a:spcPct val="80000"/>
              </a:lnSpc>
            </a:pPr>
            <a:r>
              <a:rPr lang="ar-SA" sz="1800" smtClean="0">
                <a:solidFill>
                  <a:srgbClr val="FF0000"/>
                </a:solidFill>
              </a:rPr>
              <a:t>قال ابن الكلبي :</a:t>
            </a:r>
          </a:p>
          <a:p>
            <a:pPr lvl="1">
              <a:lnSpc>
                <a:spcPct val="80000"/>
              </a:lnSpc>
            </a:pPr>
            <a:r>
              <a:rPr lang="ar-SA" sz="1800" smtClean="0">
                <a:solidFill>
                  <a:srgbClr val="0070C0"/>
                </a:solidFill>
              </a:rPr>
              <a:t>بسبب عودة حاجب الكعبة عمر بن لحى من الشام بعد شفائه من مرض شديد نتيجة لاستحمامه في البلقاء التي كان أهلها يعبدون الأصنام ,فحمل بعض منها ونصبها حول الكعبة .</a:t>
            </a:r>
          </a:p>
        </p:txBody>
      </p:sp>
    </p:spTree>
  </p:cSld>
  <p:clrMapOvr>
    <a:masterClrMapping/>
  </p:clrMapOvr>
  <p:transition>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Opulent</Template>
  <TotalTime>3414</TotalTime>
  <Words>1455</Words>
  <Application>Microsoft Office PowerPoint</Application>
  <PresentationFormat>On-screen Show (4:3)</PresentationFormat>
  <Paragraphs>172</Paragraphs>
  <Slides>20</Slides>
  <Notes>2</Notes>
  <HiddenSlides>0</HiddenSlides>
  <MMClips>0</MMClips>
  <ScaleCrop>false</ScaleCrop>
  <HeadingPairs>
    <vt:vector size="6" baseType="variant">
      <vt:variant>
        <vt:lpstr>الخطوط المستخدمة</vt:lpstr>
      </vt:variant>
      <vt:variant>
        <vt:i4>6</vt:i4>
      </vt:variant>
      <vt:variant>
        <vt:lpstr>قالب التصميم</vt:lpstr>
      </vt:variant>
      <vt:variant>
        <vt:i4>5</vt:i4>
      </vt:variant>
      <vt:variant>
        <vt:lpstr>عناوين الشرائح</vt:lpstr>
      </vt:variant>
      <vt:variant>
        <vt:i4>20</vt:i4>
      </vt:variant>
    </vt:vector>
  </HeadingPairs>
  <TitlesOfParts>
    <vt:vector size="31" baseType="lpstr">
      <vt:lpstr>Trebuchet MS</vt:lpstr>
      <vt:lpstr>Tahoma</vt:lpstr>
      <vt:lpstr>Arial</vt:lpstr>
      <vt:lpstr>Wingdings 2</vt:lpstr>
      <vt:lpstr>Wingdings</vt:lpstr>
      <vt:lpstr>Calibri</vt:lpstr>
      <vt:lpstr>وافر</vt:lpstr>
      <vt:lpstr>وافر</vt:lpstr>
      <vt:lpstr>وافر</vt:lpstr>
      <vt:lpstr>وافر</vt:lpstr>
      <vt:lpstr>وافر</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التربية من المنظور التاريخي</dc:title>
  <dc:creator>user</dc:creator>
  <cp:lastModifiedBy>DELL</cp:lastModifiedBy>
  <cp:revision>78</cp:revision>
  <dcterms:created xsi:type="dcterms:W3CDTF">2011-03-02T15:20:48Z</dcterms:created>
  <dcterms:modified xsi:type="dcterms:W3CDTF">2012-02-09T16:55:19Z</dcterms:modified>
</cp:coreProperties>
</file>