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D8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1908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6FFADB1-FE67-4CDC-9DFC-84FD9F8D5268}" type="datetimeFigureOut">
              <a:rPr lang="ar-SA"/>
              <a:pPr>
                <a:defRPr/>
              </a:pPr>
              <a:t>17/03/33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1526266-1007-4F4D-BFDB-FDBFA930A72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10.wav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6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29B96CD-54FC-46EF-BC5A-FC1416699DFC}" type="datetimeFigureOut">
              <a:rPr lang="ar-SA"/>
              <a:pPr>
                <a:defRPr/>
              </a:pPr>
              <a:t>17/03/33</a:t>
            </a:fld>
            <a:endParaRPr lang="ar-SA"/>
          </a:p>
        </p:txBody>
      </p:sp>
      <p:sp>
        <p:nvSpPr>
          <p:cNvPr id="7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03FDB44-8F4B-43C1-A2C8-9AB12C258F3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  <p:sndAc>
      <p:stSnd>
        <p:snd r:embed="rId1" name="cashreg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83A78-AF14-4CEB-B204-2E93FDA39D38}" type="datetimeFigureOut">
              <a:rPr lang="ar-SA"/>
              <a:pPr>
                <a:defRPr/>
              </a:pPr>
              <a:t>17/03/33</a:t>
            </a:fld>
            <a:endParaRPr lang="ar-SA"/>
          </a:p>
        </p:txBody>
      </p:sp>
      <p:sp>
        <p:nvSpPr>
          <p:cNvPr id="5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DFDD7-A60A-4100-883E-97EDDF360F9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74BD48-F91D-42E0-B654-C63C83D41DF2}" type="datetimeFigureOut">
              <a:rPr lang="ar-SA"/>
              <a:pPr>
                <a:defRPr/>
              </a:pPr>
              <a:t>17/03/33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63A822F-E208-4703-8C37-B18F02C5740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D011E-31EB-4B6D-B43E-0AF045CE7909}" type="datetimeFigureOut">
              <a:rPr lang="ar-SA"/>
              <a:pPr>
                <a:defRPr/>
              </a:pPr>
              <a:t>17/03/33</a:t>
            </a:fld>
            <a:endParaRPr lang="ar-SA"/>
          </a:p>
        </p:txBody>
      </p:sp>
      <p:sp>
        <p:nvSpPr>
          <p:cNvPr id="5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D2B1F-B508-4813-88F3-6A2A5762B8F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A5526FC-8167-4FC1-B9C5-EA513B9DFEDB}" type="datetimeFigureOut">
              <a:rPr lang="ar-SA"/>
              <a:pPr>
                <a:defRPr/>
              </a:pPr>
              <a:t>17/03/33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672604-C5CE-4A53-8591-0A1C181977E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5C9DF-45EE-4E66-9AEF-C26318C1625A}" type="datetimeFigureOut">
              <a:rPr lang="ar-SA"/>
              <a:pPr>
                <a:defRPr/>
              </a:pPr>
              <a:t>17/03/33</a:t>
            </a:fld>
            <a:endParaRPr lang="ar-SA"/>
          </a:p>
        </p:txBody>
      </p:sp>
      <p:sp>
        <p:nvSpPr>
          <p:cNvPr id="6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C44DE-0B8F-4471-B360-897F24DD197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AA1A9-614F-48AD-8126-014C0D9C0C43}" type="datetimeFigureOut">
              <a:rPr lang="ar-SA"/>
              <a:pPr>
                <a:defRPr/>
              </a:pPr>
              <a:t>17/03/33</a:t>
            </a:fld>
            <a:endParaRPr lang="ar-SA"/>
          </a:p>
        </p:txBody>
      </p:sp>
      <p:sp>
        <p:nvSpPr>
          <p:cNvPr id="8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9CEE3-7A76-4542-B1EA-4B0E5931817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ECDE0-3F8E-430B-9ABF-9E0DCCFD3275}" type="datetimeFigureOut">
              <a:rPr lang="ar-SA"/>
              <a:pPr>
                <a:defRPr/>
              </a:pPr>
              <a:t>17/03/33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EB496-0BE0-4624-BF19-009DD5930FE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2AF14-0DF8-4072-B3C1-CDA6EBCA1289}" type="datetimeFigureOut">
              <a:rPr lang="ar-SA"/>
              <a:pPr>
                <a:defRPr/>
              </a:pPr>
              <a:t>17/03/33</a:t>
            </a:fld>
            <a:endParaRPr lang="ar-SA"/>
          </a:p>
        </p:txBody>
      </p:sp>
      <p:sp>
        <p:nvSpPr>
          <p:cNvPr id="3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9B649-7F56-4149-9D75-4DEE3662232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F0B29-2FAF-44FA-B7FE-5C591EE8DB9E}" type="datetimeFigureOut">
              <a:rPr lang="ar-SA"/>
              <a:pPr>
                <a:defRPr/>
              </a:pPr>
              <a:t>17/03/33</a:t>
            </a:fld>
            <a:endParaRPr lang="ar-SA"/>
          </a:p>
        </p:txBody>
      </p:sp>
      <p:sp>
        <p:nvSpPr>
          <p:cNvPr id="6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172E3-3CC2-4A87-8AC0-B9428072F30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ستطيل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7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EE239B-37E7-4718-B3D0-3EB4B9D3CF04}" type="datetimeFigureOut">
              <a:rPr lang="ar-SA"/>
              <a:pPr>
                <a:defRPr/>
              </a:pPr>
              <a:t>17/03/33</a:t>
            </a:fld>
            <a:endParaRPr lang="ar-SA"/>
          </a:p>
        </p:txBody>
      </p:sp>
      <p:sp>
        <p:nvSpPr>
          <p:cNvPr id="8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8685D9-3FA3-4CC1-A0FE-951E9670153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  <p:sndAc>
      <p:stSnd>
        <p:snd r:embed="rId2" name="cashreg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wrap="square" lIns="45720" tIns="0" rIns="45720" bIns="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30" name="عنصر نائب للنص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233D273-44ED-4249-8E91-5CEE1CE5C854}" type="datetimeFigureOut">
              <a:rPr lang="ar-SA"/>
              <a:pPr>
                <a:defRPr/>
              </a:pPr>
              <a:t>17/03/33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D3D224-4E1B-4575-8995-3FEDA9EE55B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5" r:id="rId3"/>
    <p:sldLayoutId id="2147483802" r:id="rId4"/>
    <p:sldLayoutId id="2147483801" r:id="rId5"/>
    <p:sldLayoutId id="2147483800" r:id="rId6"/>
    <p:sldLayoutId id="2147483799" r:id="rId7"/>
    <p:sldLayoutId id="2147483798" r:id="rId8"/>
    <p:sldLayoutId id="2147483806" r:id="rId9"/>
    <p:sldLayoutId id="2147483797" r:id="rId10"/>
    <p:sldLayoutId id="2147483807" r:id="rId11"/>
  </p:sldLayoutIdLst>
  <p:transition>
    <p:cut/>
    <p:sndAc>
      <p:stSnd>
        <p:snd r:embed="rId13" name="cashreg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1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9pPr>
      <a:extLst/>
    </p:titleStyle>
    <p:bodyStyle>
      <a:lvl1pPr marL="273050" indent="-273050" algn="r" rtl="1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r" rtl="1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r" rtl="1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r" rtl="1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r" rtl="1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000364" y="357166"/>
            <a:ext cx="5786478" cy="2214578"/>
          </a:xfrm>
          <a:ln>
            <a:solidFill>
              <a:schemeClr val="accent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ar-SA" sz="8000" dirty="0" smtClean="0">
                <a:solidFill>
                  <a:srgbClr val="FFC000"/>
                </a:solidFill>
                <a:latin typeface="Estrangelo Edessa" pitchFamily="66"/>
                <a:cs typeface="Estrangelo Edessa" pitchFamily="66"/>
              </a:rPr>
              <a:t>التربية من المنظور التاريخي</a:t>
            </a:r>
            <a:endParaRPr lang="ar-SA" sz="8000" dirty="0">
              <a:solidFill>
                <a:srgbClr val="FFC000"/>
              </a:solidFill>
              <a:latin typeface="Estrangelo Edessa" pitchFamily="66"/>
              <a:cs typeface="Estrangelo Edessa" pitchFamily="66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714625" y="3857625"/>
            <a:ext cx="6143625" cy="1257300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4000" smtClean="0">
                <a:solidFill>
                  <a:srgbClr val="E36406"/>
                </a:solidFill>
              </a:rPr>
              <a:t> اولاً _ ماهية التاريخ       وفلسفته</a:t>
            </a:r>
          </a:p>
          <a:p>
            <a:endParaRPr lang="ar-SA" smtClean="0">
              <a:solidFill>
                <a:srgbClr val="E36406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600" b="0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2-3 مداخل دراسة تاريخ التربية</a:t>
            </a:r>
            <a:endParaRPr lang="ar-SA" b="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SA" smtClean="0">
              <a:solidFill>
                <a:srgbClr val="00B050"/>
              </a:solidFill>
            </a:endParaRPr>
          </a:p>
          <a:p>
            <a:endParaRPr lang="ar-SA" smtClean="0">
              <a:solidFill>
                <a:srgbClr val="00B050"/>
              </a:solidFill>
            </a:endParaRPr>
          </a:p>
          <a:p>
            <a:r>
              <a:rPr lang="ar-SA" smtClean="0">
                <a:solidFill>
                  <a:srgbClr val="00B050"/>
                </a:solidFill>
              </a:rPr>
              <a:t>أ _ مدخل المفكرين التربويين .</a:t>
            </a:r>
          </a:p>
          <a:p>
            <a:endParaRPr lang="ar-SA" smtClean="0">
              <a:solidFill>
                <a:srgbClr val="00B05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ar-SA" smtClean="0">
                <a:solidFill>
                  <a:srgbClr val="00B050"/>
                </a:solidFill>
              </a:rPr>
              <a:t>ب_ مدخل القضايا التربوية.</a:t>
            </a:r>
          </a:p>
          <a:p>
            <a:endParaRPr lang="ar-SA" smtClean="0">
              <a:solidFill>
                <a:srgbClr val="00B05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ar-SA" smtClean="0">
                <a:solidFill>
                  <a:srgbClr val="00B050"/>
                </a:solidFill>
              </a:rPr>
              <a:t>ج_ مدخل الحقبة التاريخية .</a:t>
            </a:r>
            <a:endParaRPr lang="ar-SA" smtClean="0">
              <a:solidFill>
                <a:srgbClr val="000000"/>
              </a:solidFill>
            </a:endParaRPr>
          </a:p>
          <a:p>
            <a:endParaRPr lang="ar-SA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ut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solidFill>
            <a:schemeClr val="bg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  <a:t>ثانياً –تاريخ </a:t>
            </a:r>
            <a:r>
              <a:rPr lang="ar-SA" sz="4000" dirty="0" err="1" smtClean="0">
                <a:solidFill>
                  <a:schemeClr val="accent6">
                    <a:lumMod val="75000"/>
                  </a:schemeClr>
                </a:solidFill>
              </a:rPr>
              <a:t>التربيةالإسلامية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84632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ar-SA" sz="3200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3-1 معنى تاريخ التربية الإسلامية :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ar-SA" sz="3200" spc="-15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يهتم تاريخ التربية الإسلامية بتتبع نظم التربية ودراسة خصائص الفكر  التربوي الإسلامي وتطوره خلال السياق الثقافي الذي ساد المجتمعات الإسلامية..والوقوف على الأحوال الاجتماعية والسياسية والثقافية التي عاش فيها المفكرون المسلمون 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ar-SA" sz="3200" spc="-15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وبدأ تاريخ التربية الإسلامية مع ظهور الإسلام ,فأصول الفكر التربوي الإسلامي ترجع إلى القرآن الكريم والسنة النبوية الشريفة .  </a:t>
            </a:r>
            <a:endParaRPr lang="ar-SA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cut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000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3-2 أهمية دراسة تاريخ التربية الإسلامية   : </a:t>
            </a:r>
            <a:br>
              <a:rPr lang="ar-SA" sz="3000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sz="3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mtClean="0">
                <a:solidFill>
                  <a:srgbClr val="00B050"/>
                </a:solidFill>
              </a:rPr>
              <a:t>دراسة تاريخ التربية الإسلامية تشعر الدارسين بكيانهم وشخصياتهم المستقلة وفكرهم التربوي الخاص ,</a:t>
            </a:r>
          </a:p>
          <a:p>
            <a:r>
              <a:rPr lang="ar-SA" smtClean="0">
                <a:solidFill>
                  <a:srgbClr val="00B050"/>
                </a:solidFill>
              </a:rPr>
              <a:t>تارخ التربية الإسلامية يبرز مدى استجابة الفكر التربوي الإسلامي للمتغيرات التي شهدها المجتمع الإسلامي اثناء تطوره واحتكاكه بالثقافات المجاوره ..</a:t>
            </a:r>
          </a:p>
          <a:p>
            <a:r>
              <a:rPr lang="ar-SA" smtClean="0">
                <a:solidFill>
                  <a:srgbClr val="00B050"/>
                </a:solidFill>
              </a:rPr>
              <a:t>وهذا يؤدي ( </a:t>
            </a:r>
            <a:r>
              <a:rPr lang="ar-SA" smtClean="0">
                <a:solidFill>
                  <a:srgbClr val="E36406"/>
                </a:solidFill>
              </a:rPr>
              <a:t>تخزين مادة علمية متدفقة , موضوعية وجادة ,عميقة وفعالة ,تساعد في اتخاذ القرارات , وفي نقد موجات الهجوم التي تتطاول على الإسلام)</a:t>
            </a:r>
          </a:p>
        </p:txBody>
      </p:sp>
    </p:spTree>
  </p:cSld>
  <p:clrMapOvr>
    <a:masterClrMapping/>
  </p:clrMapOvr>
  <p:transition>
    <p:cut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solidFill>
            <a:schemeClr val="bg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200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3-3 أساليب دراسة تاريخ التربية الإسلامية </a:t>
            </a:r>
            <a:endParaRPr lang="ar-SA" sz="3200" dirty="0"/>
          </a:p>
        </p:txBody>
      </p:sp>
      <p:sp>
        <p:nvSpPr>
          <p:cNvPr id="26626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>
                <a:solidFill>
                  <a:srgbClr val="00B050"/>
                </a:solidFill>
              </a:rPr>
              <a:t>تتنوع أساليب دراسة تاريخ التربية الاسلامية بتعدد أساليب تاريخ التربية بصفة عامة.</a:t>
            </a:r>
          </a:p>
          <a:p>
            <a:r>
              <a:rPr lang="ar-SA" smtClean="0">
                <a:solidFill>
                  <a:srgbClr val="00B050"/>
                </a:solidFill>
              </a:rPr>
              <a:t>كما يمكن دراسة تاريخ التربية الإسلامية من خلال الآراء التربوية لبعض مفكري الإسلام .</a:t>
            </a:r>
          </a:p>
        </p:txBody>
      </p:sp>
    </p:spTree>
  </p:cSld>
  <p:clrMapOvr>
    <a:masterClrMapping/>
  </p:clrMapOvr>
  <p:transition>
    <p:cut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80134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4000" cap="none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1-1معنى التاريخ وأهميته</a:t>
            </a:r>
            <a:endParaRPr lang="ar-SA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63" y="2011363"/>
            <a:ext cx="7239000" cy="4846637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endParaRPr lang="ar-SA" sz="2400" smtClean="0"/>
          </a:p>
          <a:p>
            <a:pPr>
              <a:buFont typeface="Wingdings 2" pitchFamily="18" charset="2"/>
              <a:buNone/>
            </a:pPr>
            <a:r>
              <a:rPr lang="ar-SA" sz="3300" smtClean="0">
                <a:solidFill>
                  <a:srgbClr val="0070C0"/>
                </a:solidFill>
              </a:rPr>
              <a:t>التاريخ (وعاء التجربة البشرية على سطح الأرض بصراعها بين الخير والشر ,وبين الحرب والسلام ,وبين العدل والظلم ,وبين الأمل واليأس,وبين الدميقراطية والدكتاتورية)</a:t>
            </a:r>
          </a:p>
          <a:p>
            <a:pPr>
              <a:buFont typeface="Wingdings 2" pitchFamily="18" charset="2"/>
              <a:buNone/>
            </a:pPr>
            <a:r>
              <a:rPr lang="ar-SA" sz="3300" smtClean="0">
                <a:solidFill>
                  <a:srgbClr val="0070C0"/>
                </a:solidFill>
              </a:rPr>
              <a:t> </a:t>
            </a:r>
            <a:r>
              <a:rPr lang="ar-SA" sz="3300" smtClean="0">
                <a:solidFill>
                  <a:srgbClr val="FF0000"/>
                </a:solidFill>
              </a:rPr>
              <a:t>والتاريخ ( علم يبحث في وقائع الزمان من حيث توقيتها وموضوعه الانسان والزمان)</a:t>
            </a:r>
          </a:p>
          <a:p>
            <a:pPr>
              <a:buFont typeface="Wingdings 2" pitchFamily="18" charset="2"/>
              <a:buNone/>
            </a:pPr>
            <a:endParaRPr lang="ar-SA" sz="33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ar-SA" sz="4000" dirty="0" smtClean="0">
                <a:solidFill>
                  <a:srgbClr val="C00000"/>
                </a:solidFill>
              </a:rPr>
              <a:t>...هيرودوت ...</a:t>
            </a:r>
            <a:br>
              <a:rPr lang="ar-SA" sz="4000" dirty="0" smtClean="0">
                <a:solidFill>
                  <a:srgbClr val="C00000"/>
                </a:solidFill>
              </a:rPr>
            </a:br>
            <a:endParaRPr lang="ar-SA" dirty="0"/>
          </a:p>
        </p:txBody>
      </p:sp>
      <p:sp>
        <p:nvSpPr>
          <p:cNvPr id="16386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ar-SA" sz="3200" smtClean="0">
                <a:solidFill>
                  <a:srgbClr val="002060"/>
                </a:solidFill>
              </a:rPr>
              <a:t>العالم يدين بمصطلح التاريخ لهيرودوت نظراً لكتاباته التي مارسها أثناء رحلاته وعرضت رواية الأحداث الماضية .ويعرف هيرودوت بأنه أبو التاريخ.</a:t>
            </a:r>
          </a:p>
        </p:txBody>
      </p:sp>
    </p:spTree>
  </p:cSld>
  <p:clrMapOvr>
    <a:masterClrMapping/>
  </p:clrMapOvr>
  <p:transition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329510" cy="1143000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ar-SA" sz="3200" cap="none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1-2الاتجاهات الرئيسة في تفسير التاريخ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ar-SA" sz="2000" smtClean="0"/>
              <a:t>فلسفة التاريخ هي التعليق على الحدث التاريخي ,وبيان اسبابه ,وذكر فروض مختلفة تفسره وبأختلاف الاجابة عن هذه الفروض يختلف تفسير الحدث التاريخي .</a:t>
            </a:r>
          </a:p>
          <a:p>
            <a:pPr>
              <a:lnSpc>
                <a:spcPct val="80000"/>
              </a:lnSpc>
            </a:pPr>
            <a:endParaRPr lang="ar-SA" sz="2000" smtClean="0"/>
          </a:p>
          <a:p>
            <a:pPr>
              <a:lnSpc>
                <a:spcPct val="80000"/>
              </a:lnSpc>
            </a:pPr>
            <a:r>
              <a:rPr lang="ar-SA" sz="2000" smtClean="0"/>
              <a:t>أدى ماقام به المؤرخون القدامى من سرد الحدث التاريخي بدون تعليق  إلى تدهور وضعف العالم الإسلامي..</a:t>
            </a:r>
          </a:p>
          <a:p>
            <a:pPr>
              <a:lnSpc>
                <a:spcPct val="80000"/>
              </a:lnSpc>
            </a:pPr>
            <a:endParaRPr lang="ar-SA" sz="2000" smtClean="0"/>
          </a:p>
          <a:p>
            <a:pPr>
              <a:lnSpc>
                <a:spcPct val="80000"/>
              </a:lnSpc>
            </a:pPr>
            <a:r>
              <a:rPr lang="ar-SA" sz="2800" smtClean="0"/>
              <a:t>اتجه ابن خلدون نتيجة هذا التدهور في مقدمته اتجاهاً فلسفياً عميقاً لدارسة التاريخ . ويعد ابن خلدون من اوائل المفكرين الذين حاولوا إظهار فلسفة التاريخ والكشف عن القوى المؤثرة في تطور المجتمع البشري ,وتوضيح ان هناك ارتباطاً بين العمران والتقدم. </a:t>
            </a:r>
          </a:p>
        </p:txBody>
      </p:sp>
    </p:spTree>
  </p:cSld>
  <p:clrMapOvr>
    <a:masterClrMapping/>
  </p:clrMapOvr>
  <p:transition>
    <p:cut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ar-SA" sz="2000" smtClean="0">
                <a:solidFill>
                  <a:srgbClr val="C00000"/>
                </a:solidFill>
              </a:rPr>
              <a:t>الحتمية التاريخية : </a:t>
            </a:r>
            <a:r>
              <a:rPr lang="ar-SA" sz="2000" smtClean="0"/>
              <a:t>يعتقد أنصار الحتمية التاريخية بوجود قوانين حتمية تحكم التطور الأجتماعي ,وأن واجب الفلاسفة وعلماء الاجتماع اكتشاف هذه القوانين لتحديد الصور التي سيكون عليها المجتمع البشري في المستقبل ,فالحاضر محكوم بالماضي . وكلاهما يحددان شكل المستقبل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ar-SA" sz="2200" smtClean="0"/>
          </a:p>
          <a:p>
            <a:pPr>
              <a:lnSpc>
                <a:spcPct val="80000"/>
              </a:lnSpc>
            </a:pPr>
            <a:r>
              <a:rPr lang="ar-SA" sz="2200" smtClean="0">
                <a:solidFill>
                  <a:srgbClr val="C00000"/>
                </a:solidFill>
              </a:rPr>
              <a:t>التقدم الصاعد للتاريخ: </a:t>
            </a:r>
            <a:r>
              <a:rPr lang="ar-SA" sz="2200" smtClean="0"/>
              <a:t>يرى انصار هذه الاتجاه الى أن المجتمع الانساني يميل الى تحقيق التقدم من اجل التكيف مع متطلبات التطور ..</a:t>
            </a:r>
          </a:p>
          <a:p>
            <a:pPr>
              <a:lnSpc>
                <a:spcPct val="80000"/>
              </a:lnSpc>
            </a:pPr>
            <a:endParaRPr lang="ar-SA" sz="2200" smtClean="0"/>
          </a:p>
          <a:p>
            <a:pPr>
              <a:lnSpc>
                <a:spcPct val="80000"/>
              </a:lnSpc>
            </a:pPr>
            <a:r>
              <a:rPr lang="ar-SA" sz="2200" smtClean="0">
                <a:solidFill>
                  <a:srgbClr val="C00000"/>
                </a:solidFill>
              </a:rPr>
              <a:t>تعاقب الدورات الحضارية: </a:t>
            </a:r>
            <a:r>
              <a:rPr lang="ar-SA" sz="2200" smtClean="0"/>
              <a:t>يرى انصار تعاقب الدورات الحضارية ان التاريخ الإنساني يتكون من مجموعة من الدورات الاجتماعية أو التاريخية ..</a:t>
            </a:r>
          </a:p>
          <a:p>
            <a:pPr>
              <a:lnSpc>
                <a:spcPct val="80000"/>
              </a:lnSpc>
            </a:pPr>
            <a:endParaRPr lang="ar-SA" sz="2200" smtClean="0"/>
          </a:p>
          <a:p>
            <a:pPr>
              <a:lnSpc>
                <a:spcPct val="80000"/>
              </a:lnSpc>
            </a:pPr>
            <a:r>
              <a:rPr lang="ar-SA" sz="2200" smtClean="0"/>
              <a:t>يعد ابن خلدون وفيكو واشبنجلر وتوينبي  اشهر أعلام هذا الاتجاه.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ar-SA" sz="2200" smtClean="0"/>
          </a:p>
        </p:txBody>
      </p:sp>
    </p:spTree>
  </p:cSld>
  <p:clrMapOvr>
    <a:masterClrMapping/>
  </p:clrMapOvr>
  <p:transition>
    <p:cut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200" dirty="0" smtClean="0"/>
              <a:t>التاريخ عند المسلمين يستند </a:t>
            </a:r>
            <a:r>
              <a:rPr lang="ar-SA" sz="3200" dirty="0" err="1" smtClean="0"/>
              <a:t>الى</a:t>
            </a:r>
            <a:r>
              <a:rPr lang="ar-SA" sz="3200" dirty="0" smtClean="0"/>
              <a:t> :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ar-SA" sz="2400" smtClean="0"/>
              <a:t>1- أن الوجود الأنساني خلافة لله على الارض بكل مايرتبط بذلك من معاني تكريم الانسان واطلاق حريته ..</a:t>
            </a:r>
          </a:p>
          <a:p>
            <a:pPr>
              <a:lnSpc>
                <a:spcPct val="90000"/>
              </a:lnSpc>
            </a:pPr>
            <a:r>
              <a:rPr lang="ar-SA" sz="2400" smtClean="0"/>
              <a:t>2-أن العمران تعبد لله وحب متفائل للوجود من اجل الابتكار والتعاون البشري والتزام بتنفيذ الأمانة التي حملها الإنسان .</a:t>
            </a:r>
          </a:p>
          <a:p>
            <a:pPr>
              <a:lnSpc>
                <a:spcPct val="90000"/>
              </a:lnSpc>
            </a:pPr>
            <a:r>
              <a:rPr lang="ar-SA" sz="2400" smtClean="0"/>
              <a:t>3-أن قضايا الإنسان في الإسلام لا ينفصل فيها الجانب الغيبي عن الجانب المادي والاجتماعي .</a:t>
            </a:r>
          </a:p>
          <a:p>
            <a:pPr>
              <a:lnSpc>
                <a:spcPct val="90000"/>
              </a:lnSpc>
            </a:pPr>
            <a:r>
              <a:rPr lang="ar-SA" sz="2400" smtClean="0"/>
              <a:t>4-أن وحدة الأصول الثقافية والرؤية التاريخية للذات حقيقة ثابتة ومنها تنشأ الأخوة في الإسلام .</a:t>
            </a:r>
          </a:p>
          <a:p>
            <a:pPr>
              <a:lnSpc>
                <a:spcPct val="90000"/>
              </a:lnSpc>
            </a:pPr>
            <a:endParaRPr lang="ar-SA" sz="24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smtClean="0"/>
              <a:t> *</a:t>
            </a:r>
            <a:r>
              <a:rPr lang="ar-SA" sz="2400" smtClean="0">
                <a:solidFill>
                  <a:srgbClr val="00B050"/>
                </a:solidFill>
              </a:rPr>
              <a:t>مع نمو الوعي الاجتماعي تطورت فكرة التاريخ عند المسلمين وتميزت بالرؤية الشاملة التي تُعنى بالخبرة والمشاهدة والملاحظة المباشرة </a:t>
            </a:r>
            <a:r>
              <a:rPr lang="ar-SA" sz="2400" smtClean="0"/>
              <a:t>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ar-SA" sz="2400" smtClean="0"/>
          </a:p>
        </p:txBody>
      </p:sp>
    </p:spTree>
  </p:cSld>
  <p:clrMapOvr>
    <a:masterClrMapping/>
  </p:clrMapOvr>
  <p:transition>
    <p:cut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solidFill>
            <a:schemeClr val="bg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600" dirty="0" smtClean="0">
                <a:solidFill>
                  <a:schemeClr val="accent6">
                    <a:lumMod val="75000"/>
                  </a:schemeClr>
                </a:solidFill>
              </a:rPr>
              <a:t>ثانياً –تاريخ التربية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84632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ar-SA" sz="3200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1-2معنى تاريخ التربية: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ar-SA" sz="2800" spc="-15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يعتبر تاريخ التربية هو الجانب التربوي من حركة التاريخ متمثل في الفكر التربوي الذي تقوم على أساسه النظم التعليمية.. وهو تاريخ حركة المجتمع في مجال التربية 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ar-SA" sz="3000" dirty="0" smtClean="0"/>
              <a:t>يتصدى تاريخ التربية إلى تحليل طبيعة المجتمع ومقوماته, وتحليل نظمه ,وتفهم طبيعة الشعب الذي يعيش فيه هذا المجتمع , والتعرف على عادته وتقاليده , وخصائصه النفسية, للوقوف على نظريات التربية وتطبيقاتها في هذا المجتمع ..</a:t>
            </a:r>
            <a:endParaRPr lang="ar-SA" sz="3000" dirty="0"/>
          </a:p>
        </p:txBody>
      </p:sp>
    </p:spTree>
  </p:cSld>
  <p:clrMapOvr>
    <a:masterClrMapping/>
  </p:clrMapOvr>
  <p:transition>
    <p:cut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600" cap="none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1-3 تقسيم التاريخ </a:t>
            </a:r>
            <a:r>
              <a:rPr lang="ar-SA" sz="3600" cap="none" spc="-15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</a:t>
            </a:r>
            <a:r>
              <a:rPr lang="ar-SA" sz="3600" cap="none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عصور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ar-SA" smtClean="0">
                <a:solidFill>
                  <a:srgbClr val="00B050"/>
                </a:solidFill>
              </a:rPr>
              <a:t>اختراع الكتابة بين نوعين من تاريخ المجتمعات البشرية .</a:t>
            </a:r>
            <a:r>
              <a:rPr lang="ar-SA" smtClean="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ar-SA" smtClean="0">
                <a:solidFill>
                  <a:schemeClr val="tx2"/>
                </a:solidFill>
              </a:rPr>
              <a:t>مجتمعات ماقبل التاريخ .</a:t>
            </a:r>
          </a:p>
          <a:p>
            <a:pPr>
              <a:lnSpc>
                <a:spcPct val="90000"/>
              </a:lnSpc>
            </a:pPr>
            <a:r>
              <a:rPr lang="ar-SA" smtClean="0">
                <a:solidFill>
                  <a:schemeClr val="tx2"/>
                </a:solidFill>
              </a:rPr>
              <a:t>وجتمعات ظهرت  مع اللغة حيث بدأ التاريخ . </a:t>
            </a:r>
          </a:p>
          <a:p>
            <a:pPr>
              <a:lnSpc>
                <a:spcPct val="90000"/>
              </a:lnSpc>
            </a:pPr>
            <a:endParaRPr lang="ar-SA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ar-SA" smtClean="0">
                <a:solidFill>
                  <a:srgbClr val="00B050"/>
                </a:solidFill>
              </a:rPr>
              <a:t>اهم تقسيمات العصور التاريخية :</a:t>
            </a:r>
          </a:p>
          <a:p>
            <a:pPr>
              <a:lnSpc>
                <a:spcPct val="90000"/>
              </a:lnSpc>
            </a:pPr>
            <a:endParaRPr lang="ar-SA" smtClean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ar-SA" smtClean="0">
                <a:solidFill>
                  <a:schemeClr val="tx2"/>
                </a:solidFill>
              </a:rPr>
              <a:t>التاريخ القديم </a:t>
            </a:r>
          </a:p>
          <a:p>
            <a:pPr>
              <a:lnSpc>
                <a:spcPct val="90000"/>
              </a:lnSpc>
            </a:pPr>
            <a:r>
              <a:rPr lang="ar-SA" smtClean="0">
                <a:solidFill>
                  <a:schemeClr val="tx2"/>
                </a:solidFill>
              </a:rPr>
              <a:t>التاريخ الوسيط </a:t>
            </a:r>
          </a:p>
          <a:p>
            <a:pPr>
              <a:lnSpc>
                <a:spcPct val="90000"/>
              </a:lnSpc>
            </a:pPr>
            <a:r>
              <a:rPr lang="ar-SA" smtClean="0">
                <a:solidFill>
                  <a:schemeClr val="tx2"/>
                </a:solidFill>
              </a:rPr>
              <a:t>التاريخ الحديث</a:t>
            </a:r>
          </a:p>
          <a:p>
            <a:pPr>
              <a:lnSpc>
                <a:spcPct val="90000"/>
              </a:lnSpc>
            </a:pPr>
            <a:r>
              <a:rPr lang="ar-SA" smtClean="0">
                <a:solidFill>
                  <a:schemeClr val="tx2"/>
                </a:solidFill>
              </a:rPr>
              <a:t>التاريخ المعاصر</a:t>
            </a:r>
          </a:p>
        </p:txBody>
      </p:sp>
    </p:spTree>
  </p:cSld>
  <p:clrMapOvr>
    <a:masterClrMapping/>
  </p:clrMapOvr>
  <p:transition>
    <p:cut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solidFill>
            <a:schemeClr val="bg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ar-SA" sz="4000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2-2أهمية دارسة تاريخ التربية:</a:t>
            </a:r>
            <a:br>
              <a:rPr lang="ar-SA" sz="4000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ar-SA" sz="2000" smtClean="0">
                <a:solidFill>
                  <a:srgbClr val="DE6C36"/>
                </a:solidFill>
              </a:rPr>
              <a:t>تتلخص في :</a:t>
            </a:r>
          </a:p>
          <a:p>
            <a:pPr>
              <a:lnSpc>
                <a:spcPct val="80000"/>
              </a:lnSpc>
            </a:pPr>
            <a:r>
              <a:rPr lang="ar-SA" sz="2000" b="1" smtClean="0">
                <a:solidFill>
                  <a:srgbClr val="DE6C36"/>
                </a:solidFill>
              </a:rPr>
              <a:t>1- </a:t>
            </a:r>
            <a:r>
              <a:rPr lang="ar-SA" sz="2000" b="1" smtClean="0">
                <a:solidFill>
                  <a:srgbClr val="00B050"/>
                </a:solidFill>
              </a:rPr>
              <a:t>توفير قدر كاف من الخصائص التاريخية التي تعين الدراس على التعرف على النظريات النتعلقة بالتربية ..</a:t>
            </a:r>
          </a:p>
          <a:p>
            <a:pPr>
              <a:lnSpc>
                <a:spcPct val="80000"/>
              </a:lnSpc>
            </a:pPr>
            <a:endParaRPr lang="ar-SA" sz="2000" smtClean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</a:pPr>
            <a:r>
              <a:rPr lang="ar-SA" sz="2000" b="1" smtClean="0">
                <a:solidFill>
                  <a:srgbClr val="00B050"/>
                </a:solidFill>
              </a:rPr>
              <a:t>2- مساعدة الطالب على اكتشاف العلاقة بين التربية والجوانب الأخرى في تاريخ الحضارات .</a:t>
            </a:r>
          </a:p>
          <a:p>
            <a:pPr>
              <a:lnSpc>
                <a:spcPct val="80000"/>
              </a:lnSpc>
            </a:pPr>
            <a:endParaRPr lang="ar-SA" sz="2000" smtClean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</a:pPr>
            <a:r>
              <a:rPr lang="ar-SA" sz="2000" b="1" smtClean="0">
                <a:solidFill>
                  <a:srgbClr val="00B050"/>
                </a:solidFill>
              </a:rPr>
              <a:t>3- محاولة إبراز الاتجاهات التربوية في إطارها الثقافي وتنمية القدرة على اكتشاف العلاقة بين النظريات التربوية وتطبيقها عبر العصور التاريخية .</a:t>
            </a:r>
          </a:p>
          <a:p>
            <a:pPr>
              <a:lnSpc>
                <a:spcPct val="80000"/>
              </a:lnSpc>
            </a:pPr>
            <a:endParaRPr lang="ar-SA" sz="2000" smtClean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</a:pPr>
            <a:r>
              <a:rPr lang="ar-SA" sz="2000" b="1" smtClean="0">
                <a:solidFill>
                  <a:srgbClr val="00B050"/>
                </a:solidFill>
              </a:rPr>
              <a:t>4- تكوين مفهوم سليم لمعنى التطور ومايرتبط به من عناصر البطء والسرعة حركة التاريخ ..</a:t>
            </a:r>
          </a:p>
          <a:p>
            <a:pPr>
              <a:lnSpc>
                <a:spcPct val="80000"/>
              </a:lnSpc>
            </a:pPr>
            <a:r>
              <a:rPr lang="ar-SA" sz="2000" b="1" smtClean="0">
                <a:solidFill>
                  <a:srgbClr val="00B050"/>
                </a:solidFill>
              </a:rPr>
              <a:t>5-فهم الاتجاهات التربوية المعاصرة ومحاولة تفسيرها في ضوء التطور التاريخي ..</a:t>
            </a:r>
          </a:p>
        </p:txBody>
      </p:sp>
    </p:spTree>
  </p:cSld>
  <p:clrMapOvr>
    <a:masterClrMapping/>
  </p:clrMapOvr>
  <p:transition>
    <p:cut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وافر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249</TotalTime>
  <Words>497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قالب التصميم</vt:lpstr>
      </vt:variant>
      <vt:variant>
        <vt:i4>5</vt:i4>
      </vt:variant>
      <vt:variant>
        <vt:lpstr>عناوين الشرائح</vt:lpstr>
      </vt:variant>
      <vt:variant>
        <vt:i4>13</vt:i4>
      </vt:variant>
    </vt:vector>
  </HeadingPairs>
  <TitlesOfParts>
    <vt:vector size="24" baseType="lpstr">
      <vt:lpstr>Trebuchet MS</vt:lpstr>
      <vt:lpstr>Tahoma</vt:lpstr>
      <vt:lpstr>Arial</vt:lpstr>
      <vt:lpstr>Wingdings 2</vt:lpstr>
      <vt:lpstr>Wingdings</vt:lpstr>
      <vt:lpstr>Calibri</vt:lpstr>
      <vt:lpstr>وافر</vt:lpstr>
      <vt:lpstr>وافر</vt:lpstr>
      <vt:lpstr>وافر</vt:lpstr>
      <vt:lpstr>وافر</vt:lpstr>
      <vt:lpstr>وافر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التربية من المنظور التاريخي</dc:title>
  <dc:creator>user</dc:creator>
  <cp:lastModifiedBy>DELL</cp:lastModifiedBy>
  <cp:revision>30</cp:revision>
  <dcterms:created xsi:type="dcterms:W3CDTF">2011-03-02T15:20:48Z</dcterms:created>
  <dcterms:modified xsi:type="dcterms:W3CDTF">2012-02-09T16:53:36Z</dcterms:modified>
</cp:coreProperties>
</file>