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09" autoAdjust="0"/>
    <p:restoredTop sz="94599" autoAdjust="0"/>
  </p:normalViewPr>
  <p:slideViewPr>
    <p:cSldViewPr>
      <p:cViewPr varScale="1">
        <p:scale>
          <a:sx n="76" d="100"/>
          <a:sy n="76" d="100"/>
        </p:scale>
        <p:origin x="-978" y="-90"/>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2" name="عنصر نائب للتذييل 1"/>
          <p:cNvSpPr>
            <a:spLocks noGrp="1"/>
          </p:cNvSpPr>
          <p:nvPr>
            <p:ph type="ftr" sz="quarter" idx="11"/>
          </p:nvPr>
        </p:nvSpPr>
        <p:spPr/>
        <p:txBody>
          <a:bodyPr/>
          <a:lstStyle/>
          <a:p>
            <a:endParaRPr lang="ar-SA" dirty="0"/>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9AF0D91-2479-4E0F-A32C-CC6D0B2B8958}"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AF0D91-2479-4E0F-A32C-CC6D0B2B8958}"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AF0D91-2479-4E0F-A32C-CC6D0B2B8958}"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dirty="0"/>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9AF0D91-2479-4E0F-A32C-CC6D0B2B8958}"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11" name="عنصر نائب للتذييل 10"/>
          <p:cNvSpPr>
            <a:spLocks noGrp="1"/>
          </p:cNvSpPr>
          <p:nvPr>
            <p:ph type="ftr" sz="quarter" idx="11"/>
          </p:nvPr>
        </p:nvSpPr>
        <p:spPr/>
        <p:txBody>
          <a:bodyPr/>
          <a:lstStyle/>
          <a:p>
            <a:endParaRPr lang="ar-SA" dirty="0"/>
          </a:p>
        </p:txBody>
      </p:sp>
      <p:sp>
        <p:nvSpPr>
          <p:cNvPr id="16" name="عنصر نائب لرقم الشريحة 15"/>
          <p:cNvSpPr>
            <a:spLocks noGrp="1"/>
          </p:cNvSpPr>
          <p:nvPr>
            <p:ph type="sldNum" sz="quarter" idx="12"/>
          </p:nvPr>
        </p:nvSpPr>
        <p:spPr/>
        <p:txBody>
          <a:bodyPr/>
          <a:lstStyle/>
          <a:p>
            <a:fld id="{79AF0D91-2479-4E0F-A32C-CC6D0B2B8958}" type="slidenum">
              <a:rPr lang="ar-SA" smtClean="0"/>
              <a:pPr/>
              <a:t>‹#›</a:t>
            </a:fld>
            <a:endParaRPr lang="ar-SA" dirty="0"/>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10" name="عنصر نائب للتذييل 9"/>
          <p:cNvSpPr>
            <a:spLocks noGrp="1"/>
          </p:cNvSpPr>
          <p:nvPr>
            <p:ph type="ftr" sz="quarter" idx="11"/>
          </p:nvPr>
        </p:nvSpPr>
        <p:spPr/>
        <p:txBody>
          <a:bodyPr/>
          <a:lstStyle/>
          <a:p>
            <a:endParaRPr lang="ar-SA" dirty="0"/>
          </a:p>
        </p:txBody>
      </p:sp>
      <p:sp>
        <p:nvSpPr>
          <p:cNvPr id="31" name="عنصر نائب لرقم الشريحة 30"/>
          <p:cNvSpPr>
            <a:spLocks noGrp="1"/>
          </p:cNvSpPr>
          <p:nvPr>
            <p:ph type="sldNum" sz="quarter" idx="12"/>
          </p:nvPr>
        </p:nvSpPr>
        <p:spPr/>
        <p:txBody>
          <a:bodyPr/>
          <a:lstStyle/>
          <a:p>
            <a:fld id="{79AF0D91-2479-4E0F-A32C-CC6D0B2B8958}"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229600" y="6477000"/>
            <a:ext cx="762000" cy="246888"/>
          </a:xfrm>
        </p:spPr>
        <p:txBody>
          <a:bodyPr/>
          <a:lstStyle/>
          <a:p>
            <a:fld id="{79AF0D91-2479-4E0F-A32C-CC6D0B2B8958}" type="slidenum">
              <a:rPr lang="ar-SA" smtClean="0"/>
              <a:pPr/>
              <a:t>‹#›</a:t>
            </a:fld>
            <a:endParaRPr lang="ar-SA" dirty="0"/>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21" name="عنصر نائب للتذييل 20"/>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9AF0D91-2479-4E0F-A32C-CC6D0B2B8958}"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24" name="عنصر نائب للتذييل 23"/>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9AF0D91-2479-4E0F-A32C-CC6D0B2B8958}"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29" name="عنصر نائب للتذييل 28"/>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9AF0D91-2479-4E0F-A32C-CC6D0B2B8958}"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4B83E17B-9B9F-48ED-9733-6A03620408E7}" type="datetimeFigureOut">
              <a:rPr lang="ar-SA" smtClean="0"/>
              <a:pPr/>
              <a:t>13/01/32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31" name="عنصر نائب لرقم الشريحة 30"/>
          <p:cNvSpPr>
            <a:spLocks noGrp="1"/>
          </p:cNvSpPr>
          <p:nvPr>
            <p:ph type="sldNum" sz="quarter" idx="12"/>
          </p:nvPr>
        </p:nvSpPr>
        <p:spPr/>
        <p:txBody>
          <a:bodyPr/>
          <a:lstStyle/>
          <a:p>
            <a:fld id="{79AF0D91-2479-4E0F-A32C-CC6D0B2B8958}" type="slidenum">
              <a:rPr lang="ar-SA" smtClean="0"/>
              <a:pPr/>
              <a:t>‹#›</a:t>
            </a:fld>
            <a:endParaRPr lang="ar-SA" dirty="0"/>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B83E17B-9B9F-48ED-9733-6A03620408E7}" type="datetimeFigureOut">
              <a:rPr lang="ar-SA" smtClean="0"/>
              <a:pPr/>
              <a:t>13/01/32</a:t>
            </a:fld>
            <a:endParaRPr lang="ar-SA" dirty="0"/>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dirty="0"/>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AF0D91-2479-4E0F-A32C-CC6D0B2B8958}" type="slidenum">
              <a:rPr lang="ar-SA" smtClean="0"/>
              <a:pPr/>
              <a:t>‹#›</a:t>
            </a:fld>
            <a:endParaRPr lang="ar-SA" dirty="0"/>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duotone>
              <a:schemeClr val="bg2">
                <a:shade val="30000"/>
                <a:satMod val="455000"/>
              </a:schemeClr>
              <a:schemeClr val="bg2">
                <a:tint val="95000"/>
                <a:satMod val="120000"/>
              </a:schemeClr>
            </a:duotone>
            <a:lum bright="-88000"/>
          </a:blip>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dirty="0"/>
          </a:p>
        </p:txBody>
      </p:sp>
      <p:pic>
        <p:nvPicPr>
          <p:cNvPr id="4" name="صورة 3" descr="19_102.gif"/>
          <p:cNvPicPr>
            <a:picLocks noChangeAspect="1"/>
          </p:cNvPicPr>
          <p:nvPr/>
        </p:nvPicPr>
        <p:blipFill>
          <a:blip r:embed="rId3" cstate="print"/>
          <a:stretch>
            <a:fillRect/>
          </a:stretch>
        </p:blipFill>
        <p:spPr>
          <a:xfrm>
            <a:off x="755576" y="3140968"/>
            <a:ext cx="1047750" cy="762000"/>
          </a:xfrm>
          <a:prstGeom prst="rect">
            <a:avLst/>
          </a:prstGeom>
        </p:spPr>
      </p:pic>
      <p:pic>
        <p:nvPicPr>
          <p:cNvPr id="6" name="صورة 5" descr="45643433.jpg"/>
          <p:cNvPicPr>
            <a:picLocks noChangeAspect="1"/>
          </p:cNvPicPr>
          <p:nvPr/>
        </p:nvPicPr>
        <p:blipFill>
          <a:blip r:embed="rId4" cstate="print">
            <a:lum bright="33000" contrast="-53000"/>
          </a:blip>
          <a:stretch>
            <a:fillRect/>
          </a:stretch>
        </p:blipFill>
        <p:spPr>
          <a:xfrm>
            <a:off x="0" y="0"/>
            <a:ext cx="9144000" cy="6858000"/>
          </a:xfrm>
          <a:prstGeom prst="rect">
            <a:avLst/>
          </a:prstGeom>
          <a:noFill/>
          <a:ln>
            <a:noFill/>
          </a:ln>
        </p:spPr>
      </p:pic>
      <p:pic>
        <p:nvPicPr>
          <p:cNvPr id="5" name="صورة 4" descr="039.gif"/>
          <p:cNvPicPr>
            <a:picLocks noChangeAspect="1"/>
          </p:cNvPicPr>
          <p:nvPr/>
        </p:nvPicPr>
        <p:blipFill>
          <a:blip r:embed="rId5" cstate="print"/>
          <a:stretch>
            <a:fillRect/>
          </a:stretch>
        </p:blipFill>
        <p:spPr>
          <a:xfrm>
            <a:off x="8028384" y="3212976"/>
            <a:ext cx="476250" cy="476250"/>
          </a:xfrm>
          <a:prstGeom prst="rect">
            <a:avLst/>
          </a:prstGeom>
        </p:spPr>
      </p:pic>
      <p:sp>
        <p:nvSpPr>
          <p:cNvPr id="7" name="مربع نص 6"/>
          <p:cNvSpPr txBox="1"/>
          <p:nvPr/>
        </p:nvSpPr>
        <p:spPr>
          <a:xfrm>
            <a:off x="395536" y="764704"/>
            <a:ext cx="7992888" cy="6494085"/>
          </a:xfrm>
          <a:prstGeom prst="rect">
            <a:avLst/>
          </a:prstGeom>
          <a:noFill/>
        </p:spPr>
        <p:txBody>
          <a:bodyPr wrap="square" rtlCol="1">
            <a:spAutoFit/>
          </a:bodyPr>
          <a:lstStyle/>
          <a:p>
            <a:pPr algn="ctr"/>
            <a:endParaRPr lang="ar-SA" sz="7200" dirty="0" smtClean="0">
              <a:cs typeface="Old Antic Outline Shaded" pitchFamily="2" charset="-78"/>
            </a:endParaRPr>
          </a:p>
          <a:p>
            <a:pPr algn="ctr"/>
            <a:r>
              <a:rPr lang="ar-SA" sz="7200" dirty="0" smtClean="0">
                <a:cs typeface="Old Antic Outline Shaded" pitchFamily="2" charset="-78"/>
              </a:rPr>
              <a:t>أهم سمات</a:t>
            </a:r>
          </a:p>
          <a:p>
            <a:pPr algn="ctr"/>
            <a:r>
              <a:rPr lang="ar-SA" sz="7200" dirty="0" smtClean="0">
                <a:cs typeface="Old Antic Outline Shaded" pitchFamily="2" charset="-78"/>
              </a:rPr>
              <a:t> برنامج </a:t>
            </a:r>
            <a:r>
              <a:rPr lang="ar-SA" sz="7200" dirty="0" err="1" smtClean="0">
                <a:cs typeface="Old Antic Outline Shaded" pitchFamily="2" charset="-78"/>
              </a:rPr>
              <a:t>منتسوري</a:t>
            </a:r>
            <a:endParaRPr lang="ar-SA" sz="7200" dirty="0" smtClean="0">
              <a:cs typeface="Old Antic Outline Shaded" pitchFamily="2" charset="-78"/>
            </a:endParaRPr>
          </a:p>
          <a:p>
            <a:r>
              <a:rPr lang="ar-SA" sz="3200" dirty="0" smtClean="0">
                <a:cs typeface="Old Antic Outline Shaded" pitchFamily="2" charset="-78"/>
              </a:rPr>
              <a:t>إعداد:</a:t>
            </a:r>
          </a:p>
          <a:p>
            <a:r>
              <a:rPr lang="ar-SA" sz="3200" dirty="0" smtClean="0">
                <a:cs typeface="Old Antic Outline Shaded" pitchFamily="2" charset="-78"/>
              </a:rPr>
              <a:t> شروق سعد القرني</a:t>
            </a:r>
          </a:p>
          <a:p>
            <a:r>
              <a:rPr lang="ar-SA" sz="3200" dirty="0" smtClean="0">
                <a:cs typeface="Old Antic Outline Shaded" pitchFamily="2" charset="-78"/>
              </a:rPr>
              <a:t>مشاعل الغيلان </a:t>
            </a:r>
          </a:p>
          <a:p>
            <a:r>
              <a:rPr lang="ar-SA" sz="3200" dirty="0" smtClean="0">
                <a:cs typeface="Old Antic Outline Shaded" pitchFamily="2" charset="-78"/>
              </a:rPr>
              <a:t>مشاعل </a:t>
            </a:r>
            <a:r>
              <a:rPr lang="ar-SA" sz="3200" dirty="0" err="1" smtClean="0">
                <a:cs typeface="Old Antic Outline Shaded" pitchFamily="2" charset="-78"/>
              </a:rPr>
              <a:t>العريفي</a:t>
            </a:r>
            <a:endParaRPr lang="ar-SA" sz="3200" dirty="0">
              <a:cs typeface="Old Antic Outline Shaded" pitchFamily="2" charset="-78"/>
            </a:endParaRPr>
          </a:p>
          <a:p>
            <a:pPr algn="ctr"/>
            <a:endParaRPr lang="ar-SA" sz="7200" dirty="0">
              <a:cs typeface="Old Antic Outline Shade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My Love\Pictures\543543.jpg"/>
          <p:cNvPicPr>
            <a:picLocks noChangeAspect="1" noChangeArrowheads="1"/>
          </p:cNvPicPr>
          <p:nvPr/>
        </p:nvPicPr>
        <p:blipFill>
          <a:blip r:embed="rId2" cstate="print">
            <a:lum bright="28000"/>
          </a:blip>
          <a:srcRect/>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p:txBody>
          <a:bodyPr/>
          <a:lstStyle/>
          <a:p>
            <a:r>
              <a:rPr lang="ar-SA" b="1" dirty="0" smtClean="0">
                <a:latin typeface="Andalus" pitchFamily="2" charset="-78"/>
                <a:cs typeface="Andalus" pitchFamily="2" charset="-78"/>
              </a:rPr>
              <a:t>3- يسمح لكل طفل بمساحة مناسبة أيضا خارج قاعة الفصل بما يساعده على النشاط والحركة.</a:t>
            </a:r>
          </a:p>
          <a:p>
            <a:r>
              <a:rPr lang="ar-SA" b="1" dirty="0" smtClean="0">
                <a:latin typeface="Andalus" pitchFamily="2" charset="-78"/>
                <a:cs typeface="Andalus" pitchFamily="2" charset="-78"/>
              </a:rPr>
              <a:t>4- يكون أثاث قاعة الفصل عادة خفيفا وصغير الحجم حتى يسهل على الأطفال تحريكه من مكان لأخر وبما يتناسب وعمر الطفل.</a:t>
            </a:r>
          </a:p>
          <a:p>
            <a:r>
              <a:rPr lang="ar-SA" b="1" dirty="0" smtClean="0">
                <a:latin typeface="Andalus" pitchFamily="2" charset="-78"/>
                <a:cs typeface="Andalus" pitchFamily="2" charset="-78"/>
              </a:rPr>
              <a:t>5- يحدد البرنامج مجموعة القواعد المتعارف عليها والتي تحكم لعب الأطفال في الخارج وتعاملهم في داخل القاعة.</a:t>
            </a:r>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y Love\Pictures\31_3431_1066862810.jpg"/>
          <p:cNvPicPr>
            <a:picLocks noChangeAspect="1" noChangeArrowheads="1"/>
          </p:cNvPicPr>
          <p:nvPr/>
        </p:nvPicPr>
        <p:blipFill>
          <a:blip r:embed="rId2" cstate="print">
            <a:lum bright="34000" contrast="-9000"/>
          </a:blip>
          <a:srcRect/>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p:txBody>
          <a:bodyPr>
            <a:normAutofit lnSpcReduction="10000"/>
          </a:bodyPr>
          <a:lstStyle/>
          <a:p>
            <a:r>
              <a:rPr lang="ar-SA" b="1" dirty="0" smtClean="0">
                <a:latin typeface="Andalus" pitchFamily="2" charset="-78"/>
                <a:cs typeface="Andalus" pitchFamily="2" charset="-78"/>
              </a:rPr>
              <a:t>1 - البرنامج يسمح بدخول أطفال من أعمار مختلفة ويقوم على أساس من التجميع غير المتجانس من حيث العمر</a:t>
            </a:r>
          </a:p>
          <a:p>
            <a:r>
              <a:rPr lang="ar-SA" b="1" dirty="0" smtClean="0">
                <a:latin typeface="Andalus" pitchFamily="2" charset="-78"/>
                <a:cs typeface="Andalus" pitchFamily="2" charset="-78"/>
              </a:rPr>
              <a:t>2 - البرنامج يسمح لكل طفل بالسير قدما تبعا لسرعته الخاصة ووفقا لقدراته واستعداداته الذاتية</a:t>
            </a:r>
          </a:p>
          <a:p>
            <a:r>
              <a:rPr lang="ar-SA" b="1" dirty="0" smtClean="0">
                <a:latin typeface="Andalus" pitchFamily="2" charset="-78"/>
                <a:cs typeface="Andalus" pitchFamily="2" charset="-78"/>
              </a:rPr>
              <a:t>3 - يضم البرنامج أطفال تتراوح أعمارهم الزمنية ما بين 3 إلى 6 أعوام ليتعلم الأطفال من بعضهم البعض وليساعد كل منهم الآخر ولنزود قاعة الفصل بعدد هائل من المواد والأدوات وليقوم كبار الأطفال بالعرض ولينظر إليهم صغار الأطفال كقدوة لهم </a:t>
            </a:r>
          </a:p>
          <a:p>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y Love\Pictures\31_3431_1066864210.jpg"/>
          <p:cNvPicPr>
            <a:picLocks noChangeAspect="1" noChangeArrowheads="1"/>
          </p:cNvPicPr>
          <p:nvPr/>
        </p:nvPicPr>
        <p:blipFill>
          <a:blip r:embed="rId2" cstate="print">
            <a:lum bright="10000" contrast="-10000"/>
          </a:blip>
          <a:srcRect/>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p:txBody>
          <a:bodyPr/>
          <a:lstStyle/>
          <a:p>
            <a:r>
              <a:rPr lang="ar-SA" b="1" dirty="0" smtClean="0">
                <a:latin typeface="Andalus" pitchFamily="2" charset="-78"/>
                <a:cs typeface="Andalus" pitchFamily="2" charset="-78"/>
              </a:rPr>
              <a:t>المشاهد لقاعة فصل يطبق برنامج </a:t>
            </a:r>
            <a:r>
              <a:rPr lang="ar-SA" b="1" dirty="0" err="1" smtClean="0">
                <a:latin typeface="Andalus" pitchFamily="2" charset="-78"/>
                <a:cs typeface="Andalus" pitchFamily="2" charset="-78"/>
              </a:rPr>
              <a:t>منتسوري</a:t>
            </a:r>
            <a:r>
              <a:rPr lang="ar-SA" b="1" dirty="0" smtClean="0">
                <a:latin typeface="Andalus" pitchFamily="2" charset="-78"/>
                <a:cs typeface="Andalus" pitchFamily="2" charset="-78"/>
              </a:rPr>
              <a:t> يجد إن الأطفال يمارسون حرية كبيرة في تعلمهم وان التعلم يتم تبعا لسرعة الطفل الخاصة ووفقا لمستوى تحصيله</a:t>
            </a:r>
          </a:p>
          <a:p>
            <a:r>
              <a:rPr lang="ar-SA" b="1" dirty="0" smtClean="0">
                <a:latin typeface="Andalus" pitchFamily="2" charset="-78"/>
                <a:cs typeface="Andalus" pitchFamily="2" charset="-78"/>
              </a:rPr>
              <a:t>5 - الطفل الذي يختار النشاط الذي يرغب في الانضمام اليه والتفاعل معه</a:t>
            </a:r>
          </a:p>
          <a:p>
            <a:r>
              <a:rPr lang="ar-SA" b="1" dirty="0" smtClean="0">
                <a:latin typeface="Andalus" pitchFamily="2" charset="-78"/>
                <a:cs typeface="Andalus" pitchFamily="2" charset="-78"/>
              </a:rPr>
              <a:t>6 -يفترض </a:t>
            </a:r>
            <a:r>
              <a:rPr lang="ar-SA" b="1" smtClean="0">
                <a:latin typeface="Andalus" pitchFamily="2" charset="-78"/>
                <a:cs typeface="Andalus" pitchFamily="2" charset="-78"/>
              </a:rPr>
              <a:t>البرنامج </a:t>
            </a:r>
            <a:r>
              <a:rPr lang="ar-SA" b="1" smtClean="0">
                <a:latin typeface="Andalus" pitchFamily="2" charset="-78"/>
                <a:cs typeface="Andalus" pitchFamily="2" charset="-78"/>
              </a:rPr>
              <a:t>ان </a:t>
            </a:r>
            <a:r>
              <a:rPr lang="ar-SA" b="1" dirty="0" smtClean="0">
                <a:latin typeface="Andalus" pitchFamily="2" charset="-78"/>
                <a:cs typeface="Andalus" pitchFamily="2" charset="-78"/>
              </a:rPr>
              <a:t>الطفل  لايسمح له بالاهمال أو التاخير </a:t>
            </a:r>
            <a:r>
              <a:rPr lang="ar-SA" b="1" smtClean="0">
                <a:latin typeface="Andalus" pitchFamily="2" charset="-78"/>
                <a:cs typeface="Andalus" pitchFamily="2" charset="-78"/>
              </a:rPr>
              <a:t>في </a:t>
            </a:r>
            <a:r>
              <a:rPr lang="ar-SA" b="1" smtClean="0">
                <a:latin typeface="Andalus" pitchFamily="2" charset="-78"/>
                <a:cs typeface="Andalus" pitchFamily="2" charset="-78"/>
              </a:rPr>
              <a:t>اداء العمل </a:t>
            </a:r>
            <a:r>
              <a:rPr lang="ar-SA" b="1" dirty="0" smtClean="0">
                <a:latin typeface="Andalus" pitchFamily="2" charset="-78"/>
                <a:cs typeface="Andalus" pitchFamily="2" charset="-78"/>
              </a:rPr>
              <a:t>الذي يقوم به </a:t>
            </a:r>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y Love\Pictures\6139_1130424082.jpg"/>
          <p:cNvPicPr>
            <a:picLocks noChangeAspect="1" noChangeArrowheads="1"/>
          </p:cNvPicPr>
          <p:nvPr/>
        </p:nvPicPr>
        <p:blipFill>
          <a:blip r:embed="rId2" cstate="print">
            <a:lum bright="34000" contrast="-43000"/>
          </a:blip>
          <a:srcRect/>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251520" y="2492896"/>
            <a:ext cx="8686800" cy="4525963"/>
          </a:xfrm>
        </p:spPr>
        <p:txBody>
          <a:bodyPr/>
          <a:lstStyle/>
          <a:p>
            <a:r>
              <a:rPr lang="ar-SA" b="1" dirty="0" smtClean="0">
                <a:latin typeface="Andalus" pitchFamily="2" charset="-78"/>
                <a:cs typeface="Andalus" pitchFamily="2" charset="-78"/>
              </a:rPr>
              <a:t>7 تستطيع المعلمة أو المشرفة من خلال الملاحظة المباشرة إن تتعرف على مستوى أعلى من الأنشطة وتقوم ألمعلمه بتوجيه الطفل الذي يفشل في مزاولة النشاط أو يخطئ في بعض خطواته بما يساعده في تصحيح أخطائه</a:t>
            </a:r>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y Love\Pictures\554445.jpg"/>
          <p:cNvPicPr>
            <a:picLocks noChangeAspect="1" noChangeArrowheads="1"/>
          </p:cNvPicPr>
          <p:nvPr/>
        </p:nvPicPr>
        <p:blipFill>
          <a:blip r:embed="rId2" cstate="print">
            <a:lum bright="32000"/>
          </a:blip>
          <a:srcRect/>
          <a:stretch>
            <a:fillRect/>
          </a:stretch>
        </p:blipFill>
        <p:spPr bwMode="auto">
          <a:xfrm>
            <a:off x="0" y="0"/>
            <a:ext cx="9143999" cy="6858000"/>
          </a:xfrm>
          <a:prstGeom prst="rect">
            <a:avLst/>
          </a:prstGeom>
          <a:noFill/>
        </p:spPr>
      </p:pic>
      <p:sp>
        <p:nvSpPr>
          <p:cNvPr id="3" name="عنصر نائب للمحتوى 2"/>
          <p:cNvSpPr>
            <a:spLocks noGrp="1"/>
          </p:cNvSpPr>
          <p:nvPr>
            <p:ph idx="1"/>
          </p:nvPr>
        </p:nvSpPr>
        <p:spPr>
          <a:xfrm>
            <a:off x="0" y="980728"/>
            <a:ext cx="8686800" cy="4525963"/>
          </a:xfrm>
        </p:spPr>
        <p:txBody>
          <a:bodyPr/>
          <a:lstStyle/>
          <a:p>
            <a:pPr>
              <a:buNone/>
            </a:pPr>
            <a:r>
              <a:rPr lang="ar-SA" b="1" i="1" u="sng" dirty="0" smtClean="0">
                <a:latin typeface="Andalus" pitchFamily="2" charset="-78"/>
                <a:cs typeface="Andalus" pitchFamily="2" charset="-78"/>
              </a:rPr>
              <a:t>يتصف برنامج ماريا منتسوري بالمواصفات التالية:</a:t>
            </a:r>
          </a:p>
          <a:p>
            <a:pPr>
              <a:buNone/>
            </a:pPr>
            <a:r>
              <a:rPr lang="ar-SA" b="1" u="sng" dirty="0" smtClean="0">
                <a:solidFill>
                  <a:srgbClr val="00B050"/>
                </a:solidFill>
                <a:latin typeface="Andalus" pitchFamily="2" charset="-78"/>
                <a:cs typeface="Andalus" pitchFamily="2" charset="-78"/>
              </a:rPr>
              <a:t>في مجال نمو الطفل:</a:t>
            </a:r>
          </a:p>
          <a:p>
            <a:pPr>
              <a:buNone/>
            </a:pPr>
            <a:r>
              <a:rPr lang="ar-SA" b="1" dirty="0" smtClean="0">
                <a:latin typeface="Andalus" pitchFamily="2" charset="-78"/>
                <a:cs typeface="Andalus" pitchFamily="2" charset="-78"/>
              </a:rPr>
              <a:t>1- يسعى البرنامج نحو تحقيق النمو الشامل المتكامل للطفل.</a:t>
            </a:r>
          </a:p>
          <a:p>
            <a:pPr>
              <a:buNone/>
            </a:pPr>
            <a:r>
              <a:rPr lang="ar-SA" b="1" dirty="0" smtClean="0">
                <a:latin typeface="Andalus" pitchFamily="2" charset="-78"/>
                <a:cs typeface="Andalus" pitchFamily="2" charset="-78"/>
              </a:rPr>
              <a:t>2- يوجه البرنامج نشاط الطفل توجيها ذاتيا بما يساعده على تحمل المسؤولية والاعتماد على الذات ويؤهله لان يكون عضوا مسئول في المجتمع</a:t>
            </a:r>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y Love\Pictures\18074_1155472294.jpg"/>
          <p:cNvPicPr>
            <a:picLocks noChangeAspect="1" noChangeArrowheads="1"/>
          </p:cNvPicPr>
          <p:nvPr/>
        </p:nvPicPr>
        <p:blipFill>
          <a:blip r:embed="rId2" cstate="print">
            <a:lum bright="30000"/>
          </a:blip>
          <a:srcRect/>
          <a:stretch>
            <a:fillRect/>
          </a:stretch>
        </p:blipFill>
        <p:spPr bwMode="auto">
          <a:xfrm>
            <a:off x="0" y="0"/>
            <a:ext cx="9144000" cy="7739335"/>
          </a:xfrm>
          <a:prstGeom prst="rect">
            <a:avLst/>
          </a:prstGeom>
          <a:noFill/>
        </p:spPr>
      </p:pic>
      <p:sp>
        <p:nvSpPr>
          <p:cNvPr id="3" name="عنصر نائب للمحتوى 2"/>
          <p:cNvSpPr>
            <a:spLocks noGrp="1"/>
          </p:cNvSpPr>
          <p:nvPr>
            <p:ph idx="1"/>
          </p:nvPr>
        </p:nvSpPr>
        <p:spPr>
          <a:xfrm>
            <a:off x="179512" y="1268760"/>
            <a:ext cx="8964488" cy="4525963"/>
          </a:xfrm>
        </p:spPr>
        <p:txBody>
          <a:bodyPr>
            <a:normAutofit fontScale="92500" lnSpcReduction="20000"/>
          </a:bodyPr>
          <a:lstStyle/>
          <a:p>
            <a:pPr>
              <a:buNone/>
            </a:pPr>
            <a:r>
              <a:rPr lang="ar-SA" b="1" dirty="0" smtClean="0">
                <a:latin typeface="Andalus" pitchFamily="2" charset="-78"/>
                <a:cs typeface="Andalus" pitchFamily="2" charset="-78"/>
              </a:rPr>
              <a:t>3- يمكن البرنامج الطفل من تنظيم ذاته وإتباع أسلوب منظم في مستقبل حياته.</a:t>
            </a:r>
          </a:p>
          <a:p>
            <a:pPr>
              <a:buNone/>
            </a:pPr>
            <a:endParaRPr lang="ar-SA" b="1" dirty="0" smtClean="0">
              <a:latin typeface="Andalus" pitchFamily="2" charset="-78"/>
              <a:cs typeface="Andalus" pitchFamily="2" charset="-78"/>
            </a:endParaRPr>
          </a:p>
          <a:p>
            <a:pPr>
              <a:buNone/>
            </a:pPr>
            <a:r>
              <a:rPr lang="ar-SA" b="1" dirty="0" smtClean="0">
                <a:latin typeface="Andalus" pitchFamily="2" charset="-78"/>
                <a:cs typeface="Andalus" pitchFamily="2" charset="-78"/>
              </a:rPr>
              <a:t>4- يساعد البرنامج الطفل على تقبل ذاته.</a:t>
            </a:r>
          </a:p>
          <a:p>
            <a:pPr>
              <a:buNone/>
            </a:pPr>
            <a:endParaRPr lang="ar-SA" b="1" dirty="0" smtClean="0">
              <a:latin typeface="Andalus" pitchFamily="2" charset="-78"/>
              <a:cs typeface="Andalus" pitchFamily="2" charset="-78"/>
            </a:endParaRPr>
          </a:p>
          <a:p>
            <a:pPr>
              <a:buNone/>
            </a:pPr>
            <a:endParaRPr lang="ar-SA" b="1" dirty="0" smtClean="0">
              <a:latin typeface="Andalus" pitchFamily="2" charset="-78"/>
              <a:cs typeface="Andalus" pitchFamily="2" charset="-78"/>
            </a:endParaRPr>
          </a:p>
          <a:p>
            <a:pPr>
              <a:buNone/>
            </a:pPr>
            <a:r>
              <a:rPr lang="ar-SA" b="1" dirty="0" smtClean="0">
                <a:latin typeface="Andalus" pitchFamily="2" charset="-78"/>
                <a:cs typeface="Andalus" pitchFamily="2" charset="-78"/>
              </a:rPr>
              <a:t>5- يجعل البرنامج الطفل يستمتع بعملية التعلم ويشبع دوافع حب الاستطلاع لديه.</a:t>
            </a:r>
          </a:p>
          <a:p>
            <a:pPr>
              <a:buNone/>
            </a:pPr>
            <a:r>
              <a:rPr lang="ar-SA" b="1" dirty="0" smtClean="0">
                <a:latin typeface="Andalus" pitchFamily="2" charset="-78"/>
                <a:cs typeface="Andalus" pitchFamily="2" charset="-78"/>
              </a:rPr>
              <a:t>6- يكشف البرنامج عن القدرات ألذاتيه للطفل ويظهره بمظهر فريد من نوعه.</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My Love\Pictures\45643433.jpg"/>
          <p:cNvPicPr>
            <a:picLocks noChangeAspect="1" noChangeArrowheads="1"/>
          </p:cNvPicPr>
          <p:nvPr/>
        </p:nvPicPr>
        <p:blipFill>
          <a:blip r:embed="rId2" cstate="print">
            <a:lum bright="52000" contrast="-39000"/>
          </a:blip>
          <a:srcRect/>
          <a:stretch>
            <a:fillRect/>
          </a:stretch>
        </p:blipFill>
        <p:spPr bwMode="auto">
          <a:xfrm>
            <a:off x="0" y="0"/>
            <a:ext cx="9143999" cy="6858000"/>
          </a:xfrm>
          <a:prstGeom prst="rect">
            <a:avLst/>
          </a:prstGeom>
          <a:noFill/>
        </p:spPr>
      </p:pic>
      <p:sp>
        <p:nvSpPr>
          <p:cNvPr id="3" name="عنصر نائب للمحتوى 2"/>
          <p:cNvSpPr>
            <a:spLocks noGrp="1"/>
          </p:cNvSpPr>
          <p:nvPr>
            <p:ph idx="1"/>
          </p:nvPr>
        </p:nvSpPr>
        <p:spPr/>
        <p:txBody>
          <a:bodyPr>
            <a:normAutofit/>
          </a:bodyPr>
          <a:lstStyle/>
          <a:p>
            <a:r>
              <a:rPr lang="ar-SA" b="1" u="sng" dirty="0" smtClean="0">
                <a:solidFill>
                  <a:srgbClr val="00B050"/>
                </a:solidFill>
                <a:latin typeface="Andalus" pitchFamily="2" charset="-78"/>
                <a:cs typeface="Andalus" pitchFamily="2" charset="-78"/>
              </a:rPr>
              <a:t>ثانيا: في مجال تنظيم الأطفال في البرنامج:</a:t>
            </a:r>
          </a:p>
          <a:p>
            <a:r>
              <a:rPr lang="ar-SA" b="1" dirty="0" smtClean="0">
                <a:latin typeface="Andalus" pitchFamily="2" charset="-78"/>
                <a:cs typeface="Andalus" pitchFamily="2" charset="-78"/>
              </a:rPr>
              <a:t>1- ينظم الأطفال في البرنامج تنظيما غير متجانس البرنامج يسمح لأطفال من أعمار مختلفة بالتفاعل في مجموعة واحدة مع مواده ومناشطه وأدواته.</a:t>
            </a:r>
          </a:p>
          <a:p>
            <a:r>
              <a:rPr lang="ar-SA" b="1" dirty="0" smtClean="0">
                <a:latin typeface="Andalus" pitchFamily="2" charset="-78"/>
                <a:cs typeface="Andalus" pitchFamily="2" charset="-78"/>
              </a:rPr>
              <a:t>2- يجمع الأطفال في مجموعات صغيرة تكون خصيصا بهدف إعطاء التعليمات اللازمة لصغار الأطفال.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y Love\Pictures\4SEAS074.jpg"/>
          <p:cNvPicPr>
            <a:picLocks noChangeAspect="1" noChangeArrowheads="1"/>
          </p:cNvPicPr>
          <p:nvPr/>
        </p:nvPicPr>
        <p:blipFill>
          <a:blip r:embed="rId2" cstate="print">
            <a:lum bright="36000" contrast="-60000"/>
          </a:blip>
          <a:srcRect/>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a:xfrm>
            <a:off x="251520" y="1484784"/>
            <a:ext cx="8686800" cy="4525963"/>
          </a:xfrm>
        </p:spPr>
        <p:txBody>
          <a:bodyPr/>
          <a:lstStyle/>
          <a:p>
            <a:r>
              <a:rPr lang="ar-SA" b="1" dirty="0" smtClean="0">
                <a:latin typeface="Andalus" pitchFamily="2" charset="-78"/>
                <a:cs typeface="Andalus" pitchFamily="2" charset="-78"/>
              </a:rPr>
              <a:t>3- يسمح للمشرفة بملاحظة الأطفال وكتابة التقارير عن ملاحظتها المستمرة حول نشاط كل طفل في البرنامج.</a:t>
            </a:r>
          </a:p>
          <a:p>
            <a:r>
              <a:rPr lang="ar-SA" b="1" dirty="0" smtClean="0">
                <a:latin typeface="Andalus" pitchFamily="2" charset="-78"/>
                <a:cs typeface="Andalus" pitchFamily="2" charset="-78"/>
              </a:rPr>
              <a:t>4- تتبع المشرفة أسلوبا خاصا يمكنها من ملاحظة الأطفال في نفس الوقت.</a:t>
            </a:r>
          </a:p>
          <a:p>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y Love\Pictures\4SEAS068.jpg"/>
          <p:cNvPicPr>
            <a:picLocks noChangeAspect="1" noChangeArrowheads="1"/>
          </p:cNvPicPr>
          <p:nvPr/>
        </p:nvPicPr>
        <p:blipFill>
          <a:blip r:embed="rId2" cstate="print">
            <a:lum bright="51000" contrast="-26000"/>
          </a:blip>
          <a:srcRect/>
          <a:stretch>
            <a:fillRect/>
          </a:stretch>
        </p:blipFill>
        <p:spPr bwMode="auto">
          <a:xfrm>
            <a:off x="0" y="0"/>
            <a:ext cx="9144000" cy="6858000"/>
          </a:xfrm>
          <a:prstGeom prst="rect">
            <a:avLst/>
          </a:prstGeom>
          <a:noFill/>
        </p:spPr>
      </p:pic>
      <p:sp>
        <p:nvSpPr>
          <p:cNvPr id="3" name="عنصر نائب للمحتوى 2"/>
          <p:cNvSpPr>
            <a:spLocks noGrp="1"/>
          </p:cNvSpPr>
          <p:nvPr>
            <p:ph idx="1"/>
          </p:nvPr>
        </p:nvSpPr>
        <p:spPr/>
        <p:txBody>
          <a:bodyPr/>
          <a:lstStyle/>
          <a:p>
            <a:r>
              <a:rPr lang="ar-SA" b="1" u="sng" dirty="0" smtClean="0">
                <a:solidFill>
                  <a:srgbClr val="00B050"/>
                </a:solidFill>
                <a:latin typeface="Andalus" pitchFamily="2" charset="-78"/>
                <a:cs typeface="Andalus" pitchFamily="2" charset="-78"/>
              </a:rPr>
              <a:t>ثالثا: في مجال قاعة الفصل:</a:t>
            </a:r>
          </a:p>
          <a:p>
            <a:r>
              <a:rPr lang="ar-SA" b="1" dirty="0" smtClean="0">
                <a:latin typeface="Andalus" pitchFamily="2" charset="-78"/>
                <a:cs typeface="Andalus" pitchFamily="2" charset="-78"/>
              </a:rPr>
              <a:t>1- تتصف بيئة قاعة الفصل في برنامج منتسوري بأنها غنية بعدد كبير من المواد والاداوت التعليمية المتدرجة في مستوى الصعوبة.</a:t>
            </a:r>
          </a:p>
          <a:p>
            <a:r>
              <a:rPr lang="ar-SA" b="1" dirty="0" smtClean="0">
                <a:latin typeface="Andalus" pitchFamily="2" charset="-78"/>
                <a:cs typeface="Andalus" pitchFamily="2" charset="-78"/>
              </a:rPr>
              <a:t>2- يخصص لكل طفل مساحة لا تقل عن 3 متر مربع هذا إلى جانب المساحة المخصصة للأثاث والتخزين.</a:t>
            </a:r>
            <a:endParaRPr lang="ar-SA" b="1"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304</TotalTime>
  <Words>451</Words>
  <Application>Microsoft Office PowerPoint</Application>
  <PresentationFormat>عرض على الشاشة (3:4)‏</PresentationFormat>
  <Paragraphs>36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رحلة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My Love</dc:creator>
  <cp:lastModifiedBy>My Love</cp:lastModifiedBy>
  <cp:revision>33</cp:revision>
  <dcterms:created xsi:type="dcterms:W3CDTF">2010-12-18T16:28:06Z</dcterms:created>
  <dcterms:modified xsi:type="dcterms:W3CDTF">2010-12-18T21:38:27Z</dcterms:modified>
</cp:coreProperties>
</file>