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7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A952C-8BBB-4B55-B244-F5011C1DEE27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A8D6E-640C-4DA9-88D2-FAFD11C6D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Sources and 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Chemical Adding: To add coagulant </a:t>
            </a:r>
          </a:p>
          <a:p>
            <a:r>
              <a:rPr lang="en-US" dirty="0" smtClean="0"/>
              <a:t>Flash Mixing: To provide quick and uniform distribution of coagulant </a:t>
            </a:r>
          </a:p>
          <a:p>
            <a:r>
              <a:rPr lang="en-US" dirty="0" smtClean="0"/>
              <a:t>Flocculation</a:t>
            </a:r>
          </a:p>
          <a:p>
            <a:pPr lvl="1"/>
            <a:r>
              <a:rPr lang="en-US" dirty="0" smtClean="0"/>
              <a:t>To give enough time for chemical reaction to take place. </a:t>
            </a:r>
          </a:p>
          <a:p>
            <a:pPr lvl="1"/>
            <a:r>
              <a:rPr lang="en-US" dirty="0" smtClean="0"/>
              <a:t>To provide enough time for </a:t>
            </a:r>
            <a:r>
              <a:rPr lang="en-US" dirty="0" err="1" smtClean="0"/>
              <a:t>flocs</a:t>
            </a:r>
            <a:r>
              <a:rPr lang="en-US" dirty="0" smtClean="0"/>
              <a:t> to grow in size</a:t>
            </a:r>
          </a:p>
          <a:p>
            <a:r>
              <a:rPr lang="en-US" dirty="0" smtClean="0"/>
              <a:t>Sedimentation: To remove 96 to 99 % of S.S. and colloidal matter. </a:t>
            </a:r>
          </a:p>
          <a:p>
            <a:r>
              <a:rPr lang="en-US" dirty="0" smtClean="0"/>
              <a:t>Filtration</a:t>
            </a:r>
            <a:endParaRPr lang="en-US" dirty="0"/>
          </a:p>
          <a:p>
            <a:pPr lvl="1"/>
            <a:r>
              <a:rPr lang="en-US" dirty="0" smtClean="0"/>
              <a:t>To remove the remaining S.S. </a:t>
            </a:r>
          </a:p>
          <a:p>
            <a:pPr lvl="1"/>
            <a:r>
              <a:rPr lang="en-US" dirty="0" smtClean="0"/>
              <a:t>To remove 90 % of bacteria</a:t>
            </a:r>
          </a:p>
          <a:p>
            <a:pPr lvl="1"/>
            <a:r>
              <a:rPr lang="en-US" dirty="0" smtClean="0"/>
              <a:t>To remove iron and manganese </a:t>
            </a:r>
          </a:p>
          <a:p>
            <a:pPr lvl="1"/>
            <a:r>
              <a:rPr lang="en-US" dirty="0" smtClean="0"/>
              <a:t>To remove color and taste. </a:t>
            </a:r>
          </a:p>
          <a:p>
            <a:r>
              <a:rPr lang="en-US" dirty="0" smtClean="0"/>
              <a:t>Disinfection: To destroy pathogenic organisms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Ground Storage:</a:t>
            </a:r>
          </a:p>
          <a:p>
            <a:pPr lvl="1"/>
            <a:r>
              <a:rPr lang="en-US" dirty="0" smtClean="0"/>
              <a:t>To maintain adequate contact time for chlorination to take place. </a:t>
            </a:r>
          </a:p>
          <a:p>
            <a:pPr lvl="1"/>
            <a:r>
              <a:rPr lang="en-US" dirty="0" smtClean="0"/>
              <a:t>To provide adequate volume of water for emergency cases. </a:t>
            </a:r>
          </a:p>
          <a:p>
            <a:pPr lvl="1"/>
            <a:r>
              <a:rPr lang="en-US" dirty="0" smtClean="0"/>
              <a:t>To provide sufficient amount of water for fire protection. </a:t>
            </a:r>
          </a:p>
          <a:p>
            <a:pPr lvl="1"/>
            <a:r>
              <a:rPr lang="en-US" dirty="0" smtClean="0"/>
              <a:t>To meet fluctuation in water consumption. </a:t>
            </a:r>
          </a:p>
          <a:p>
            <a:r>
              <a:rPr lang="en-US" dirty="0" smtClean="0"/>
              <a:t>High lift pump: to raise water from the level of water ground tank to the desired head level in distribution system.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Elevated Tank</a:t>
            </a:r>
          </a:p>
          <a:p>
            <a:pPr lvl="1"/>
            <a:r>
              <a:rPr lang="en-US" dirty="0" smtClean="0"/>
              <a:t>To balance the fluctuation in water consumption through a day. </a:t>
            </a:r>
          </a:p>
          <a:p>
            <a:pPr lvl="1"/>
            <a:r>
              <a:rPr lang="en-US" dirty="0" smtClean="0"/>
              <a:t>To improve water pressure in distribution networks. </a:t>
            </a:r>
          </a:p>
          <a:p>
            <a:pPr lvl="1"/>
            <a:r>
              <a:rPr lang="en-US" dirty="0" smtClean="0"/>
              <a:t>To fix head on high lift pump. </a:t>
            </a:r>
          </a:p>
          <a:p>
            <a:pPr lvl="1"/>
            <a:r>
              <a:rPr lang="en-US" dirty="0" smtClean="0"/>
              <a:t>To prevent water hammer. </a:t>
            </a:r>
          </a:p>
          <a:p>
            <a:pPr lvl="1"/>
            <a:r>
              <a:rPr lang="en-US" dirty="0" smtClean="0"/>
              <a:t>To allow for future extension of city. </a:t>
            </a:r>
          </a:p>
          <a:p>
            <a:r>
              <a:rPr lang="en-US" dirty="0" smtClean="0"/>
              <a:t>Distribution Network: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Main Objectives of Water Treatment</a:t>
            </a:r>
          </a:p>
          <a:p>
            <a:pPr lvl="1"/>
            <a:r>
              <a:rPr lang="en-GB" dirty="0" smtClean="0"/>
              <a:t>Removal of particles (particulates)</a:t>
            </a:r>
          </a:p>
          <a:p>
            <a:pPr lvl="1"/>
            <a:r>
              <a:rPr lang="en-GB" dirty="0" smtClean="0"/>
              <a:t>Removal of dissolved solids </a:t>
            </a:r>
          </a:p>
          <a:p>
            <a:pPr lvl="1"/>
            <a:r>
              <a:rPr lang="en-GB" dirty="0" smtClean="0"/>
              <a:t>Removal of pathogens (disinfection)</a:t>
            </a:r>
          </a:p>
          <a:p>
            <a:r>
              <a:rPr lang="en-GB" dirty="0" smtClean="0"/>
              <a:t>Selection of water treatment processes depends on:</a:t>
            </a:r>
          </a:p>
          <a:p>
            <a:pPr lvl="1"/>
            <a:r>
              <a:rPr lang="en-GB" dirty="0" smtClean="0"/>
              <a:t>Type of water source</a:t>
            </a:r>
          </a:p>
          <a:p>
            <a:pPr lvl="1"/>
            <a:r>
              <a:rPr lang="en-GB" dirty="0" smtClean="0"/>
              <a:t>Desired water quality </a:t>
            </a:r>
          </a:p>
          <a:p>
            <a:r>
              <a:rPr lang="en-GB" dirty="0" smtClean="0"/>
              <a:t>Design capacity and period of water treatment plants:</a:t>
            </a:r>
          </a:p>
          <a:p>
            <a:pPr lvl="1"/>
            <a:r>
              <a:rPr lang="en-GB" dirty="0" smtClean="0"/>
              <a:t>Plants are designed for maximum daily demand (max. 24-hr demand)</a:t>
            </a:r>
          </a:p>
          <a:p>
            <a:pPr lvl="1"/>
            <a:r>
              <a:rPr lang="en-GB" dirty="0" smtClean="0"/>
              <a:t>Design period for processes and equipment: 15 – 20 years</a:t>
            </a:r>
          </a:p>
          <a:p>
            <a:pPr lvl="1"/>
            <a:r>
              <a:rPr lang="en-GB" dirty="0" smtClean="0"/>
              <a:t>Staging is usually considered for processes.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It is a chemical-physical process used to increase size of colloidal particles (0.001 – 1 </a:t>
            </a:r>
            <a:r>
              <a:rPr lang="el-GR" dirty="0" smtClean="0"/>
              <a:t>μ</a:t>
            </a:r>
            <a:r>
              <a:rPr lang="en-GB" dirty="0" smtClean="0"/>
              <a:t>m) that would never settle by plain settling, so that they can be removed by sedimentation (gravity settling)</a:t>
            </a:r>
          </a:p>
          <a:p>
            <a:r>
              <a:rPr lang="en-GB" dirty="0" smtClean="0"/>
              <a:t>The process involves two steps:</a:t>
            </a:r>
          </a:p>
          <a:p>
            <a:pPr lvl="1"/>
            <a:r>
              <a:rPr lang="en-GB" dirty="0" smtClean="0"/>
              <a:t>Coagulation </a:t>
            </a:r>
          </a:p>
          <a:p>
            <a:pPr lvl="2"/>
            <a:r>
              <a:rPr lang="en-GB" dirty="0" smtClean="0"/>
              <a:t>Addition of a chemical coagulant to destabilize colloidal particles so they can stick together and get larger when they are brought into contact by slow mixing  (flocculation)</a:t>
            </a:r>
          </a:p>
          <a:p>
            <a:pPr lvl="2"/>
            <a:r>
              <a:rPr lang="en-GB" dirty="0" smtClean="0"/>
              <a:t>Colloids are negatively charged particles. The addition of a coagulant, which has positively charged particles, would neutralize the negative charge on the colloids. </a:t>
            </a:r>
          </a:p>
          <a:p>
            <a:pPr lvl="2"/>
            <a:r>
              <a:rPr lang="en-GB" dirty="0" smtClean="0"/>
              <a:t>It involves rapid mixing for few seconds to disperse the chemical.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Flocculation </a:t>
            </a:r>
          </a:p>
          <a:p>
            <a:pPr lvl="2"/>
            <a:r>
              <a:rPr lang="en-GB" dirty="0" smtClean="0"/>
              <a:t>A slow and gentle mixing of the coagulated suspension to promote colloid-contact forming larger solids called (flocs) that can be removed by gravity settling. </a:t>
            </a:r>
          </a:p>
          <a:p>
            <a:pPr lvl="2"/>
            <a:r>
              <a:rPr lang="en-GB" dirty="0" smtClean="0"/>
              <a:t>The floc suspension is then transferred to settling tanks or directly to filters where flocs are removed. 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Types of Mixer </a:t>
            </a:r>
          </a:p>
          <a:p>
            <a:pPr lvl="1"/>
            <a:r>
              <a:rPr lang="en-GB" dirty="0" smtClean="0"/>
              <a:t>Mechanical Mixers (propellers or paddle-type mixers)</a:t>
            </a:r>
          </a:p>
          <a:p>
            <a:pPr lvl="1"/>
            <a:r>
              <a:rPr lang="en-GB" dirty="0" smtClean="0"/>
              <a:t>In-line Mixers</a:t>
            </a:r>
          </a:p>
          <a:p>
            <a:pPr lvl="1"/>
            <a:r>
              <a:rPr lang="en-GB" dirty="0" smtClean="0"/>
              <a:t>Pump Mixers</a:t>
            </a:r>
          </a:p>
          <a:p>
            <a:r>
              <a:rPr lang="en-GB" dirty="0" smtClean="0"/>
              <a:t>Types of Flocculation </a:t>
            </a:r>
          </a:p>
          <a:p>
            <a:pPr lvl="1"/>
            <a:r>
              <a:rPr lang="en-GB" dirty="0" smtClean="0"/>
              <a:t>Mechanical Flocculators (Paddle Flocculators)</a:t>
            </a:r>
          </a:p>
          <a:p>
            <a:pPr lvl="2"/>
            <a:r>
              <a:rPr lang="en-GB" dirty="0" smtClean="0"/>
              <a:t>Horizontal-Shaft Flocculator</a:t>
            </a:r>
          </a:p>
          <a:p>
            <a:pPr lvl="2"/>
            <a:r>
              <a:rPr lang="en-GB" dirty="0" smtClean="0"/>
              <a:t>Vertical-shaft Flocculator </a:t>
            </a:r>
          </a:p>
          <a:p>
            <a:pPr lvl="1"/>
            <a:r>
              <a:rPr lang="en-GB" dirty="0" smtClean="0"/>
              <a:t>Hydraulic Flocculators (Baffle Flocculators)</a:t>
            </a:r>
          </a:p>
          <a:p>
            <a:pPr lvl="2"/>
            <a:r>
              <a:rPr lang="en-GB" dirty="0" smtClean="0"/>
              <a:t>Over-and-under Baffle Flocculator</a:t>
            </a:r>
          </a:p>
          <a:p>
            <a:pPr lvl="2"/>
            <a:r>
              <a:rPr lang="en-GB" dirty="0" smtClean="0"/>
              <a:t>Maze-type Baffle Flocculator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Important Parameters in Rapid and Slow Mixing</a:t>
            </a:r>
          </a:p>
          <a:p>
            <a:pPr lvl="1"/>
            <a:r>
              <a:rPr lang="en-GB" dirty="0" smtClean="0"/>
              <a:t>Mixing time (t)</a:t>
            </a:r>
          </a:p>
          <a:p>
            <a:pPr lvl="2"/>
            <a:r>
              <a:rPr lang="en-GB" dirty="0" err="1" smtClean="0"/>
              <a:t>t</a:t>
            </a:r>
            <a:r>
              <a:rPr lang="en-GB" baseline="-25000" dirty="0" err="1" smtClean="0"/>
              <a:t>coagulation</a:t>
            </a:r>
            <a:r>
              <a:rPr lang="en-GB" dirty="0" smtClean="0"/>
              <a:t> = 30 seconds </a:t>
            </a:r>
          </a:p>
          <a:p>
            <a:pPr lvl="2"/>
            <a:r>
              <a:rPr lang="en-GB" dirty="0" err="1" smtClean="0"/>
              <a:t>t</a:t>
            </a:r>
            <a:r>
              <a:rPr lang="en-GB" baseline="-25000" dirty="0" err="1" smtClean="0"/>
              <a:t>flocculation</a:t>
            </a:r>
            <a:r>
              <a:rPr lang="en-GB" dirty="0" smtClean="0"/>
              <a:t> = 20 – 40 minutes </a:t>
            </a:r>
          </a:p>
          <a:p>
            <a:pPr lvl="1"/>
            <a:r>
              <a:rPr lang="en-GB" dirty="0" smtClean="0"/>
              <a:t>Velocity gradient (G)</a:t>
            </a:r>
          </a:p>
          <a:p>
            <a:pPr lvl="2"/>
            <a:r>
              <a:rPr lang="en-GB" dirty="0" smtClean="0"/>
              <a:t>“G” reflects the degree of mixing 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		G = velocity gradient (second</a:t>
            </a:r>
            <a:r>
              <a:rPr lang="en-GB" baseline="30000" dirty="0" smtClean="0"/>
              <a:t>-1</a:t>
            </a:r>
            <a:r>
              <a:rPr lang="en-GB" dirty="0" smtClean="0"/>
              <a:t> or s</a:t>
            </a:r>
            <a:r>
              <a:rPr lang="en-GB" baseline="30000" dirty="0" smtClean="0"/>
              <a:t>-1</a:t>
            </a:r>
            <a:r>
              <a:rPr lang="en-GB" dirty="0" smtClean="0"/>
              <a:t> )</a:t>
            </a:r>
          </a:p>
          <a:p>
            <a:pPr lvl="2">
              <a:buNone/>
            </a:pPr>
            <a:r>
              <a:rPr lang="en-GB" dirty="0" smtClean="0"/>
              <a:t>		P = power input (W or </a:t>
            </a:r>
            <a:r>
              <a:rPr lang="en-GB" dirty="0" err="1" smtClean="0"/>
              <a:t>N.m</a:t>
            </a:r>
            <a:r>
              <a:rPr lang="en-GB" dirty="0" smtClean="0"/>
              <a:t>/s)</a:t>
            </a:r>
          </a:p>
          <a:p>
            <a:pPr lvl="2">
              <a:buNone/>
            </a:pPr>
            <a:r>
              <a:rPr lang="en-GB" dirty="0" smtClean="0"/>
              <a:t>		V = volume of mixing tank (m</a:t>
            </a:r>
            <a:r>
              <a:rPr lang="en-GB" baseline="30000" dirty="0" smtClean="0"/>
              <a:t>3</a:t>
            </a:r>
            <a:r>
              <a:rPr lang="en-GB" dirty="0" smtClean="0"/>
              <a:t>) </a:t>
            </a:r>
          </a:p>
          <a:p>
            <a:pPr lvl="2">
              <a:buNone/>
            </a:pPr>
            <a:r>
              <a:rPr lang="en-GB" dirty="0" smtClean="0"/>
              <a:t>		</a:t>
            </a:r>
            <a:r>
              <a:rPr lang="el-GR" dirty="0" smtClean="0"/>
              <a:t>μ</a:t>
            </a:r>
            <a:r>
              <a:rPr lang="en-GB" dirty="0" smtClean="0"/>
              <a:t> = dynamic viscosity of water (N.s/m</a:t>
            </a:r>
            <a:r>
              <a:rPr lang="en-GB" baseline="30000" dirty="0" smtClean="0"/>
              <a:t>2</a:t>
            </a:r>
            <a:r>
              <a:rPr lang="en-GB" dirty="0" smtClean="0"/>
              <a:t> ) = 1.0 x 10</a:t>
            </a:r>
            <a:r>
              <a:rPr lang="en-GB" baseline="30000" dirty="0" smtClean="0"/>
              <a:t>-3</a:t>
            </a:r>
            <a:r>
              <a:rPr lang="en-GB" dirty="0" smtClean="0"/>
              <a:t> 	N.s/m</a:t>
            </a:r>
            <a:r>
              <a:rPr lang="en-GB" baseline="30000" dirty="0" smtClean="0"/>
              <a:t>2</a:t>
            </a:r>
            <a:r>
              <a:rPr lang="en-GB" dirty="0" smtClean="0"/>
              <a:t> 	at 20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G = 10 – 70 s</a:t>
            </a:r>
            <a:r>
              <a:rPr lang="en-GB" baseline="30000" dirty="0" smtClean="0"/>
              <a:t>-1</a:t>
            </a:r>
            <a:r>
              <a:rPr lang="en-GB" dirty="0" smtClean="0"/>
              <a:t> , </a:t>
            </a:r>
            <a:r>
              <a:rPr lang="en-GB" dirty="0" err="1" smtClean="0"/>
              <a:t>G.t</a:t>
            </a:r>
            <a:r>
              <a:rPr lang="en-GB" dirty="0" smtClean="0"/>
              <a:t> = 10,000 – 100,000 for flocculation </a:t>
            </a:r>
          </a:p>
          <a:p>
            <a:pPr lvl="2"/>
            <a:r>
              <a:rPr lang="en-GB" dirty="0" smtClean="0"/>
              <a:t>Large G values produce small, dense flocs</a:t>
            </a:r>
          </a:p>
          <a:p>
            <a:pPr lvl="2"/>
            <a:r>
              <a:rPr lang="en-GB" dirty="0" smtClean="0"/>
              <a:t>Small G produce larger, lighter flocs</a:t>
            </a:r>
          </a:p>
          <a:p>
            <a:pPr lvl="2"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79912" y="3573016"/>
          <a:ext cx="1368152" cy="740148"/>
        </p:xfrm>
        <a:graphic>
          <a:graphicData uri="http://schemas.openxmlformats.org/presentationml/2006/ole">
            <p:oleObj spid="_x0000_s1026" name="Equation" r:id="rId3" imgW="7743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Factors affecting Coagulation/Flocculation </a:t>
            </a:r>
          </a:p>
          <a:p>
            <a:pPr lvl="1"/>
            <a:r>
              <a:rPr lang="en-GB" dirty="0" smtClean="0"/>
              <a:t>Type of chemical coagulant </a:t>
            </a:r>
          </a:p>
          <a:p>
            <a:pPr lvl="2"/>
            <a:r>
              <a:rPr lang="en-GB" dirty="0" smtClean="0"/>
              <a:t>Aluminium sulphate (Alum): Al</a:t>
            </a:r>
            <a:r>
              <a:rPr lang="en-GB" baseline="-25000" dirty="0" smtClean="0"/>
              <a:t>2</a:t>
            </a:r>
            <a:r>
              <a:rPr lang="en-GB" dirty="0" smtClean="0"/>
              <a:t> (SO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  <a:r>
              <a:rPr lang="en-GB" baseline="-25000" dirty="0" smtClean="0"/>
              <a:t>3</a:t>
            </a:r>
            <a:r>
              <a:rPr lang="en-GB" dirty="0" smtClean="0"/>
              <a:t> . 14H</a:t>
            </a:r>
            <a:r>
              <a:rPr lang="en-GB" baseline="-25000" dirty="0" smtClean="0"/>
              <a:t>2</a:t>
            </a:r>
            <a:r>
              <a:rPr lang="en-GB" dirty="0" smtClean="0"/>
              <a:t>O (most widely used)</a:t>
            </a:r>
          </a:p>
          <a:p>
            <a:pPr lvl="2"/>
            <a:r>
              <a:rPr lang="en-GB" dirty="0" smtClean="0"/>
              <a:t>Sodium </a:t>
            </a:r>
            <a:r>
              <a:rPr lang="en-GB" dirty="0" err="1" smtClean="0"/>
              <a:t>aluminate</a:t>
            </a:r>
            <a:r>
              <a:rPr lang="en-GB" dirty="0" smtClean="0"/>
              <a:t> (ammonia alum): NaAlO</a:t>
            </a:r>
            <a:r>
              <a:rPr lang="en-GB" baseline="-25000" dirty="0" smtClean="0"/>
              <a:t>2</a:t>
            </a:r>
            <a:endParaRPr lang="en-GB" dirty="0" smtClean="0"/>
          </a:p>
          <a:p>
            <a:pPr lvl="2"/>
            <a:r>
              <a:rPr lang="en-GB" dirty="0" smtClean="0"/>
              <a:t>Ferrous </a:t>
            </a:r>
            <a:r>
              <a:rPr lang="en-GB" dirty="0" err="1" smtClean="0"/>
              <a:t>sulfate</a:t>
            </a:r>
            <a:r>
              <a:rPr lang="en-GB" dirty="0" smtClean="0"/>
              <a:t>: FeSO</a:t>
            </a:r>
            <a:r>
              <a:rPr lang="en-GB" baseline="-25000" dirty="0" smtClean="0"/>
              <a:t>4</a:t>
            </a:r>
            <a:r>
              <a:rPr lang="en-GB" dirty="0" smtClean="0"/>
              <a:t>.7H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</a:p>
          <a:p>
            <a:pPr lvl="2"/>
            <a:r>
              <a:rPr lang="en-GB" dirty="0" smtClean="0"/>
              <a:t>Ferric chloride: FeCl</a:t>
            </a:r>
            <a:r>
              <a:rPr lang="en-GB" baseline="-25000" dirty="0" smtClean="0"/>
              <a:t>3</a:t>
            </a:r>
            <a:r>
              <a:rPr lang="en-GB" dirty="0" smtClean="0"/>
              <a:t>. 6H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</a:p>
          <a:p>
            <a:pPr lvl="1"/>
            <a:r>
              <a:rPr lang="en-GB" dirty="0" smtClean="0"/>
              <a:t>Coagulant concentration (1% - 3%)</a:t>
            </a:r>
          </a:p>
          <a:p>
            <a:pPr lvl="1"/>
            <a:r>
              <a:rPr lang="en-GB" dirty="0" smtClean="0"/>
              <a:t>pH</a:t>
            </a:r>
          </a:p>
          <a:p>
            <a:pPr lvl="2"/>
            <a:r>
              <a:rPr lang="en-GB" dirty="0" smtClean="0"/>
              <a:t>Alum: 5.5 – 7.5 (optimum pH ≈ 7.0)</a:t>
            </a:r>
          </a:p>
          <a:p>
            <a:pPr lvl="2"/>
            <a:r>
              <a:rPr lang="en-GB" dirty="0" smtClean="0"/>
              <a:t>Ferric: 5.0 – 8.5 (optimum pH ≈ 7.5)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Chemical composition of water (e.g. SO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=</a:t>
            </a:r>
            <a:r>
              <a:rPr lang="en-GB" dirty="0" smtClean="0"/>
              <a:t> , CO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=</a:t>
            </a:r>
            <a:r>
              <a:rPr lang="en-GB" dirty="0" smtClean="0"/>
              <a:t> , PO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=</a:t>
            </a:r>
            <a:r>
              <a:rPr lang="en-GB" dirty="0" smtClean="0"/>
              <a:t>)</a:t>
            </a:r>
          </a:p>
          <a:p>
            <a:r>
              <a:rPr lang="en-GB" dirty="0" smtClean="0"/>
              <a:t>Nature of turbidity </a:t>
            </a:r>
          </a:p>
          <a:p>
            <a:pPr lvl="1"/>
            <a:r>
              <a:rPr lang="en-GB" dirty="0" smtClean="0"/>
              <a:t>Particles of different size are easier to coagulate than uniform size particles. </a:t>
            </a:r>
          </a:p>
          <a:p>
            <a:pPr lvl="1"/>
            <a:r>
              <a:rPr lang="en-GB" dirty="0" smtClean="0"/>
              <a:t>Highly turbid waters may require a lesser amount of coagulant than waters with slightly turbidity. </a:t>
            </a:r>
          </a:p>
          <a:p>
            <a:r>
              <a:rPr lang="en-GB" dirty="0" smtClean="0"/>
              <a:t>Temperature </a:t>
            </a:r>
          </a:p>
          <a:p>
            <a:pPr lvl="1"/>
            <a:r>
              <a:rPr lang="en-GB" dirty="0" smtClean="0"/>
              <a:t>Cold water near  0 </a:t>
            </a:r>
            <a:r>
              <a:rPr lang="en-GB" baseline="30000" dirty="0" smtClean="0"/>
              <a:t>o</a:t>
            </a:r>
            <a:r>
              <a:rPr lang="en-GB" dirty="0" smtClean="0"/>
              <a:t> C is difficult to coagulate. </a:t>
            </a:r>
          </a:p>
          <a:p>
            <a:r>
              <a:rPr lang="en-GB" dirty="0" smtClean="0"/>
              <a:t>Rapid Mixing (degree and time of mixing)</a:t>
            </a:r>
          </a:p>
          <a:p>
            <a:r>
              <a:rPr lang="en-GB" dirty="0" smtClean="0"/>
              <a:t>Coagulant/</a:t>
            </a:r>
            <a:r>
              <a:rPr lang="en-GB" dirty="0" err="1" smtClean="0"/>
              <a:t>flocculant</a:t>
            </a:r>
            <a:r>
              <a:rPr lang="en-GB" dirty="0" smtClean="0"/>
              <a:t> aids </a:t>
            </a:r>
          </a:p>
          <a:p>
            <a:pPr lvl="1"/>
            <a:r>
              <a:rPr lang="en-GB" dirty="0" smtClean="0"/>
              <a:t>Aid are used to improve settling and strength of flocs and to enhance turbidity and </a:t>
            </a:r>
            <a:r>
              <a:rPr lang="en-GB" dirty="0" err="1" smtClean="0"/>
              <a:t>color</a:t>
            </a:r>
            <a:r>
              <a:rPr lang="en-GB" dirty="0" smtClean="0"/>
              <a:t> removal </a:t>
            </a:r>
          </a:p>
          <a:p>
            <a:pPr lvl="1"/>
            <a:r>
              <a:rPr lang="en-GB" dirty="0" smtClean="0"/>
              <a:t>Examples of aids: activated silica, oxidants (chlorine, ozone, potassium permanganates to aid in </a:t>
            </a:r>
            <a:r>
              <a:rPr lang="en-GB" dirty="0" err="1" smtClean="0"/>
              <a:t>color</a:t>
            </a:r>
            <a:r>
              <a:rPr lang="en-GB" dirty="0" smtClean="0"/>
              <a:t> removal), and polymers.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Sources and Main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Groundwater (deep/shallow wells)</a:t>
            </a:r>
          </a:p>
          <a:p>
            <a:pPr lvl="1"/>
            <a:r>
              <a:rPr lang="en-US" dirty="0" smtClean="0"/>
              <a:t>Not exposed to pollution but once polluted, restoration is difficult, expensive, and long term. </a:t>
            </a:r>
          </a:p>
          <a:p>
            <a:pPr lvl="1"/>
            <a:r>
              <a:rPr lang="en-US" dirty="0" smtClean="0"/>
              <a:t>Free of pathogens and </a:t>
            </a:r>
            <a:r>
              <a:rPr lang="en-US" smtClean="0"/>
              <a:t>turbidity (filtration </a:t>
            </a:r>
            <a:r>
              <a:rPr lang="en-US" dirty="0" smtClean="0"/>
              <a:t>action of soil). </a:t>
            </a:r>
          </a:p>
          <a:p>
            <a:pPr lvl="1"/>
            <a:r>
              <a:rPr lang="en-US" dirty="0" smtClean="0"/>
              <a:t>May contain gases e.g. CO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 (from bacterial decomposition of organic matter in soil or by-product of reduction of sulfur from mineral deposits). </a:t>
            </a:r>
          </a:p>
          <a:p>
            <a:pPr lvl="1"/>
            <a:r>
              <a:rPr lang="en-US" dirty="0" smtClean="0"/>
              <a:t>May contain Ca</a:t>
            </a:r>
            <a:r>
              <a:rPr lang="en-US" baseline="30000" dirty="0" smtClean="0"/>
              <a:t>++</a:t>
            </a:r>
            <a:r>
              <a:rPr lang="en-US" dirty="0" smtClean="0"/>
              <a:t>, Mg</a:t>
            </a:r>
            <a:r>
              <a:rPr lang="en-US" baseline="30000" dirty="0" smtClean="0"/>
              <a:t>++</a:t>
            </a:r>
            <a:r>
              <a:rPr lang="en-US" dirty="0" smtClean="0"/>
              <a:t> (hard water), fluoride, iron and manganese (Fe and </a:t>
            </a:r>
            <a:r>
              <a:rPr lang="en-US" dirty="0" err="1" smtClean="0"/>
              <a:t>Mn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May contain large quantities of dissolved solids (TDS&gt; 1000 mg/L, brackish water)  </a:t>
            </a:r>
          </a:p>
          <a:p>
            <a:pPr lvl="1"/>
            <a:r>
              <a:rPr lang="en-US" dirty="0" smtClean="0"/>
              <a:t>Can be normally used with little or no treatment.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Theoretical Chemical Reactions </a:t>
            </a:r>
          </a:p>
          <a:p>
            <a:pPr lvl="1"/>
            <a:r>
              <a:rPr lang="en-GB" dirty="0" err="1" smtClean="0"/>
              <a:t>Aluminum</a:t>
            </a:r>
            <a:r>
              <a:rPr lang="en-GB" dirty="0" smtClean="0"/>
              <a:t> </a:t>
            </a:r>
            <a:r>
              <a:rPr lang="en-GB" dirty="0" err="1" smtClean="0"/>
              <a:t>Sulfate</a:t>
            </a:r>
            <a:r>
              <a:rPr lang="en-GB" dirty="0" smtClean="0"/>
              <a:t> (Alum)</a:t>
            </a:r>
          </a:p>
          <a:p>
            <a:pPr lvl="2"/>
            <a:r>
              <a:rPr lang="en-GB" dirty="0" smtClean="0"/>
              <a:t>Alum reacts with natural alkalinity forming </a:t>
            </a:r>
            <a:r>
              <a:rPr lang="en-GB" dirty="0" err="1" smtClean="0"/>
              <a:t>aluminum</a:t>
            </a:r>
            <a:r>
              <a:rPr lang="en-GB" dirty="0" smtClean="0"/>
              <a:t> hydroxide flocs, Al(OH)</a:t>
            </a:r>
            <a:r>
              <a:rPr lang="en-GB" baseline="-25000" dirty="0" smtClean="0"/>
              <a:t>3</a:t>
            </a:r>
            <a:r>
              <a:rPr lang="en-GB" dirty="0" smtClean="0"/>
              <a:t>. </a:t>
            </a:r>
          </a:p>
          <a:p>
            <a:pPr lvl="2">
              <a:buNone/>
            </a:pPr>
            <a:r>
              <a:rPr lang="en-GB" dirty="0" smtClean="0"/>
              <a:t>Al</a:t>
            </a:r>
            <a:r>
              <a:rPr lang="en-GB" baseline="-25000" dirty="0" smtClean="0"/>
              <a:t>2</a:t>
            </a:r>
            <a:r>
              <a:rPr lang="en-GB" dirty="0" smtClean="0"/>
              <a:t>(SO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  <a:r>
              <a:rPr lang="en-GB" baseline="-25000" dirty="0" smtClean="0"/>
              <a:t>3</a:t>
            </a:r>
            <a:r>
              <a:rPr lang="en-GB" dirty="0" smtClean="0"/>
              <a:t>.14.3H</a:t>
            </a:r>
            <a:r>
              <a:rPr lang="en-GB" baseline="-25000" dirty="0" smtClean="0"/>
              <a:t>2</a:t>
            </a:r>
            <a:r>
              <a:rPr lang="en-GB" dirty="0" smtClean="0"/>
              <a:t>O + 3 Ca(HCO</a:t>
            </a:r>
            <a:r>
              <a:rPr lang="en-GB" baseline="-25000" dirty="0" smtClean="0"/>
              <a:t>3</a:t>
            </a:r>
            <a:r>
              <a:rPr lang="en-GB" dirty="0" smtClean="0"/>
              <a:t>)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2Al(OH)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 + 3CaSO</a:t>
            </a:r>
            <a:r>
              <a:rPr lang="en-GB" baseline="-25000" dirty="0" smtClean="0">
                <a:sym typeface="Wingdings" pitchFamily="2" charset="2"/>
              </a:rPr>
              <a:t>4</a:t>
            </a:r>
            <a:r>
              <a:rPr lang="en-GB" dirty="0" smtClean="0">
                <a:sym typeface="Wingdings" pitchFamily="2" charset="2"/>
              </a:rPr>
              <a:t> + 14. 3H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O + 6CO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600 parts of alum use up 300 parts of alkalinity as CaCO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 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	i.e. Each mg/L of alum decreases waster alkalinity by 0.5 mg/L as CaCO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 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Therefore the overall effect of alum addition will be a decrease in pH of water because CO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is formed from the reaction. 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Note: 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If water does not contain sufficient alkalinity to react with alum, lime Ca(OH)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or soda ash Na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CO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 is added to provide the necessary alkalinity:</a:t>
            </a:r>
          </a:p>
          <a:p>
            <a:pPr lvl="2">
              <a:buNone/>
            </a:pPr>
            <a:r>
              <a:rPr lang="en-GB" dirty="0" smtClean="0"/>
              <a:t>Al</a:t>
            </a:r>
            <a:r>
              <a:rPr lang="en-GB" baseline="-25000" dirty="0" smtClean="0"/>
              <a:t>2</a:t>
            </a:r>
            <a:r>
              <a:rPr lang="en-GB" dirty="0" smtClean="0"/>
              <a:t>(SO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  <a:r>
              <a:rPr lang="en-GB" baseline="-25000" dirty="0" smtClean="0"/>
              <a:t>3</a:t>
            </a:r>
            <a:r>
              <a:rPr lang="en-GB" dirty="0" smtClean="0"/>
              <a:t>.14.3H</a:t>
            </a:r>
            <a:r>
              <a:rPr lang="en-GB" baseline="-25000" dirty="0" smtClean="0"/>
              <a:t>2</a:t>
            </a:r>
            <a:r>
              <a:rPr lang="en-GB" dirty="0" smtClean="0"/>
              <a:t>O + 3 Ca(OH)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2Al(OH)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 + 3CaSO</a:t>
            </a:r>
            <a:r>
              <a:rPr lang="en-GB" baseline="-25000" dirty="0" smtClean="0">
                <a:sym typeface="Wingdings" pitchFamily="2" charset="2"/>
              </a:rPr>
              <a:t>4</a:t>
            </a:r>
            <a:r>
              <a:rPr lang="en-GB" dirty="0" smtClean="0">
                <a:sym typeface="Wingdings" pitchFamily="2" charset="2"/>
              </a:rPr>
              <a:t> + 14. 3H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O</a:t>
            </a:r>
          </a:p>
          <a:p>
            <a:pPr lvl="2">
              <a:buNone/>
            </a:pPr>
            <a:r>
              <a:rPr lang="en-GB" dirty="0" smtClean="0"/>
              <a:t>Al</a:t>
            </a:r>
            <a:r>
              <a:rPr lang="en-GB" baseline="-25000" dirty="0" smtClean="0"/>
              <a:t>2</a:t>
            </a:r>
            <a:r>
              <a:rPr lang="en-GB" dirty="0" smtClean="0"/>
              <a:t>(SO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  <a:r>
              <a:rPr lang="en-GB" baseline="-25000" dirty="0" smtClean="0"/>
              <a:t>3</a:t>
            </a:r>
            <a:r>
              <a:rPr lang="en-GB" dirty="0" smtClean="0"/>
              <a:t>.14.3H</a:t>
            </a:r>
            <a:r>
              <a:rPr lang="en-GB" baseline="-25000" dirty="0" smtClean="0"/>
              <a:t>2</a:t>
            </a:r>
            <a:r>
              <a:rPr lang="en-GB" dirty="0" smtClean="0"/>
              <a:t>O + 3 Na</a:t>
            </a:r>
            <a:r>
              <a:rPr lang="en-GB" baseline="-25000" dirty="0" smtClean="0"/>
              <a:t>2</a:t>
            </a:r>
            <a:r>
              <a:rPr lang="en-GB" dirty="0" smtClean="0"/>
              <a:t>CO</a:t>
            </a:r>
            <a:r>
              <a:rPr lang="en-GB" baseline="-25000" dirty="0" smtClean="0"/>
              <a:t>3</a:t>
            </a:r>
            <a:r>
              <a:rPr lang="en-GB" dirty="0" smtClean="0"/>
              <a:t> + 3H</a:t>
            </a:r>
            <a:r>
              <a:rPr lang="en-GB" baseline="-25000" dirty="0" smtClean="0"/>
              <a:t>2</a:t>
            </a:r>
            <a:r>
              <a:rPr lang="en-GB" dirty="0" smtClean="0"/>
              <a:t>O </a:t>
            </a:r>
            <a:r>
              <a:rPr lang="en-GB" dirty="0" smtClean="0">
                <a:sym typeface="Wingdings" pitchFamily="2" charset="2"/>
              </a:rPr>
              <a:t> 2Al(OH)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/>
              <a:t>+ 3 Na</a:t>
            </a:r>
            <a:r>
              <a:rPr lang="en-GB" baseline="-25000" dirty="0" smtClean="0"/>
              <a:t>2</a:t>
            </a:r>
            <a:r>
              <a:rPr lang="en-GB" dirty="0" smtClean="0"/>
              <a:t>SO</a:t>
            </a:r>
            <a:r>
              <a:rPr lang="en-GB" baseline="-25000" dirty="0" smtClean="0"/>
              <a:t>4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+ 3CO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+ 14. 3H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O </a:t>
            </a:r>
          </a:p>
          <a:p>
            <a:pPr lvl="2">
              <a:buNone/>
            </a:pPr>
            <a:endParaRPr lang="en-GB" dirty="0" smtClean="0">
              <a:sym typeface="Wingdings" pitchFamily="2" charset="2"/>
            </a:endParaRPr>
          </a:p>
          <a:p>
            <a:pPr lvl="2">
              <a:buNone/>
            </a:pPr>
            <a:endParaRPr lang="en-GB" dirty="0" smtClean="0">
              <a:sym typeface="Wingdings" pitchFamily="2" charset="2"/>
            </a:endParaRPr>
          </a:p>
          <a:p>
            <a:pPr lvl="2">
              <a:buNone/>
            </a:pPr>
            <a:endParaRPr lang="en-GB" dirty="0" smtClean="0">
              <a:sym typeface="Wingdings" pitchFamily="2" charset="2"/>
            </a:endParaRPr>
          </a:p>
          <a:p>
            <a:pPr lvl="2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 smtClean="0"/>
              <a:t>Theoretical Chemical Reactions </a:t>
            </a:r>
          </a:p>
          <a:p>
            <a:pPr lvl="1"/>
            <a:r>
              <a:rPr lang="en-GB" dirty="0" smtClean="0"/>
              <a:t>Ferric Chloride</a:t>
            </a:r>
          </a:p>
          <a:p>
            <a:pPr lvl="2"/>
            <a:r>
              <a:rPr lang="en-GB" dirty="0" smtClean="0"/>
              <a:t>Ferric chloride reacts with natural alkalinity 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	2FeCl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 + 3 Ca(HCO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)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 2Fe(OH)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 + 2CaCl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+ 6CO</a:t>
            </a:r>
            <a:r>
              <a:rPr lang="en-GB" baseline="-25000" dirty="0" smtClean="0">
                <a:sym typeface="Wingdings" pitchFamily="2" charset="2"/>
              </a:rPr>
              <a:t>2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	MW: 162	300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	EW: 27	50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	1 mg/L of ferric chloride uses 1.85 mg/l of alkalinity as CaCO</a:t>
            </a:r>
            <a:r>
              <a:rPr lang="en-GB" baseline="-25000" dirty="0" smtClean="0">
                <a:sym typeface="Wingdings" pitchFamily="2" charset="2"/>
              </a:rPr>
              <a:t>3</a:t>
            </a:r>
          </a:p>
          <a:p>
            <a:pPr lvl="2">
              <a:buNone/>
            </a:pPr>
            <a:endParaRPr lang="en-GB" dirty="0" smtClean="0">
              <a:sym typeface="Wingdings" pitchFamily="2" charset="2"/>
            </a:endParaRPr>
          </a:p>
          <a:p>
            <a:pPr lvl="2">
              <a:buNone/>
            </a:pPr>
            <a:endParaRPr lang="en-GB" dirty="0" smtClean="0">
              <a:sym typeface="Wingdings" pitchFamily="2" charset="2"/>
            </a:endParaRPr>
          </a:p>
          <a:p>
            <a:pPr lvl="2">
              <a:buNone/>
            </a:pPr>
            <a:endParaRPr lang="en-GB" dirty="0" smtClean="0">
              <a:sym typeface="Wingdings" pitchFamily="2" charset="2"/>
            </a:endParaRPr>
          </a:p>
          <a:p>
            <a:pPr lvl="2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Example </a:t>
            </a:r>
          </a:p>
          <a:p>
            <a:pPr lvl="1">
              <a:buNone/>
            </a:pPr>
            <a:r>
              <a:rPr lang="en-GB" dirty="0" smtClean="0"/>
              <a:t>A dose of 36 mg/L of alum is used in coagulating turbid water with turbidity = 10 NTU</a:t>
            </a:r>
          </a:p>
          <a:p>
            <a:pPr lvl="1"/>
            <a:r>
              <a:rPr lang="en-GB" dirty="0" smtClean="0"/>
              <a:t>How much alkalinity is consumed </a:t>
            </a:r>
          </a:p>
          <a:p>
            <a:pPr lvl="1"/>
            <a:r>
              <a:rPr lang="en-GB" dirty="0" smtClean="0"/>
              <a:t>What changes take place in the ionic character of the water?</a:t>
            </a:r>
          </a:p>
          <a:p>
            <a:pPr lvl="1"/>
            <a:r>
              <a:rPr lang="en-GB" dirty="0" smtClean="0"/>
              <a:t>How much mg/l of Al(OH)3 are produced?</a:t>
            </a:r>
          </a:p>
          <a:p>
            <a:pPr lvl="1"/>
            <a:r>
              <a:rPr lang="en-GB" dirty="0" smtClean="0"/>
              <a:t>What is the amount of sludge produced (mg/L or g/m3 of water)? </a:t>
            </a:r>
          </a:p>
          <a:p>
            <a:pPr lvl="1"/>
            <a:r>
              <a:rPr lang="en-GB" dirty="0" smtClean="0"/>
              <a:t>What is the volume of sludge produced (m3/m3 of water) if the solids concentration in sludge = 0.2% (i.e. 2000 mg/L</a:t>
            </a:r>
            <a:r>
              <a:rPr lang="en-GB" smtClean="0"/>
              <a:t>)? 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Determination of Coagulation Effectiveness </a:t>
            </a:r>
          </a:p>
          <a:p>
            <a:pPr lvl="1"/>
            <a:r>
              <a:rPr lang="en-US" dirty="0" smtClean="0"/>
              <a:t>Jar Test </a:t>
            </a:r>
          </a:p>
          <a:p>
            <a:pPr lvl="1">
              <a:buNone/>
            </a:pPr>
            <a:r>
              <a:rPr lang="en-US" dirty="0" smtClean="0"/>
              <a:t>Purpose: to determine the effectiveness of chemical coagulation and the optimum dosage of a coagulant under different environmental conditions (e.g. pH, flocculation time). </a:t>
            </a:r>
          </a:p>
          <a:p>
            <a:pPr lvl="1"/>
            <a:r>
              <a:rPr lang="en-US" dirty="0" smtClean="0"/>
              <a:t>Procedure:</a:t>
            </a:r>
          </a:p>
          <a:p>
            <a:pPr lvl="2"/>
            <a:r>
              <a:rPr lang="en-US" dirty="0" smtClean="0"/>
              <a:t>Fill the 6 jar with the water to be tested </a:t>
            </a:r>
          </a:p>
          <a:p>
            <a:pPr lvl="2"/>
            <a:r>
              <a:rPr lang="en-US" dirty="0" smtClean="0"/>
              <a:t>Dose 5 jars with different amounts of the coagulant. The sixth jar is used as a control (i.e. no coagulation is added)</a:t>
            </a:r>
          </a:p>
          <a:p>
            <a:pPr lvl="2"/>
            <a:r>
              <a:rPr lang="en-US" dirty="0" smtClean="0"/>
              <a:t>Mix rapidly for about 1.0  minute, and then mix slowly for 15  - 20 minutes. </a:t>
            </a:r>
          </a:p>
          <a:p>
            <a:pPr lvl="2"/>
            <a:r>
              <a:rPr lang="en-US" dirty="0" smtClean="0"/>
              <a:t>Remove the stirrers, and allow the suspensions to settle for about 30 minutes. </a:t>
            </a:r>
          </a:p>
          <a:p>
            <a:pPr lvl="2"/>
            <a:r>
              <a:rPr lang="en-US" dirty="0" smtClean="0"/>
              <a:t>During flocculation and settling, observe and record the characteristics of </a:t>
            </a:r>
            <a:r>
              <a:rPr lang="en-US" dirty="0" err="1" smtClean="0"/>
              <a:t>flocs</a:t>
            </a:r>
            <a:r>
              <a:rPr lang="en-US" dirty="0" smtClean="0"/>
              <a:t> in qualitative terms: poor, fair, good or excellent.</a:t>
            </a:r>
          </a:p>
          <a:p>
            <a:pPr lvl="2"/>
            <a:r>
              <a:rPr lang="en-US" dirty="0" smtClean="0"/>
              <a:t>After settling, determine the turbidity of the supernatants and compare with initial turbidity. </a:t>
            </a:r>
          </a:p>
          <a:p>
            <a:pPr lvl="2"/>
            <a:r>
              <a:rPr lang="en-US" dirty="0" smtClean="0"/>
              <a:t>The lowest dosage that provides good turbidity removal is considered the optimum dosage. </a:t>
            </a:r>
          </a:p>
          <a:p>
            <a:pPr lvl="2"/>
            <a:r>
              <a:rPr lang="en-US" dirty="0" smtClean="0"/>
              <a:t>Using the optimum dosage, run the test again under different pH values by adding an acid or an alkaline to determine the optimum </a:t>
            </a:r>
            <a:r>
              <a:rPr lang="en-US" dirty="0" err="1" smtClean="0"/>
              <a:t>pH.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Using the optimum dosage and pH, repeat the test with different flocculation time, and determine the optimum mixing time.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 </a:t>
            </a:r>
            <a:br>
              <a:rPr lang="en-GB" dirty="0" smtClean="0"/>
            </a:br>
            <a:r>
              <a:rPr lang="en-GB" dirty="0" smtClean="0"/>
              <a:t>1. Coagulation and Flocculation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	Results of a jar-test demonstration on alum coagulation are tabulated below. The alum solution used had such strength that each </a:t>
            </a:r>
            <a:r>
              <a:rPr lang="en-US" dirty="0" err="1" smtClean="0"/>
              <a:t>mL</a:t>
            </a:r>
            <a:r>
              <a:rPr lang="en-US" dirty="0" smtClean="0"/>
              <a:t> of solution added to a jar of water produced a concentration of 10 mg/L of aluminum sulfate. Jars 1 through 5 contained a clay suspension in tap water, while jar 6 was a clay suspension in distilled water. </a:t>
            </a:r>
          </a:p>
          <a:p>
            <a:pPr lvl="1"/>
            <a:r>
              <a:rPr lang="en-US" dirty="0" smtClean="0"/>
              <a:t>What is the most economical dosage of alum in mg/L </a:t>
            </a:r>
          </a:p>
          <a:p>
            <a:pPr lvl="1"/>
            <a:r>
              <a:rPr lang="en-US" dirty="0" smtClean="0"/>
              <a:t>Why the clay suspension in Jar 6 did not destabilize.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Solution </a:t>
            </a:r>
          </a:p>
          <a:p>
            <a:pPr lvl="1"/>
            <a:r>
              <a:rPr lang="en-US" dirty="0" smtClean="0"/>
              <a:t>The optimum dosage is 40 mg/L</a:t>
            </a:r>
          </a:p>
          <a:p>
            <a:pPr lvl="1">
              <a:buNone/>
            </a:pPr>
            <a:r>
              <a:rPr lang="en-US" dirty="0" smtClean="0"/>
              <a:t>	(Jar 4)</a:t>
            </a:r>
          </a:p>
          <a:p>
            <a:pPr lvl="1"/>
            <a:r>
              <a:rPr lang="en-US" dirty="0" smtClean="0"/>
              <a:t>Because distilled water has no </a:t>
            </a:r>
          </a:p>
          <a:p>
            <a:pPr lvl="1">
              <a:buNone/>
            </a:pPr>
            <a:r>
              <a:rPr lang="en-US" dirty="0" smtClean="0"/>
              <a:t>	anions to form aluminum hydroxide</a:t>
            </a:r>
          </a:p>
          <a:p>
            <a:pPr lvl="1">
              <a:buNone/>
            </a:pPr>
            <a:r>
              <a:rPr lang="en-US" dirty="0" smtClean="0"/>
              <a:t> 	that can interact with colloids to </a:t>
            </a:r>
          </a:p>
          <a:p>
            <a:pPr lvl="1">
              <a:buNone/>
            </a:pPr>
            <a:r>
              <a:rPr lang="en-US" dirty="0" smtClean="0"/>
              <a:t>	neutralize their charges.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8200" y="3733800"/>
          <a:ext cx="44196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762000"/>
                <a:gridCol w="1143000"/>
                <a:gridCol w="1371600"/>
              </a:tblGrid>
              <a:tr h="142240">
                <a:tc rowSpan="2">
                  <a:txBody>
                    <a:bodyPr/>
                    <a:lstStyle/>
                    <a:p>
                      <a:r>
                        <a:rPr lang="en-GB" sz="1600" dirty="0" smtClean="0"/>
                        <a:t>Jar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600" dirty="0" smtClean="0"/>
                        <a:t>Alum Added 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600" dirty="0" smtClean="0"/>
                        <a:t>Floc Formation</a:t>
                      </a:r>
                      <a:endParaRPr lang="en-GB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600" dirty="0" smtClean="0"/>
                        <a:t>Supernatant Turbidity  (NTU)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(</a:t>
                      </a:r>
                      <a:r>
                        <a:rPr lang="en-GB" sz="1600" dirty="0" err="1" smtClean="0"/>
                        <a:t>mL</a:t>
                      </a:r>
                      <a:r>
                        <a:rPr lang="en-GB" sz="1600" dirty="0" smtClean="0"/>
                        <a:t>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(mg/L)</a:t>
                      </a:r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Fair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Good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12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Heavy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Heavy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</a:t>
            </a:r>
            <a:br>
              <a:rPr lang="en-GB" dirty="0" smtClean="0"/>
            </a:br>
            <a:r>
              <a:rPr lang="en-GB" dirty="0" smtClean="0"/>
              <a:t>2. Sedimentation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Sedimentation is a process by which particles, flocs, or precipitates are removed (settled) by the gravity effect. </a:t>
            </a:r>
          </a:p>
          <a:p>
            <a:r>
              <a:rPr lang="en-GB" dirty="0" smtClean="0"/>
              <a:t>Sedimentation tank is also called settling tank or clarifier. </a:t>
            </a:r>
          </a:p>
          <a:p>
            <a:r>
              <a:rPr lang="en-GB" dirty="0" smtClean="0"/>
              <a:t>Common Criteria for sizing Settling Tanks:</a:t>
            </a:r>
          </a:p>
          <a:p>
            <a:pPr lvl="1"/>
            <a:r>
              <a:rPr lang="en-GB" dirty="0" smtClean="0"/>
              <a:t>Detention time (t)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b="1" dirty="0" smtClean="0"/>
              <a:t>t (hr) = V (m</a:t>
            </a:r>
            <a:r>
              <a:rPr lang="en-GB" b="1" baseline="30000" dirty="0" smtClean="0"/>
              <a:t>3</a:t>
            </a:r>
            <a:r>
              <a:rPr lang="en-GB" b="1" dirty="0" smtClean="0"/>
              <a:t>)/Q (m</a:t>
            </a:r>
            <a:r>
              <a:rPr lang="en-GB" b="1" baseline="30000" dirty="0" smtClean="0"/>
              <a:t>3</a:t>
            </a:r>
            <a:r>
              <a:rPr lang="en-GB" b="1" dirty="0" smtClean="0"/>
              <a:t>/hr)</a:t>
            </a:r>
          </a:p>
          <a:p>
            <a:pPr lvl="1">
              <a:buNone/>
            </a:pPr>
            <a:r>
              <a:rPr lang="en-GB" dirty="0" smtClean="0"/>
              <a:t>		V = Volume of settling tank </a:t>
            </a:r>
          </a:p>
          <a:p>
            <a:pPr lvl="1">
              <a:buNone/>
            </a:pPr>
            <a:r>
              <a:rPr lang="en-GB" dirty="0" smtClean="0"/>
              <a:t>		Q = Water flow rate </a:t>
            </a:r>
          </a:p>
          <a:p>
            <a:pPr lvl="1"/>
            <a:r>
              <a:rPr lang="en-GB" dirty="0" smtClean="0"/>
              <a:t>Over flow rate (V</a:t>
            </a:r>
            <a:r>
              <a:rPr lang="en-GB" baseline="-25000" dirty="0" smtClean="0"/>
              <a:t>o</a:t>
            </a:r>
            <a:r>
              <a:rPr lang="en-GB" dirty="0" smtClean="0"/>
              <a:t>) (surface loading)</a:t>
            </a:r>
          </a:p>
          <a:p>
            <a:pPr lvl="1">
              <a:buNone/>
            </a:pPr>
            <a:r>
              <a:rPr lang="en-GB" dirty="0" smtClean="0"/>
              <a:t>			</a:t>
            </a:r>
            <a:r>
              <a:rPr lang="en-GB" b="1" dirty="0" smtClean="0"/>
              <a:t>V</a:t>
            </a:r>
            <a:r>
              <a:rPr lang="en-GB" b="1" baseline="-25000" dirty="0" smtClean="0"/>
              <a:t>o</a:t>
            </a:r>
            <a:r>
              <a:rPr lang="en-GB" b="1" dirty="0" smtClean="0"/>
              <a:t> (m</a:t>
            </a:r>
            <a:r>
              <a:rPr lang="en-GB" b="1" baseline="30000" dirty="0" smtClean="0"/>
              <a:t>3</a:t>
            </a:r>
            <a:r>
              <a:rPr lang="en-GB" b="1" dirty="0" smtClean="0"/>
              <a:t>/m</a:t>
            </a:r>
            <a:r>
              <a:rPr lang="en-GB" b="1" baseline="30000" dirty="0" smtClean="0"/>
              <a:t>2</a:t>
            </a:r>
            <a:r>
              <a:rPr lang="en-GB" b="1" dirty="0" smtClean="0"/>
              <a:t>.hr) = Q (m</a:t>
            </a:r>
            <a:r>
              <a:rPr lang="en-GB" b="1" baseline="30000" dirty="0" smtClean="0"/>
              <a:t>3</a:t>
            </a:r>
            <a:r>
              <a:rPr lang="en-GB" b="1" dirty="0" smtClean="0"/>
              <a:t>/hr)/A (m</a:t>
            </a:r>
            <a:r>
              <a:rPr lang="en-GB" b="1" baseline="30000" dirty="0" smtClean="0"/>
              <a:t>2</a:t>
            </a:r>
            <a:r>
              <a:rPr lang="en-GB" b="1" dirty="0" smtClean="0"/>
              <a:t>)</a:t>
            </a:r>
          </a:p>
          <a:p>
            <a:pPr lvl="1">
              <a:buNone/>
            </a:pPr>
            <a:r>
              <a:rPr lang="en-GB" dirty="0" smtClean="0"/>
              <a:t>	A = Surface area of the settling tank </a:t>
            </a:r>
          </a:p>
          <a:p>
            <a:pPr lvl="1">
              <a:buNone/>
            </a:pPr>
            <a:r>
              <a:rPr lang="en-GB" dirty="0" smtClean="0"/>
              <a:t>	All particles with settling velocity &gt; V</a:t>
            </a:r>
            <a:r>
              <a:rPr lang="en-GB" baseline="-25000" dirty="0" smtClean="0"/>
              <a:t>o</a:t>
            </a:r>
            <a:r>
              <a:rPr lang="en-GB" dirty="0" smtClean="0"/>
              <a:t> will be removed (settled)</a:t>
            </a:r>
          </a:p>
          <a:p>
            <a:pPr lvl="1"/>
            <a:r>
              <a:rPr lang="en-GB" dirty="0" smtClean="0"/>
              <a:t>Weir Loading </a:t>
            </a:r>
          </a:p>
          <a:p>
            <a:pPr lvl="1">
              <a:buNone/>
            </a:pPr>
            <a:r>
              <a:rPr lang="en-GB" dirty="0" smtClean="0"/>
              <a:t>			</a:t>
            </a:r>
            <a:r>
              <a:rPr lang="en-GB" b="1" dirty="0" smtClean="0"/>
              <a:t>Weir Loading = Q (m</a:t>
            </a:r>
            <a:r>
              <a:rPr lang="en-GB" b="1" baseline="30000" dirty="0" smtClean="0"/>
              <a:t>3</a:t>
            </a:r>
            <a:r>
              <a:rPr lang="en-GB" b="1" dirty="0" smtClean="0"/>
              <a:t>/hr)/L (m)</a:t>
            </a:r>
          </a:p>
          <a:p>
            <a:pPr lvl="1">
              <a:buNone/>
            </a:pPr>
            <a:r>
              <a:rPr lang="en-GB" dirty="0" smtClean="0"/>
              <a:t>	L = total length of effluent weir</a:t>
            </a:r>
          </a:p>
          <a:p>
            <a:pPr lvl="1"/>
            <a:r>
              <a:rPr lang="en-GB" dirty="0" smtClean="0"/>
              <a:t>Horizontal velocity, </a:t>
            </a:r>
            <a:r>
              <a:rPr lang="en-GB" dirty="0" err="1" smtClean="0"/>
              <a:t>V</a:t>
            </a:r>
            <a:r>
              <a:rPr lang="en-GB" baseline="-25000" dirty="0" err="1" smtClean="0"/>
              <a:t>h</a:t>
            </a:r>
            <a:r>
              <a:rPr lang="en-GB" dirty="0" smtClean="0"/>
              <a:t> (for rectangular tank)</a:t>
            </a:r>
          </a:p>
          <a:p>
            <a:pPr lvl="1">
              <a:buNone/>
            </a:pPr>
            <a:r>
              <a:rPr lang="en-GB" dirty="0" smtClean="0"/>
              <a:t>			</a:t>
            </a:r>
            <a:r>
              <a:rPr lang="en-GB" b="1" dirty="0" err="1" smtClean="0"/>
              <a:t>V</a:t>
            </a:r>
            <a:r>
              <a:rPr lang="en-GB" b="1" baseline="-25000" dirty="0" err="1" smtClean="0"/>
              <a:t>h</a:t>
            </a:r>
            <a:r>
              <a:rPr lang="en-GB" b="1" dirty="0" smtClean="0"/>
              <a:t> (m/s) = Q (m</a:t>
            </a:r>
            <a:r>
              <a:rPr lang="en-GB" b="1" baseline="30000" dirty="0" smtClean="0"/>
              <a:t>3</a:t>
            </a:r>
            <a:r>
              <a:rPr lang="en-GB" b="1" dirty="0" smtClean="0"/>
              <a:t>/s)/ D x W (m</a:t>
            </a:r>
            <a:r>
              <a:rPr lang="en-GB" b="1" baseline="30000" dirty="0" smtClean="0"/>
              <a:t>2</a:t>
            </a:r>
            <a:r>
              <a:rPr lang="en-GB" b="1" dirty="0" smtClean="0"/>
              <a:t>)</a:t>
            </a:r>
          </a:p>
          <a:p>
            <a:pPr lvl="1">
              <a:buNone/>
            </a:pPr>
            <a:r>
              <a:rPr lang="en-GB" dirty="0" smtClean="0"/>
              <a:t>	D = depth of the settling tank </a:t>
            </a:r>
          </a:p>
          <a:p>
            <a:pPr lvl="1">
              <a:buNone/>
            </a:pPr>
            <a:r>
              <a:rPr lang="en-GB" dirty="0" smtClean="0"/>
              <a:t>	W = width of the settling tank 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4" name="Cube 3"/>
          <p:cNvSpPr/>
          <p:nvPr/>
        </p:nvSpPr>
        <p:spPr>
          <a:xfrm>
            <a:off x="5867400" y="5257800"/>
            <a:ext cx="2514600" cy="1219200"/>
          </a:xfrm>
          <a:prstGeom prst="cube">
            <a:avLst>
              <a:gd name="adj" fmla="val 49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477000" y="5105400"/>
            <a:ext cx="1905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39000" y="4724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534400" y="52578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10600" y="5334000"/>
            <a:ext cx="28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001000" y="5943600"/>
            <a:ext cx="5334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0" y="617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</a:t>
            </a:r>
            <a:br>
              <a:rPr lang="en-GB" dirty="0" smtClean="0"/>
            </a:br>
            <a:r>
              <a:rPr lang="en-GB" dirty="0" smtClean="0"/>
              <a:t>2. Sedimentation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Types of Settling Tanks </a:t>
            </a:r>
          </a:p>
          <a:p>
            <a:pPr lvl="1"/>
            <a:r>
              <a:rPr lang="en-GB" dirty="0" smtClean="0"/>
              <a:t>Rectangular</a:t>
            </a:r>
          </a:p>
          <a:p>
            <a:pPr lvl="1"/>
            <a:r>
              <a:rPr lang="en-GB" dirty="0" smtClean="0"/>
              <a:t> Circular </a:t>
            </a:r>
            <a:endParaRPr lang="en-GB" dirty="0"/>
          </a:p>
        </p:txBody>
      </p:sp>
      <p:pic>
        <p:nvPicPr>
          <p:cNvPr id="30724" name="Picture 4" descr="http://labspace.open.ac.uk/file.php/7173/t210_1_023i.jpg"/>
          <p:cNvPicPr>
            <a:picLocks noChangeAspect="1" noChangeArrowheads="1"/>
          </p:cNvPicPr>
          <p:nvPr/>
        </p:nvPicPr>
        <p:blipFill>
          <a:blip r:embed="rId2" cstate="print"/>
          <a:srcRect l="1299" t="922" r="3785" b="41935"/>
          <a:stretch>
            <a:fillRect/>
          </a:stretch>
        </p:blipFill>
        <p:spPr bwMode="auto">
          <a:xfrm>
            <a:off x="3581400" y="2057400"/>
            <a:ext cx="5334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</a:t>
            </a:r>
            <a:br>
              <a:rPr lang="en-GB" dirty="0" smtClean="0"/>
            </a:br>
            <a:r>
              <a:rPr lang="en-GB" dirty="0" smtClean="0"/>
              <a:t>2. Sedimentation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Flocculator-Clarifier (Solids Contact Unit)</a:t>
            </a:r>
          </a:p>
          <a:p>
            <a:pPr lvl="1"/>
            <a:r>
              <a:rPr lang="en-GB" dirty="0" smtClean="0"/>
              <a:t>A solids contact unit is one single tank combining the processes of </a:t>
            </a:r>
          </a:p>
          <a:p>
            <a:pPr lvl="1">
              <a:buNone/>
            </a:pPr>
            <a:r>
              <a:rPr lang="en-GB" dirty="0" smtClean="0"/>
              <a:t>			Mixing + Flocculation + Settling </a:t>
            </a:r>
          </a:p>
          <a:p>
            <a:pPr lvl="1"/>
            <a:r>
              <a:rPr lang="en-GB" dirty="0" smtClean="0"/>
              <a:t>Raw water and chemicals are mixed with settled solids to promote growth of larger that would settle rapidly.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</a:t>
            </a:r>
          </a:p>
        </p:txBody>
      </p:sp>
      <p:pic>
        <p:nvPicPr>
          <p:cNvPr id="39938" name="Picture 2" descr="http://water.me.vccs.edu/exam_prep/Solids%20Contact%20Clarifer-MECC_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38575"/>
            <a:ext cx="7315200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</a:t>
            </a:r>
            <a:br>
              <a:rPr lang="en-GB" dirty="0" smtClean="0"/>
            </a:br>
            <a:r>
              <a:rPr lang="en-GB" dirty="0" smtClean="0"/>
              <a:t>2. Sedimentation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Factors affecting efficiency of sedimentation </a:t>
            </a:r>
          </a:p>
          <a:p>
            <a:pPr lvl="1"/>
            <a:r>
              <a:rPr lang="en-US" dirty="0" smtClean="0"/>
              <a:t>Retention period 		E </a:t>
            </a:r>
            <a:r>
              <a:rPr lang="el-GR" dirty="0" smtClean="0"/>
              <a:t>α</a:t>
            </a:r>
            <a:r>
              <a:rPr lang="en-US" dirty="0" smtClean="0"/>
              <a:t> T</a:t>
            </a:r>
          </a:p>
          <a:p>
            <a:pPr lvl="1"/>
            <a:r>
              <a:rPr lang="en-US" dirty="0" smtClean="0"/>
              <a:t>Velocity of flow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h</a:t>
            </a:r>
            <a:r>
              <a:rPr lang="en-US" dirty="0" smtClean="0"/>
              <a:t>) 	E </a:t>
            </a:r>
            <a:r>
              <a:rPr lang="el-GR" dirty="0" smtClean="0"/>
              <a:t>α</a:t>
            </a:r>
            <a:r>
              <a:rPr lang="en-US" dirty="0" smtClean="0"/>
              <a:t> (1/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Surface loading rate (over flow rate) 	E </a:t>
            </a:r>
            <a:r>
              <a:rPr lang="el-GR" dirty="0" smtClean="0"/>
              <a:t>α</a:t>
            </a:r>
            <a:r>
              <a:rPr lang="en-US" dirty="0" smtClean="0"/>
              <a:t> (</a:t>
            </a:r>
            <a:r>
              <a:rPr lang="en-US" dirty="0" smtClean="0"/>
              <a:t>1/S.L.R)</a:t>
            </a:r>
          </a:p>
          <a:p>
            <a:pPr lvl="1"/>
            <a:r>
              <a:rPr lang="en-US" dirty="0" smtClean="0"/>
              <a:t>Size and shape of particles </a:t>
            </a:r>
          </a:p>
          <a:p>
            <a:pPr lvl="1"/>
            <a:r>
              <a:rPr lang="en-US" dirty="0" smtClean="0"/>
              <a:t>Density of particles E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l-GR" dirty="0" smtClean="0"/>
              <a:t>ρ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Density of fluid (water) E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smtClean="0"/>
              <a:t>1/</a:t>
            </a:r>
            <a:r>
              <a:rPr lang="el-GR" dirty="0" smtClean="0"/>
              <a:t>ρ</a:t>
            </a:r>
            <a:r>
              <a:rPr lang="en-US" baseline="-25000" dirty="0" smtClean="0"/>
              <a:t>water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Turbulence </a:t>
            </a:r>
          </a:p>
          <a:p>
            <a:pPr lvl="1"/>
            <a:r>
              <a:rPr lang="en-US" dirty="0" smtClean="0"/>
              <a:t>Increasing size of particles by using chemicals. </a:t>
            </a:r>
          </a:p>
          <a:p>
            <a:pPr lvl="1"/>
            <a:r>
              <a:rPr lang="en-US" dirty="0" smtClean="0"/>
              <a:t>Inlet and outlet arrangement in order to avoid dead zone.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Dimensions of Tank (width, length, L/B, surface area)</a:t>
            </a:r>
          </a:p>
          <a:p>
            <a:pPr lvl="1"/>
            <a:r>
              <a:rPr lang="en-US" dirty="0" smtClean="0"/>
              <a:t>Concentration of suspended solids </a:t>
            </a:r>
          </a:p>
          <a:p>
            <a:pPr lvl="1"/>
            <a:r>
              <a:rPr lang="en-US" dirty="0" smtClean="0"/>
              <a:t>Sludge collection and removal</a:t>
            </a:r>
            <a:endParaRPr lang="en-US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914400" y="3733800"/>
            <a:ext cx="3429000" cy="1687844"/>
            <a:chOff x="381000" y="4487333"/>
            <a:chExt cx="3429000" cy="1687844"/>
          </a:xfrm>
        </p:grpSpPr>
        <p:sp>
          <p:nvSpPr>
            <p:cNvPr id="5" name="Rectangle 4"/>
            <p:cNvSpPr/>
            <p:nvPr/>
          </p:nvSpPr>
          <p:spPr>
            <a:xfrm>
              <a:off x="381000" y="5029200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71800" y="5029200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838200" y="4495800"/>
              <a:ext cx="2590800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38200" y="4487333"/>
              <a:ext cx="2565400" cy="694267"/>
            </a:xfrm>
            <a:custGeom>
              <a:avLst/>
              <a:gdLst>
                <a:gd name="connsiteX0" fmla="*/ 0 w 2565400"/>
                <a:gd name="connsiteY0" fmla="*/ 694267 h 694267"/>
                <a:gd name="connsiteX1" fmla="*/ 1117600 w 2565400"/>
                <a:gd name="connsiteY1" fmla="*/ 8467 h 694267"/>
                <a:gd name="connsiteX2" fmla="*/ 2565400 w 2565400"/>
                <a:gd name="connsiteY2" fmla="*/ 643467 h 69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65400" h="694267">
                  <a:moveTo>
                    <a:pt x="0" y="694267"/>
                  </a:moveTo>
                  <a:cubicBezTo>
                    <a:pt x="345016" y="355600"/>
                    <a:pt x="690033" y="16934"/>
                    <a:pt x="1117600" y="8467"/>
                  </a:cubicBezTo>
                  <a:cubicBezTo>
                    <a:pt x="1545167" y="0"/>
                    <a:pt x="2228850" y="486834"/>
                    <a:pt x="2565400" y="64346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rot="10800000">
              <a:off x="838200" y="5105400"/>
              <a:ext cx="2590800" cy="692856"/>
            </a:xfrm>
            <a:custGeom>
              <a:avLst/>
              <a:gdLst>
                <a:gd name="connsiteX0" fmla="*/ 0 w 2565400"/>
                <a:gd name="connsiteY0" fmla="*/ 694267 h 694267"/>
                <a:gd name="connsiteX1" fmla="*/ 1117600 w 2565400"/>
                <a:gd name="connsiteY1" fmla="*/ 8467 h 694267"/>
                <a:gd name="connsiteX2" fmla="*/ 2565400 w 2565400"/>
                <a:gd name="connsiteY2" fmla="*/ 643467 h 694267"/>
                <a:gd name="connsiteX0" fmla="*/ 0 w 2590800"/>
                <a:gd name="connsiteY0" fmla="*/ 692856 h 692856"/>
                <a:gd name="connsiteX1" fmla="*/ 1117600 w 2590800"/>
                <a:gd name="connsiteY1" fmla="*/ 7056 h 692856"/>
                <a:gd name="connsiteX2" fmla="*/ 2590800 w 2590800"/>
                <a:gd name="connsiteY2" fmla="*/ 650523 h 692856"/>
                <a:gd name="connsiteX0" fmla="*/ 0 w 2590800"/>
                <a:gd name="connsiteY0" fmla="*/ 692856 h 692856"/>
                <a:gd name="connsiteX1" fmla="*/ 1117600 w 2590800"/>
                <a:gd name="connsiteY1" fmla="*/ 7056 h 692856"/>
                <a:gd name="connsiteX2" fmla="*/ 2590800 w 2590800"/>
                <a:gd name="connsiteY2" fmla="*/ 650523 h 692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0800" h="692856">
                  <a:moveTo>
                    <a:pt x="0" y="692856"/>
                  </a:moveTo>
                  <a:cubicBezTo>
                    <a:pt x="345016" y="354189"/>
                    <a:pt x="685800" y="14112"/>
                    <a:pt x="1117600" y="7056"/>
                  </a:cubicBezTo>
                  <a:cubicBezTo>
                    <a:pt x="1549400" y="0"/>
                    <a:pt x="2261870" y="394830"/>
                    <a:pt x="2590800" y="65052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14400" y="4652434"/>
              <a:ext cx="2489200" cy="486833"/>
            </a:xfrm>
            <a:custGeom>
              <a:avLst/>
              <a:gdLst>
                <a:gd name="connsiteX0" fmla="*/ 0 w 2565400"/>
                <a:gd name="connsiteY0" fmla="*/ 694267 h 694267"/>
                <a:gd name="connsiteX1" fmla="*/ 1117600 w 2565400"/>
                <a:gd name="connsiteY1" fmla="*/ 8467 h 694267"/>
                <a:gd name="connsiteX2" fmla="*/ 2565400 w 2565400"/>
                <a:gd name="connsiteY2" fmla="*/ 643467 h 694267"/>
                <a:gd name="connsiteX0" fmla="*/ 0 w 2565400"/>
                <a:gd name="connsiteY0" fmla="*/ 486833 h 664633"/>
                <a:gd name="connsiteX1" fmla="*/ 1117600 w 2565400"/>
                <a:gd name="connsiteY1" fmla="*/ 29633 h 664633"/>
                <a:gd name="connsiteX2" fmla="*/ 2565400 w 2565400"/>
                <a:gd name="connsiteY2" fmla="*/ 664633 h 664633"/>
                <a:gd name="connsiteX0" fmla="*/ 0 w 2489200"/>
                <a:gd name="connsiteY0" fmla="*/ 461433 h 486833"/>
                <a:gd name="connsiteX1" fmla="*/ 1117600 w 2489200"/>
                <a:gd name="connsiteY1" fmla="*/ 4233 h 486833"/>
                <a:gd name="connsiteX2" fmla="*/ 2489200 w 2489200"/>
                <a:gd name="connsiteY2" fmla="*/ 486833 h 48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9200" h="486833">
                  <a:moveTo>
                    <a:pt x="0" y="461433"/>
                  </a:moveTo>
                  <a:cubicBezTo>
                    <a:pt x="345016" y="122766"/>
                    <a:pt x="702733" y="0"/>
                    <a:pt x="1117600" y="4233"/>
                  </a:cubicBezTo>
                  <a:cubicBezTo>
                    <a:pt x="1532467" y="8466"/>
                    <a:pt x="2152650" y="330200"/>
                    <a:pt x="2489200" y="48683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38200" y="4847166"/>
              <a:ext cx="2565400" cy="338667"/>
            </a:xfrm>
            <a:custGeom>
              <a:avLst/>
              <a:gdLst>
                <a:gd name="connsiteX0" fmla="*/ 0 w 2565400"/>
                <a:gd name="connsiteY0" fmla="*/ 694267 h 694267"/>
                <a:gd name="connsiteX1" fmla="*/ 1117600 w 2565400"/>
                <a:gd name="connsiteY1" fmla="*/ 8467 h 694267"/>
                <a:gd name="connsiteX2" fmla="*/ 2565400 w 2565400"/>
                <a:gd name="connsiteY2" fmla="*/ 643467 h 694267"/>
                <a:gd name="connsiteX0" fmla="*/ 0 w 2565400"/>
                <a:gd name="connsiteY0" fmla="*/ 486833 h 664633"/>
                <a:gd name="connsiteX1" fmla="*/ 1117600 w 2565400"/>
                <a:gd name="connsiteY1" fmla="*/ 29633 h 664633"/>
                <a:gd name="connsiteX2" fmla="*/ 2565400 w 2565400"/>
                <a:gd name="connsiteY2" fmla="*/ 664633 h 664633"/>
                <a:gd name="connsiteX0" fmla="*/ 0 w 2489200"/>
                <a:gd name="connsiteY0" fmla="*/ 461433 h 486833"/>
                <a:gd name="connsiteX1" fmla="*/ 1117600 w 2489200"/>
                <a:gd name="connsiteY1" fmla="*/ 4233 h 486833"/>
                <a:gd name="connsiteX2" fmla="*/ 2489200 w 2489200"/>
                <a:gd name="connsiteY2" fmla="*/ 486833 h 486833"/>
                <a:gd name="connsiteX0" fmla="*/ 0 w 2489200"/>
                <a:gd name="connsiteY0" fmla="*/ 338667 h 516467"/>
                <a:gd name="connsiteX1" fmla="*/ 1117600 w 2489200"/>
                <a:gd name="connsiteY1" fmla="*/ 33867 h 516467"/>
                <a:gd name="connsiteX2" fmla="*/ 2489200 w 2489200"/>
                <a:gd name="connsiteY2" fmla="*/ 516467 h 516467"/>
                <a:gd name="connsiteX0" fmla="*/ 0 w 2565400"/>
                <a:gd name="connsiteY0" fmla="*/ 338667 h 338667"/>
                <a:gd name="connsiteX1" fmla="*/ 1117600 w 2565400"/>
                <a:gd name="connsiteY1" fmla="*/ 33867 h 338667"/>
                <a:gd name="connsiteX2" fmla="*/ 2565400 w 2565400"/>
                <a:gd name="connsiteY2" fmla="*/ 287867 h 33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65400" h="338667">
                  <a:moveTo>
                    <a:pt x="0" y="338667"/>
                  </a:moveTo>
                  <a:cubicBezTo>
                    <a:pt x="345016" y="0"/>
                    <a:pt x="690033" y="42334"/>
                    <a:pt x="1117600" y="33867"/>
                  </a:cubicBezTo>
                  <a:cubicBezTo>
                    <a:pt x="1545167" y="25400"/>
                    <a:pt x="2228850" y="131234"/>
                    <a:pt x="2565400" y="28786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rot="10800000">
              <a:off x="914400" y="5181600"/>
              <a:ext cx="2489200" cy="486833"/>
            </a:xfrm>
            <a:custGeom>
              <a:avLst/>
              <a:gdLst>
                <a:gd name="connsiteX0" fmla="*/ 0 w 2565400"/>
                <a:gd name="connsiteY0" fmla="*/ 694267 h 694267"/>
                <a:gd name="connsiteX1" fmla="*/ 1117600 w 2565400"/>
                <a:gd name="connsiteY1" fmla="*/ 8467 h 694267"/>
                <a:gd name="connsiteX2" fmla="*/ 2565400 w 2565400"/>
                <a:gd name="connsiteY2" fmla="*/ 643467 h 694267"/>
                <a:gd name="connsiteX0" fmla="*/ 0 w 2565400"/>
                <a:gd name="connsiteY0" fmla="*/ 486833 h 664633"/>
                <a:gd name="connsiteX1" fmla="*/ 1117600 w 2565400"/>
                <a:gd name="connsiteY1" fmla="*/ 29633 h 664633"/>
                <a:gd name="connsiteX2" fmla="*/ 2565400 w 2565400"/>
                <a:gd name="connsiteY2" fmla="*/ 664633 h 664633"/>
                <a:gd name="connsiteX0" fmla="*/ 0 w 2489200"/>
                <a:gd name="connsiteY0" fmla="*/ 461433 h 486833"/>
                <a:gd name="connsiteX1" fmla="*/ 1117600 w 2489200"/>
                <a:gd name="connsiteY1" fmla="*/ 4233 h 486833"/>
                <a:gd name="connsiteX2" fmla="*/ 2489200 w 2489200"/>
                <a:gd name="connsiteY2" fmla="*/ 486833 h 48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89200" h="486833">
                  <a:moveTo>
                    <a:pt x="0" y="461433"/>
                  </a:moveTo>
                  <a:cubicBezTo>
                    <a:pt x="345016" y="122766"/>
                    <a:pt x="702733" y="0"/>
                    <a:pt x="1117600" y="4233"/>
                  </a:cubicBezTo>
                  <a:cubicBezTo>
                    <a:pt x="1532467" y="8466"/>
                    <a:pt x="2152650" y="330200"/>
                    <a:pt x="2489200" y="486833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863600" y="5071532"/>
              <a:ext cx="2565400" cy="338667"/>
            </a:xfrm>
            <a:custGeom>
              <a:avLst/>
              <a:gdLst>
                <a:gd name="connsiteX0" fmla="*/ 0 w 2565400"/>
                <a:gd name="connsiteY0" fmla="*/ 694267 h 694267"/>
                <a:gd name="connsiteX1" fmla="*/ 1117600 w 2565400"/>
                <a:gd name="connsiteY1" fmla="*/ 8467 h 694267"/>
                <a:gd name="connsiteX2" fmla="*/ 2565400 w 2565400"/>
                <a:gd name="connsiteY2" fmla="*/ 643467 h 694267"/>
                <a:gd name="connsiteX0" fmla="*/ 0 w 2565400"/>
                <a:gd name="connsiteY0" fmla="*/ 486833 h 664633"/>
                <a:gd name="connsiteX1" fmla="*/ 1117600 w 2565400"/>
                <a:gd name="connsiteY1" fmla="*/ 29633 h 664633"/>
                <a:gd name="connsiteX2" fmla="*/ 2565400 w 2565400"/>
                <a:gd name="connsiteY2" fmla="*/ 664633 h 664633"/>
                <a:gd name="connsiteX0" fmla="*/ 0 w 2489200"/>
                <a:gd name="connsiteY0" fmla="*/ 461433 h 486833"/>
                <a:gd name="connsiteX1" fmla="*/ 1117600 w 2489200"/>
                <a:gd name="connsiteY1" fmla="*/ 4233 h 486833"/>
                <a:gd name="connsiteX2" fmla="*/ 2489200 w 2489200"/>
                <a:gd name="connsiteY2" fmla="*/ 486833 h 486833"/>
                <a:gd name="connsiteX0" fmla="*/ 0 w 2489200"/>
                <a:gd name="connsiteY0" fmla="*/ 338667 h 516467"/>
                <a:gd name="connsiteX1" fmla="*/ 1117600 w 2489200"/>
                <a:gd name="connsiteY1" fmla="*/ 33867 h 516467"/>
                <a:gd name="connsiteX2" fmla="*/ 2489200 w 2489200"/>
                <a:gd name="connsiteY2" fmla="*/ 516467 h 516467"/>
                <a:gd name="connsiteX0" fmla="*/ 0 w 2565400"/>
                <a:gd name="connsiteY0" fmla="*/ 338667 h 338667"/>
                <a:gd name="connsiteX1" fmla="*/ 1117600 w 2565400"/>
                <a:gd name="connsiteY1" fmla="*/ 33867 h 338667"/>
                <a:gd name="connsiteX2" fmla="*/ 2565400 w 2565400"/>
                <a:gd name="connsiteY2" fmla="*/ 287867 h 33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65400" h="338667">
                  <a:moveTo>
                    <a:pt x="0" y="338667"/>
                  </a:moveTo>
                  <a:cubicBezTo>
                    <a:pt x="345016" y="0"/>
                    <a:pt x="690033" y="42334"/>
                    <a:pt x="1117600" y="33867"/>
                  </a:cubicBezTo>
                  <a:cubicBezTo>
                    <a:pt x="1545167" y="25400"/>
                    <a:pt x="2228850" y="131234"/>
                    <a:pt x="2565400" y="28786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0" y="5867400"/>
              <a:ext cx="9517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Dead zone</a:t>
              </a:r>
              <a:endParaRPr lang="en-US" sz="1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800600" y="3581400"/>
            <a:ext cx="3429000" cy="1752600"/>
            <a:chOff x="3810000" y="4572000"/>
            <a:chExt cx="34290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3810000" y="5562600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00800" y="5562600"/>
              <a:ext cx="8382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67200" y="5029200"/>
              <a:ext cx="2590800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72000" y="5029200"/>
              <a:ext cx="1905000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495800" y="5181600"/>
              <a:ext cx="2133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95800" y="5334000"/>
              <a:ext cx="2133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95800" y="5484812"/>
              <a:ext cx="2133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95800" y="5637212"/>
              <a:ext cx="2133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95800" y="5791200"/>
              <a:ext cx="2133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95800" y="5943600"/>
              <a:ext cx="2133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95800" y="6094412"/>
              <a:ext cx="2133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495800" y="6246812"/>
              <a:ext cx="2133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114800" y="4572000"/>
              <a:ext cx="9032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Inlet Weir</a:t>
              </a:r>
              <a:endParaRPr 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67400" y="4572000"/>
              <a:ext cx="1037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Outlet Weir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</a:t>
            </a:r>
            <a:br>
              <a:rPr lang="en-GB" dirty="0" smtClean="0"/>
            </a:br>
            <a:r>
              <a:rPr lang="en-GB" dirty="0" smtClean="0"/>
              <a:t>2. Sedimentation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Design Parameters for settling tanks following chemical flocculation </a:t>
            </a:r>
          </a:p>
          <a:p>
            <a:pPr lvl="1"/>
            <a:r>
              <a:rPr lang="en-GB" dirty="0" smtClean="0"/>
              <a:t>Depth = </a:t>
            </a:r>
            <a:r>
              <a:rPr lang="en-GB" dirty="0" smtClean="0"/>
              <a:t>2.5 </a:t>
            </a:r>
            <a:r>
              <a:rPr lang="en-GB" dirty="0" smtClean="0"/>
              <a:t>– </a:t>
            </a:r>
            <a:r>
              <a:rPr lang="en-GB" dirty="0" smtClean="0"/>
              <a:t>4 </a:t>
            </a:r>
            <a:r>
              <a:rPr lang="en-GB" dirty="0" smtClean="0"/>
              <a:t>m</a:t>
            </a:r>
          </a:p>
          <a:p>
            <a:pPr lvl="1"/>
            <a:r>
              <a:rPr lang="en-GB" dirty="0" smtClean="0"/>
              <a:t>Diameter (circular tanks) = 12 – 70 m</a:t>
            </a:r>
          </a:p>
          <a:p>
            <a:pPr lvl="1"/>
            <a:r>
              <a:rPr lang="en-GB" dirty="0" smtClean="0"/>
              <a:t>Rectangular tanks: Length = 15 – 70 m, L/W = 3/1 – 5/1</a:t>
            </a:r>
          </a:p>
          <a:p>
            <a:pPr lvl="1"/>
            <a:r>
              <a:rPr lang="en-GB" dirty="0" smtClean="0"/>
              <a:t>t ≥ 4 hr </a:t>
            </a:r>
          </a:p>
          <a:p>
            <a:pPr lvl="1"/>
            <a:r>
              <a:rPr lang="en-GB" dirty="0" smtClean="0"/>
              <a:t>t ≥ 3 hr pre-sedimentation (settling before coagulation/flocculation for very turbid water)</a:t>
            </a:r>
          </a:p>
          <a:p>
            <a:pPr lvl="1"/>
            <a:r>
              <a:rPr lang="en-GB" dirty="0" smtClean="0"/>
              <a:t>Maximum horizontal velocity = 2.5 mm/s </a:t>
            </a:r>
          </a:p>
          <a:p>
            <a:pPr lvl="1"/>
            <a:r>
              <a:rPr lang="en-GB" dirty="0" smtClean="0"/>
              <a:t>Maximum weir loading = 250 m</a:t>
            </a:r>
            <a:r>
              <a:rPr lang="en-GB" baseline="30000" dirty="0" smtClean="0"/>
              <a:t>3</a:t>
            </a:r>
            <a:r>
              <a:rPr lang="en-GB" dirty="0" smtClean="0"/>
              <a:t>/m</a:t>
            </a:r>
            <a:r>
              <a:rPr lang="en-GB" baseline="30000" dirty="0" smtClean="0"/>
              <a:t>2</a:t>
            </a:r>
            <a:r>
              <a:rPr lang="en-GB" dirty="0" smtClean="0"/>
              <a:t>.day  </a:t>
            </a:r>
          </a:p>
          <a:p>
            <a:pPr lvl="1"/>
            <a:r>
              <a:rPr lang="en-GB" dirty="0" smtClean="0"/>
              <a:t>Over flow rate = 20 – 33 m</a:t>
            </a:r>
            <a:r>
              <a:rPr lang="en-GB" baseline="30000" dirty="0" smtClean="0"/>
              <a:t>3</a:t>
            </a:r>
            <a:r>
              <a:rPr lang="en-GB" dirty="0" smtClean="0"/>
              <a:t>/m</a:t>
            </a:r>
            <a:r>
              <a:rPr lang="en-GB" baseline="30000" dirty="0" smtClean="0"/>
              <a:t>2</a:t>
            </a:r>
            <a:r>
              <a:rPr lang="en-GB" dirty="0" smtClean="0"/>
              <a:t>.day</a:t>
            </a:r>
          </a:p>
          <a:p>
            <a:pPr lvl="1"/>
            <a:r>
              <a:rPr lang="en-GB" dirty="0" smtClean="0"/>
              <a:t>Bottom slope = 8 % for circular tanks and = 1 % for </a:t>
            </a:r>
            <a:r>
              <a:rPr lang="en-GB" dirty="0" smtClean="0"/>
              <a:t>rectangular </a:t>
            </a:r>
            <a:r>
              <a:rPr lang="en-GB" dirty="0" smtClean="0"/>
              <a:t>tanks </a:t>
            </a:r>
          </a:p>
          <a:p>
            <a:r>
              <a:rPr lang="en-GB" dirty="0" smtClean="0"/>
              <a:t>Solids Contact time </a:t>
            </a:r>
          </a:p>
          <a:p>
            <a:pPr lvl="1"/>
            <a:r>
              <a:rPr lang="en-GB" dirty="0" smtClean="0"/>
              <a:t>Min. Flocculation and mixing time = 30 min</a:t>
            </a:r>
          </a:p>
          <a:p>
            <a:pPr lvl="1"/>
            <a:r>
              <a:rPr lang="en-GB" dirty="0" smtClean="0"/>
              <a:t>Min. Settling time 	= 2 hr for turbidity removal</a:t>
            </a:r>
          </a:p>
          <a:p>
            <a:pPr lvl="1">
              <a:buNone/>
            </a:pPr>
            <a:r>
              <a:rPr lang="en-GB" dirty="0" smtClean="0"/>
              <a:t>				= 1 hr for softening </a:t>
            </a:r>
          </a:p>
          <a:p>
            <a:pPr lvl="1"/>
            <a:r>
              <a:rPr lang="en-GB" dirty="0" smtClean="0"/>
              <a:t>Max. Overflow rate 	= 60 m3/m2.day for turbidity removal </a:t>
            </a:r>
          </a:p>
          <a:p>
            <a:pPr lvl="1">
              <a:buNone/>
            </a:pPr>
            <a:r>
              <a:rPr lang="en-GB" dirty="0" smtClean="0"/>
              <a:t>				= 100 m3/m2.day for softening </a:t>
            </a:r>
          </a:p>
          <a:p>
            <a:pPr lvl="1"/>
            <a:r>
              <a:rPr lang="en-GB" dirty="0" smtClean="0"/>
              <a:t>Max. Weir loading 	= 180 m3/m2.day for turbidity removal </a:t>
            </a:r>
          </a:p>
          <a:p>
            <a:pPr lvl="1">
              <a:buNone/>
            </a:pPr>
            <a:r>
              <a:rPr lang="en-GB" dirty="0" smtClean="0"/>
              <a:t>				= 360 m3/m2.day for softening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Sources and Main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Fresh surface water (rivers, lakes, </a:t>
            </a:r>
            <a:r>
              <a:rPr lang="en-US" dirty="0" err="1" smtClean="0"/>
              <a:t>wadis</a:t>
            </a:r>
            <a:r>
              <a:rPr lang="en-US" dirty="0" smtClean="0"/>
              <a:t>, ..)</a:t>
            </a:r>
          </a:p>
          <a:p>
            <a:pPr lvl="1"/>
            <a:r>
              <a:rPr lang="en-US" dirty="0" smtClean="0"/>
              <a:t>Open to pollution of all kinds (e.g. runoff from urban and agricultural area, erosion of soil, industrial and municipal wastes discharges, air pollution)</a:t>
            </a:r>
          </a:p>
          <a:p>
            <a:pPr lvl="1"/>
            <a:r>
              <a:rPr lang="en-US" dirty="0" smtClean="0"/>
              <a:t>Often requires extensive treatment particularly if it is polluted.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Removal of Particulate</a:t>
            </a:r>
            <a:br>
              <a:rPr lang="en-GB" dirty="0" smtClean="0"/>
            </a:br>
            <a:r>
              <a:rPr lang="en-GB" dirty="0" smtClean="0"/>
              <a:t>2. Sedimentation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Example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What size of a rectangular settling tank not over 3.5 m deep, would be required to provide 4250 m</a:t>
            </a:r>
            <a:r>
              <a:rPr lang="en-US" baseline="30000" dirty="0" smtClean="0"/>
              <a:t>3</a:t>
            </a:r>
            <a:r>
              <a:rPr lang="en-US" dirty="0" smtClean="0"/>
              <a:t>/day with at least 4 hours detention and an overflow rate less than 30 m</a:t>
            </a:r>
            <a:r>
              <a:rPr lang="en-US" baseline="30000" dirty="0" smtClean="0"/>
              <a:t>3</a:t>
            </a:r>
            <a:r>
              <a:rPr lang="en-US" dirty="0" smtClean="0"/>
              <a:t>/m</a:t>
            </a:r>
            <a:r>
              <a:rPr lang="en-US" baseline="30000" dirty="0" smtClean="0"/>
              <a:t>2</a:t>
            </a:r>
            <a:r>
              <a:rPr lang="en-US" dirty="0" smtClean="0"/>
              <a:t>.day. </a:t>
            </a:r>
          </a:p>
          <a:p>
            <a:pPr lvl="1"/>
            <a:r>
              <a:rPr lang="en-US" dirty="0" smtClean="0"/>
              <a:t>Using the flow rate of 30 m</a:t>
            </a:r>
            <a:r>
              <a:rPr lang="en-US" baseline="30000" dirty="0" smtClean="0"/>
              <a:t>3</a:t>
            </a:r>
            <a:r>
              <a:rPr lang="en-US" dirty="0" smtClean="0"/>
              <a:t>/m</a:t>
            </a:r>
            <a:r>
              <a:rPr lang="en-US" baseline="30000" dirty="0" smtClean="0"/>
              <a:t>2</a:t>
            </a:r>
            <a:r>
              <a:rPr lang="en-US" dirty="0" smtClean="0"/>
              <a:t>.day: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Surface area, A = Q/V</a:t>
            </a:r>
            <a:r>
              <a:rPr lang="en-US" baseline="-25000" dirty="0" smtClean="0"/>
              <a:t>o</a:t>
            </a:r>
            <a:r>
              <a:rPr lang="en-US" dirty="0" smtClean="0"/>
              <a:t> = (4250 m</a:t>
            </a:r>
            <a:r>
              <a:rPr lang="en-US" baseline="30000" dirty="0" smtClean="0"/>
              <a:t>3</a:t>
            </a:r>
            <a:r>
              <a:rPr lang="en-US" dirty="0" smtClean="0"/>
              <a:t>/day) / (30 m</a:t>
            </a:r>
            <a:r>
              <a:rPr lang="en-US" baseline="30000" dirty="0" smtClean="0"/>
              <a:t>3</a:t>
            </a:r>
            <a:r>
              <a:rPr lang="en-US" dirty="0" smtClean="0"/>
              <a:t>/m</a:t>
            </a:r>
            <a:r>
              <a:rPr lang="en-US" baseline="30000" dirty="0" smtClean="0"/>
              <a:t>2</a:t>
            </a:r>
            <a:r>
              <a:rPr lang="en-US" dirty="0" smtClean="0"/>
              <a:t>/day) = 142 m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Volume of tank, V = A x depth = 142 m</a:t>
            </a:r>
            <a:r>
              <a:rPr lang="en-US" baseline="30000" dirty="0" smtClean="0"/>
              <a:t>2</a:t>
            </a:r>
            <a:r>
              <a:rPr lang="en-US" dirty="0" smtClean="0"/>
              <a:t> x 3.5 m = 497 m</a:t>
            </a:r>
            <a:r>
              <a:rPr lang="en-US" baseline="30000" dirty="0" smtClean="0"/>
              <a:t>3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therefore, detention time, t = V/Q = 497 m</a:t>
            </a:r>
            <a:r>
              <a:rPr lang="en-US" baseline="30000" dirty="0" smtClean="0"/>
              <a:t>3</a:t>
            </a:r>
            <a:r>
              <a:rPr lang="en-US" dirty="0" smtClean="0"/>
              <a:t> / 4250 m</a:t>
            </a:r>
            <a:r>
              <a:rPr lang="en-US" baseline="30000" dirty="0" smtClean="0"/>
              <a:t>3</a:t>
            </a:r>
            <a:r>
              <a:rPr lang="en-US" dirty="0" smtClean="0"/>
              <a:t>/d = 0.117 day = 2.8 hr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t = 2.8 hr &lt; 4.0 hr (not OK)</a:t>
            </a:r>
          </a:p>
          <a:p>
            <a:pPr lvl="1"/>
            <a:r>
              <a:rPr lang="en-US" dirty="0" smtClean="0"/>
              <a:t>Using the detention time of 4 hr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Volume of tank = Q . t  = 4250 m</a:t>
            </a:r>
            <a:r>
              <a:rPr lang="en-US" baseline="30000" dirty="0" smtClean="0"/>
              <a:t>3</a:t>
            </a:r>
            <a:r>
              <a:rPr lang="en-US" dirty="0" smtClean="0"/>
              <a:t>/d x (4/24) d = 708 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A = V/depth = 708 m</a:t>
            </a:r>
            <a:r>
              <a:rPr lang="en-US" baseline="30000" dirty="0" smtClean="0"/>
              <a:t>3</a:t>
            </a:r>
            <a:r>
              <a:rPr lang="en-US" dirty="0" smtClean="0"/>
              <a:t> / 3.5 m = 203 m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Overflow rate, V</a:t>
            </a:r>
            <a:r>
              <a:rPr lang="en-US" baseline="-25000" dirty="0" smtClean="0"/>
              <a:t>o</a:t>
            </a:r>
            <a:r>
              <a:rPr lang="en-US" dirty="0" smtClean="0"/>
              <a:t> = Q/A = 4250 m</a:t>
            </a:r>
            <a:r>
              <a:rPr lang="en-US" baseline="30000" dirty="0" smtClean="0"/>
              <a:t>3</a:t>
            </a:r>
            <a:r>
              <a:rPr lang="en-US" dirty="0" smtClean="0"/>
              <a:t>/d / 203 m</a:t>
            </a:r>
            <a:r>
              <a:rPr lang="en-US" baseline="30000" dirty="0" smtClean="0"/>
              <a:t>2</a:t>
            </a:r>
            <a:r>
              <a:rPr lang="en-US" dirty="0" smtClean="0"/>
              <a:t> = 21 m</a:t>
            </a:r>
            <a:r>
              <a:rPr lang="en-US" baseline="30000" dirty="0" smtClean="0"/>
              <a:t>3</a:t>
            </a:r>
            <a:r>
              <a:rPr lang="en-US" dirty="0" smtClean="0"/>
              <a:t>/m</a:t>
            </a:r>
            <a:r>
              <a:rPr lang="en-US" baseline="30000" dirty="0" smtClean="0"/>
              <a:t>2</a:t>
            </a:r>
            <a:r>
              <a:rPr lang="en-US" dirty="0" smtClean="0"/>
              <a:t>.d &lt; 30 (OK)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therefore, the detention time governs the design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L/W = 3/1 – 5/1, Use L/W = 5/1 therefore, L =5W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A = LW = 5W</a:t>
            </a:r>
            <a:r>
              <a:rPr lang="en-US" baseline="30000" dirty="0" smtClean="0"/>
              <a:t>2</a:t>
            </a:r>
            <a:r>
              <a:rPr lang="en-US" dirty="0" smtClean="0"/>
              <a:t> , therefore, 203 = 5 W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W = 6.4 m and L = 32 m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A = 32 x 6.4 = 204.8 m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and V = 204.8 x 3.5 = 716.8 m</a:t>
            </a:r>
            <a:r>
              <a:rPr lang="en-US" baseline="30000" dirty="0" smtClean="0">
                <a:sym typeface="Wingdings" pitchFamily="2" charset="2"/>
              </a:rPr>
              <a:t>3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t = V/Q = (716.8 m</a:t>
            </a:r>
            <a:r>
              <a:rPr lang="en-US" baseline="30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)/(4250 m</a:t>
            </a:r>
            <a:r>
              <a:rPr lang="en-US" baseline="30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/d) = 0.169 d = 4.05 hr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Vo = Q/A = (4250 m</a:t>
            </a:r>
            <a:r>
              <a:rPr lang="en-US" baseline="30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/d) / (204.8 m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 = 20.8 m</a:t>
            </a:r>
            <a:r>
              <a:rPr lang="en-US" baseline="30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/m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.d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Sources and Main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Seawater </a:t>
            </a:r>
          </a:p>
          <a:p>
            <a:pPr lvl="1"/>
            <a:r>
              <a:rPr lang="en-US" dirty="0" smtClean="0"/>
              <a:t>TDS &gt; 30000 mg/L.</a:t>
            </a:r>
          </a:p>
          <a:p>
            <a:pPr lvl="1"/>
            <a:r>
              <a:rPr lang="en-US" dirty="0" smtClean="0"/>
              <a:t>Requires desalination to make it potable (desalination: removal of dissolved solids – an expensive process)</a:t>
            </a:r>
          </a:p>
          <a:p>
            <a:r>
              <a:rPr lang="en-US" dirty="0" smtClean="0"/>
              <a:t>Reclaimed Wastewater </a:t>
            </a:r>
          </a:p>
          <a:p>
            <a:pPr lvl="1"/>
            <a:r>
              <a:rPr lang="en-US" dirty="0" smtClean="0"/>
              <a:t>Reclaimed water is wastewater that has been treated sufficiently for use in industry and agriculture, and for some municipal applications (irrigation, toilet flushing, street washing)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Quality Standard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Quality is usually judged as the degree to which water conforms to physical, chemical and biological standards/criteria set by user. </a:t>
            </a:r>
          </a:p>
          <a:p>
            <a:r>
              <a:rPr lang="en-US" dirty="0" smtClean="0"/>
              <a:t>Water quality standards/criteria are established in accordance with the intended use of water. </a:t>
            </a:r>
          </a:p>
          <a:p>
            <a:r>
              <a:rPr lang="en-US" dirty="0" smtClean="0"/>
              <a:t>Significance of standards/criteria </a:t>
            </a:r>
          </a:p>
          <a:p>
            <a:pPr lvl="1"/>
            <a:r>
              <a:rPr lang="en-US" dirty="0" smtClean="0"/>
              <a:t>Determine whether treatment of water is required. </a:t>
            </a:r>
          </a:p>
          <a:p>
            <a:pPr lvl="1"/>
            <a:r>
              <a:rPr lang="en-US" dirty="0" smtClean="0"/>
              <a:t>Determine what processes are to be used to achieve the desired quality.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Quality Standard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Drinking Water Standards</a:t>
            </a:r>
          </a:p>
          <a:p>
            <a:pPr lvl="1"/>
            <a:r>
              <a:rPr lang="en-US" dirty="0" smtClean="0"/>
              <a:t>Drinking water standards specify the maximum/optimum levels of contaminants in drinking water for the protection of human health. </a:t>
            </a:r>
          </a:p>
          <a:p>
            <a:pPr lvl="1"/>
            <a:r>
              <a:rPr lang="en-US" dirty="0" smtClean="0"/>
              <a:t>Examples </a:t>
            </a:r>
          </a:p>
          <a:p>
            <a:pPr lvl="2"/>
            <a:r>
              <a:rPr lang="en-US" dirty="0" smtClean="0"/>
              <a:t>Standards of Saudi Arabian Standards Organization (SASO)</a:t>
            </a:r>
          </a:p>
          <a:p>
            <a:pPr lvl="2"/>
            <a:r>
              <a:rPr lang="en-US" dirty="0" smtClean="0"/>
              <a:t>Standards of US Environmental Protection Agency (EPA)</a:t>
            </a:r>
          </a:p>
          <a:p>
            <a:pPr lvl="2"/>
            <a:r>
              <a:rPr lang="en-US" dirty="0" smtClean="0"/>
              <a:t>World health organization (WHO) guidelines.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Quality Standard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Quality Criteria for Wastewater Disposal and Reuse. </a:t>
            </a:r>
          </a:p>
          <a:p>
            <a:pPr lvl="1"/>
            <a:r>
              <a:rPr lang="en-US" dirty="0" smtClean="0"/>
              <a:t>Authorities should specify quality criteria for treated water for each type of disposal and reuse options. </a:t>
            </a:r>
          </a:p>
          <a:p>
            <a:pPr lvl="1"/>
            <a:r>
              <a:rPr lang="en-US" dirty="0" smtClean="0"/>
              <a:t>For example, in the USA, BOD or SS values in the effluent are set not to exceed an average of 30 mg/L; and the fecal coliform limit is 200/ 100 ml. </a:t>
            </a:r>
          </a:p>
          <a:p>
            <a:pPr lvl="1"/>
            <a:r>
              <a:rPr lang="en-US" dirty="0" smtClean="0"/>
              <a:t>In Saudi Arabia, the ministry of water and electricity  issued criteria for reuse of reclaimed water for agricultural irrigation.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cof-cof.ca/wp-content/uploads/2012/03/Surface-Water-Treatment-Plant.gif"/>
          <p:cNvPicPr>
            <a:picLocks noChangeAspect="1" noChangeArrowheads="1"/>
          </p:cNvPicPr>
          <p:nvPr/>
        </p:nvPicPr>
        <p:blipFill>
          <a:blip r:embed="rId2" cstate="print"/>
          <a:srcRect t="14744"/>
          <a:stretch>
            <a:fillRect/>
          </a:stretch>
        </p:blipFill>
        <p:spPr bwMode="auto">
          <a:xfrm>
            <a:off x="304800" y="1447800"/>
            <a:ext cx="85344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1768</Words>
  <Application>Microsoft Office PowerPoint</Application>
  <PresentationFormat>On-screen Show (4:3)</PresentationFormat>
  <Paragraphs>335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Water Sources and Quality</vt:lpstr>
      <vt:lpstr>Water Sources and Main Characteristics</vt:lpstr>
      <vt:lpstr>Water Sources and Main Characteristics</vt:lpstr>
      <vt:lpstr>Water Sources and Main Characteristics</vt:lpstr>
      <vt:lpstr>Water Quality Standard </vt:lpstr>
      <vt:lpstr>Water Quality Standard </vt:lpstr>
      <vt:lpstr>Water Quality Standard </vt:lpstr>
      <vt:lpstr>Water Treatment</vt:lpstr>
      <vt:lpstr>Water Treatment</vt:lpstr>
      <vt:lpstr>Water Treatment</vt:lpstr>
      <vt:lpstr>Water Treatment</vt:lpstr>
      <vt:lpstr>Water Treatment</vt:lpstr>
      <vt:lpstr>Water Treatment</vt:lpstr>
      <vt:lpstr>Removal of Particulate  1. Coagulation and Flocculation</vt:lpstr>
      <vt:lpstr>Removal of Particulate  1. Coagulation and Flocculation</vt:lpstr>
      <vt:lpstr>Removal of Particulate  1. Coagulation and Flocculation</vt:lpstr>
      <vt:lpstr>Removal of Particulate  1. Coagulation and Flocculation</vt:lpstr>
      <vt:lpstr>Removal of Particulate  1. Coagulation and Flocculation</vt:lpstr>
      <vt:lpstr>Removal of Particulate  1. Coagulation and Flocculation</vt:lpstr>
      <vt:lpstr>Removal of Particulate  1. Coagulation and Flocculation</vt:lpstr>
      <vt:lpstr>Removal of Particulate  1. Coagulation and Flocculation</vt:lpstr>
      <vt:lpstr>Removal of Particulate  1. Coagulation and Flocculation</vt:lpstr>
      <vt:lpstr>Removal of Particulate  1. Coagulation and Flocculation</vt:lpstr>
      <vt:lpstr>Removal of Particulate  1. Coagulation and Flocculation</vt:lpstr>
      <vt:lpstr>Removal of Particulate 2. Sedimentation </vt:lpstr>
      <vt:lpstr>Removal of Particulate 2. Sedimentation </vt:lpstr>
      <vt:lpstr>Removal of Particulate 2. Sedimentation </vt:lpstr>
      <vt:lpstr>Removal of Particulate 2. Sedimentation </vt:lpstr>
      <vt:lpstr>Removal of Particulate 2. Sedimentation </vt:lpstr>
      <vt:lpstr>Removal of Particulate 2. Sedimentation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Sources and Quality</dc:title>
  <dc:creator>maamin</dc:creator>
  <cp:lastModifiedBy>maamin</cp:lastModifiedBy>
  <cp:revision>51</cp:revision>
  <dcterms:created xsi:type="dcterms:W3CDTF">2013-02-20T09:25:49Z</dcterms:created>
  <dcterms:modified xsi:type="dcterms:W3CDTF">2013-03-01T11:12:19Z</dcterms:modified>
</cp:coreProperties>
</file>