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5" r:id="rId2"/>
    <p:sldId id="276" r:id="rId3"/>
    <p:sldId id="290" r:id="rId4"/>
    <p:sldId id="277" r:id="rId5"/>
    <p:sldId id="291" r:id="rId6"/>
    <p:sldId id="282" r:id="rId7"/>
    <p:sldId id="292" r:id="rId8"/>
    <p:sldId id="283" r:id="rId9"/>
    <p:sldId id="279" r:id="rId10"/>
    <p:sldId id="284" r:id="rId11"/>
    <p:sldId id="285" r:id="rId12"/>
    <p:sldId id="293" r:id="rId13"/>
    <p:sldId id="286" r:id="rId14"/>
    <p:sldId id="294" r:id="rId15"/>
    <p:sldId id="287" r:id="rId16"/>
    <p:sldId id="289" r:id="rId17"/>
    <p:sldId id="278" r:id="rId18"/>
    <p:sldId id="288" r:id="rId19"/>
    <p:sldId id="271"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zanne Sonnier" initials="" lastIdx="6" clrIdx="0"/>
  <p:cmAuthor id="1" name="Ji Kim" initials="JK"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E4B62A-AAC1-416F-AC55-430448060E58}" v="5" dt="2018-08-11T21:16:01.2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4" d="100"/>
          <a:sy n="84" d="100"/>
        </p:scale>
        <p:origin x="115" y="13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by Lewis" userId="13d6ce0e51e855a8" providerId="LiveId" clId="{57E4B62A-AAC1-416F-AC55-430448060E58}"/>
    <pc:docChg chg="custSel modSld">
      <pc:chgData name="Abby Lewis" userId="13d6ce0e51e855a8" providerId="LiveId" clId="{57E4B62A-AAC1-416F-AC55-430448060E58}" dt="2018-08-11T21:16:01.258" v="4"/>
      <pc:docMkLst>
        <pc:docMk/>
      </pc:docMkLst>
      <pc:sldChg chg="addSp delSp modSp delCm modCm">
        <pc:chgData name="Abby Lewis" userId="13d6ce0e51e855a8" providerId="LiveId" clId="{57E4B62A-AAC1-416F-AC55-430448060E58}" dt="2018-08-11T21:16:01.258" v="4"/>
        <pc:sldMkLst>
          <pc:docMk/>
          <pc:sldMk cId="1228894110" sldId="294"/>
        </pc:sldMkLst>
        <pc:spChg chg="del">
          <ac:chgData name="Abby Lewis" userId="13d6ce0e51e855a8" providerId="LiveId" clId="{57E4B62A-AAC1-416F-AC55-430448060E58}" dt="2018-08-11T21:15:45.911" v="1" actId="478"/>
          <ac:spMkLst>
            <pc:docMk/>
            <pc:sldMk cId="1228894110" sldId="294"/>
            <ac:spMk id="2" creationId="{044549E5-3917-4FFC-86EB-9E0DAB210E72}"/>
          </ac:spMkLst>
        </pc:spChg>
        <pc:spChg chg="mod">
          <ac:chgData name="Abby Lewis" userId="13d6ce0e51e855a8" providerId="LiveId" clId="{57E4B62A-AAC1-416F-AC55-430448060E58}" dt="2018-08-11T21:15:54.917" v="3" actId="1076"/>
          <ac:spMkLst>
            <pc:docMk/>
            <pc:sldMk cId="1228894110" sldId="294"/>
            <ac:spMk id="3" creationId="{88451436-3FAF-4C05-A5A6-35F23B23FAA3}"/>
          </ac:spMkLst>
        </pc:spChg>
        <pc:spChg chg="add del mod">
          <ac:chgData name="Abby Lewis" userId="13d6ce0e51e855a8" providerId="LiveId" clId="{57E4B62A-AAC1-416F-AC55-430448060E58}" dt="2018-08-11T21:15:48.741" v="2" actId="478"/>
          <ac:spMkLst>
            <pc:docMk/>
            <pc:sldMk cId="1228894110" sldId="294"/>
            <ac:spMk id="5" creationId="{3A48B31C-C65B-4954-96BE-7AB53B7DE3E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8/11/2018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8/11/2018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8/11/2018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6170A-4485-4F2D-8A79-B26D9498F64C}"/>
              </a:ext>
            </a:extLst>
          </p:cNvPr>
          <p:cNvSpPr>
            <a:spLocks noGrp="1"/>
          </p:cNvSpPr>
          <p:nvPr>
            <p:ph type="title"/>
          </p:nvPr>
        </p:nvSpPr>
        <p:spPr>
          <a:xfrm>
            <a:off x="958689" y="1239716"/>
            <a:ext cx="8596668" cy="3604255"/>
          </a:xfrm>
        </p:spPr>
        <p:txBody>
          <a:bodyPr>
            <a:noAutofit/>
          </a:bodyPr>
          <a:lstStyle/>
          <a:p>
            <a:r>
              <a:rPr lang="en-US" sz="4800" dirty="0">
                <a:solidFill>
                  <a:schemeClr val="tx1"/>
                </a:solidFill>
                <a:latin typeface="Calibri" panose="020F0502020204030204" pitchFamily="34" charset="0"/>
                <a:cs typeface="Calibri" panose="020F0502020204030204" pitchFamily="34" charset="0"/>
              </a:rPr>
              <a:t>Chapter 20</a:t>
            </a:r>
            <a:br>
              <a:rPr lang="en-US" sz="4800" dirty="0">
                <a:solidFill>
                  <a:schemeClr val="tx1"/>
                </a:solidFill>
                <a:latin typeface="Calibri" panose="020F0502020204030204" pitchFamily="34" charset="0"/>
                <a:cs typeface="Calibri" panose="020F0502020204030204" pitchFamily="34" charset="0"/>
              </a:rPr>
            </a:br>
            <a:br>
              <a:rPr lang="en-US" sz="4800" dirty="0">
                <a:solidFill>
                  <a:schemeClr val="tx1"/>
                </a:solidFill>
                <a:latin typeface="Calibri" panose="020F0502020204030204" pitchFamily="34" charset="0"/>
                <a:cs typeface="Calibri" panose="020F0502020204030204" pitchFamily="34" charset="0"/>
              </a:rPr>
            </a:br>
            <a:r>
              <a:rPr lang="en-US" sz="4800" dirty="0">
                <a:solidFill>
                  <a:schemeClr val="tx1"/>
                </a:solidFill>
                <a:latin typeface="Calibri" panose="020F0502020204030204" pitchFamily="34" charset="0"/>
                <a:cs typeface="Calibri" panose="020F0502020204030204" pitchFamily="34" charset="0"/>
              </a:rPr>
              <a:t>Valuing Life and Other Nonmonetary Benefits</a:t>
            </a:r>
          </a:p>
        </p:txBody>
      </p:sp>
    </p:spTree>
    <p:extLst>
      <p:ext uri="{BB962C8B-B14F-4D97-AF65-F5344CB8AC3E}">
        <p14:creationId xmlns:p14="http://schemas.microsoft.com/office/powerpoint/2010/main" val="2240624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549E5-3917-4FFC-86EB-9E0DAB210E72}"/>
              </a:ext>
            </a:extLst>
          </p:cNvPr>
          <p:cNvSpPr>
            <a:spLocks noGrp="1"/>
          </p:cNvSpPr>
          <p:nvPr>
            <p:ph type="title"/>
          </p:nvPr>
        </p:nvSpPr>
        <p:spPr>
          <a:xfrm>
            <a:off x="439942" y="315546"/>
            <a:ext cx="8596668" cy="1320800"/>
          </a:xfrm>
        </p:spPr>
        <p:txBody>
          <a:bodyPr>
            <a:normAutofit/>
          </a:bodyPr>
          <a:lstStyle/>
          <a:p>
            <a:r>
              <a:rPr lang="en-US" dirty="0">
                <a:solidFill>
                  <a:schemeClr val="tx1"/>
                </a:solidFill>
                <a:latin typeface="Calibri" panose="020F0502020204030204" pitchFamily="34" charset="0"/>
                <a:cs typeface="Calibri" panose="020F0502020204030204" pitchFamily="34" charset="0"/>
              </a:rPr>
              <a:t>Empirical Estimates of the Value of a Statistical Life</a:t>
            </a:r>
            <a:endParaRPr lang="en-US" dirty="0"/>
          </a:p>
        </p:txBody>
      </p:sp>
      <p:sp>
        <p:nvSpPr>
          <p:cNvPr id="3" name="Content Placeholder 2">
            <a:extLst>
              <a:ext uri="{FF2B5EF4-FFF2-40B4-BE49-F238E27FC236}">
                <a16:creationId xmlns:a16="http://schemas.microsoft.com/office/drawing/2014/main" id="{488CF8B4-16EE-4255-8AA3-2D40B7A4F308}"/>
              </a:ext>
            </a:extLst>
          </p:cNvPr>
          <p:cNvSpPr txBox="1">
            <a:spLocks/>
          </p:cNvSpPr>
          <p:nvPr/>
        </p:nvSpPr>
        <p:spPr>
          <a:xfrm>
            <a:off x="439942" y="1636346"/>
            <a:ext cx="8596668" cy="4378568"/>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The general form of the estimation depends in part on the nature of the wage and risk information that is available, such as whether the data pertain to annual earnings or hourly wage rates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most reliable estimates are those based on fatality rate estimates using data from the U.S. Bureau of Labor Statistics’ Census of Fatal Occupational Injuries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In general, the people who earn the highest incomes in our society also have fairly low-risk jobs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Economists cannot yet pinpoint the value of statistical life that is appropriate in every particular instance; however, the knowledge acquired thus far is considered sufficient</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61184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549E5-3917-4FFC-86EB-9E0DAB210E72}"/>
              </a:ext>
            </a:extLst>
          </p:cNvPr>
          <p:cNvSpPr>
            <a:spLocks noGrp="1"/>
          </p:cNvSpPr>
          <p:nvPr>
            <p:ph type="title"/>
          </p:nvPr>
        </p:nvSpPr>
        <p:spPr>
          <a:xfrm>
            <a:off x="676656" y="341923"/>
            <a:ext cx="8596668" cy="784849"/>
          </a:xfrm>
        </p:spPr>
        <p:txBody>
          <a:bodyPr>
            <a:normAutofit/>
          </a:bodyPr>
          <a:lstStyle/>
          <a:p>
            <a:r>
              <a:rPr lang="en-US" dirty="0">
                <a:solidFill>
                  <a:schemeClr val="tx1"/>
                </a:solidFill>
                <a:latin typeface="Calibri" panose="020F0502020204030204" pitchFamily="34" charset="0"/>
                <a:cs typeface="Calibri" panose="020F0502020204030204" pitchFamily="34" charset="0"/>
              </a:rPr>
              <a:t>Value of Risks to Life for Regulatory Policies</a:t>
            </a:r>
            <a:endParaRPr lang="en-US" dirty="0"/>
          </a:p>
        </p:txBody>
      </p:sp>
      <p:sp>
        <p:nvSpPr>
          <p:cNvPr id="3" name="Content Placeholder 2">
            <a:extLst>
              <a:ext uri="{FF2B5EF4-FFF2-40B4-BE49-F238E27FC236}">
                <a16:creationId xmlns:a16="http://schemas.microsoft.com/office/drawing/2014/main" id="{889D92C4-F632-4229-97A7-B4656D6CD31C}"/>
              </a:ext>
            </a:extLst>
          </p:cNvPr>
          <p:cNvSpPr txBox="1">
            <a:spLocks/>
          </p:cNvSpPr>
          <p:nvPr/>
        </p:nvSpPr>
        <p:spPr>
          <a:xfrm>
            <a:off x="676656" y="1126772"/>
            <a:ext cx="8596668" cy="5230066"/>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For the most part, regulatory agencies have used estimates drawn from the labor market value of a statistical life literature to value the benefits of regulations that reduce risks to life</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Examine the government policies that have actually been pursued in the social regulation area to see the extent to which they conform with an appropriate value of a statistical life</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Because of agencies’ restrictive statutory guidance, the amounts that are actually spent to reduce risks to life are often quite different and may bear little relationship to the benefit values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the columns of statistics that give the cost per expected life saved by each of the programs, the cost per normalized life saved, and the cost per expected life-year saved</a:t>
            </a:r>
          </a:p>
        </p:txBody>
      </p:sp>
    </p:spTree>
    <p:extLst>
      <p:ext uri="{BB962C8B-B14F-4D97-AF65-F5344CB8AC3E}">
        <p14:creationId xmlns:p14="http://schemas.microsoft.com/office/powerpoint/2010/main" val="3194965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9D92C4-F632-4229-97A7-B4656D6CD31C}"/>
              </a:ext>
            </a:extLst>
          </p:cNvPr>
          <p:cNvSpPr txBox="1">
            <a:spLocks/>
          </p:cNvSpPr>
          <p:nvPr/>
        </p:nvSpPr>
        <p:spPr>
          <a:xfrm>
            <a:off x="676656" y="813967"/>
            <a:ext cx="8596668" cy="5230066"/>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All regulations from the U.S. Department of Transportation—the National Highway Traffic Safety Administration and the Federal Aviation Administration—pass a benefit-cost test</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In contrast, during the regulatory era virtually every regulation by the EPA and OSHA fails a benefit-cost test because of the restrictive nature of their legislative mandates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In general, it is not necessary to pinpoint the exact value of a statistical life that is appropriate for any government policy</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Widespread criticism of the checkered historical record with respect to the cost per expected life saved also may have prompted government agencies to structure policies without such imbalances between benefits and costs</a:t>
            </a:r>
          </a:p>
        </p:txBody>
      </p:sp>
    </p:spTree>
    <p:extLst>
      <p:ext uri="{BB962C8B-B14F-4D97-AF65-F5344CB8AC3E}">
        <p14:creationId xmlns:p14="http://schemas.microsoft.com/office/powerpoint/2010/main" val="341921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549E5-3917-4FFC-86EB-9E0DAB210E72}"/>
              </a:ext>
            </a:extLst>
          </p:cNvPr>
          <p:cNvSpPr>
            <a:spLocks noGrp="1"/>
          </p:cNvSpPr>
          <p:nvPr>
            <p:ph type="title"/>
          </p:nvPr>
        </p:nvSpPr>
        <p:spPr>
          <a:xfrm>
            <a:off x="676656" y="429847"/>
            <a:ext cx="8596668" cy="862623"/>
          </a:xfrm>
        </p:spPr>
        <p:txBody>
          <a:bodyPr>
            <a:normAutofit/>
          </a:bodyPr>
          <a:lstStyle/>
          <a:p>
            <a:r>
              <a:rPr lang="en-US" dirty="0">
                <a:solidFill>
                  <a:schemeClr val="tx1"/>
                </a:solidFill>
                <a:latin typeface="Calibri" panose="020F0502020204030204" pitchFamily="34" charset="0"/>
                <a:cs typeface="Calibri" panose="020F0502020204030204" pitchFamily="34" charset="0"/>
              </a:rPr>
              <a:t>Survey Approaches to Valuing Policy Effects</a:t>
            </a:r>
            <a:endParaRPr lang="en-US" dirty="0"/>
          </a:p>
        </p:txBody>
      </p:sp>
      <p:sp>
        <p:nvSpPr>
          <p:cNvPr id="3" name="Content Placeholder 2">
            <a:extLst>
              <a:ext uri="{FF2B5EF4-FFF2-40B4-BE49-F238E27FC236}">
                <a16:creationId xmlns:a16="http://schemas.microsoft.com/office/drawing/2014/main" id="{88451436-3FAF-4C05-A5A6-35F23B23FAA3}"/>
              </a:ext>
            </a:extLst>
          </p:cNvPr>
          <p:cNvSpPr txBox="1">
            <a:spLocks/>
          </p:cNvSpPr>
          <p:nvPr/>
        </p:nvSpPr>
        <p:spPr>
          <a:xfrm>
            <a:off x="676656" y="1494693"/>
            <a:ext cx="8596668" cy="4440115"/>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In many circumstances, there is not readily available market data that can be used to estimate either implicit or explicit prices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Because of this, surveys and survey data have become the dominant methodology for assessing environmental benefits </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Contingent valuation: term used to describe studies that attempt to replicate the hedonic market estimate approach used to analyze quality-adjusted wage-risk tradeoffs and similar factors using survey data</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82870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451436-3FAF-4C05-A5A6-35F23B23FAA3}"/>
              </a:ext>
            </a:extLst>
          </p:cNvPr>
          <p:cNvSpPr txBox="1">
            <a:spLocks/>
          </p:cNvSpPr>
          <p:nvPr/>
        </p:nvSpPr>
        <p:spPr>
          <a:xfrm>
            <a:off x="713232" y="1034452"/>
            <a:ext cx="8596668" cy="4789095"/>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Various approaches to stated preference studies</a:t>
            </a:r>
          </a:p>
          <a:p>
            <a:pPr lvl="1"/>
            <a:r>
              <a:rPr lang="en-US" dirty="0">
                <a:latin typeface="Calibri" panose="020F0502020204030204" pitchFamily="34" charset="0"/>
                <a:cs typeface="Calibri" panose="020F0502020204030204" pitchFamily="34" charset="0"/>
              </a:rPr>
              <a:t>1) Ask individuals how much a particular benefit would be worth to them (one-step procedure)</a:t>
            </a:r>
          </a:p>
          <a:p>
            <a:pPr lvl="1"/>
            <a:r>
              <a:rPr lang="en-US" dirty="0">
                <a:latin typeface="Calibri" panose="020F0502020204030204" pitchFamily="34" charset="0"/>
                <a:cs typeface="Calibri" panose="020F0502020204030204" pitchFamily="34" charset="0"/>
              </a:rPr>
              <a:t>2) The individual first answers the open-ended question and then is asked whether he or she would be willing to pay a small amount more than the initial response</a:t>
            </a:r>
          </a:p>
          <a:p>
            <a:pPr lvl="1"/>
            <a:r>
              <a:rPr lang="en-US" dirty="0">
                <a:latin typeface="Calibri" panose="020F0502020204030204" pitchFamily="34" charset="0"/>
                <a:cs typeface="Calibri" panose="020F0502020204030204" pitchFamily="34" charset="0"/>
              </a:rPr>
              <a:t>3) Instead of asking open-ended questions, individuals are given a series of bids, and they would then have to determine how high or low they would go</a:t>
            </a:r>
          </a:p>
          <a:p>
            <a:pPr lvl="1"/>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underlying issue is how the survey questions can be best framed to elicit the true underlying economic values that individuals have</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A fundamental difficulty of survey studies is that some individuals often may not give thoughtful or meaningful responses to the question</a:t>
            </a:r>
          </a:p>
        </p:txBody>
      </p:sp>
    </p:spTree>
    <p:extLst>
      <p:ext uri="{BB962C8B-B14F-4D97-AF65-F5344CB8AC3E}">
        <p14:creationId xmlns:p14="http://schemas.microsoft.com/office/powerpoint/2010/main" val="1228894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549E5-3917-4FFC-86EB-9E0DAB210E72}"/>
              </a:ext>
            </a:extLst>
          </p:cNvPr>
          <p:cNvSpPr>
            <a:spLocks noGrp="1"/>
          </p:cNvSpPr>
          <p:nvPr>
            <p:ph type="title"/>
          </p:nvPr>
        </p:nvSpPr>
        <p:spPr>
          <a:xfrm>
            <a:off x="676656" y="623277"/>
            <a:ext cx="8596668" cy="865336"/>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Valuation of Air Quality</a:t>
            </a:r>
            <a:endParaRPr lang="en-US" sz="2800" dirty="0"/>
          </a:p>
        </p:txBody>
      </p:sp>
      <p:sp>
        <p:nvSpPr>
          <p:cNvPr id="3" name="Content Placeholder 2">
            <a:extLst>
              <a:ext uri="{FF2B5EF4-FFF2-40B4-BE49-F238E27FC236}">
                <a16:creationId xmlns:a16="http://schemas.microsoft.com/office/drawing/2014/main" id="{139A7FE8-574D-4011-8AA6-34F1FAA248E7}"/>
              </a:ext>
            </a:extLst>
          </p:cNvPr>
          <p:cNvSpPr txBox="1">
            <a:spLocks/>
          </p:cNvSpPr>
          <p:nvPr/>
        </p:nvSpPr>
        <p:spPr>
          <a:xfrm>
            <a:off x="676656" y="1488613"/>
            <a:ext cx="8596668" cy="388077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Two approaches used to value air quality</a:t>
            </a:r>
          </a:p>
          <a:p>
            <a:pPr lvl="1"/>
            <a:r>
              <a:rPr lang="en-US" dirty="0">
                <a:latin typeface="Calibri" panose="020F0502020204030204" pitchFamily="34" charset="0"/>
                <a:cs typeface="Calibri" panose="020F0502020204030204" pitchFamily="34" charset="0"/>
              </a:rPr>
              <a:t>1) In the first, a hedonic rent-gradient equation for the Los Angeles area was estimated, analyzing the relationship of home sale prices to a variety of factors likely to influence house price</a:t>
            </a:r>
          </a:p>
          <a:p>
            <a:pPr lvl="1"/>
            <a:r>
              <a:rPr lang="en-US" dirty="0">
                <a:latin typeface="Calibri" panose="020F0502020204030204" pitchFamily="34" charset="0"/>
                <a:cs typeface="Calibri" panose="020F0502020204030204" pitchFamily="34" charset="0"/>
              </a:rPr>
              <a:t>2) In the second, a survey approach was used to assess the amount that individuals would be willing to pay in terms of a higher utility bill to achieve cleaner air</a:t>
            </a:r>
          </a:p>
          <a:p>
            <a:pPr marL="0" indent="0">
              <a:buFont typeface="Wingdings 3" charset="2"/>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results suggest that at least in this case, overstatement of valuations in surveys may not be a problem, although this conclusion may not be true more generally</a:t>
            </a:r>
          </a:p>
        </p:txBody>
      </p:sp>
    </p:spTree>
    <p:extLst>
      <p:ext uri="{BB962C8B-B14F-4D97-AF65-F5344CB8AC3E}">
        <p14:creationId xmlns:p14="http://schemas.microsoft.com/office/powerpoint/2010/main" val="19098699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549E5-3917-4FFC-86EB-9E0DAB210E72}"/>
              </a:ext>
            </a:extLst>
          </p:cNvPr>
          <p:cNvSpPr>
            <a:spLocks noGrp="1"/>
          </p:cNvSpPr>
          <p:nvPr>
            <p:ph type="title"/>
          </p:nvPr>
        </p:nvSpPr>
        <p:spPr>
          <a:xfrm>
            <a:off x="633373" y="591310"/>
            <a:ext cx="8596668" cy="692368"/>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Supplementary Nature of the Survey Approach</a:t>
            </a:r>
          </a:p>
        </p:txBody>
      </p:sp>
      <p:sp>
        <p:nvSpPr>
          <p:cNvPr id="3" name="Content Placeholder 2">
            <a:extLst>
              <a:ext uri="{FF2B5EF4-FFF2-40B4-BE49-F238E27FC236}">
                <a16:creationId xmlns:a16="http://schemas.microsoft.com/office/drawing/2014/main" id="{139A7FE8-574D-4011-8AA6-34F1FAA248E7}"/>
              </a:ext>
            </a:extLst>
          </p:cNvPr>
          <p:cNvSpPr txBox="1">
            <a:spLocks/>
          </p:cNvSpPr>
          <p:nvPr/>
        </p:nvSpPr>
        <p:spPr>
          <a:xfrm>
            <a:off x="633373" y="2180981"/>
            <a:ext cx="8596668" cy="3725225"/>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Overall, survey approaches to establishing the benefits of social regulation represent an important complement to analyses using market data</a:t>
            </a:r>
          </a:p>
          <a:p>
            <a:pPr marL="0" indent="0">
              <a:buFont typeface="Wingdings 3" charset="2"/>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survey methodology should still be regarded as best used to substitute for market valuations when they are unavailable</a:t>
            </a:r>
          </a:p>
        </p:txBody>
      </p:sp>
    </p:spTree>
    <p:extLst>
      <p:ext uri="{BB962C8B-B14F-4D97-AF65-F5344CB8AC3E}">
        <p14:creationId xmlns:p14="http://schemas.microsoft.com/office/powerpoint/2010/main" val="25728841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65374-C839-471B-8637-A5F8D5F6F331}"/>
              </a:ext>
            </a:extLst>
          </p:cNvPr>
          <p:cNvSpPr>
            <a:spLocks noGrp="1"/>
          </p:cNvSpPr>
          <p:nvPr>
            <p:ph type="title"/>
          </p:nvPr>
        </p:nvSpPr>
        <p:spPr>
          <a:xfrm>
            <a:off x="633373" y="623278"/>
            <a:ext cx="8596668" cy="1012092"/>
          </a:xfrm>
        </p:spPr>
        <p:txBody>
          <a:bodyPr/>
          <a:lstStyle/>
          <a:p>
            <a:r>
              <a:rPr lang="en-US" dirty="0">
                <a:solidFill>
                  <a:schemeClr val="tx1"/>
                </a:solidFill>
                <a:latin typeface="Calibri" panose="020F0502020204030204" pitchFamily="34" charset="0"/>
                <a:cs typeface="Calibri" panose="020F0502020204030204" pitchFamily="34" charset="0"/>
              </a:rPr>
              <a:t>Sensitivity Analysis and Cost Effectiveness</a:t>
            </a:r>
          </a:p>
        </p:txBody>
      </p:sp>
      <p:sp>
        <p:nvSpPr>
          <p:cNvPr id="3" name="Content Placeholder 2">
            <a:extLst>
              <a:ext uri="{FF2B5EF4-FFF2-40B4-BE49-F238E27FC236}">
                <a16:creationId xmlns:a16="http://schemas.microsoft.com/office/drawing/2014/main" id="{BF0F80B4-97EB-43EA-87EA-A06BE32FB66D}"/>
              </a:ext>
            </a:extLst>
          </p:cNvPr>
          <p:cNvSpPr txBox="1">
            <a:spLocks/>
          </p:cNvSpPr>
          <p:nvPr/>
        </p:nvSpPr>
        <p:spPr>
          <a:xfrm>
            <a:off x="633373" y="1926004"/>
            <a:ext cx="8596668" cy="3725225"/>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Typically, it will not be feasible to place dollar values on all outcomes of interest</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One could undertake a cost-effectiveness analysis to analyze the cost per unit outcome achieved, and if there are multiple outcomes that one would wish to value but cannot, one can perform a sensitivity analysis assigning different relative weights to them to convert all of the health effects into a common cost-effectiveness index</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the calculations that formed the basis for resolving the debate over the OSHA hazard communication regulation</a:t>
            </a:r>
          </a:p>
        </p:txBody>
      </p:sp>
    </p:spTree>
    <p:extLst>
      <p:ext uri="{BB962C8B-B14F-4D97-AF65-F5344CB8AC3E}">
        <p14:creationId xmlns:p14="http://schemas.microsoft.com/office/powerpoint/2010/main" val="3770337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65374-C839-471B-8637-A5F8D5F6F331}"/>
              </a:ext>
            </a:extLst>
          </p:cNvPr>
          <p:cNvSpPr>
            <a:spLocks noGrp="1"/>
          </p:cNvSpPr>
          <p:nvPr>
            <p:ph type="title"/>
          </p:nvPr>
        </p:nvSpPr>
        <p:spPr>
          <a:xfrm>
            <a:off x="633373" y="276469"/>
            <a:ext cx="8596668" cy="976923"/>
          </a:xfrm>
        </p:spPr>
        <p:txBody>
          <a:bodyPr/>
          <a:lstStyle/>
          <a:p>
            <a:r>
              <a:rPr lang="en-US" dirty="0">
                <a:solidFill>
                  <a:schemeClr val="tx1"/>
                </a:solidFill>
                <a:latin typeface="Calibri" panose="020F0502020204030204" pitchFamily="34" charset="0"/>
                <a:cs typeface="Calibri" panose="020F0502020204030204" pitchFamily="34" charset="0"/>
              </a:rPr>
              <a:t>Risk-Risk Analysis</a:t>
            </a:r>
          </a:p>
        </p:txBody>
      </p:sp>
      <p:sp>
        <p:nvSpPr>
          <p:cNvPr id="3" name="Content Placeholder 2">
            <a:extLst>
              <a:ext uri="{FF2B5EF4-FFF2-40B4-BE49-F238E27FC236}">
                <a16:creationId xmlns:a16="http://schemas.microsoft.com/office/drawing/2014/main" id="{423DFEF3-7001-4DB8-89CD-020C78D36A9A}"/>
              </a:ext>
            </a:extLst>
          </p:cNvPr>
          <p:cNvSpPr txBox="1">
            <a:spLocks/>
          </p:cNvSpPr>
          <p:nvPr/>
        </p:nvSpPr>
        <p:spPr>
          <a:xfrm>
            <a:off x="633373" y="1253392"/>
            <a:ext cx="8596668" cy="5077558"/>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Two classes of costs can be identified under the general heading of risk-risk analysis</a:t>
            </a:r>
          </a:p>
          <a:p>
            <a:pPr lvl="1"/>
            <a:r>
              <a:rPr lang="en-US" dirty="0">
                <a:latin typeface="Calibri" panose="020F0502020204030204" pitchFamily="34" charset="0"/>
                <a:cs typeface="Calibri" panose="020F0502020204030204" pitchFamily="34" charset="0"/>
              </a:rPr>
              <a:t>1) A direct risk-risk tradeoff arises from regulatory efforts</a:t>
            </a:r>
          </a:p>
          <a:p>
            <a:pPr lvl="1"/>
            <a:r>
              <a:rPr lang="en-US" dirty="0">
                <a:latin typeface="Calibri" panose="020F0502020204030204" pitchFamily="34" charset="0"/>
                <a:cs typeface="Calibri" panose="020F0502020204030204" pitchFamily="34" charset="0"/>
              </a:rPr>
              <a:t>2) Risk regulations stimulate economic activity</a:t>
            </a:r>
          </a:p>
          <a:p>
            <a:pPr lvl="1"/>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newest form of risk-risk analysis, regulatory expenditures, has drawn on the negative relationship between individual income and mortality</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Although the theoretical relationships are not controversial, the exact value of the regulatory expenditure that will lead to a statistical death remains a matter of debate</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W. Kip </a:t>
            </a:r>
            <a:r>
              <a:rPr lang="en-US" dirty="0" err="1">
                <a:latin typeface="Calibri" panose="020F0502020204030204" pitchFamily="34" charset="0"/>
                <a:cs typeface="Calibri" panose="020F0502020204030204" pitchFamily="34" charset="0"/>
              </a:rPr>
              <a:t>Viscusi’s</a:t>
            </a:r>
            <a:r>
              <a:rPr lang="en-US" dirty="0">
                <a:latin typeface="Calibri" panose="020F0502020204030204" pitchFamily="34" charset="0"/>
                <a:cs typeface="Calibri" panose="020F0502020204030204" pitchFamily="34" charset="0"/>
              </a:rPr>
              <a:t> approach</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risk-risk tradeoff rate can also be used to assess the net health impact of policies</a:t>
            </a:r>
          </a:p>
        </p:txBody>
      </p:sp>
    </p:spTree>
    <p:extLst>
      <p:ext uri="{BB962C8B-B14F-4D97-AF65-F5344CB8AC3E}">
        <p14:creationId xmlns:p14="http://schemas.microsoft.com/office/powerpoint/2010/main" val="7121649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3808E-69B9-4996-84BF-F9E22B8BBE02}"/>
              </a:ext>
            </a:extLst>
          </p:cNvPr>
          <p:cNvSpPr>
            <a:spLocks noGrp="1"/>
          </p:cNvSpPr>
          <p:nvPr>
            <p:ph type="title"/>
          </p:nvPr>
        </p:nvSpPr>
        <p:spPr>
          <a:xfrm>
            <a:off x="677334" y="583223"/>
            <a:ext cx="8596668" cy="1131277"/>
          </a:xfrm>
        </p:spPr>
        <p:txBody>
          <a:bodyPr/>
          <a:lstStyle/>
          <a:p>
            <a:r>
              <a:rPr lang="en-US" dirty="0">
                <a:solidFill>
                  <a:srgbClr val="000000"/>
                </a:solidFill>
                <a:latin typeface="Calibri" panose="020F0502020204030204" pitchFamily="34" charset="0"/>
                <a:cs typeface="Calibri" panose="020F0502020204030204" pitchFamily="34" charset="0"/>
              </a:rPr>
              <a:t>Summary</a:t>
            </a:r>
          </a:p>
        </p:txBody>
      </p:sp>
      <p:sp>
        <p:nvSpPr>
          <p:cNvPr id="3" name="Content Placeholder 2">
            <a:extLst>
              <a:ext uri="{FF2B5EF4-FFF2-40B4-BE49-F238E27FC236}">
                <a16:creationId xmlns:a16="http://schemas.microsoft.com/office/drawing/2014/main" id="{105256A0-1638-49F2-94C4-C5CA8CBB4DC1}"/>
              </a:ext>
            </a:extLst>
          </p:cNvPr>
          <p:cNvSpPr>
            <a:spLocks noGrp="1"/>
          </p:cNvSpPr>
          <p:nvPr>
            <p:ph idx="1"/>
          </p:nvPr>
        </p:nvSpPr>
        <p:spPr>
          <a:xfrm>
            <a:off x="677334" y="1714500"/>
            <a:ext cx="8596668" cy="4560277"/>
          </a:xfrm>
        </p:spPr>
        <p:txBody>
          <a:bodyPr>
            <a:normAutofit/>
          </a:bodyPr>
          <a:lstStyle/>
          <a:p>
            <a:r>
              <a:rPr lang="en-US" dirty="0">
                <a:latin typeface="Calibri" panose="020F0502020204030204" pitchFamily="34" charset="0"/>
                <a:cs typeface="Calibri" panose="020F0502020204030204" pitchFamily="34" charset="0"/>
              </a:rPr>
              <a:t>Because social regulation efforts deal in large part with outcomes that are not the result of explicit market transactions, there will always be a need to establish the value of these efforts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general economic approach to formulating a benefit assessment is not particularly controversial, but some of the empirical methodologies for establishing such values are still in their development stage</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absence of a specific empirical estimate for the benefit value is not the most pressing policy problem: a more fundamental difficulty is that the importance of making tradeoffs at all has not even been recognized</a:t>
            </a:r>
          </a:p>
        </p:txBody>
      </p:sp>
    </p:spTree>
    <p:extLst>
      <p:ext uri="{BB962C8B-B14F-4D97-AF65-F5344CB8AC3E}">
        <p14:creationId xmlns:p14="http://schemas.microsoft.com/office/powerpoint/2010/main" val="2852196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F7DB4310-9216-4F02-990B-5369806FC5E7}"/>
              </a:ext>
            </a:extLst>
          </p:cNvPr>
          <p:cNvSpPr txBox="1">
            <a:spLocks/>
          </p:cNvSpPr>
          <p:nvPr/>
        </p:nvSpPr>
        <p:spPr>
          <a:xfrm>
            <a:off x="835596" y="1161941"/>
            <a:ext cx="8596668" cy="4534118"/>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Establishing the appropriate degree of social regulation requires that a price is set for what the regulation produces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Occupational Safety and Health Administration (OSHA) and the Environmental Protection Agency (EPA)</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There are two approaches used to gain a better sense of the degree to which various forms of social regulation should be pursued</a:t>
            </a:r>
          </a:p>
          <a:p>
            <a:pPr lvl="1"/>
            <a:r>
              <a:rPr lang="en-US" dirty="0">
                <a:latin typeface="Calibri" panose="020F0502020204030204" pitchFamily="34" charset="0"/>
                <a:cs typeface="Calibri" panose="020F0502020204030204" pitchFamily="34" charset="0"/>
              </a:rPr>
              <a:t>1) Estimate the implicit prices for social risk commodities that may be traded implicitly in markets</a:t>
            </a:r>
          </a:p>
          <a:p>
            <a:pPr lvl="1"/>
            <a:r>
              <a:rPr lang="en-US" dirty="0">
                <a:latin typeface="Calibri" panose="020F0502020204030204" pitchFamily="34" charset="0"/>
                <a:cs typeface="Calibri" panose="020F0502020204030204" pitchFamily="34" charset="0"/>
              </a:rPr>
              <a:t>2) Ask people in interviews how much they value a particular health outcome</a:t>
            </a:r>
          </a:p>
        </p:txBody>
      </p:sp>
    </p:spTree>
    <p:extLst>
      <p:ext uri="{BB962C8B-B14F-4D97-AF65-F5344CB8AC3E}">
        <p14:creationId xmlns:p14="http://schemas.microsoft.com/office/powerpoint/2010/main" val="3409917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825CF-63E4-4062-B251-A7683B3668D6}"/>
              </a:ext>
            </a:extLst>
          </p:cNvPr>
          <p:cNvSpPr>
            <a:spLocks noGrp="1"/>
          </p:cNvSpPr>
          <p:nvPr>
            <p:ph type="title"/>
          </p:nvPr>
        </p:nvSpPr>
        <p:spPr>
          <a:xfrm>
            <a:off x="571827" y="465016"/>
            <a:ext cx="8596668" cy="971820"/>
          </a:xfrm>
        </p:spPr>
        <p:txBody>
          <a:bodyPr/>
          <a:lstStyle/>
          <a:p>
            <a:r>
              <a:rPr lang="en-US" dirty="0">
                <a:solidFill>
                  <a:schemeClr val="tx1"/>
                </a:solidFill>
                <a:latin typeface="Calibri" panose="020F0502020204030204" pitchFamily="34" charset="0"/>
                <a:cs typeface="Calibri" panose="020F0502020204030204" pitchFamily="34" charset="0"/>
              </a:rPr>
              <a:t>Policy Evaluation Principles</a:t>
            </a:r>
            <a:endParaRPr lang="en-US" dirty="0">
              <a:solidFill>
                <a:schemeClr val="tx1"/>
              </a:solidFill>
            </a:endParaRP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45B7A52-0462-4ED8-AA45-2DCBA94C4FB6}"/>
                  </a:ext>
                </a:extLst>
              </p:cNvPr>
              <p:cNvSpPr txBox="1">
                <a:spLocks/>
              </p:cNvSpPr>
              <p:nvPr/>
            </p:nvSpPr>
            <p:spPr>
              <a:xfrm>
                <a:off x="571827" y="1568720"/>
                <a:ext cx="8596668" cy="4534118"/>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Consider a scenario in which you are asked how much you would be willing to pay in cash to eliminate the risk of getting hit and killed by a bus while crossing the street when your chances are one in 10,000</a:t>
                </a:r>
              </a:p>
              <a:p>
                <a:pPr lvl="1"/>
                <a:r>
                  <a:rPr lang="en-US" dirty="0">
                    <a:latin typeface="Calibri" panose="020F0502020204030204" pitchFamily="34" charset="0"/>
                    <a:cs typeface="Calibri" panose="020F0502020204030204" pitchFamily="34" charset="0"/>
                  </a:rPr>
                  <a:t>This is considered a willingness-to-pay question</a:t>
                </a:r>
              </a:p>
              <a:p>
                <a:pPr lvl="1"/>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Value of a statistical life </a:t>
                </a:r>
                <a14:m>
                  <m:oMath xmlns:m="http://schemas.openxmlformats.org/officeDocument/2006/math">
                    <m:r>
                      <a:rPr lang="en-US" i="1" smtClean="0">
                        <a:latin typeface="Cambria Math" panose="02040503050406030204" pitchFamily="18" charset="0"/>
                        <a:cs typeface="Calibri" panose="020F0502020204030204" pitchFamily="34" charset="0"/>
                      </a:rPr>
                      <m:t>=</m:t>
                    </m:r>
                    <m:f>
                      <m:fPr>
                        <m:ctrlPr>
                          <a:rPr lang="en-US" i="1" smtClean="0">
                            <a:latin typeface="Cambria Math" panose="02040503050406030204" pitchFamily="18" charset="0"/>
                            <a:cs typeface="Calibri" panose="020F0502020204030204" pitchFamily="34" charset="0"/>
                          </a:rPr>
                        </m:ctrlPr>
                      </m:fPr>
                      <m:num>
                        <m:r>
                          <m:rPr>
                            <m:sty m:val="p"/>
                          </m:rPr>
                          <a:rPr lang="en-US" b="0" i="0" smtClean="0">
                            <a:latin typeface="Cambria Math" panose="02040503050406030204" pitchFamily="18" charset="0"/>
                            <a:cs typeface="Calibri" panose="020F0502020204030204" pitchFamily="34" charset="0"/>
                          </a:rPr>
                          <m:t>Willingness</m:t>
                        </m:r>
                        <m:r>
                          <a:rPr lang="en-US" b="0" i="0" smtClean="0">
                            <a:latin typeface="Cambria Math" panose="02040503050406030204" pitchFamily="18" charset="0"/>
                            <a:cs typeface="Calibri" panose="020F0502020204030204" pitchFamily="34" charset="0"/>
                          </a:rPr>
                          <m:t> </m:t>
                        </m:r>
                        <m:r>
                          <m:rPr>
                            <m:sty m:val="p"/>
                          </m:rPr>
                          <a:rPr lang="en-US" b="0" i="0" smtClean="0">
                            <a:latin typeface="Cambria Math" panose="02040503050406030204" pitchFamily="18" charset="0"/>
                            <a:cs typeface="Calibri" panose="020F0502020204030204" pitchFamily="34" charset="0"/>
                          </a:rPr>
                          <m:t>to</m:t>
                        </m:r>
                        <m:r>
                          <a:rPr lang="en-US" b="0" i="0" smtClean="0">
                            <a:latin typeface="Cambria Math" panose="02040503050406030204" pitchFamily="18" charset="0"/>
                            <a:cs typeface="Calibri" panose="020F0502020204030204" pitchFamily="34" charset="0"/>
                          </a:rPr>
                          <m:t> </m:t>
                        </m:r>
                        <m:r>
                          <m:rPr>
                            <m:sty m:val="p"/>
                          </m:rPr>
                          <a:rPr lang="en-US" b="0" i="0" smtClean="0">
                            <a:latin typeface="Cambria Math" panose="02040503050406030204" pitchFamily="18" charset="0"/>
                            <a:cs typeface="Calibri" panose="020F0502020204030204" pitchFamily="34" charset="0"/>
                          </a:rPr>
                          <m:t>pay</m:t>
                        </m:r>
                      </m:num>
                      <m:den>
                        <m:r>
                          <m:rPr>
                            <m:sty m:val="p"/>
                          </m:rPr>
                          <a:rPr lang="en-US" b="0" i="0" smtClean="0">
                            <a:latin typeface="Cambria Math" panose="02040503050406030204" pitchFamily="18" charset="0"/>
                            <a:cs typeface="Calibri" panose="020F0502020204030204" pitchFamily="34" charset="0"/>
                          </a:rPr>
                          <m:t>Size</m:t>
                        </m:r>
                        <m:r>
                          <a:rPr lang="en-US" b="0" i="0" smtClean="0">
                            <a:latin typeface="Cambria Math" panose="02040503050406030204" pitchFamily="18" charset="0"/>
                            <a:cs typeface="Calibri" panose="020F0502020204030204" pitchFamily="34" charset="0"/>
                          </a:rPr>
                          <m:t> </m:t>
                        </m:r>
                        <m:r>
                          <m:rPr>
                            <m:sty m:val="p"/>
                          </m:rPr>
                          <a:rPr lang="en-US" b="0" i="0" smtClean="0">
                            <a:latin typeface="Cambria Math" panose="02040503050406030204" pitchFamily="18" charset="0"/>
                            <a:cs typeface="Calibri" panose="020F0502020204030204" pitchFamily="34" charset="0"/>
                          </a:rPr>
                          <m:t>of</m:t>
                        </m:r>
                        <m:r>
                          <a:rPr lang="en-US" b="0" i="0" smtClean="0">
                            <a:latin typeface="Cambria Math" panose="02040503050406030204" pitchFamily="18" charset="0"/>
                            <a:cs typeface="Calibri" panose="020F0502020204030204" pitchFamily="34" charset="0"/>
                          </a:rPr>
                          <m:t> </m:t>
                        </m:r>
                        <m:r>
                          <m:rPr>
                            <m:sty m:val="p"/>
                          </m:rPr>
                          <a:rPr lang="en-US" b="0" i="0" smtClean="0">
                            <a:latin typeface="Cambria Math" panose="02040503050406030204" pitchFamily="18" charset="0"/>
                            <a:cs typeface="Calibri" panose="020F0502020204030204" pitchFamily="34" charset="0"/>
                          </a:rPr>
                          <m:t>risk</m:t>
                        </m:r>
                        <m:r>
                          <a:rPr lang="en-US" b="0" i="0" smtClean="0">
                            <a:latin typeface="Cambria Math" panose="02040503050406030204" pitchFamily="18" charset="0"/>
                            <a:cs typeface="Calibri" panose="020F0502020204030204" pitchFamily="34" charset="0"/>
                          </a:rPr>
                          <m:t> </m:t>
                        </m:r>
                        <m:r>
                          <m:rPr>
                            <m:sty m:val="p"/>
                          </m:rPr>
                          <a:rPr lang="en-US" b="0" i="0" smtClean="0">
                            <a:latin typeface="Cambria Math" panose="02040503050406030204" pitchFamily="18" charset="0"/>
                            <a:cs typeface="Calibri" panose="020F0502020204030204" pitchFamily="34" charset="0"/>
                          </a:rPr>
                          <m:t>reduction</m:t>
                        </m:r>
                      </m:den>
                    </m:f>
                  </m:oMath>
                </a14:m>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Placing an infinite versus a finite value on risks to your life</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the three reasons why college students often give low responses to risk reduction questions</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mc:Choice>
        <mc:Fallback xmlns="">
          <p:sp>
            <p:nvSpPr>
              <p:cNvPr id="3" name="Content Placeholder 2">
                <a:extLst>
                  <a:ext uri="{FF2B5EF4-FFF2-40B4-BE49-F238E27FC236}">
                    <a16:creationId xmlns:a16="http://schemas.microsoft.com/office/drawing/2014/main" id="{B45B7A52-0462-4ED8-AA45-2DCBA94C4FB6}"/>
                  </a:ext>
                </a:extLst>
              </p:cNvPr>
              <p:cNvSpPr txBox="1">
                <a:spLocks noRot="1" noChangeAspect="1" noMove="1" noResize="1" noEditPoints="1" noAdjustHandles="1" noChangeArrowheads="1" noChangeShapeType="1" noTextEdit="1"/>
              </p:cNvSpPr>
              <p:nvPr/>
            </p:nvSpPr>
            <p:spPr>
              <a:xfrm>
                <a:off x="571827" y="1568720"/>
                <a:ext cx="8596668" cy="4534118"/>
              </a:xfrm>
              <a:prstGeom prst="rect">
                <a:avLst/>
              </a:prstGeom>
              <a:blipFill>
                <a:blip r:embed="rId2"/>
                <a:stretch>
                  <a:fillRect l="-213" t="-672"/>
                </a:stretch>
              </a:blipFill>
            </p:spPr>
            <p:txBody>
              <a:bodyPr/>
              <a:lstStyle/>
              <a:p>
                <a:r>
                  <a:rPr lang="en-US">
                    <a:noFill/>
                  </a:rPr>
                  <a:t> </a:t>
                </a:r>
              </a:p>
            </p:txBody>
          </p:sp>
        </mc:Fallback>
      </mc:AlternateContent>
    </p:spTree>
    <p:extLst>
      <p:ext uri="{BB962C8B-B14F-4D97-AF65-F5344CB8AC3E}">
        <p14:creationId xmlns:p14="http://schemas.microsoft.com/office/powerpoint/2010/main" val="2063298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549E5-3917-4FFC-86EB-9E0DAB210E72}"/>
              </a:ext>
            </a:extLst>
          </p:cNvPr>
          <p:cNvSpPr>
            <a:spLocks noGrp="1"/>
          </p:cNvSpPr>
          <p:nvPr>
            <p:ph type="title"/>
          </p:nvPr>
        </p:nvSpPr>
        <p:spPr>
          <a:xfrm>
            <a:off x="571827" y="429847"/>
            <a:ext cx="8596668" cy="1006989"/>
          </a:xfrm>
        </p:spPr>
        <p:txBody>
          <a:bodyPr>
            <a:normAutofit/>
          </a:bodyPr>
          <a:lstStyle/>
          <a:p>
            <a:r>
              <a:rPr lang="en-US" dirty="0">
                <a:solidFill>
                  <a:schemeClr val="tx1"/>
                </a:solidFill>
                <a:latin typeface="Calibri" panose="020F0502020204030204" pitchFamily="34" charset="0"/>
                <a:cs typeface="Calibri" panose="020F0502020204030204" pitchFamily="34" charset="0"/>
              </a:rPr>
              <a:t>Willingness-to-Pay versus Other Approaches</a:t>
            </a:r>
            <a:endParaRPr lang="en-US" dirty="0"/>
          </a:p>
        </p:txBody>
      </p:sp>
      <p:sp>
        <p:nvSpPr>
          <p:cNvPr id="3" name="Content Placeholder 2">
            <a:extLst>
              <a:ext uri="{FF2B5EF4-FFF2-40B4-BE49-F238E27FC236}">
                <a16:creationId xmlns:a16="http://schemas.microsoft.com/office/drawing/2014/main" id="{C1728830-663E-4BD7-B950-2A4062D53465}"/>
              </a:ext>
            </a:extLst>
          </p:cNvPr>
          <p:cNvSpPr txBox="1">
            <a:spLocks/>
          </p:cNvSpPr>
          <p:nvPr/>
        </p:nvSpPr>
        <p:spPr>
          <a:xfrm>
            <a:off x="571827" y="1568721"/>
            <a:ext cx="8596668" cy="4534118"/>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Alternative approaches to valuing life have been suggested; these approaches mostly rely on various human capital measures related to one’s lifetime earnings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first human capital measure one can consider is the present value of one’s lifetime earnings, but this has its drawbacks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A variant approach is to take the present value of lifetime earnings net of the consumption of the deceased (commonly used in court cases for compensating survivors in wrongful death cases)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A final approach is to look at the taxes that people might pay; much of the appeal of this method is that it lends itself to calculation</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31266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728830-663E-4BD7-B950-2A4062D53465}"/>
              </a:ext>
            </a:extLst>
          </p:cNvPr>
          <p:cNvSpPr txBox="1">
            <a:spLocks/>
          </p:cNvSpPr>
          <p:nvPr/>
        </p:nvSpPr>
        <p:spPr>
          <a:xfrm>
            <a:off x="800427" y="1161941"/>
            <a:ext cx="8596668" cy="4534118"/>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A major policy event that led to a shift in the approach taken was the OSHA hazard communication regulation that was the subject of intense debate in the early 1980s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U.S. Office of Management and Budget (OMB) </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Three decades ago, raising the issue of valuing risks to life appeared to be intrinsically immoral, but it has become less controversial over the years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idea that it is not feasible to achieve an absolutely risk-free existence and that some tradeoffs must ultimately be made is becoming more widely understood</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97388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549E5-3917-4FFC-86EB-9E0DAB210E72}"/>
              </a:ext>
            </a:extLst>
          </p:cNvPr>
          <p:cNvSpPr>
            <a:spLocks noGrp="1"/>
          </p:cNvSpPr>
          <p:nvPr>
            <p:ph type="title"/>
          </p:nvPr>
        </p:nvSpPr>
        <p:spPr>
          <a:xfrm>
            <a:off x="510280" y="447431"/>
            <a:ext cx="8596668" cy="932962"/>
          </a:xfrm>
        </p:spPr>
        <p:txBody>
          <a:bodyPr>
            <a:normAutofit/>
          </a:bodyPr>
          <a:lstStyle/>
          <a:p>
            <a:r>
              <a:rPr lang="en-US" dirty="0">
                <a:solidFill>
                  <a:schemeClr val="tx1"/>
                </a:solidFill>
                <a:latin typeface="Calibri" panose="020F0502020204030204" pitchFamily="34" charset="0"/>
                <a:cs typeface="Calibri" panose="020F0502020204030204" pitchFamily="34" charset="0"/>
              </a:rPr>
              <a:t>Variations in the Value of a Statistical Life</a:t>
            </a:r>
            <a:endParaRPr lang="en-US" dirty="0"/>
          </a:p>
        </p:txBody>
      </p:sp>
      <p:sp>
        <p:nvSpPr>
          <p:cNvPr id="3" name="Content Placeholder 2">
            <a:extLst>
              <a:ext uri="{FF2B5EF4-FFF2-40B4-BE49-F238E27FC236}">
                <a16:creationId xmlns:a16="http://schemas.microsoft.com/office/drawing/2014/main" id="{691949BF-A80B-4A2E-8316-5AEC9F4582F5}"/>
              </a:ext>
            </a:extLst>
          </p:cNvPr>
          <p:cNvSpPr txBox="1">
            <a:spLocks/>
          </p:cNvSpPr>
          <p:nvPr/>
        </p:nvSpPr>
        <p:spPr>
          <a:xfrm>
            <a:off x="510280" y="1380393"/>
            <a:ext cx="8596668" cy="4695092"/>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There is no right answer in terms of valuing risks to life; rather, the effort is simply one to establish an individual’s risk-dollar tradeoff</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A major source of differences in preferences is likely to be individuals’ lifetime wealth</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There is likely to be substantial heterogeneity in individual preferences, and this heterogeneity will be exhibited in the choices that people make</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the estimates by Joni Hersch and W. Kip </a:t>
            </a:r>
            <a:r>
              <a:rPr lang="en-US" dirty="0" err="1">
                <a:latin typeface="Calibri" panose="020F0502020204030204" pitchFamily="34" charset="0"/>
                <a:cs typeface="Calibri" panose="020F0502020204030204" pitchFamily="34" charset="0"/>
              </a:rPr>
              <a:t>Viscusi</a:t>
            </a:r>
            <a:r>
              <a:rPr lang="en-US" dirty="0">
                <a:latin typeface="Calibri" panose="020F0502020204030204" pitchFamily="34" charset="0"/>
                <a:cs typeface="Calibri" panose="020F0502020204030204" pitchFamily="34" charset="0"/>
              </a:rPr>
              <a:t> </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Should we provide individuals with less stringent government regulations to protect them if they have revealed by other activities that they are willing to bear a variety of risks to their well-being?</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87036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91949BF-A80B-4A2E-8316-5AEC9F4582F5}"/>
                  </a:ext>
                </a:extLst>
              </p:cNvPr>
              <p:cNvSpPr txBox="1">
                <a:spLocks/>
              </p:cNvSpPr>
              <p:nvPr/>
            </p:nvSpPr>
            <p:spPr>
              <a:xfrm>
                <a:off x="1011442" y="1793631"/>
                <a:ext cx="8596668" cy="3270738"/>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The one instance in which the differences in the value of a statistical life should clearly be utilized is when assessing future impacts of regulatory programs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Present value of benefit =  </a:t>
                </a:r>
                <a14:m>
                  <m:oMath xmlns:m="http://schemas.openxmlformats.org/officeDocument/2006/math">
                    <m:f>
                      <m:fPr>
                        <m:ctrlPr>
                          <a:rPr lang="en-US" i="1" dirty="0" smtClean="0">
                            <a:latin typeface="Cambria Math" panose="02040503050406030204" pitchFamily="18" charset="0"/>
                          </a:rPr>
                        </m:ctrlPr>
                      </m:fPr>
                      <m:num>
                        <m:r>
                          <a:rPr lang="en-US" i="1" dirty="0">
                            <a:latin typeface="Cambria Math" panose="02040503050406030204" pitchFamily="18" charset="0"/>
                          </a:rPr>
                          <m:t>𝑏</m:t>
                        </m:r>
                        <m:sSup>
                          <m:sSupPr>
                            <m:ctrlPr>
                              <a:rPr lang="en-US" i="1" dirty="0">
                                <a:latin typeface="Cambria Math" panose="02040503050406030204" pitchFamily="18" charset="0"/>
                              </a:rPr>
                            </m:ctrlPr>
                          </m:sSupPr>
                          <m:e>
                            <m:d>
                              <m:dPr>
                                <m:ctrlPr>
                                  <a:rPr lang="en-US" i="1" dirty="0">
                                    <a:latin typeface="Cambria Math" panose="02040503050406030204" pitchFamily="18" charset="0"/>
                                  </a:rPr>
                                </m:ctrlPr>
                              </m:dPr>
                              <m:e>
                                <m:r>
                                  <a:rPr lang="en-US" i="0" dirty="0">
                                    <a:latin typeface="Cambria Math" panose="02040503050406030204" pitchFamily="18" charset="0"/>
                                  </a:rPr>
                                  <m:t>1+</m:t>
                                </m:r>
                                <m:r>
                                  <a:rPr lang="en-US" i="1" dirty="0">
                                    <a:latin typeface="Cambria Math" panose="02040503050406030204" pitchFamily="18" charset="0"/>
                                  </a:rPr>
                                  <m:t>𝑔</m:t>
                                </m:r>
                              </m:e>
                            </m:d>
                          </m:e>
                          <m:sup>
                            <m:r>
                              <a:rPr lang="en-US" i="1" dirty="0">
                                <a:latin typeface="Cambria Math" panose="02040503050406030204" pitchFamily="18" charset="0"/>
                              </a:rPr>
                              <m:t>𝑛</m:t>
                            </m:r>
                          </m:sup>
                        </m:sSup>
                      </m:num>
                      <m:den>
                        <m:sSup>
                          <m:sSupPr>
                            <m:ctrlPr>
                              <a:rPr lang="en-US" i="1" dirty="0">
                                <a:latin typeface="Cambria Math" panose="02040503050406030204" pitchFamily="18" charset="0"/>
                              </a:rPr>
                            </m:ctrlPr>
                          </m:sSupPr>
                          <m:e>
                            <m:d>
                              <m:dPr>
                                <m:ctrlPr>
                                  <a:rPr lang="en-US" i="1" dirty="0">
                                    <a:latin typeface="Cambria Math" panose="02040503050406030204" pitchFamily="18" charset="0"/>
                                  </a:rPr>
                                </m:ctrlPr>
                              </m:dPr>
                              <m:e>
                                <m:r>
                                  <a:rPr lang="en-US" i="0" dirty="0">
                                    <a:latin typeface="Cambria Math" panose="02040503050406030204" pitchFamily="18" charset="0"/>
                                  </a:rPr>
                                  <m:t>1+</m:t>
                                </m:r>
                                <m:r>
                                  <a:rPr lang="en-US" i="1" dirty="0">
                                    <a:latin typeface="Cambria Math" panose="02040503050406030204" pitchFamily="18" charset="0"/>
                                  </a:rPr>
                                  <m:t>𝑟</m:t>
                                </m:r>
                              </m:e>
                            </m:d>
                          </m:e>
                          <m:sup>
                            <m:r>
                              <a:rPr lang="en-US" i="1" dirty="0">
                                <a:latin typeface="Cambria Math" panose="02040503050406030204" pitchFamily="18" charset="0"/>
                              </a:rPr>
                              <m:t>𝑛</m:t>
                            </m:r>
                          </m:sup>
                        </m:sSup>
                      </m:den>
                    </m:f>
                    <m:r>
                      <a:rPr lang="en-US" i="0" dirty="0">
                        <a:latin typeface="Cambria Math" panose="02040503050406030204" pitchFamily="18" charset="0"/>
                      </a:rPr>
                      <m:t>≈</m:t>
                    </m:r>
                    <m:r>
                      <a:rPr lang="en-US" i="1" dirty="0">
                        <a:latin typeface="Cambria Math" panose="02040503050406030204" pitchFamily="18" charset="0"/>
                      </a:rPr>
                      <m:t>𝑏</m:t>
                    </m:r>
                    <m:sSup>
                      <m:sSupPr>
                        <m:ctrlPr>
                          <a:rPr lang="en-US" i="1" dirty="0">
                            <a:latin typeface="Cambria Math" panose="02040503050406030204" pitchFamily="18" charset="0"/>
                          </a:rPr>
                        </m:ctrlPr>
                      </m:sSupPr>
                      <m:e>
                        <m:d>
                          <m:dPr>
                            <m:ctrlPr>
                              <a:rPr lang="en-US" i="1" dirty="0">
                                <a:latin typeface="Cambria Math" panose="02040503050406030204" pitchFamily="18" charset="0"/>
                              </a:rPr>
                            </m:ctrlPr>
                          </m:dPr>
                          <m:e>
                            <m:r>
                              <a:rPr lang="en-US" i="0" dirty="0">
                                <a:latin typeface="Cambria Math" panose="02040503050406030204" pitchFamily="18" charset="0"/>
                              </a:rPr>
                              <m:t>1+</m:t>
                            </m:r>
                            <m:r>
                              <a:rPr lang="en-US" i="1" dirty="0">
                                <a:latin typeface="Cambria Math" panose="02040503050406030204" pitchFamily="18" charset="0"/>
                              </a:rPr>
                              <m:t>𝑔</m:t>
                            </m:r>
                            <m:r>
                              <a:rPr lang="en-US" i="0" dirty="0">
                                <a:latin typeface="Cambria Math" panose="02040503050406030204" pitchFamily="18" charset="0"/>
                              </a:rPr>
                              <m:t>−</m:t>
                            </m:r>
                            <m:r>
                              <a:rPr lang="en-US" i="1" dirty="0">
                                <a:latin typeface="Cambria Math" panose="02040503050406030204" pitchFamily="18" charset="0"/>
                              </a:rPr>
                              <m:t>𝑟</m:t>
                            </m:r>
                          </m:e>
                        </m:d>
                      </m:e>
                      <m:sup>
                        <m:r>
                          <a:rPr lang="en-US" i="1" dirty="0">
                            <a:latin typeface="Cambria Math" panose="02040503050406030204" pitchFamily="18" charset="0"/>
                          </a:rPr>
                          <m:t>𝑛</m:t>
                        </m:r>
                      </m:sup>
                    </m:sSup>
                  </m:oMath>
                </a14:m>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mc:Choice>
        <mc:Fallback xmlns="">
          <p:sp>
            <p:nvSpPr>
              <p:cNvPr id="3" name="Content Placeholder 2">
                <a:extLst>
                  <a:ext uri="{FF2B5EF4-FFF2-40B4-BE49-F238E27FC236}">
                    <a16:creationId xmlns:a16="http://schemas.microsoft.com/office/drawing/2014/main" id="{691949BF-A80B-4A2E-8316-5AEC9F4582F5}"/>
                  </a:ext>
                </a:extLst>
              </p:cNvPr>
              <p:cNvSpPr txBox="1">
                <a:spLocks noRot="1" noChangeAspect="1" noMove="1" noResize="1" noEditPoints="1" noAdjustHandles="1" noChangeArrowheads="1" noChangeShapeType="1" noTextEdit="1"/>
              </p:cNvSpPr>
              <p:nvPr/>
            </p:nvSpPr>
            <p:spPr>
              <a:xfrm>
                <a:off x="1011442" y="1793631"/>
                <a:ext cx="8596668" cy="3270738"/>
              </a:xfrm>
              <a:prstGeom prst="rect">
                <a:avLst/>
              </a:prstGeom>
              <a:blipFill>
                <a:blip r:embed="rId2"/>
                <a:stretch>
                  <a:fillRect l="-213" t="-931" r="-284"/>
                </a:stretch>
              </a:blipFill>
            </p:spPr>
            <p:txBody>
              <a:bodyPr/>
              <a:lstStyle/>
              <a:p>
                <a:r>
                  <a:rPr lang="en-US">
                    <a:noFill/>
                  </a:rPr>
                  <a:t> </a:t>
                </a:r>
              </a:p>
            </p:txBody>
          </p:sp>
        </mc:Fallback>
      </mc:AlternateContent>
    </p:spTree>
    <p:extLst>
      <p:ext uri="{BB962C8B-B14F-4D97-AF65-F5344CB8AC3E}">
        <p14:creationId xmlns:p14="http://schemas.microsoft.com/office/powerpoint/2010/main" val="3055476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549E5-3917-4FFC-86EB-9E0DAB210E72}"/>
              </a:ext>
            </a:extLst>
          </p:cNvPr>
          <p:cNvSpPr>
            <a:spLocks noGrp="1"/>
          </p:cNvSpPr>
          <p:nvPr>
            <p:ph type="title"/>
          </p:nvPr>
        </p:nvSpPr>
        <p:spPr>
          <a:xfrm>
            <a:off x="510280" y="254001"/>
            <a:ext cx="8596668" cy="976923"/>
          </a:xfrm>
        </p:spPr>
        <p:txBody>
          <a:bodyPr>
            <a:normAutofit/>
          </a:bodyPr>
          <a:lstStyle/>
          <a:p>
            <a:r>
              <a:rPr lang="en-US" dirty="0">
                <a:solidFill>
                  <a:schemeClr val="tx1"/>
                </a:solidFill>
                <a:latin typeface="Calibri" panose="020F0502020204030204" pitchFamily="34" charset="0"/>
                <a:cs typeface="Calibri" panose="020F0502020204030204" pitchFamily="34" charset="0"/>
              </a:rPr>
              <a:t>Labor Market Model</a:t>
            </a:r>
            <a:endParaRPr lang="en-US" dirty="0"/>
          </a:p>
        </p:txBody>
      </p:sp>
      <p:sp>
        <p:nvSpPr>
          <p:cNvPr id="3" name="Content Placeholder 2">
            <a:extLst>
              <a:ext uri="{FF2B5EF4-FFF2-40B4-BE49-F238E27FC236}">
                <a16:creationId xmlns:a16="http://schemas.microsoft.com/office/drawing/2014/main" id="{A7FE106D-7257-4B1B-8740-978E5A9EA4E4}"/>
              </a:ext>
            </a:extLst>
          </p:cNvPr>
          <p:cNvSpPr txBox="1">
            <a:spLocks/>
          </p:cNvSpPr>
          <p:nvPr/>
        </p:nvSpPr>
        <p:spPr>
          <a:xfrm>
            <a:off x="510280" y="1230924"/>
            <a:ext cx="8596668" cy="5074137"/>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Most empirical estimates of the value of a statistical life have been based on labor market data</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Estimate the wage-risk tradeoff that workers implicitly make as part of their jobs and use the implications of this tradeoff as an estimate of the value of a statistical life</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How one interprets differences in the estimated value of a statistical life depends on people’s opportunities, not just their preferences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Disadvantaged workers often do not have access to the same kinds of jobs as advantaged workers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A statistical approach generally involves the use of a large set of data on individual employment behavior</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24041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1" name="Group 80">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82" name="Straight Connector 81">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83" name="Straight Connector 82">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84"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5"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6" name="Isosceles Triangle 85">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87"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8"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9"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90" name="Isosceles Triangle 89">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1" name="Isosceles Triangle 90">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extBox 1">
            <a:extLst>
              <a:ext uri="{FF2B5EF4-FFF2-40B4-BE49-F238E27FC236}">
                <a16:creationId xmlns:a16="http://schemas.microsoft.com/office/drawing/2014/main" id="{EEF480F1-7C11-44B8-A3A5-4B232C18C90B}"/>
              </a:ext>
            </a:extLst>
          </p:cNvPr>
          <p:cNvSpPr txBox="1"/>
          <p:nvPr/>
        </p:nvSpPr>
        <p:spPr>
          <a:xfrm>
            <a:off x="947769" y="148154"/>
            <a:ext cx="8288032" cy="818073"/>
          </a:xfrm>
          <a:prstGeom prst="rect">
            <a:avLst/>
          </a:prstGeom>
        </p:spPr>
        <p:txBody>
          <a:bodyPr vert="horz" lIns="91440" tIns="45720" rIns="91440" bIns="45720" rtlCol="0" anchor="b">
            <a:normAutofit fontScale="92500"/>
          </a:bodyPr>
          <a:lstStyle/>
          <a:p>
            <a:pPr algn="ctr">
              <a:lnSpc>
                <a:spcPct val="90000"/>
              </a:lnSpc>
              <a:spcBef>
                <a:spcPct val="0"/>
              </a:spcBef>
              <a:spcAft>
                <a:spcPts val="600"/>
              </a:spcAft>
            </a:pPr>
            <a:r>
              <a:rPr lang="en-US" sz="3700" kern="1200" dirty="0">
                <a:latin typeface="+mj-lt"/>
                <a:ea typeface="+mj-ea"/>
                <a:cs typeface="+mj-cs"/>
              </a:rPr>
              <a:t>Equilibrium in the Market for Risky Jobs</a:t>
            </a:r>
          </a:p>
        </p:txBody>
      </p:sp>
      <p:pic>
        <p:nvPicPr>
          <p:cNvPr id="6" name="Picture 5">
            <a:extLst>
              <a:ext uri="{FF2B5EF4-FFF2-40B4-BE49-F238E27FC236}">
                <a16:creationId xmlns:a16="http://schemas.microsoft.com/office/drawing/2014/main" id="{3BB10A71-570E-4726-8A8A-A23EAD5A167A}"/>
              </a:ext>
            </a:extLst>
          </p:cNvPr>
          <p:cNvPicPr>
            <a:picLocks noChangeAspect="1"/>
          </p:cNvPicPr>
          <p:nvPr/>
        </p:nvPicPr>
        <p:blipFill>
          <a:blip r:embed="rId2"/>
          <a:stretch>
            <a:fillRect/>
          </a:stretch>
        </p:blipFill>
        <p:spPr>
          <a:xfrm>
            <a:off x="1993051" y="1122848"/>
            <a:ext cx="5788828" cy="5352020"/>
          </a:xfrm>
          <a:prstGeom prst="rect">
            <a:avLst/>
          </a:prstGeom>
        </p:spPr>
      </p:pic>
    </p:spTree>
    <p:extLst>
      <p:ext uri="{BB962C8B-B14F-4D97-AF65-F5344CB8AC3E}">
        <p14:creationId xmlns:p14="http://schemas.microsoft.com/office/powerpoint/2010/main" val="240702121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161</TotalTime>
  <Words>1658</Words>
  <Application>Microsoft Office PowerPoint</Application>
  <PresentationFormat>Widescreen</PresentationFormat>
  <Paragraphs>131</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Cambria Math</vt:lpstr>
      <vt:lpstr>Trebuchet MS</vt:lpstr>
      <vt:lpstr>Wingdings 3</vt:lpstr>
      <vt:lpstr>Facet</vt:lpstr>
      <vt:lpstr>Chapter 20  Valuing Life and Other Nonmonetary Benefits</vt:lpstr>
      <vt:lpstr>PowerPoint Presentation</vt:lpstr>
      <vt:lpstr>Policy Evaluation Principles</vt:lpstr>
      <vt:lpstr>Willingness-to-Pay versus Other Approaches</vt:lpstr>
      <vt:lpstr>PowerPoint Presentation</vt:lpstr>
      <vt:lpstr>Variations in the Value of a Statistical Life</vt:lpstr>
      <vt:lpstr>PowerPoint Presentation</vt:lpstr>
      <vt:lpstr>Labor Market Model</vt:lpstr>
      <vt:lpstr>PowerPoint Presentation</vt:lpstr>
      <vt:lpstr>Empirical Estimates of the Value of a Statistical Life</vt:lpstr>
      <vt:lpstr>Value of Risks to Life for Regulatory Policies</vt:lpstr>
      <vt:lpstr>PowerPoint Presentation</vt:lpstr>
      <vt:lpstr>Survey Approaches to Valuing Policy Effects</vt:lpstr>
      <vt:lpstr>PowerPoint Presentation</vt:lpstr>
      <vt:lpstr>Valuation of Air Quality</vt:lpstr>
      <vt:lpstr>Supplementary Nature of the Survey Approach</vt:lpstr>
      <vt:lpstr>Sensitivity Analysis and Cost Effectiveness</vt:lpstr>
      <vt:lpstr>Risk-Risk Analysis</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20  Valuing Life and Other Nonmonetary Benefits</dc:title>
  <dc:creator>Abby Lewis</dc:creator>
  <cp:lastModifiedBy>Abby Lewis</cp:lastModifiedBy>
  <cp:revision>2</cp:revision>
  <dcterms:created xsi:type="dcterms:W3CDTF">2018-08-04T17:02:58Z</dcterms:created>
  <dcterms:modified xsi:type="dcterms:W3CDTF">2018-08-11T21:16:05Z</dcterms:modified>
</cp:coreProperties>
</file>