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5" r:id="rId2"/>
    <p:sldId id="276" r:id="rId3"/>
    <p:sldId id="277" r:id="rId4"/>
    <p:sldId id="282" r:id="rId5"/>
    <p:sldId id="283" r:id="rId6"/>
    <p:sldId id="284" r:id="rId7"/>
    <p:sldId id="286" r:id="rId8"/>
    <p:sldId id="288" r:id="rId9"/>
    <p:sldId id="278" r:id="rId10"/>
    <p:sldId id="289" r:id="rId11"/>
    <p:sldId id="290" r:id="rId12"/>
    <p:sldId id="291" r:id="rId13"/>
    <p:sldId id="292" r:id="rId14"/>
    <p:sldId id="293" r:id="rId15"/>
    <p:sldId id="294" r:id="rId16"/>
    <p:sldId id="295" r:id="rId17"/>
    <p:sldId id="296" r:id="rId18"/>
    <p:sldId id="300" r:id="rId19"/>
    <p:sldId id="297" r:id="rId20"/>
    <p:sldId id="298" r:id="rId21"/>
    <p:sldId id="299" r:id="rId22"/>
    <p:sldId id="27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zanne Sonnier" initials=""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D57AFB-D466-401E-BC38-9F3D708D4261}" v="4332" dt="2018-07-25T17:40:25.6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8" d="100"/>
          <a:sy n="118" d="100"/>
        </p:scale>
        <p:origin x="-632"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commentAuthors" Target="commentAuthors.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30" Type="http://schemas.microsoft.com/office/2016/11/relationships/changesInfo" Target="changesInfos/changesInfo1.xml"/><Relationship Id="rId31"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by Lewis" userId="13d6ce0e51e855a8" providerId="LiveId" clId="{40D57AFB-D466-401E-BC38-9F3D708D4261}"/>
    <pc:docChg chg="undo custSel addSld delSld modSld">
      <pc:chgData name="Abby Lewis" userId="13d6ce0e51e855a8" providerId="LiveId" clId="{40D57AFB-D466-401E-BC38-9F3D708D4261}" dt="2018-07-25T17:40:25.613" v="4157" actId="20577"/>
      <pc:docMkLst>
        <pc:docMk/>
      </pc:docMkLst>
      <pc:sldChg chg="modSp">
        <pc:chgData name="Abby Lewis" userId="13d6ce0e51e855a8" providerId="LiveId" clId="{40D57AFB-D466-401E-BC38-9F3D708D4261}" dt="2018-07-25T17:39:30.333" v="4155" actId="1076"/>
        <pc:sldMkLst>
          <pc:docMk/>
          <pc:sldMk cId="2852196707" sldId="271"/>
        </pc:sldMkLst>
        <pc:spChg chg="mod">
          <ac:chgData name="Abby Lewis" userId="13d6ce0e51e855a8" providerId="LiveId" clId="{40D57AFB-D466-401E-BC38-9F3D708D4261}" dt="2018-07-25T17:39:30.333" v="4155" actId="1076"/>
          <ac:spMkLst>
            <pc:docMk/>
            <pc:sldMk cId="2852196707" sldId="271"/>
            <ac:spMk id="2" creationId="{A753808E-69B9-4996-84BF-F9E22B8BBE02}"/>
          </ac:spMkLst>
        </pc:spChg>
        <pc:spChg chg="mod">
          <ac:chgData name="Abby Lewis" userId="13d6ce0e51e855a8" providerId="LiveId" clId="{40D57AFB-D466-401E-BC38-9F3D708D4261}" dt="2018-07-25T17:39:21.911" v="4153" actId="27636"/>
          <ac:spMkLst>
            <pc:docMk/>
            <pc:sldMk cId="2852196707" sldId="271"/>
            <ac:spMk id="3" creationId="{105256A0-1638-49F2-94C4-C5CA8CBB4DC1}"/>
          </ac:spMkLst>
        </pc:spChg>
      </pc:sldChg>
      <pc:sldChg chg="addSp modSp">
        <pc:chgData name="Abby Lewis" userId="13d6ce0e51e855a8" providerId="LiveId" clId="{40D57AFB-D466-401E-BC38-9F3D708D4261}" dt="2018-07-25T14:34:06.183" v="61" actId="14100"/>
        <pc:sldMkLst>
          <pc:docMk/>
          <pc:sldMk cId="3409917612" sldId="276"/>
        </pc:sldMkLst>
        <pc:spChg chg="mod">
          <ac:chgData name="Abby Lewis" userId="13d6ce0e51e855a8" providerId="LiveId" clId="{40D57AFB-D466-401E-BC38-9F3D708D4261}" dt="2018-07-25T14:30:43.153" v="6" actId="1076"/>
          <ac:spMkLst>
            <pc:docMk/>
            <pc:sldMk cId="3409917612" sldId="276"/>
            <ac:spMk id="2" creationId="{CC2825CF-63E4-4062-B251-A7683B3668D6}"/>
          </ac:spMkLst>
        </pc:spChg>
        <pc:spChg chg="add mod">
          <ac:chgData name="Abby Lewis" userId="13d6ce0e51e855a8" providerId="LiveId" clId="{40D57AFB-D466-401E-BC38-9F3D708D4261}" dt="2018-07-25T14:34:06.183" v="61" actId="14100"/>
          <ac:spMkLst>
            <pc:docMk/>
            <pc:sldMk cId="3409917612" sldId="276"/>
            <ac:spMk id="3" creationId="{23B9419D-996C-4E4E-AB1C-5BA53530ED85}"/>
          </ac:spMkLst>
        </pc:spChg>
      </pc:sldChg>
      <pc:sldChg chg="addSp modSp">
        <pc:chgData name="Abby Lewis" userId="13d6ce0e51e855a8" providerId="LiveId" clId="{40D57AFB-D466-401E-BC38-9F3D708D4261}" dt="2018-07-25T14:38:53.650" v="102" actId="20577"/>
        <pc:sldMkLst>
          <pc:docMk/>
          <pc:sldMk cId="1731266513" sldId="277"/>
        </pc:sldMkLst>
        <pc:spChg chg="mod">
          <ac:chgData name="Abby Lewis" userId="13d6ce0e51e855a8" providerId="LiveId" clId="{40D57AFB-D466-401E-BC38-9F3D708D4261}" dt="2018-07-25T14:34:42.990" v="67" actId="1076"/>
          <ac:spMkLst>
            <pc:docMk/>
            <pc:sldMk cId="1731266513" sldId="277"/>
            <ac:spMk id="2" creationId="{044549E5-3917-4FFC-86EB-9E0DAB210E72}"/>
          </ac:spMkLst>
        </pc:spChg>
        <pc:spChg chg="add mod">
          <ac:chgData name="Abby Lewis" userId="13d6ce0e51e855a8" providerId="LiveId" clId="{40D57AFB-D466-401E-BC38-9F3D708D4261}" dt="2018-07-25T14:38:53.650" v="102" actId="20577"/>
          <ac:spMkLst>
            <pc:docMk/>
            <pc:sldMk cId="1731266513" sldId="277"/>
            <ac:spMk id="3" creationId="{D1F7350D-6DC6-4842-B414-D240033EBE8D}"/>
          </ac:spMkLst>
        </pc:spChg>
      </pc:sldChg>
      <pc:sldChg chg="modSp">
        <pc:chgData name="Abby Lewis" userId="13d6ce0e51e855a8" providerId="LiveId" clId="{40D57AFB-D466-401E-BC38-9F3D708D4261}" dt="2018-07-25T15:24:01.111" v="1648" actId="1076"/>
        <pc:sldMkLst>
          <pc:docMk/>
          <pc:sldMk cId="3770337852" sldId="278"/>
        </pc:sldMkLst>
        <pc:spChg chg="mod">
          <ac:chgData name="Abby Lewis" userId="13d6ce0e51e855a8" providerId="LiveId" clId="{40D57AFB-D466-401E-BC38-9F3D708D4261}" dt="2018-07-25T15:24:01.111" v="1648" actId="1076"/>
          <ac:spMkLst>
            <pc:docMk/>
            <pc:sldMk cId="3770337852" sldId="278"/>
            <ac:spMk id="2" creationId="{58A65374-C839-471B-8637-A5F8D5F6F331}"/>
          </ac:spMkLst>
        </pc:spChg>
      </pc:sldChg>
      <pc:sldChg chg="addSp modSp">
        <pc:chgData name="Abby Lewis" userId="13d6ce0e51e855a8" providerId="LiveId" clId="{40D57AFB-D466-401E-BC38-9F3D708D4261}" dt="2018-07-25T14:43:25.319" v="137" actId="14100"/>
        <pc:sldMkLst>
          <pc:docMk/>
          <pc:sldMk cId="2414109776" sldId="282"/>
        </pc:sldMkLst>
        <pc:spChg chg="mod">
          <ac:chgData name="Abby Lewis" userId="13d6ce0e51e855a8" providerId="LiveId" clId="{40D57AFB-D466-401E-BC38-9F3D708D4261}" dt="2018-07-25T14:40:02.544" v="108" actId="1076"/>
          <ac:spMkLst>
            <pc:docMk/>
            <pc:sldMk cId="2414109776" sldId="282"/>
            <ac:spMk id="2" creationId="{044549E5-3917-4FFC-86EB-9E0DAB210E72}"/>
          </ac:spMkLst>
        </pc:spChg>
        <pc:spChg chg="add mod">
          <ac:chgData name="Abby Lewis" userId="13d6ce0e51e855a8" providerId="LiveId" clId="{40D57AFB-D466-401E-BC38-9F3D708D4261}" dt="2018-07-25T14:43:25.319" v="137" actId="14100"/>
          <ac:spMkLst>
            <pc:docMk/>
            <pc:sldMk cId="2414109776" sldId="282"/>
            <ac:spMk id="3" creationId="{84D3C958-9C12-43E8-913C-F76CAB782F41}"/>
          </ac:spMkLst>
        </pc:spChg>
      </pc:sldChg>
      <pc:sldChg chg="addSp modSp">
        <pc:chgData name="Abby Lewis" userId="13d6ce0e51e855a8" providerId="LiveId" clId="{40D57AFB-D466-401E-BC38-9F3D708D4261}" dt="2018-07-25T14:50:36.644" v="373" actId="1076"/>
        <pc:sldMkLst>
          <pc:docMk/>
          <pc:sldMk cId="120335016" sldId="283"/>
        </pc:sldMkLst>
        <pc:spChg chg="mod">
          <ac:chgData name="Abby Lewis" userId="13d6ce0e51e855a8" providerId="LiveId" clId="{40D57AFB-D466-401E-BC38-9F3D708D4261}" dt="2018-07-25T14:50:36.644" v="373" actId="1076"/>
          <ac:spMkLst>
            <pc:docMk/>
            <pc:sldMk cId="120335016" sldId="283"/>
            <ac:spMk id="2" creationId="{044549E5-3917-4FFC-86EB-9E0DAB210E72}"/>
          </ac:spMkLst>
        </pc:spChg>
        <pc:spChg chg="add mod">
          <ac:chgData name="Abby Lewis" userId="13d6ce0e51e855a8" providerId="LiveId" clId="{40D57AFB-D466-401E-BC38-9F3D708D4261}" dt="2018-07-25T14:50:33.923" v="372" actId="1076"/>
          <ac:spMkLst>
            <pc:docMk/>
            <pc:sldMk cId="120335016" sldId="283"/>
            <ac:spMk id="3" creationId="{5AB41CF9-71CA-4B15-A1E6-FCE15496FF82}"/>
          </ac:spMkLst>
        </pc:spChg>
      </pc:sldChg>
      <pc:sldChg chg="addSp modSp">
        <pc:chgData name="Abby Lewis" userId="13d6ce0e51e855a8" providerId="LiveId" clId="{40D57AFB-D466-401E-BC38-9F3D708D4261}" dt="2018-07-25T15:03:48.971" v="1109" actId="1076"/>
        <pc:sldMkLst>
          <pc:docMk/>
          <pc:sldMk cId="2371295794" sldId="284"/>
        </pc:sldMkLst>
        <pc:spChg chg="mod">
          <ac:chgData name="Abby Lewis" userId="13d6ce0e51e855a8" providerId="LiveId" clId="{40D57AFB-D466-401E-BC38-9F3D708D4261}" dt="2018-07-25T14:58:08.707" v="994" actId="14100"/>
          <ac:spMkLst>
            <pc:docMk/>
            <pc:sldMk cId="2371295794" sldId="284"/>
            <ac:spMk id="2" creationId="{044549E5-3917-4FFC-86EB-9E0DAB210E72}"/>
          </ac:spMkLst>
        </pc:spChg>
        <pc:spChg chg="add mod">
          <ac:chgData name="Abby Lewis" userId="13d6ce0e51e855a8" providerId="LiveId" clId="{40D57AFB-D466-401E-BC38-9F3D708D4261}" dt="2018-07-25T15:03:48.971" v="1109" actId="1076"/>
          <ac:spMkLst>
            <pc:docMk/>
            <pc:sldMk cId="2371295794" sldId="284"/>
            <ac:spMk id="3" creationId="{E3151539-CC93-4D8C-BBD5-FAAC74255651}"/>
          </ac:spMkLst>
        </pc:spChg>
      </pc:sldChg>
      <pc:sldChg chg="del">
        <pc:chgData name="Abby Lewis" userId="13d6ce0e51e855a8" providerId="LiveId" clId="{40D57AFB-D466-401E-BC38-9F3D708D4261}" dt="2018-07-25T15:04:00.741" v="1110" actId="2696"/>
        <pc:sldMkLst>
          <pc:docMk/>
          <pc:sldMk cId="1020433198" sldId="285"/>
        </pc:sldMkLst>
      </pc:sldChg>
      <pc:sldChg chg="modSp">
        <pc:chgData name="Abby Lewis" userId="13d6ce0e51e855a8" providerId="LiveId" clId="{40D57AFB-D466-401E-BC38-9F3D708D4261}" dt="2018-07-25T15:09:36.981" v="1354" actId="1076"/>
        <pc:sldMkLst>
          <pc:docMk/>
          <pc:sldMk cId="3937776559" sldId="286"/>
        </pc:sldMkLst>
        <pc:spChg chg="mod">
          <ac:chgData name="Abby Lewis" userId="13d6ce0e51e855a8" providerId="LiveId" clId="{40D57AFB-D466-401E-BC38-9F3D708D4261}" dt="2018-07-25T15:04:20.392" v="1112" actId="1076"/>
          <ac:spMkLst>
            <pc:docMk/>
            <pc:sldMk cId="3937776559" sldId="286"/>
            <ac:spMk id="2" creationId="{044549E5-3917-4FFC-86EB-9E0DAB210E72}"/>
          </ac:spMkLst>
        </pc:spChg>
        <pc:spChg chg="mod">
          <ac:chgData name="Abby Lewis" userId="13d6ce0e51e855a8" providerId="LiveId" clId="{40D57AFB-D466-401E-BC38-9F3D708D4261}" dt="2018-07-25T15:09:36.981" v="1354" actId="1076"/>
          <ac:spMkLst>
            <pc:docMk/>
            <pc:sldMk cId="3937776559" sldId="286"/>
            <ac:spMk id="3" creationId="{42AF2935-FE3A-485C-89C4-37B37FDCB9EB}"/>
          </ac:spMkLst>
        </pc:spChg>
      </pc:sldChg>
      <pc:sldChg chg="addSp modSp del">
        <pc:chgData name="Abby Lewis" userId="13d6ce0e51e855a8" providerId="LiveId" clId="{40D57AFB-D466-401E-BC38-9F3D708D4261}" dt="2018-07-25T15:12:13.667" v="1366" actId="2696"/>
        <pc:sldMkLst>
          <pc:docMk/>
          <pc:sldMk cId="765884401" sldId="287"/>
        </pc:sldMkLst>
        <pc:spChg chg="mod">
          <ac:chgData name="Abby Lewis" userId="13d6ce0e51e855a8" providerId="LiveId" clId="{40D57AFB-D466-401E-BC38-9F3D708D4261}" dt="2018-07-25T15:10:25.344" v="1359" actId="1076"/>
          <ac:spMkLst>
            <pc:docMk/>
            <pc:sldMk cId="765884401" sldId="287"/>
            <ac:spMk id="2" creationId="{044549E5-3917-4FFC-86EB-9E0DAB210E72}"/>
          </ac:spMkLst>
        </pc:spChg>
        <pc:spChg chg="add mod">
          <ac:chgData name="Abby Lewis" userId="13d6ce0e51e855a8" providerId="LiveId" clId="{40D57AFB-D466-401E-BC38-9F3D708D4261}" dt="2018-07-25T15:10:33.327" v="1362" actId="20577"/>
          <ac:spMkLst>
            <pc:docMk/>
            <pc:sldMk cId="765884401" sldId="287"/>
            <ac:spMk id="3" creationId="{CA9DD84D-CA46-410F-87BF-832AFEA579F6}"/>
          </ac:spMkLst>
        </pc:spChg>
      </pc:sldChg>
      <pc:sldChg chg="addSp modSp">
        <pc:chgData name="Abby Lewis" userId="13d6ce0e51e855a8" providerId="LiveId" clId="{40D57AFB-D466-401E-BC38-9F3D708D4261}" dt="2018-07-25T15:23:12.758" v="1647" actId="20577"/>
        <pc:sldMkLst>
          <pc:docMk/>
          <pc:sldMk cId="683087194" sldId="288"/>
        </pc:sldMkLst>
        <pc:spChg chg="mod">
          <ac:chgData name="Abby Lewis" userId="13d6ce0e51e855a8" providerId="LiveId" clId="{40D57AFB-D466-401E-BC38-9F3D708D4261}" dt="2018-07-25T15:12:39.776" v="1371" actId="1076"/>
          <ac:spMkLst>
            <pc:docMk/>
            <pc:sldMk cId="683087194" sldId="288"/>
            <ac:spMk id="2" creationId="{044549E5-3917-4FFC-86EB-9E0DAB210E72}"/>
          </ac:spMkLst>
        </pc:spChg>
        <pc:spChg chg="add mod">
          <ac:chgData name="Abby Lewis" userId="13d6ce0e51e855a8" providerId="LiveId" clId="{40D57AFB-D466-401E-BC38-9F3D708D4261}" dt="2018-07-25T15:23:12.758" v="1647" actId="20577"/>
          <ac:spMkLst>
            <pc:docMk/>
            <pc:sldMk cId="683087194" sldId="288"/>
            <ac:spMk id="3" creationId="{324602EA-90CB-4979-B65F-D7DAF90BDF8F}"/>
          </ac:spMkLst>
        </pc:spChg>
      </pc:sldChg>
      <pc:sldChg chg="addSp modSp">
        <pc:chgData name="Abby Lewis" userId="13d6ce0e51e855a8" providerId="LiveId" clId="{40D57AFB-D466-401E-BC38-9F3D708D4261}" dt="2018-07-25T15:29:08.435" v="1833" actId="1076"/>
        <pc:sldMkLst>
          <pc:docMk/>
          <pc:sldMk cId="835158541" sldId="289"/>
        </pc:sldMkLst>
        <pc:spChg chg="mod">
          <ac:chgData name="Abby Lewis" userId="13d6ce0e51e855a8" providerId="LiveId" clId="{40D57AFB-D466-401E-BC38-9F3D708D4261}" dt="2018-07-25T15:29:08.435" v="1833" actId="1076"/>
          <ac:spMkLst>
            <pc:docMk/>
            <pc:sldMk cId="835158541" sldId="289"/>
            <ac:spMk id="2" creationId="{58A65374-C839-471B-8637-A5F8D5F6F331}"/>
          </ac:spMkLst>
        </pc:spChg>
        <pc:spChg chg="add mod">
          <ac:chgData name="Abby Lewis" userId="13d6ce0e51e855a8" providerId="LiveId" clId="{40D57AFB-D466-401E-BC38-9F3D708D4261}" dt="2018-07-25T15:29:05.077" v="1832" actId="1076"/>
          <ac:spMkLst>
            <pc:docMk/>
            <pc:sldMk cId="835158541" sldId="289"/>
            <ac:spMk id="3" creationId="{DF3DA4B1-BEAE-432B-8519-467D243B7D74}"/>
          </ac:spMkLst>
        </pc:spChg>
      </pc:sldChg>
      <pc:sldChg chg="addSp modSp">
        <pc:chgData name="Abby Lewis" userId="13d6ce0e51e855a8" providerId="LiveId" clId="{40D57AFB-D466-401E-BC38-9F3D708D4261}" dt="2018-07-25T17:40:25.613" v="4157" actId="20577"/>
        <pc:sldMkLst>
          <pc:docMk/>
          <pc:sldMk cId="130968664" sldId="290"/>
        </pc:sldMkLst>
        <pc:spChg chg="mod">
          <ac:chgData name="Abby Lewis" userId="13d6ce0e51e855a8" providerId="LiveId" clId="{40D57AFB-D466-401E-BC38-9F3D708D4261}" dt="2018-07-25T15:34:56.474" v="1936" actId="1076"/>
          <ac:spMkLst>
            <pc:docMk/>
            <pc:sldMk cId="130968664" sldId="290"/>
            <ac:spMk id="2" creationId="{58A65374-C839-471B-8637-A5F8D5F6F331}"/>
          </ac:spMkLst>
        </pc:spChg>
        <pc:spChg chg="add mod">
          <ac:chgData name="Abby Lewis" userId="13d6ce0e51e855a8" providerId="LiveId" clId="{40D57AFB-D466-401E-BC38-9F3D708D4261}" dt="2018-07-25T17:40:25.613" v="4157" actId="20577"/>
          <ac:spMkLst>
            <pc:docMk/>
            <pc:sldMk cId="130968664" sldId="290"/>
            <ac:spMk id="3" creationId="{F78D3752-81D3-4996-BA2E-DDA9D152D091}"/>
          </ac:spMkLst>
        </pc:spChg>
      </pc:sldChg>
      <pc:sldChg chg="addSp modSp">
        <pc:chgData name="Abby Lewis" userId="13d6ce0e51e855a8" providerId="LiveId" clId="{40D57AFB-D466-401E-BC38-9F3D708D4261}" dt="2018-07-25T15:40:44.621" v="2035" actId="1076"/>
        <pc:sldMkLst>
          <pc:docMk/>
          <pc:sldMk cId="3063481544" sldId="291"/>
        </pc:sldMkLst>
        <pc:spChg chg="mod">
          <ac:chgData name="Abby Lewis" userId="13d6ce0e51e855a8" providerId="LiveId" clId="{40D57AFB-D466-401E-BC38-9F3D708D4261}" dt="2018-07-25T15:40:40.090" v="2034" actId="1076"/>
          <ac:spMkLst>
            <pc:docMk/>
            <pc:sldMk cId="3063481544" sldId="291"/>
            <ac:spMk id="2" creationId="{58A65374-C839-471B-8637-A5F8D5F6F331}"/>
          </ac:spMkLst>
        </pc:spChg>
        <pc:spChg chg="add mod">
          <ac:chgData name="Abby Lewis" userId="13d6ce0e51e855a8" providerId="LiveId" clId="{40D57AFB-D466-401E-BC38-9F3D708D4261}" dt="2018-07-25T15:40:44.621" v="2035" actId="1076"/>
          <ac:spMkLst>
            <pc:docMk/>
            <pc:sldMk cId="3063481544" sldId="291"/>
            <ac:spMk id="3" creationId="{80446AD3-4508-41BA-8C1C-42E64F18D090}"/>
          </ac:spMkLst>
        </pc:spChg>
      </pc:sldChg>
      <pc:sldChg chg="addSp modSp">
        <pc:chgData name="Abby Lewis" userId="13d6ce0e51e855a8" providerId="LiveId" clId="{40D57AFB-D466-401E-BC38-9F3D708D4261}" dt="2018-07-25T15:47:05.131" v="2212" actId="1076"/>
        <pc:sldMkLst>
          <pc:docMk/>
          <pc:sldMk cId="3837935996" sldId="292"/>
        </pc:sldMkLst>
        <pc:spChg chg="mod">
          <ac:chgData name="Abby Lewis" userId="13d6ce0e51e855a8" providerId="LiveId" clId="{40D57AFB-D466-401E-BC38-9F3D708D4261}" dt="2018-07-25T15:41:15.532" v="2040" actId="14100"/>
          <ac:spMkLst>
            <pc:docMk/>
            <pc:sldMk cId="3837935996" sldId="292"/>
            <ac:spMk id="2" creationId="{58A65374-C839-471B-8637-A5F8D5F6F331}"/>
          </ac:spMkLst>
        </pc:spChg>
        <pc:spChg chg="add mod">
          <ac:chgData name="Abby Lewis" userId="13d6ce0e51e855a8" providerId="LiveId" clId="{40D57AFB-D466-401E-BC38-9F3D708D4261}" dt="2018-07-25T15:47:05.131" v="2212" actId="1076"/>
          <ac:spMkLst>
            <pc:docMk/>
            <pc:sldMk cId="3837935996" sldId="292"/>
            <ac:spMk id="3" creationId="{69B0F1DC-64B8-4776-A4C8-258A1FD30B87}"/>
          </ac:spMkLst>
        </pc:spChg>
      </pc:sldChg>
      <pc:sldChg chg="addSp modSp">
        <pc:chgData name="Abby Lewis" userId="13d6ce0e51e855a8" providerId="LiveId" clId="{40D57AFB-D466-401E-BC38-9F3D708D4261}" dt="2018-07-25T15:56:28.761" v="2326" actId="1076"/>
        <pc:sldMkLst>
          <pc:docMk/>
          <pc:sldMk cId="3383680708" sldId="293"/>
        </pc:sldMkLst>
        <pc:spChg chg="mod">
          <ac:chgData name="Abby Lewis" userId="13d6ce0e51e855a8" providerId="LiveId" clId="{40D57AFB-D466-401E-BC38-9F3D708D4261}" dt="2018-07-25T15:47:51.134" v="2221" actId="20577"/>
          <ac:spMkLst>
            <pc:docMk/>
            <pc:sldMk cId="3383680708" sldId="293"/>
            <ac:spMk id="2" creationId="{58A65374-C839-471B-8637-A5F8D5F6F331}"/>
          </ac:spMkLst>
        </pc:spChg>
        <pc:spChg chg="add mod">
          <ac:chgData name="Abby Lewis" userId="13d6ce0e51e855a8" providerId="LiveId" clId="{40D57AFB-D466-401E-BC38-9F3D708D4261}" dt="2018-07-25T15:56:28.761" v="2326" actId="1076"/>
          <ac:spMkLst>
            <pc:docMk/>
            <pc:sldMk cId="3383680708" sldId="293"/>
            <ac:spMk id="3" creationId="{764F1493-B4D6-4212-9ABC-A94F1B6C0E99}"/>
          </ac:spMkLst>
        </pc:spChg>
      </pc:sldChg>
      <pc:sldChg chg="addSp modSp">
        <pc:chgData name="Abby Lewis" userId="13d6ce0e51e855a8" providerId="LiveId" clId="{40D57AFB-D466-401E-BC38-9F3D708D4261}" dt="2018-07-25T16:03:14.725" v="2481" actId="1076"/>
        <pc:sldMkLst>
          <pc:docMk/>
          <pc:sldMk cId="1355299284" sldId="294"/>
        </pc:sldMkLst>
        <pc:spChg chg="mod">
          <ac:chgData name="Abby Lewis" userId="13d6ce0e51e855a8" providerId="LiveId" clId="{40D57AFB-D466-401E-BC38-9F3D708D4261}" dt="2018-07-25T16:03:10.161" v="2480" actId="1076"/>
          <ac:spMkLst>
            <pc:docMk/>
            <pc:sldMk cId="1355299284" sldId="294"/>
            <ac:spMk id="2" creationId="{58A65374-C839-471B-8637-A5F8D5F6F331}"/>
          </ac:spMkLst>
        </pc:spChg>
        <pc:spChg chg="add mod">
          <ac:chgData name="Abby Lewis" userId="13d6ce0e51e855a8" providerId="LiveId" clId="{40D57AFB-D466-401E-BC38-9F3D708D4261}" dt="2018-07-25T16:03:14.725" v="2481" actId="1076"/>
          <ac:spMkLst>
            <pc:docMk/>
            <pc:sldMk cId="1355299284" sldId="294"/>
            <ac:spMk id="3" creationId="{6921C08D-D49E-4740-BA0C-F1B73B0E9643}"/>
          </ac:spMkLst>
        </pc:spChg>
      </pc:sldChg>
      <pc:sldChg chg="addSp modSp">
        <pc:chgData name="Abby Lewis" userId="13d6ce0e51e855a8" providerId="LiveId" clId="{40D57AFB-D466-401E-BC38-9F3D708D4261}" dt="2018-07-25T17:05:32.040" v="2734" actId="1076"/>
        <pc:sldMkLst>
          <pc:docMk/>
          <pc:sldMk cId="814107682" sldId="295"/>
        </pc:sldMkLst>
        <pc:spChg chg="mod">
          <ac:chgData name="Abby Lewis" userId="13d6ce0e51e855a8" providerId="LiveId" clId="{40D57AFB-D466-401E-BC38-9F3D708D4261}" dt="2018-07-25T16:03:45.828" v="2487" actId="1076"/>
          <ac:spMkLst>
            <pc:docMk/>
            <pc:sldMk cId="814107682" sldId="295"/>
            <ac:spMk id="2" creationId="{58A65374-C839-471B-8637-A5F8D5F6F331}"/>
          </ac:spMkLst>
        </pc:spChg>
        <pc:spChg chg="add mod">
          <ac:chgData name="Abby Lewis" userId="13d6ce0e51e855a8" providerId="LiveId" clId="{40D57AFB-D466-401E-BC38-9F3D708D4261}" dt="2018-07-25T17:05:32.040" v="2734" actId="1076"/>
          <ac:spMkLst>
            <pc:docMk/>
            <pc:sldMk cId="814107682" sldId="295"/>
            <ac:spMk id="3" creationId="{A6333BCD-70F9-476D-AE6D-EE791FBD3B60}"/>
          </ac:spMkLst>
        </pc:spChg>
      </pc:sldChg>
      <pc:sldChg chg="modSp">
        <pc:chgData name="Abby Lewis" userId="13d6ce0e51e855a8" providerId="LiveId" clId="{40D57AFB-D466-401E-BC38-9F3D708D4261}" dt="2018-07-25T17:06:52.794" v="2758" actId="1076"/>
        <pc:sldMkLst>
          <pc:docMk/>
          <pc:sldMk cId="2095000826" sldId="296"/>
        </pc:sldMkLst>
        <pc:spChg chg="mod">
          <ac:chgData name="Abby Lewis" userId="13d6ce0e51e855a8" providerId="LiveId" clId="{40D57AFB-D466-401E-BC38-9F3D708D4261}" dt="2018-07-25T17:06:52.794" v="2758" actId="1076"/>
          <ac:spMkLst>
            <pc:docMk/>
            <pc:sldMk cId="2095000826" sldId="296"/>
            <ac:spMk id="2" creationId="{58A65374-C839-471B-8637-A5F8D5F6F331}"/>
          </ac:spMkLst>
        </pc:spChg>
      </pc:sldChg>
      <pc:sldChg chg="addSp modSp">
        <pc:chgData name="Abby Lewis" userId="13d6ce0e51e855a8" providerId="LiveId" clId="{40D57AFB-D466-401E-BC38-9F3D708D4261}" dt="2018-07-25T17:18:08.709" v="3344" actId="20577"/>
        <pc:sldMkLst>
          <pc:docMk/>
          <pc:sldMk cId="2156911763" sldId="297"/>
        </pc:sldMkLst>
        <pc:spChg chg="mod">
          <ac:chgData name="Abby Lewis" userId="13d6ce0e51e855a8" providerId="LiveId" clId="{40D57AFB-D466-401E-BC38-9F3D708D4261}" dt="2018-07-25T17:14:11.420" v="3012" actId="1076"/>
          <ac:spMkLst>
            <pc:docMk/>
            <pc:sldMk cId="2156911763" sldId="297"/>
            <ac:spMk id="2" creationId="{58A65374-C839-471B-8637-A5F8D5F6F331}"/>
          </ac:spMkLst>
        </pc:spChg>
        <pc:spChg chg="add mod">
          <ac:chgData name="Abby Lewis" userId="13d6ce0e51e855a8" providerId="LiveId" clId="{40D57AFB-D466-401E-BC38-9F3D708D4261}" dt="2018-07-25T17:18:08.709" v="3344" actId="20577"/>
          <ac:spMkLst>
            <pc:docMk/>
            <pc:sldMk cId="2156911763" sldId="297"/>
            <ac:spMk id="3" creationId="{3B64A133-F5A4-4343-B88D-4E12BDA4CB4E}"/>
          </ac:spMkLst>
        </pc:spChg>
      </pc:sldChg>
      <pc:sldChg chg="addSp modSp">
        <pc:chgData name="Abby Lewis" userId="13d6ce0e51e855a8" providerId="LiveId" clId="{40D57AFB-D466-401E-BC38-9F3D708D4261}" dt="2018-07-25T17:24:20.366" v="3467" actId="20577"/>
        <pc:sldMkLst>
          <pc:docMk/>
          <pc:sldMk cId="410505271" sldId="298"/>
        </pc:sldMkLst>
        <pc:spChg chg="mod">
          <ac:chgData name="Abby Lewis" userId="13d6ce0e51e855a8" providerId="LiveId" clId="{40D57AFB-D466-401E-BC38-9F3D708D4261}" dt="2018-07-25T17:19:08.493" v="3349" actId="14100"/>
          <ac:spMkLst>
            <pc:docMk/>
            <pc:sldMk cId="410505271" sldId="298"/>
            <ac:spMk id="2" creationId="{58A65374-C839-471B-8637-A5F8D5F6F331}"/>
          </ac:spMkLst>
        </pc:spChg>
        <pc:spChg chg="add mod">
          <ac:chgData name="Abby Lewis" userId="13d6ce0e51e855a8" providerId="LiveId" clId="{40D57AFB-D466-401E-BC38-9F3D708D4261}" dt="2018-07-25T17:24:20.366" v="3467" actId="20577"/>
          <ac:spMkLst>
            <pc:docMk/>
            <pc:sldMk cId="410505271" sldId="298"/>
            <ac:spMk id="3" creationId="{F5F533B6-8448-4D42-9D32-265E945D63A9}"/>
          </ac:spMkLst>
        </pc:spChg>
      </pc:sldChg>
      <pc:sldChg chg="addSp modSp">
        <pc:chgData name="Abby Lewis" userId="13d6ce0e51e855a8" providerId="LiveId" clId="{40D57AFB-D466-401E-BC38-9F3D708D4261}" dt="2018-07-25T17:32:32.430" v="3866" actId="1076"/>
        <pc:sldMkLst>
          <pc:docMk/>
          <pc:sldMk cId="2261494407" sldId="299"/>
        </pc:sldMkLst>
        <pc:spChg chg="mod">
          <ac:chgData name="Abby Lewis" userId="13d6ce0e51e855a8" providerId="LiveId" clId="{40D57AFB-D466-401E-BC38-9F3D708D4261}" dt="2018-07-25T17:24:54.740" v="3472" actId="14100"/>
          <ac:spMkLst>
            <pc:docMk/>
            <pc:sldMk cId="2261494407" sldId="299"/>
            <ac:spMk id="2" creationId="{58A65374-C839-471B-8637-A5F8D5F6F331}"/>
          </ac:spMkLst>
        </pc:spChg>
        <pc:spChg chg="add mod">
          <ac:chgData name="Abby Lewis" userId="13d6ce0e51e855a8" providerId="LiveId" clId="{40D57AFB-D466-401E-BC38-9F3D708D4261}" dt="2018-07-25T17:32:32.430" v="3866" actId="1076"/>
          <ac:spMkLst>
            <pc:docMk/>
            <pc:sldMk cId="2261494407" sldId="299"/>
            <ac:spMk id="3" creationId="{BDAF38E0-26ED-4AE4-8915-40945746A37B}"/>
          </ac:spMkLst>
        </pc:spChg>
      </pc:sldChg>
      <pc:sldChg chg="addSp modSp add">
        <pc:chgData name="Abby Lewis" userId="13d6ce0e51e855a8" providerId="LiveId" clId="{40D57AFB-D466-401E-BC38-9F3D708D4261}" dt="2018-07-25T17:13:35.069" v="3004" actId="1076"/>
        <pc:sldMkLst>
          <pc:docMk/>
          <pc:sldMk cId="3607164396" sldId="300"/>
        </pc:sldMkLst>
        <pc:spChg chg="mod">
          <ac:chgData name="Abby Lewis" userId="13d6ce0e51e855a8" providerId="LiveId" clId="{40D57AFB-D466-401E-BC38-9F3D708D4261}" dt="2018-07-25T17:13:31.283" v="3003" actId="1076"/>
          <ac:spMkLst>
            <pc:docMk/>
            <pc:sldMk cId="3607164396" sldId="300"/>
            <ac:spMk id="2" creationId="{58A65374-C839-471B-8637-A5F8D5F6F331}"/>
          </ac:spMkLst>
        </pc:spChg>
        <pc:spChg chg="add mod">
          <ac:chgData name="Abby Lewis" userId="13d6ce0e51e855a8" providerId="LiveId" clId="{40D57AFB-D466-401E-BC38-9F3D708D4261}" dt="2018-07-25T17:13:35.069" v="3004" actId="1076"/>
          <ac:spMkLst>
            <pc:docMk/>
            <pc:sldMk cId="3607164396" sldId="300"/>
            <ac:spMk id="3" creationId="{B1E6F0AF-E043-4DE6-ADBF-FDAFB71DD23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7/27/18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7/27/18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7/27/18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7/27/18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7/27/18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96170A-4485-4F2D-8A79-B26D9498F64C}"/>
              </a:ext>
            </a:extLst>
          </p:cNvPr>
          <p:cNvSpPr>
            <a:spLocks noGrp="1"/>
          </p:cNvSpPr>
          <p:nvPr>
            <p:ph type="title"/>
          </p:nvPr>
        </p:nvSpPr>
        <p:spPr>
          <a:xfrm>
            <a:off x="958689" y="1239716"/>
            <a:ext cx="8596668" cy="3604255"/>
          </a:xfrm>
        </p:spPr>
        <p:txBody>
          <a:bodyPr>
            <a:noAutofit/>
          </a:bodyPr>
          <a:lstStyle/>
          <a:p>
            <a:r>
              <a:rPr lang="en-US" sz="4800" dirty="0">
                <a:solidFill>
                  <a:schemeClr val="tx1"/>
                </a:solidFill>
                <a:latin typeface="Calibri" panose="020F0502020204030204" pitchFamily="34" charset="0"/>
                <a:cs typeface="Calibri" panose="020F0502020204030204" pitchFamily="34" charset="0"/>
              </a:rPr>
              <a:t>Chapter 15</a:t>
            </a:r>
            <a:br>
              <a:rPr lang="en-US" sz="4800" dirty="0">
                <a:solidFill>
                  <a:schemeClr val="tx1"/>
                </a:solidFill>
                <a:latin typeface="Calibri" panose="020F0502020204030204" pitchFamily="34" charset="0"/>
                <a:cs typeface="Calibri" panose="020F0502020204030204" pitchFamily="34" charset="0"/>
              </a:rPr>
            </a:br>
            <a:r>
              <a:rPr lang="en-US" sz="4800" dirty="0">
                <a:solidFill>
                  <a:schemeClr val="tx1"/>
                </a:solidFill>
                <a:latin typeface="Calibri" panose="020F0502020204030204" pitchFamily="34" charset="0"/>
                <a:cs typeface="Calibri" panose="020F0502020204030204" pitchFamily="34" charset="0"/>
              </a:rPr>
              <a:t/>
            </a:r>
            <a:br>
              <a:rPr lang="en-US" sz="4800" dirty="0">
                <a:solidFill>
                  <a:schemeClr val="tx1"/>
                </a:solidFill>
                <a:latin typeface="Calibri" panose="020F0502020204030204" pitchFamily="34" charset="0"/>
                <a:cs typeface="Calibri" panose="020F0502020204030204" pitchFamily="34" charset="0"/>
              </a:rPr>
            </a:br>
            <a:r>
              <a:rPr lang="en-US" sz="4800" dirty="0">
                <a:solidFill>
                  <a:schemeClr val="tx1"/>
                </a:solidFill>
                <a:latin typeface="Calibri" panose="020F0502020204030204" pitchFamily="34" charset="0"/>
                <a:cs typeface="Calibri" panose="020F0502020204030204" pitchFamily="34" charset="0"/>
              </a:rPr>
              <a:t>Regulation of Potentially Competitive Markets:</a:t>
            </a:r>
            <a:br>
              <a:rPr lang="en-US" sz="4800" dirty="0">
                <a:solidFill>
                  <a:schemeClr val="tx1"/>
                </a:solidFill>
                <a:latin typeface="Calibri" panose="020F0502020204030204" pitchFamily="34" charset="0"/>
                <a:cs typeface="Calibri" panose="020F0502020204030204" pitchFamily="34" charset="0"/>
              </a:rPr>
            </a:br>
            <a:r>
              <a:rPr lang="en-US" sz="4800" dirty="0">
                <a:solidFill>
                  <a:schemeClr val="tx1"/>
                </a:solidFill>
                <a:latin typeface="Calibri" panose="020F0502020204030204" pitchFamily="34" charset="0"/>
                <a:cs typeface="Calibri" panose="020F0502020204030204" pitchFamily="34" charset="0"/>
              </a:rPr>
              <a:t>Theory and Estimation Methods</a:t>
            </a:r>
          </a:p>
        </p:txBody>
      </p:sp>
    </p:spTree>
    <p:extLst>
      <p:ext uri="{BB962C8B-B14F-4D97-AF65-F5344CB8AC3E}">
        <p14:creationId xmlns:p14="http://schemas.microsoft.com/office/powerpoint/2010/main" val="2240624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A65374-C839-471B-8637-A5F8D5F6F331}"/>
              </a:ext>
            </a:extLst>
          </p:cNvPr>
          <p:cNvSpPr>
            <a:spLocks noGrp="1"/>
          </p:cNvSpPr>
          <p:nvPr>
            <p:ph type="title"/>
          </p:nvPr>
        </p:nvSpPr>
        <p:spPr>
          <a:xfrm>
            <a:off x="790955" y="634782"/>
            <a:ext cx="8449759" cy="941754"/>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Overview of Estimation Methods</a:t>
            </a:r>
          </a:p>
        </p:txBody>
      </p:sp>
      <p:sp>
        <p:nvSpPr>
          <p:cNvPr id="3" name="Content Placeholder 2">
            <a:extLst>
              <a:ext uri="{FF2B5EF4-FFF2-40B4-BE49-F238E27FC236}">
                <a16:creationId xmlns:a16="http://schemas.microsoft.com/office/drawing/2014/main" xmlns="" id="{DF3DA4B1-BEAE-432B-8519-467D243B7D74}"/>
              </a:ext>
            </a:extLst>
          </p:cNvPr>
          <p:cNvSpPr txBox="1">
            <a:spLocks/>
          </p:cNvSpPr>
          <p:nvPr/>
        </p:nvSpPr>
        <p:spPr>
          <a:xfrm>
            <a:off x="790955" y="1802423"/>
            <a:ext cx="8596668" cy="4420795"/>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To assess the impact of regulation, one must compare the values that variables such as price, cost, product quality, capital investment, wages, and technological innovation would have taken in the absence of regulation with the values they actually did take under regulation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There are three basic methods used to help derive a nonregulatory benchmark</a:t>
            </a:r>
          </a:p>
          <a:p>
            <a:pPr lvl="1"/>
            <a:r>
              <a:rPr lang="en-US" dirty="0">
                <a:latin typeface="Calibri" panose="020F0502020204030204" pitchFamily="34" charset="0"/>
                <a:cs typeface="Calibri" panose="020F0502020204030204" pitchFamily="34" charset="0"/>
              </a:rPr>
              <a:t>1) Intertemporal approach</a:t>
            </a:r>
          </a:p>
          <a:p>
            <a:pPr lvl="1"/>
            <a:r>
              <a:rPr lang="en-US" dirty="0">
                <a:latin typeface="Calibri" panose="020F0502020204030204" pitchFamily="34" charset="0"/>
                <a:cs typeface="Calibri" panose="020F0502020204030204" pitchFamily="34" charset="0"/>
              </a:rPr>
              <a:t>2) Intermarket approach</a:t>
            </a:r>
          </a:p>
          <a:p>
            <a:pPr lvl="1"/>
            <a:r>
              <a:rPr lang="en-US" dirty="0">
                <a:latin typeface="Calibri" panose="020F0502020204030204" pitchFamily="34" charset="0"/>
                <a:cs typeface="Calibri" panose="020F0502020204030204" pitchFamily="34" charset="0"/>
              </a:rPr>
              <a:t>3) Counterfactual approach</a:t>
            </a:r>
          </a:p>
        </p:txBody>
      </p:sp>
    </p:spTree>
    <p:extLst>
      <p:ext uri="{BB962C8B-B14F-4D97-AF65-F5344CB8AC3E}">
        <p14:creationId xmlns:p14="http://schemas.microsoft.com/office/powerpoint/2010/main" val="835158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A65374-C839-471B-8637-A5F8D5F6F331}"/>
              </a:ext>
            </a:extLst>
          </p:cNvPr>
          <p:cNvSpPr>
            <a:spLocks noGrp="1"/>
          </p:cNvSpPr>
          <p:nvPr>
            <p:ph type="title"/>
          </p:nvPr>
        </p:nvSpPr>
        <p:spPr>
          <a:xfrm>
            <a:off x="790956" y="412261"/>
            <a:ext cx="8596668" cy="765908"/>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Intertemporal Approach</a:t>
            </a:r>
          </a:p>
        </p:txBody>
      </p:sp>
      <p:sp>
        <p:nvSpPr>
          <p:cNvPr id="3" name="Content Placeholder 2">
            <a:extLst>
              <a:ext uri="{FF2B5EF4-FFF2-40B4-BE49-F238E27FC236}">
                <a16:creationId xmlns:a16="http://schemas.microsoft.com/office/drawing/2014/main" xmlns="" id="{F78D3752-81D3-4996-BA2E-DDA9D152D091}"/>
              </a:ext>
            </a:extLst>
          </p:cNvPr>
          <p:cNvSpPr txBox="1">
            <a:spLocks/>
          </p:cNvSpPr>
          <p:nvPr/>
        </p:nvSpPr>
        <p:spPr>
          <a:xfrm>
            <a:off x="790956" y="1178169"/>
            <a:ext cx="8596668" cy="494833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intertemporal (or time-series) approach compares the industry under study during years for which it was regulated with years for which it was not regulated</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This method requires that the sample period for which one has data includes years for which the industry was regulated and years for which it was not regulated</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When employing the intertemporal approach, the stock price of a firm can provide valuable information about the effect of regulation on the firm’s profit; for example, a decline in a firm’s stock price when deregulation is announced suggests that deregulation is likely to reduce future earnings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It is important to determine the extent to which an observed change in a firm’s stock price reflects the announcement of deregulation rather than some other change in the firm’s environment</a:t>
            </a:r>
          </a:p>
        </p:txBody>
      </p:sp>
    </p:spTree>
    <p:extLst>
      <p:ext uri="{BB962C8B-B14F-4D97-AF65-F5344CB8AC3E}">
        <p14:creationId xmlns:p14="http://schemas.microsoft.com/office/powerpoint/2010/main" val="130968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A65374-C839-471B-8637-A5F8D5F6F331}"/>
              </a:ext>
            </a:extLst>
          </p:cNvPr>
          <p:cNvSpPr>
            <a:spLocks noGrp="1"/>
          </p:cNvSpPr>
          <p:nvPr>
            <p:ph type="title"/>
          </p:nvPr>
        </p:nvSpPr>
        <p:spPr>
          <a:xfrm>
            <a:off x="790955" y="421054"/>
            <a:ext cx="8596668" cy="1064846"/>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Intertemporal Approach</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Application: New York stock exchange</a:t>
            </a:r>
          </a:p>
        </p:txBody>
      </p:sp>
      <p:sp>
        <p:nvSpPr>
          <p:cNvPr id="3" name="Content Placeholder 2">
            <a:extLst>
              <a:ext uri="{FF2B5EF4-FFF2-40B4-BE49-F238E27FC236}">
                <a16:creationId xmlns:a16="http://schemas.microsoft.com/office/drawing/2014/main" xmlns="" id="{80446AD3-4508-41BA-8C1C-42E64F18D090}"/>
              </a:ext>
            </a:extLst>
          </p:cNvPr>
          <p:cNvSpPr txBox="1">
            <a:spLocks/>
          </p:cNvSpPr>
          <p:nvPr/>
        </p:nvSpPr>
        <p:spPr>
          <a:xfrm>
            <a:off x="790955" y="1943100"/>
            <a:ext cx="8596668" cy="385982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From 1792 until the major deregulatory legislation in 1975, the New York Stock Exchange (NYSE) set minimum commission rates on transactions conducted by its members; it also required commission rates to be independent of the size of the order</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Regulation produced considerable discrepancies between commission rates and cost</a:t>
            </a:r>
          </a:p>
          <a:p>
            <a:pPr lvl="1"/>
            <a:r>
              <a:rPr lang="en-US" dirty="0">
                <a:latin typeface="Calibri" panose="020F0502020204030204" pitchFamily="34" charset="0"/>
                <a:cs typeface="Calibri" panose="020F0502020204030204" pitchFamily="34" charset="0"/>
              </a:rPr>
              <a:t>In 1971 the SEC ordered the NYSE to allow its members and their clients to freely negotiate commission rates on large orders</a:t>
            </a:r>
          </a:p>
          <a:p>
            <a:pPr lvl="1"/>
            <a:r>
              <a:rPr lang="en-US" dirty="0">
                <a:latin typeface="Calibri" panose="020F0502020204030204" pitchFamily="34" charset="0"/>
                <a:cs typeface="Calibri" panose="020F0502020204030204" pitchFamily="34" charset="0"/>
              </a:rPr>
              <a:t>The legislative branch of the government entered the deregulatory process by passing the Securities Act Amendments of 1975</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63481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A65374-C839-471B-8637-A5F8D5F6F331}"/>
              </a:ext>
            </a:extLst>
          </p:cNvPr>
          <p:cNvSpPr>
            <a:spLocks noGrp="1"/>
          </p:cNvSpPr>
          <p:nvPr>
            <p:ph type="title"/>
          </p:nvPr>
        </p:nvSpPr>
        <p:spPr>
          <a:xfrm>
            <a:off x="790956" y="394677"/>
            <a:ext cx="8596668" cy="1143977"/>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Intermarket Approach</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Application: Advertising of eyeglasses</a:t>
            </a:r>
          </a:p>
        </p:txBody>
      </p:sp>
      <p:sp>
        <p:nvSpPr>
          <p:cNvPr id="3" name="Content Placeholder 2">
            <a:extLst>
              <a:ext uri="{FF2B5EF4-FFF2-40B4-BE49-F238E27FC236}">
                <a16:creationId xmlns:a16="http://schemas.microsoft.com/office/drawing/2014/main" xmlns="" id="{69B0F1DC-64B8-4776-A4C8-258A1FD30B87}"/>
              </a:ext>
            </a:extLst>
          </p:cNvPr>
          <p:cNvSpPr txBox="1">
            <a:spLocks/>
          </p:cNvSpPr>
          <p:nvPr/>
        </p:nvSpPr>
        <p:spPr>
          <a:xfrm>
            <a:off x="790955" y="1723293"/>
            <a:ext cx="8596668" cy="385982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intermarket (or cross-sectional) approach was employed to compare outcomes in two markets that offered similar products and had similar demand and cost functions but that differed in one essential respect: one market was regulated and the other was not</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Failure to control adequately for income differences across states may lead to the inappropriate conclusions that regulation causes higher prices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It is unclear whether regulation that restricts advertising would lead to higher or lower prices, so Lee Benham conducted a study that considered the effect of advertising on the price of eyeglasses</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37935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A65374-C839-471B-8637-A5F8D5F6F331}"/>
              </a:ext>
            </a:extLst>
          </p:cNvPr>
          <p:cNvSpPr>
            <a:spLocks noGrp="1"/>
          </p:cNvSpPr>
          <p:nvPr>
            <p:ph type="title"/>
          </p:nvPr>
        </p:nvSpPr>
        <p:spPr>
          <a:xfrm>
            <a:off x="790956" y="402493"/>
            <a:ext cx="8596668" cy="1197707"/>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Intermarket Approach</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Application: </a:t>
            </a:r>
            <a:r>
              <a:rPr lang="en-US" sz="2400" i="1" dirty="0">
                <a:solidFill>
                  <a:schemeClr val="tx1"/>
                </a:solidFill>
                <a:latin typeface="Calibri" panose="020F0502020204030204" pitchFamily="34" charset="0"/>
                <a:cs typeface="Calibri" panose="020F0502020204030204" pitchFamily="34" charset="0"/>
              </a:rPr>
              <a:t>44 </a:t>
            </a:r>
            <a:r>
              <a:rPr lang="en-US" sz="2400" i="1" dirty="0" err="1">
                <a:solidFill>
                  <a:schemeClr val="tx1"/>
                </a:solidFill>
                <a:latin typeface="Calibri" panose="020F0502020204030204" pitchFamily="34" charset="0"/>
                <a:cs typeface="Calibri" panose="020F0502020204030204" pitchFamily="34" charset="0"/>
              </a:rPr>
              <a:t>Liquormart</a:t>
            </a:r>
            <a:r>
              <a:rPr lang="en-US" sz="2400" i="1" dirty="0">
                <a:solidFill>
                  <a:schemeClr val="tx1"/>
                </a:solidFill>
                <a:latin typeface="Calibri" panose="020F0502020204030204" pitchFamily="34" charset="0"/>
                <a:cs typeface="Calibri" panose="020F0502020204030204" pitchFamily="34" charset="0"/>
              </a:rPr>
              <a:t> </a:t>
            </a:r>
            <a:r>
              <a:rPr lang="en-US" sz="2400" dirty="0">
                <a:solidFill>
                  <a:schemeClr val="tx1"/>
                </a:solidFill>
                <a:latin typeface="Calibri" panose="020F0502020204030204" pitchFamily="34" charset="0"/>
                <a:cs typeface="Calibri" panose="020F0502020204030204" pitchFamily="34" charset="0"/>
              </a:rPr>
              <a:t>decision</a:t>
            </a:r>
          </a:p>
        </p:txBody>
      </p:sp>
      <p:sp>
        <p:nvSpPr>
          <p:cNvPr id="3" name="Content Placeholder 2">
            <a:extLst>
              <a:ext uri="{FF2B5EF4-FFF2-40B4-BE49-F238E27FC236}">
                <a16:creationId xmlns:a16="http://schemas.microsoft.com/office/drawing/2014/main" xmlns="" id="{764F1493-B4D6-4212-9ABC-A94F1B6C0E99}"/>
              </a:ext>
            </a:extLst>
          </p:cNvPr>
          <p:cNvSpPr txBox="1">
            <a:spLocks/>
          </p:cNvSpPr>
          <p:nvPr/>
        </p:nvSpPr>
        <p:spPr>
          <a:xfrm>
            <a:off x="790956" y="2110155"/>
            <a:ext cx="8596668" cy="385982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Consider the </a:t>
            </a:r>
            <a:r>
              <a:rPr lang="en-US" i="1" dirty="0">
                <a:latin typeface="Calibri" panose="020F0502020204030204" pitchFamily="34" charset="0"/>
                <a:cs typeface="Calibri" panose="020F0502020204030204" pitchFamily="34" charset="0"/>
              </a:rPr>
              <a:t>44 </a:t>
            </a:r>
            <a:r>
              <a:rPr lang="en-US" i="1" dirty="0" err="1">
                <a:latin typeface="Calibri" panose="020F0502020204030204" pitchFamily="34" charset="0"/>
                <a:cs typeface="Calibri" panose="020F0502020204030204" pitchFamily="34" charset="0"/>
              </a:rPr>
              <a:t>Liquormart</a:t>
            </a:r>
            <a:r>
              <a:rPr lang="en-US" i="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decision in May 1996</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Jeffrey </a:t>
            </a:r>
            <a:r>
              <a:rPr lang="en-US" dirty="0" err="1">
                <a:latin typeface="Calibri" panose="020F0502020204030204" pitchFamily="34" charset="0"/>
                <a:cs typeface="Calibri" panose="020F0502020204030204" pitchFamily="34" charset="0"/>
              </a:rPr>
              <a:t>Milyo</a:t>
            </a:r>
            <a:r>
              <a:rPr lang="en-US" dirty="0">
                <a:latin typeface="Calibri" panose="020F0502020204030204" pitchFamily="34" charset="0"/>
                <a:cs typeface="Calibri" panose="020F0502020204030204" pitchFamily="34" charset="0"/>
              </a:rPr>
              <a:t> and Joel </a:t>
            </a:r>
            <a:r>
              <a:rPr lang="en-US" dirty="0" err="1">
                <a:latin typeface="Calibri" panose="020F0502020204030204" pitchFamily="34" charset="0"/>
                <a:cs typeface="Calibri" panose="020F0502020204030204" pitchFamily="34" charset="0"/>
              </a:rPr>
              <a:t>Waldfogel</a:t>
            </a:r>
            <a:r>
              <a:rPr lang="en-US" dirty="0">
                <a:latin typeface="Calibri" panose="020F0502020204030204" pitchFamily="34" charset="0"/>
                <a:cs typeface="Calibri" panose="020F0502020204030204" pitchFamily="34" charset="0"/>
              </a:rPr>
              <a:t>: studied the effect of bans on advertising by comparing liquor prices before and after the </a:t>
            </a:r>
            <a:r>
              <a:rPr lang="en-US" i="1" dirty="0">
                <a:latin typeface="Calibri" panose="020F0502020204030204" pitchFamily="34" charset="0"/>
                <a:cs typeface="Calibri" panose="020F0502020204030204" pitchFamily="34" charset="0"/>
              </a:rPr>
              <a:t>44 </a:t>
            </a:r>
            <a:r>
              <a:rPr lang="en-US" i="1" dirty="0" err="1">
                <a:latin typeface="Calibri" panose="020F0502020204030204" pitchFamily="34" charset="0"/>
                <a:cs typeface="Calibri" panose="020F0502020204030204" pitchFamily="34" charset="0"/>
              </a:rPr>
              <a:t>Liquormart</a:t>
            </a:r>
            <a:r>
              <a:rPr lang="en-US" i="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decision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Their study provided further evidence that bans on advertising tend to increase prices</a:t>
            </a:r>
          </a:p>
        </p:txBody>
      </p:sp>
    </p:spTree>
    <p:extLst>
      <p:ext uri="{BB962C8B-B14F-4D97-AF65-F5344CB8AC3E}">
        <p14:creationId xmlns:p14="http://schemas.microsoft.com/office/powerpoint/2010/main" val="3383680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A65374-C839-471B-8637-A5F8D5F6F331}"/>
              </a:ext>
            </a:extLst>
          </p:cNvPr>
          <p:cNvSpPr>
            <a:spLocks noGrp="1"/>
          </p:cNvSpPr>
          <p:nvPr>
            <p:ph type="title"/>
          </p:nvPr>
        </p:nvSpPr>
        <p:spPr>
          <a:xfrm>
            <a:off x="790957" y="377092"/>
            <a:ext cx="8596668" cy="880208"/>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Counterfactual Approach</a:t>
            </a:r>
            <a:endParaRPr lang="en-US" sz="2400" dirty="0">
              <a:solidFill>
                <a:schemeClr val="tx1"/>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xmlns="" id="{6921C08D-D49E-4740-BA0C-F1B73B0E9643}"/>
              </a:ext>
            </a:extLst>
          </p:cNvPr>
          <p:cNvSpPr txBox="1">
            <a:spLocks/>
          </p:cNvSpPr>
          <p:nvPr/>
        </p:nvSpPr>
        <p:spPr>
          <a:xfrm>
            <a:off x="790957" y="1257300"/>
            <a:ext cx="8596668" cy="4818184"/>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counterfactual approach attempts to estimate the industry outcomes that would have arisen had the industry not been regulated</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 typical application of the counterfactual approach goes through three steps</a:t>
            </a:r>
          </a:p>
          <a:p>
            <a:pPr lvl="1"/>
            <a:r>
              <a:rPr lang="en-US" dirty="0">
                <a:latin typeface="Calibri" panose="020F0502020204030204" pitchFamily="34" charset="0"/>
                <a:cs typeface="Calibri" panose="020F0502020204030204" pitchFamily="34" charset="0"/>
              </a:rPr>
              <a:t>1) The market demand curve and the firm’s marginal cost curve are estimated</a:t>
            </a:r>
          </a:p>
          <a:p>
            <a:pPr lvl="1"/>
            <a:r>
              <a:rPr lang="en-US" dirty="0">
                <a:latin typeface="Calibri" panose="020F0502020204030204" pitchFamily="34" charset="0"/>
                <a:cs typeface="Calibri" panose="020F0502020204030204" pitchFamily="34" charset="0"/>
              </a:rPr>
              <a:t>2) The amount of output that is produced under regulation is compared with the quantity that would be produced if price and marginal cost were equated, using the estimated demand and marginal cost functions</a:t>
            </a:r>
          </a:p>
          <a:p>
            <a:pPr lvl="1"/>
            <a:r>
              <a:rPr lang="en-US" dirty="0">
                <a:latin typeface="Calibri" panose="020F0502020204030204" pitchFamily="34" charset="0"/>
                <a:cs typeface="Calibri" panose="020F0502020204030204" pitchFamily="34" charset="0"/>
              </a:rPr>
              <a:t>3) The levels of consumer surplus associated with these two output levels is compared to provide an estimate of the impact of regulation on consumer welfare</a:t>
            </a:r>
          </a:p>
          <a:p>
            <a:pPr lvl="1"/>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This approach is not well-suited to estimate the impact of regulation on industry outcomes, but it is sometimes employed in conjunction with either the intertemporal or intermarket approach</a:t>
            </a:r>
          </a:p>
        </p:txBody>
      </p:sp>
    </p:spTree>
    <p:extLst>
      <p:ext uri="{BB962C8B-B14F-4D97-AF65-F5344CB8AC3E}">
        <p14:creationId xmlns:p14="http://schemas.microsoft.com/office/powerpoint/2010/main" val="1355299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A65374-C839-471B-8637-A5F8D5F6F331}"/>
              </a:ext>
            </a:extLst>
          </p:cNvPr>
          <p:cNvSpPr>
            <a:spLocks noGrp="1"/>
          </p:cNvSpPr>
          <p:nvPr>
            <p:ph type="title"/>
          </p:nvPr>
        </p:nvSpPr>
        <p:spPr>
          <a:xfrm>
            <a:off x="790956" y="403468"/>
            <a:ext cx="8596668" cy="126707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Counterfactual Approach</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Application: State usury laws</a:t>
            </a:r>
          </a:p>
        </p:txBody>
      </p:sp>
      <p:sp>
        <p:nvSpPr>
          <p:cNvPr id="3" name="Content Placeholder 2">
            <a:extLst>
              <a:ext uri="{FF2B5EF4-FFF2-40B4-BE49-F238E27FC236}">
                <a16:creationId xmlns:a16="http://schemas.microsoft.com/office/drawing/2014/main" xmlns="" id="{A6333BCD-70F9-476D-AE6D-EE791FBD3B60}"/>
              </a:ext>
            </a:extLst>
          </p:cNvPr>
          <p:cNvSpPr txBox="1">
            <a:spLocks/>
          </p:cNvSpPr>
          <p:nvPr/>
        </p:nvSpPr>
        <p:spPr>
          <a:xfrm>
            <a:off x="790956" y="1670538"/>
            <a:ext cx="8596668" cy="385982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Vocabulary</a:t>
            </a:r>
          </a:p>
          <a:p>
            <a:pPr lvl="1"/>
            <a:r>
              <a:rPr lang="en-US" dirty="0">
                <a:latin typeface="Calibri" panose="020F0502020204030204" pitchFamily="34" charset="0"/>
                <a:cs typeface="Calibri" panose="020F0502020204030204" pitchFamily="34" charset="0"/>
              </a:rPr>
              <a:t>Usury laws</a:t>
            </a:r>
          </a:p>
          <a:p>
            <a:pPr lvl="1"/>
            <a:r>
              <a:rPr lang="en-US" dirty="0">
                <a:latin typeface="Calibri" panose="020F0502020204030204" pitchFamily="34" charset="0"/>
                <a:cs typeface="Calibri" panose="020F0502020204030204" pitchFamily="34" charset="0"/>
              </a:rPr>
              <a:t>Usury ceiling</a:t>
            </a:r>
          </a:p>
          <a:p>
            <a:pPr lvl="1"/>
            <a:r>
              <a:rPr lang="en-US" dirty="0">
                <a:latin typeface="Calibri" panose="020F0502020204030204" pitchFamily="34" charset="0"/>
                <a:cs typeface="Calibri" panose="020F0502020204030204" pitchFamily="34" charset="0"/>
              </a:rPr>
              <a:t>The real rate of interest</a:t>
            </a:r>
          </a:p>
          <a:p>
            <a:pPr lvl="1"/>
            <a:r>
              <a:rPr lang="en-US" dirty="0">
                <a:latin typeface="Calibri" panose="020F0502020204030204" pitchFamily="34" charset="0"/>
                <a:cs typeface="Calibri" panose="020F0502020204030204" pitchFamily="34" charset="0"/>
              </a:rPr>
              <a:t>The nominal rate of interest</a:t>
            </a:r>
          </a:p>
          <a:p>
            <a:pPr lvl="1"/>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effects and implications of a usury ceiling</a:t>
            </a:r>
          </a:p>
          <a:p>
            <a:pPr lvl="1"/>
            <a:r>
              <a:rPr lang="en-US" dirty="0">
                <a:latin typeface="Calibri" panose="020F0502020204030204" pitchFamily="34" charset="0"/>
                <a:cs typeface="Calibri" panose="020F0502020204030204" pitchFamily="34" charset="0"/>
              </a:rPr>
              <a:t>E.g., Steven Crafton’s study conducted to estimate the effects of usury ceilings on loan terms</a:t>
            </a:r>
          </a:p>
        </p:txBody>
      </p:sp>
    </p:spTree>
    <p:extLst>
      <p:ext uri="{BB962C8B-B14F-4D97-AF65-F5344CB8AC3E}">
        <p14:creationId xmlns:p14="http://schemas.microsoft.com/office/powerpoint/2010/main" val="8141076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A65374-C839-471B-8637-A5F8D5F6F331}"/>
              </a:ext>
            </a:extLst>
          </p:cNvPr>
          <p:cNvSpPr>
            <a:spLocks noGrp="1"/>
          </p:cNvSpPr>
          <p:nvPr>
            <p:ph type="title"/>
          </p:nvPr>
        </p:nvSpPr>
        <p:spPr>
          <a:xfrm>
            <a:off x="563033" y="2562469"/>
            <a:ext cx="9548119" cy="1733062"/>
          </a:xfrm>
        </p:spPr>
        <p:txBody>
          <a:bodyPr>
            <a:normAutofit/>
          </a:bodyPr>
          <a:lstStyle/>
          <a:p>
            <a:r>
              <a:rPr lang="en-US" dirty="0">
                <a:solidFill>
                  <a:schemeClr val="tx1"/>
                </a:solidFill>
                <a:latin typeface="Calibri" panose="020F0502020204030204" pitchFamily="34" charset="0"/>
                <a:cs typeface="Calibri" panose="020F0502020204030204" pitchFamily="34" charset="0"/>
              </a:rPr>
              <a:t>Measuring the Effects of Price and Entry Restrictions: Taxicab Regulation</a:t>
            </a:r>
            <a:endParaRPr lang="en-US" sz="28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95000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A65374-C839-471B-8637-A5F8D5F6F331}"/>
              </a:ext>
            </a:extLst>
          </p:cNvPr>
          <p:cNvSpPr>
            <a:spLocks noGrp="1"/>
          </p:cNvSpPr>
          <p:nvPr>
            <p:ph type="title"/>
          </p:nvPr>
        </p:nvSpPr>
        <p:spPr>
          <a:xfrm>
            <a:off x="790956" y="500185"/>
            <a:ext cx="8596668" cy="827454"/>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Regulatory History</a:t>
            </a:r>
          </a:p>
        </p:txBody>
      </p:sp>
      <p:sp>
        <p:nvSpPr>
          <p:cNvPr id="3" name="Content Placeholder 2">
            <a:extLst>
              <a:ext uri="{FF2B5EF4-FFF2-40B4-BE49-F238E27FC236}">
                <a16:creationId xmlns:a16="http://schemas.microsoft.com/office/drawing/2014/main" xmlns="" id="{B1E6F0AF-E043-4DE6-ADBF-FDAFB71DD23E}"/>
              </a:ext>
            </a:extLst>
          </p:cNvPr>
          <p:cNvSpPr txBox="1">
            <a:spLocks/>
          </p:cNvSpPr>
          <p:nvPr/>
        </p:nvSpPr>
        <p:spPr>
          <a:xfrm>
            <a:off x="790956" y="1776046"/>
            <a:ext cx="8596668" cy="385982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Taxicab regulation began in the 1920s, as the demand for and supply of taxicabs grew</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Massive entry into the taxicab industry occurred after the onset of the Great Depression, which intensified fare competition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Taxicab companies in the 1930s were more effective in securing regulation than consumers were in preventing it</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taxicab industry generally did not experience the widespread deregulation that has occurred in many other industries since the 1970s</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07164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A65374-C839-471B-8637-A5F8D5F6F331}"/>
              </a:ext>
            </a:extLst>
          </p:cNvPr>
          <p:cNvSpPr>
            <a:spLocks noGrp="1"/>
          </p:cNvSpPr>
          <p:nvPr>
            <p:ph type="title"/>
          </p:nvPr>
        </p:nvSpPr>
        <p:spPr>
          <a:xfrm>
            <a:off x="790956" y="544146"/>
            <a:ext cx="8596668" cy="941754"/>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Entry Restrictions</a:t>
            </a:r>
          </a:p>
        </p:txBody>
      </p:sp>
      <p:sp>
        <p:nvSpPr>
          <p:cNvPr id="3" name="Content Placeholder 2">
            <a:extLst>
              <a:ext uri="{FF2B5EF4-FFF2-40B4-BE49-F238E27FC236}">
                <a16:creationId xmlns:a16="http://schemas.microsoft.com/office/drawing/2014/main" xmlns="" id="{3B64A133-F5A4-4343-B88D-4E12BDA4CB4E}"/>
              </a:ext>
            </a:extLst>
          </p:cNvPr>
          <p:cNvSpPr txBox="1">
            <a:spLocks/>
          </p:cNvSpPr>
          <p:nvPr/>
        </p:nvSpPr>
        <p:spPr>
          <a:xfrm>
            <a:off x="790956" y="1881553"/>
            <a:ext cx="8596668" cy="385982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Taxicab regulation generally encompasses control over price, the number of competitors, and certain practices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Entry restrictions take different forms in different cities, but many cities require a taxicab to have a medallion, and medallions are limited in supply</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Another way to limit competitors is to limit the number of taxi companies, which many cities have done</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56911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790956" y="552940"/>
            <a:ext cx="8596668" cy="1214315"/>
          </a:xfrm>
        </p:spPr>
        <p:txBody>
          <a:bodyPr/>
          <a:lstStyle/>
          <a:p>
            <a:r>
              <a:rPr lang="en-US" dirty="0">
                <a:solidFill>
                  <a:schemeClr val="tx1"/>
                </a:solidFill>
                <a:latin typeface="Calibri" panose="020F0502020204030204" pitchFamily="34" charset="0"/>
                <a:cs typeface="Calibri" panose="020F0502020204030204" pitchFamily="34" charset="0"/>
              </a:rPr>
              <a:t>Theory of Price and Entry/Exit Regulation</a:t>
            </a:r>
            <a:endParaRPr lang="en-US" dirty="0">
              <a:solidFill>
                <a:schemeClr val="tx1"/>
              </a:solidFill>
            </a:endParaRPr>
          </a:p>
        </p:txBody>
      </p:sp>
      <p:sp>
        <p:nvSpPr>
          <p:cNvPr id="3" name="Content Placeholder 2">
            <a:extLst>
              <a:ext uri="{FF2B5EF4-FFF2-40B4-BE49-F238E27FC236}">
                <a16:creationId xmlns:a16="http://schemas.microsoft.com/office/drawing/2014/main" xmlns="" id="{23B9419D-996C-4E4E-AB1C-5BA53530ED85}"/>
              </a:ext>
            </a:extLst>
          </p:cNvPr>
          <p:cNvSpPr txBox="1">
            <a:spLocks/>
          </p:cNvSpPr>
          <p:nvPr/>
        </p:nvSpPr>
        <p:spPr>
          <a:xfrm>
            <a:off x="790956" y="2174413"/>
            <a:ext cx="8596668" cy="297787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Two cases will be considered:</a:t>
            </a:r>
          </a:p>
          <a:p>
            <a:pPr lvl="1"/>
            <a:r>
              <a:rPr lang="en-US" dirty="0">
                <a:latin typeface="Calibri" panose="020F0502020204030204" pitchFamily="34" charset="0"/>
                <a:cs typeface="Calibri" panose="020F0502020204030204" pitchFamily="34" charset="0"/>
              </a:rPr>
              <a:t>In the first case, price is set above the prevailing production cost, and entry is prohibited</a:t>
            </a:r>
          </a:p>
          <a:p>
            <a:pPr lvl="1"/>
            <a:r>
              <a:rPr lang="en-US" dirty="0">
                <a:latin typeface="Calibri" panose="020F0502020204030204" pitchFamily="34" charset="0"/>
                <a:cs typeface="Calibri" panose="020F0502020204030204" pitchFamily="34" charset="0"/>
              </a:rPr>
              <a:t>In the second case, price is set below cost, and exit is prohibited</a:t>
            </a:r>
          </a:p>
          <a:p>
            <a:pPr lvl="1"/>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marL="0" indent="0">
              <a:buFont typeface="Wingdings 3" charset="2"/>
              <a:buNone/>
            </a:pPr>
            <a:endParaRPr lang="en-US" dirty="0">
              <a:latin typeface="Calibri" panose="020F0502020204030204" pitchFamily="34"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3409917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A65374-C839-471B-8637-A5F8D5F6F331}"/>
              </a:ext>
            </a:extLst>
          </p:cNvPr>
          <p:cNvSpPr>
            <a:spLocks noGrp="1"/>
          </p:cNvSpPr>
          <p:nvPr>
            <p:ph type="title"/>
          </p:nvPr>
        </p:nvSpPr>
        <p:spPr>
          <a:xfrm>
            <a:off x="790957" y="535353"/>
            <a:ext cx="8596668" cy="941754"/>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Value of a Medallion</a:t>
            </a:r>
          </a:p>
        </p:txBody>
      </p:sp>
      <p:sp>
        <p:nvSpPr>
          <p:cNvPr id="3" name="Content Placeholder 2">
            <a:extLst>
              <a:ext uri="{FF2B5EF4-FFF2-40B4-BE49-F238E27FC236}">
                <a16:creationId xmlns:a16="http://schemas.microsoft.com/office/drawing/2014/main" xmlns="" id="{F5F533B6-8448-4D42-9D32-265E945D63A9}"/>
              </a:ext>
            </a:extLst>
          </p:cNvPr>
          <p:cNvSpPr txBox="1">
            <a:spLocks/>
          </p:cNvSpPr>
          <p:nvPr/>
        </p:nvSpPr>
        <p:spPr>
          <a:xfrm>
            <a:off x="790957" y="1793630"/>
            <a:ext cx="8596668" cy="385982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One method to assess the value of price and entry restrictions is to determine how much a firm is willing to pay to operate in the industry, and this information is easy to obtain in the taxicab industry</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Because a taxicab must have a medallion to operate in many cities, and because the number of medallions is fixed, prospective taxicab operators must purchase a medallion in a secondary market</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 medallion’s price shows exactly what the most informed agents believe to be the discounted stream of extranormal profits from economic regulation</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0505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A65374-C839-471B-8637-A5F8D5F6F331}"/>
              </a:ext>
            </a:extLst>
          </p:cNvPr>
          <p:cNvSpPr>
            <a:spLocks noGrp="1"/>
          </p:cNvSpPr>
          <p:nvPr>
            <p:ph type="title"/>
          </p:nvPr>
        </p:nvSpPr>
        <p:spPr>
          <a:xfrm>
            <a:off x="790958" y="570523"/>
            <a:ext cx="8596668" cy="765908"/>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The Rise of Ride Sharing</a:t>
            </a:r>
          </a:p>
        </p:txBody>
      </p:sp>
      <p:sp>
        <p:nvSpPr>
          <p:cNvPr id="3" name="Content Placeholder 2">
            <a:extLst>
              <a:ext uri="{FF2B5EF4-FFF2-40B4-BE49-F238E27FC236}">
                <a16:creationId xmlns:a16="http://schemas.microsoft.com/office/drawing/2014/main" xmlns="" id="{BDAF38E0-26ED-4AE4-8915-40945746A37B}"/>
              </a:ext>
            </a:extLst>
          </p:cNvPr>
          <p:cNvSpPr txBox="1">
            <a:spLocks/>
          </p:cNvSpPr>
          <p:nvPr/>
        </p:nvSpPr>
        <p:spPr>
          <a:xfrm>
            <a:off x="790957" y="1538653"/>
            <a:ext cx="8596668" cy="423789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rise of ride sharing services such as Uber and Lyft have complicated attempts to preserve the value of taxi medallions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Uber began in San Francisco in 2010 and is not subject to the same fare regulations that are imposed on taxi companies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Many states and countries have challenged Uber’s right to operate because it participates in price surges while regular taxicab services do not</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Because ride sharing is a relatively recent phenomenon, knowledge of the impact of ride sharing on the welfare of producers and consumers of taxi services is limited</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61494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53808E-69B9-4996-84BF-F9E22B8BBE02}"/>
              </a:ext>
            </a:extLst>
          </p:cNvPr>
          <p:cNvSpPr>
            <a:spLocks noGrp="1"/>
          </p:cNvSpPr>
          <p:nvPr>
            <p:ph type="title"/>
          </p:nvPr>
        </p:nvSpPr>
        <p:spPr>
          <a:xfrm>
            <a:off x="677334" y="512885"/>
            <a:ext cx="8596668" cy="911469"/>
          </a:xfrm>
        </p:spPr>
        <p:txBody>
          <a:bodyPr/>
          <a:lstStyle/>
          <a:p>
            <a:r>
              <a:rPr lang="en-US" dirty="0">
                <a:solidFill>
                  <a:srgbClr val="000000"/>
                </a:solidFill>
                <a:latin typeface="Calibri" panose="020F0502020204030204" pitchFamily="34" charset="0"/>
                <a:cs typeface="Calibri" panose="020F0502020204030204" pitchFamily="34" charset="0"/>
              </a:rPr>
              <a:t>Summary</a:t>
            </a:r>
          </a:p>
        </p:txBody>
      </p:sp>
      <p:sp>
        <p:nvSpPr>
          <p:cNvPr id="3" name="Content Placeholder 2">
            <a:extLst>
              <a:ext uri="{FF2B5EF4-FFF2-40B4-BE49-F238E27FC236}">
                <a16:creationId xmlns:a16="http://schemas.microsoft.com/office/drawing/2014/main" xmlns="" id="{105256A0-1638-49F2-94C4-C5CA8CBB4DC1}"/>
              </a:ext>
            </a:extLst>
          </p:cNvPr>
          <p:cNvSpPr>
            <a:spLocks noGrp="1"/>
          </p:cNvSpPr>
          <p:nvPr>
            <p:ph idx="1"/>
          </p:nvPr>
        </p:nvSpPr>
        <p:spPr>
          <a:xfrm>
            <a:off x="677334" y="1661747"/>
            <a:ext cx="8596668" cy="4379616"/>
          </a:xfrm>
        </p:spPr>
        <p:txBody>
          <a:bodyPr>
            <a:normAutofit/>
          </a:bodyPr>
          <a:lstStyle/>
          <a:p>
            <a:r>
              <a:rPr lang="en-US" dirty="0">
                <a:latin typeface="Calibri" panose="020F0502020204030204" pitchFamily="34" charset="0"/>
                <a:cs typeface="Calibri" panose="020F0502020204030204" pitchFamily="34" charset="0"/>
              </a:rPr>
              <a:t>This chapter has provided an introductory analysis of the effects of price and entry/exit regulation on industry performance and identified some indirect effects of price and entry/exit regulation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It was noted that Price regulation can reduce the incentive to innovate by limiting the return to innovation, but lags in matching price to realized cost can restore some of this incentive, and entry regulation can limit innovation by excluding potentially innovative entrepreneurs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This chapter has also discussed alternative methods for estimating the quantitative effects of regulation by comparing the intermarket approach, the intertemporal approach, and the counterfactual approach</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52196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790956" y="297961"/>
            <a:ext cx="8596668" cy="16891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Direct Effects of Price and Entry/Exit Regulation: </a:t>
            </a:r>
            <a:br>
              <a:rPr lang="en-US" sz="2800"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rPr>
              <a:t>The Competitive Model</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First-best effects</a:t>
            </a:r>
            <a:endParaRPr lang="en-US" sz="2400" dirty="0"/>
          </a:p>
        </p:txBody>
      </p:sp>
      <p:sp>
        <p:nvSpPr>
          <p:cNvPr id="3" name="Content Placeholder 2">
            <a:extLst>
              <a:ext uri="{FF2B5EF4-FFF2-40B4-BE49-F238E27FC236}">
                <a16:creationId xmlns:a16="http://schemas.microsoft.com/office/drawing/2014/main" xmlns="" id="{D1F7350D-6DC6-4842-B414-D240033EBE8D}"/>
              </a:ext>
            </a:extLst>
          </p:cNvPr>
          <p:cNvSpPr txBox="1">
            <a:spLocks/>
          </p:cNvSpPr>
          <p:nvPr/>
        </p:nvSpPr>
        <p:spPr>
          <a:xfrm>
            <a:off x="790956" y="2174413"/>
            <a:ext cx="8596668" cy="3610925"/>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welfare effects of regulation are derived by comparing the industry equilibrium under regulation with the equilibrium that would have occurred in the absence of regulation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In general, the greater the divergence is between price and marginal cost, the larger the welfare loss to society will be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effects of price and entry regulation</a:t>
            </a:r>
          </a:p>
          <a:p>
            <a:pPr marL="0" indent="0">
              <a:buFont typeface="Wingdings 3" charset="2"/>
              <a:buNone/>
            </a:pPr>
            <a:endParaRPr lang="en-US" dirty="0">
              <a:latin typeface="Calibri" panose="020F0502020204030204" pitchFamily="34"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1731266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790956" y="476521"/>
            <a:ext cx="8596668" cy="1697892"/>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Direct Effects of Price and Entry/Exit Regulation: </a:t>
            </a:r>
            <a:br>
              <a:rPr lang="en-US" sz="2800"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rPr>
              <a:t>The Competitive Model</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Second-best effects</a:t>
            </a:r>
            <a:endParaRPr lang="en-US" sz="2400" dirty="0"/>
          </a:p>
        </p:txBody>
      </p:sp>
      <p:sp>
        <p:nvSpPr>
          <p:cNvPr id="3" name="Content Placeholder 2">
            <a:extLst>
              <a:ext uri="{FF2B5EF4-FFF2-40B4-BE49-F238E27FC236}">
                <a16:creationId xmlns:a16="http://schemas.microsoft.com/office/drawing/2014/main" xmlns="" id="{84D3C958-9C12-43E8-913C-F76CAB782F41}"/>
              </a:ext>
            </a:extLst>
          </p:cNvPr>
          <p:cNvSpPr txBox="1">
            <a:spLocks/>
          </p:cNvSpPr>
          <p:nvPr/>
        </p:nvSpPr>
        <p:spPr>
          <a:xfrm>
            <a:off x="790956" y="2455767"/>
            <a:ext cx="8596668" cy="3021841"/>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theorem of second best: when one product is regulated, extending regulation to cover substitute products can enhance welfare in some settings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case of two products, </a:t>
            </a:r>
            <a:r>
              <a:rPr lang="en-US" i="1" dirty="0">
                <a:latin typeface="Calibri" panose="020F0502020204030204" pitchFamily="34" charset="0"/>
                <a:cs typeface="Calibri" panose="020F0502020204030204" pitchFamily="34" charset="0"/>
              </a:rPr>
              <a:t>A</a:t>
            </a:r>
            <a:r>
              <a:rPr lang="en-US" dirty="0">
                <a:latin typeface="Calibri" panose="020F0502020204030204" pitchFamily="34" charset="0"/>
                <a:cs typeface="Calibri" panose="020F0502020204030204" pitchFamily="34" charset="0"/>
              </a:rPr>
              <a:t> and </a:t>
            </a:r>
            <a:r>
              <a:rPr lang="en-US" i="1" dirty="0">
                <a:latin typeface="Calibri" panose="020F0502020204030204" pitchFamily="34" charset="0"/>
                <a:cs typeface="Calibri" panose="020F0502020204030204" pitchFamily="34" charset="0"/>
              </a:rPr>
              <a:t>B</a:t>
            </a:r>
          </a:p>
          <a:p>
            <a:endParaRPr lang="en-US" i="1"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2414109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790956" y="588109"/>
            <a:ext cx="8596668" cy="1486877"/>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Direct Effects of Price and Entry/Exit Regulation: </a:t>
            </a:r>
            <a:br>
              <a:rPr lang="en-US" sz="2800"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rPr>
              <a:t>The Imperfectly Competitive Model</a:t>
            </a:r>
            <a:endParaRPr lang="en-US" sz="2400" dirty="0"/>
          </a:p>
        </p:txBody>
      </p:sp>
      <p:sp>
        <p:nvSpPr>
          <p:cNvPr id="3" name="Content Placeholder 2">
            <a:extLst>
              <a:ext uri="{FF2B5EF4-FFF2-40B4-BE49-F238E27FC236}">
                <a16:creationId xmlns:a16="http://schemas.microsoft.com/office/drawing/2014/main" xmlns="" id="{5AB41CF9-71CA-4B15-A1E6-FCE15496FF82}"/>
              </a:ext>
            </a:extLst>
          </p:cNvPr>
          <p:cNvSpPr txBox="1">
            <a:spLocks/>
          </p:cNvSpPr>
          <p:nvPr/>
        </p:nvSpPr>
        <p:spPr>
          <a:xfrm>
            <a:off x="790956" y="2074986"/>
            <a:ext cx="8596668" cy="342020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Consider a setting where the minimum efficient scale is large relative to market demand and use the Cournot model of oligopoly to examine the impact of regulation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That price and entry/exit regulation can, in principle, increase welfare does not imply that such regulation is appropriate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Each welfare case must be analyzed separately</a:t>
            </a:r>
          </a:p>
          <a:p>
            <a:pPr marL="0" indent="0">
              <a:buNone/>
            </a:pPr>
            <a:endParaRPr lang="en-US" dirty="0">
              <a:latin typeface="Calibri" panose="020F0502020204030204" pitchFamily="34"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120335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790956" y="289169"/>
            <a:ext cx="8596668" cy="1152769"/>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Indirect Effects of Price and Entry Regulation</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Excessive nonprice competition</a:t>
            </a:r>
            <a:endParaRPr lang="en-US" sz="2400" dirty="0"/>
          </a:p>
        </p:txBody>
      </p:sp>
      <p:sp>
        <p:nvSpPr>
          <p:cNvPr id="3" name="Content Placeholder 2">
            <a:extLst>
              <a:ext uri="{FF2B5EF4-FFF2-40B4-BE49-F238E27FC236}">
                <a16:creationId xmlns:a16="http://schemas.microsoft.com/office/drawing/2014/main" xmlns="" id="{E3151539-CC93-4D8C-BBD5-FAAC74255651}"/>
              </a:ext>
            </a:extLst>
          </p:cNvPr>
          <p:cNvSpPr txBox="1">
            <a:spLocks/>
          </p:cNvSpPr>
          <p:nvPr/>
        </p:nvSpPr>
        <p:spPr>
          <a:xfrm>
            <a:off x="790956" y="1591407"/>
            <a:ext cx="8596668" cy="512689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Firms engage in nonprice competition to increase demand for their product; consider the impact of this type of competition on welfare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potential for product differentiation and the ability of firms to collude influence the degree of nonprice competition, and although regulation can limit some avenues through which firms compete, it often is unable to restrict all such avenues</a:t>
            </a:r>
          </a:p>
          <a:p>
            <a:endParaRPr lang="en-US" dirty="0">
              <a:latin typeface="Calibri" panose="020F0502020204030204" pitchFamily="34" charset="0"/>
              <a:cs typeface="Calibri" panose="020F0502020204030204" pitchFamily="34" charset="0"/>
            </a:endParaRPr>
          </a:p>
          <a:p>
            <a:pPr marL="0" indent="0">
              <a:buNone/>
            </a:pPr>
            <a:r>
              <a:rPr lang="en-US" sz="2400" dirty="0">
                <a:solidFill>
                  <a:schemeClr val="tx1"/>
                </a:solidFill>
                <a:latin typeface="Calibri" panose="020F0502020204030204" pitchFamily="34" charset="0"/>
                <a:cs typeface="Calibri" panose="020F0502020204030204" pitchFamily="34" charset="0"/>
              </a:rPr>
              <a:t>Productive inefficiency</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There are two sources of productive inefficiency: (1) when regulation enables firms to secure extranormal profit, workers may attempt to extract a portion of the prevailing surplus; and (2) is the continued operation of inefficient firms that would have exited the industry in the absence of regulation</a:t>
            </a:r>
          </a:p>
          <a:p>
            <a:endParaRPr lang="en-US" dirty="0"/>
          </a:p>
        </p:txBody>
      </p:sp>
    </p:spTree>
    <p:extLst>
      <p:ext uri="{BB962C8B-B14F-4D97-AF65-F5344CB8AC3E}">
        <p14:creationId xmlns:p14="http://schemas.microsoft.com/office/powerpoint/2010/main" val="2371295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790956" y="508977"/>
            <a:ext cx="8596668" cy="1214315"/>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Indirect Effects of Price and Exit Regulation</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Cross-subsidization</a:t>
            </a:r>
            <a:endParaRPr lang="en-US" sz="2400" dirty="0"/>
          </a:p>
        </p:txBody>
      </p:sp>
      <p:sp>
        <p:nvSpPr>
          <p:cNvPr id="3" name="Content Placeholder 2">
            <a:extLst>
              <a:ext uri="{FF2B5EF4-FFF2-40B4-BE49-F238E27FC236}">
                <a16:creationId xmlns:a16="http://schemas.microsoft.com/office/drawing/2014/main" xmlns="" id="{42AF2935-FE3A-485C-89C4-37B37FDCB9EB}"/>
              </a:ext>
            </a:extLst>
          </p:cNvPr>
          <p:cNvSpPr txBox="1">
            <a:spLocks/>
          </p:cNvSpPr>
          <p:nvPr/>
        </p:nvSpPr>
        <p:spPr>
          <a:xfrm>
            <a:off x="790956" y="1723292"/>
            <a:ext cx="8596668" cy="4420795"/>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Consider a setting where the price of a regulated service is set below cost, and the regulated supplier is required to supply all demand at the established price, even though the firm incurs a financial loss in doing so</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To illustrate the impact of cross-subsidization on social welfare, consider a regulated industry that offers products 1 and 2</a:t>
            </a:r>
          </a:p>
          <a:p>
            <a:pPr marL="0" indent="0">
              <a:buNone/>
            </a:pPr>
            <a:endParaRPr lang="en-US"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Reduced capital formation</a:t>
            </a:r>
          </a:p>
          <a:p>
            <a:pPr marL="0" indent="0">
              <a:buFont typeface="Wingdings 3" charset="2"/>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If a firm is losing too much money, it turns to investors to supply capital, but this reduces the firm’s investment, which can lead to reduced capacity, productivity, and product quality</a:t>
            </a:r>
          </a:p>
          <a:p>
            <a:endParaRPr lang="en-US" dirty="0"/>
          </a:p>
        </p:txBody>
      </p:sp>
    </p:spTree>
    <p:extLst>
      <p:ext uri="{BB962C8B-B14F-4D97-AF65-F5344CB8AC3E}">
        <p14:creationId xmlns:p14="http://schemas.microsoft.com/office/powerpoint/2010/main" val="3937776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4549E5-3917-4FFC-86EB-9E0DAB210E72}"/>
              </a:ext>
            </a:extLst>
          </p:cNvPr>
          <p:cNvSpPr>
            <a:spLocks noGrp="1"/>
          </p:cNvSpPr>
          <p:nvPr>
            <p:ph type="title"/>
          </p:nvPr>
        </p:nvSpPr>
        <p:spPr>
          <a:xfrm>
            <a:off x="790956" y="368300"/>
            <a:ext cx="8596668" cy="1214315"/>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Regulation and Innovation</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Effect of regulatory lags on innovation</a:t>
            </a:r>
            <a:endParaRPr lang="en-US" sz="2400" dirty="0"/>
          </a:p>
        </p:txBody>
      </p:sp>
      <p:sp>
        <p:nvSpPr>
          <p:cNvPr id="3" name="Content Placeholder 2">
            <a:extLst>
              <a:ext uri="{FF2B5EF4-FFF2-40B4-BE49-F238E27FC236}">
                <a16:creationId xmlns:a16="http://schemas.microsoft.com/office/drawing/2014/main" xmlns="" id="{324602EA-90CB-4979-B65F-D7DAF90BDF8F}"/>
              </a:ext>
            </a:extLst>
          </p:cNvPr>
          <p:cNvSpPr txBox="1">
            <a:spLocks/>
          </p:cNvSpPr>
          <p:nvPr/>
        </p:nvSpPr>
        <p:spPr>
          <a:xfrm>
            <a:off x="790956" y="1723292"/>
            <a:ext cx="8596668" cy="4420795"/>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Price and entry/exit regulation can also affect dynamic efficiency by affecting incentives to undertake research and development (R&amp;D)</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Robert Solow: Nobel laureate who conducted a famous study on the importance of technological innovation in the economy</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 Dynamic efficiency does not imply that firms invest at the fastest possible rate, and perfect competition does not necessarily ensure dynamic efficiency</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Lags in resetting price to match cost can provide some incentive for regulated firms to pursue cost-reducing innovation; it can also affect the rate at which a regulated firm adopts cost-reducing innovations</a:t>
            </a:r>
          </a:p>
        </p:txBody>
      </p:sp>
    </p:spTree>
    <p:extLst>
      <p:ext uri="{BB962C8B-B14F-4D97-AF65-F5344CB8AC3E}">
        <p14:creationId xmlns:p14="http://schemas.microsoft.com/office/powerpoint/2010/main" val="683087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A65374-C839-471B-8637-A5F8D5F6F331}"/>
              </a:ext>
            </a:extLst>
          </p:cNvPr>
          <p:cNvSpPr>
            <a:spLocks noGrp="1"/>
          </p:cNvSpPr>
          <p:nvPr>
            <p:ph type="title"/>
          </p:nvPr>
        </p:nvSpPr>
        <p:spPr>
          <a:xfrm>
            <a:off x="580619" y="2768600"/>
            <a:ext cx="9548119" cy="1320800"/>
          </a:xfrm>
        </p:spPr>
        <p:txBody>
          <a:bodyPr/>
          <a:lstStyle/>
          <a:p>
            <a:r>
              <a:rPr lang="en-US" dirty="0">
                <a:solidFill>
                  <a:schemeClr val="tx1"/>
                </a:solidFill>
                <a:latin typeface="Calibri" panose="020F0502020204030204" pitchFamily="34" charset="0"/>
                <a:cs typeface="Calibri" panose="020F0502020204030204" pitchFamily="34" charset="0"/>
              </a:rPr>
              <a:t>Methods for Estimating the Effects of Regulation</a:t>
            </a:r>
          </a:p>
        </p:txBody>
      </p:sp>
    </p:spTree>
    <p:extLst>
      <p:ext uri="{BB962C8B-B14F-4D97-AF65-F5344CB8AC3E}">
        <p14:creationId xmlns:p14="http://schemas.microsoft.com/office/powerpoint/2010/main" val="377033785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630</TotalTime>
  <Words>1663</Words>
  <Application>Microsoft Macintosh PowerPoint</Application>
  <PresentationFormat>Custom</PresentationFormat>
  <Paragraphs>146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Facet</vt:lpstr>
      <vt:lpstr>Chapter 15  Regulation of Potentially Competitive Markets: Theory and Estimation Methods</vt:lpstr>
      <vt:lpstr>Theory of Price and Entry/Exit Regulation</vt:lpstr>
      <vt:lpstr>Direct Effects of Price and Entry/Exit Regulation:  The Competitive Model First-best effects</vt:lpstr>
      <vt:lpstr>Direct Effects of Price and Entry/Exit Regulation:  The Competitive Model Second-best effects</vt:lpstr>
      <vt:lpstr>Direct Effects of Price and Entry/Exit Regulation:  The Imperfectly Competitive Model</vt:lpstr>
      <vt:lpstr>Indirect Effects of Price and Entry Regulation Excessive nonprice competition</vt:lpstr>
      <vt:lpstr>Indirect Effects of Price and Exit Regulation Cross-subsidization</vt:lpstr>
      <vt:lpstr>Regulation and Innovation Effect of regulatory lags on innovation</vt:lpstr>
      <vt:lpstr>Methods for Estimating the Effects of Regulation</vt:lpstr>
      <vt:lpstr>Overview of Estimation Methods</vt:lpstr>
      <vt:lpstr>Intertemporal Approach</vt:lpstr>
      <vt:lpstr>Intertemporal Approach Application: New York stock exchange</vt:lpstr>
      <vt:lpstr>Intermarket Approach Application: Advertising of eyeglasses</vt:lpstr>
      <vt:lpstr>Intermarket Approach Application: 44 Liquormart decision</vt:lpstr>
      <vt:lpstr>Counterfactual Approach</vt:lpstr>
      <vt:lpstr>Counterfactual Approach Application: State usury laws</vt:lpstr>
      <vt:lpstr>Measuring the Effects of Price and Entry Restrictions: Taxicab Regulation</vt:lpstr>
      <vt:lpstr>Regulatory History</vt:lpstr>
      <vt:lpstr>Entry Restrictions</vt:lpstr>
      <vt:lpstr>Value of a Medallion</vt:lpstr>
      <vt:lpstr>The Rise of Ride Sharing</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Abby Lewis</dc:creator>
  <cp:lastModifiedBy>Colton Gigot</cp:lastModifiedBy>
  <cp:revision>18</cp:revision>
  <dcterms:created xsi:type="dcterms:W3CDTF">2018-05-27T20:45:24Z</dcterms:created>
  <dcterms:modified xsi:type="dcterms:W3CDTF">2018-07-27T21:42:08Z</dcterms:modified>
</cp:coreProperties>
</file>