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94" r:id="rId3"/>
    <p:sldId id="276" r:id="rId4"/>
    <p:sldId id="277" r:id="rId5"/>
    <p:sldId id="282" r:id="rId6"/>
    <p:sldId id="279" r:id="rId7"/>
    <p:sldId id="283" r:id="rId8"/>
    <p:sldId id="284" r:id="rId9"/>
    <p:sldId id="285" r:id="rId10"/>
    <p:sldId id="291" r:id="rId11"/>
    <p:sldId id="286" r:id="rId12"/>
    <p:sldId id="292" r:id="rId13"/>
    <p:sldId id="287" r:id="rId14"/>
    <p:sldId id="293" r:id="rId15"/>
    <p:sldId id="288" r:id="rId16"/>
    <p:sldId id="289" r:id="rId17"/>
    <p:sldId id="290" r:id="rId18"/>
    <p:sldId id="27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6" clrIdx="0"/>
  <p:cmAuthor id="1" name="Colton Gigot" initials="CG"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5531AF-44A4-470B-B144-49C38C9174C0}" v="3" dt="2018-08-01T14:33:21.0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85" d="100"/>
          <a:sy n="85" d="100"/>
        </p:scale>
        <p:origin x="53"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8D5531AF-44A4-470B-B144-49C38C9174C0}"/>
    <pc:docChg chg="modSld">
      <pc:chgData name="Abby Lewis" userId="13d6ce0e51e855a8" providerId="LiveId" clId="{8D5531AF-44A4-470B-B144-49C38C9174C0}" dt="2018-08-01T14:33:21.068" v="2"/>
      <pc:docMkLst>
        <pc:docMk/>
      </pc:docMkLst>
      <pc:sldChg chg="delCm modCm">
        <pc:chgData name="Abby Lewis" userId="13d6ce0e51e855a8" providerId="LiveId" clId="{8D5531AF-44A4-470B-B144-49C38C9174C0}" dt="2018-08-01T14:33:21.068" v="2"/>
        <pc:sldMkLst>
          <pc:docMk/>
          <pc:sldMk cId="1416268786" sldId="285"/>
        </pc:sldMkLst>
      </pc:sldChg>
    </pc:docChg>
  </pc:docChgLst>
  <pc:docChgLst>
    <pc:chgData name="Abby Lewis" userId="13d6ce0e51e855a8" providerId="LiveId" clId="{E2CA886F-E625-499D-A410-2923B9BAE808}"/>
    <pc:docChg chg="undo custSel mod addSld modSld sldOrd">
      <pc:chgData name="Abby Lewis" userId="13d6ce0e51e855a8" providerId="LiveId" clId="{E2CA886F-E625-499D-A410-2923B9BAE808}" dt="2018-07-24T16:09:15.058" v="2882" actId="20577"/>
      <pc:docMkLst>
        <pc:docMk/>
      </pc:docMkLst>
      <pc:sldChg chg="modSp">
        <pc:chgData name="Abby Lewis" userId="13d6ce0e51e855a8" providerId="LiveId" clId="{E2CA886F-E625-499D-A410-2923B9BAE808}" dt="2018-07-24T16:09:15.058" v="2882" actId="20577"/>
        <pc:sldMkLst>
          <pc:docMk/>
          <pc:sldMk cId="2852196707" sldId="271"/>
        </pc:sldMkLst>
        <pc:spChg chg="mod">
          <ac:chgData name="Abby Lewis" userId="13d6ce0e51e855a8" providerId="LiveId" clId="{E2CA886F-E625-499D-A410-2923B9BAE808}" dt="2018-07-24T16:09:15.058" v="2882" actId="20577"/>
          <ac:spMkLst>
            <pc:docMk/>
            <pc:sldMk cId="2852196707" sldId="271"/>
            <ac:spMk id="3" creationId="{105256A0-1638-49F2-94C4-C5CA8CBB4DC1}"/>
          </ac:spMkLst>
        </pc:spChg>
      </pc:sldChg>
      <pc:sldChg chg="addSp modSp">
        <pc:chgData name="Abby Lewis" userId="13d6ce0e51e855a8" providerId="LiveId" clId="{E2CA886F-E625-499D-A410-2923B9BAE808}" dt="2018-07-24T16:02:25.308" v="2757" actId="20577"/>
        <pc:sldMkLst>
          <pc:docMk/>
          <pc:sldMk cId="3409917612" sldId="276"/>
        </pc:sldMkLst>
        <pc:spChg chg="mod">
          <ac:chgData name="Abby Lewis" userId="13d6ce0e51e855a8" providerId="LiveId" clId="{E2CA886F-E625-499D-A410-2923B9BAE808}" dt="2018-07-23T15:35:35.953" v="546" actId="1076"/>
          <ac:spMkLst>
            <pc:docMk/>
            <pc:sldMk cId="3409917612" sldId="276"/>
            <ac:spMk id="2" creationId="{CC2825CF-63E4-4062-B251-A7683B3668D6}"/>
          </ac:spMkLst>
        </pc:spChg>
        <pc:spChg chg="add mod">
          <ac:chgData name="Abby Lewis" userId="13d6ce0e51e855a8" providerId="LiveId" clId="{E2CA886F-E625-499D-A410-2923B9BAE808}" dt="2018-07-24T16:02:25.308" v="2757" actId="20577"/>
          <ac:spMkLst>
            <pc:docMk/>
            <pc:sldMk cId="3409917612" sldId="276"/>
            <ac:spMk id="3" creationId="{A6FFA773-C8D3-4D0D-B794-7FC21F4CAF26}"/>
          </ac:spMkLst>
        </pc:spChg>
      </pc:sldChg>
      <pc:sldChg chg="addSp modSp">
        <pc:chgData name="Abby Lewis" userId="13d6ce0e51e855a8" providerId="LiveId" clId="{E2CA886F-E625-499D-A410-2923B9BAE808}" dt="2018-07-24T16:02:39.292" v="2765" actId="20577"/>
        <pc:sldMkLst>
          <pc:docMk/>
          <pc:sldMk cId="1731266513" sldId="277"/>
        </pc:sldMkLst>
        <pc:spChg chg="mod">
          <ac:chgData name="Abby Lewis" userId="13d6ce0e51e855a8" providerId="LiveId" clId="{E2CA886F-E625-499D-A410-2923B9BAE808}" dt="2018-07-23T15:36:13.748" v="553" actId="1076"/>
          <ac:spMkLst>
            <pc:docMk/>
            <pc:sldMk cId="1731266513" sldId="277"/>
            <ac:spMk id="2" creationId="{044549E5-3917-4FFC-86EB-9E0DAB210E72}"/>
          </ac:spMkLst>
        </pc:spChg>
        <pc:spChg chg="add mod">
          <ac:chgData name="Abby Lewis" userId="13d6ce0e51e855a8" providerId="LiveId" clId="{E2CA886F-E625-499D-A410-2923B9BAE808}" dt="2018-07-24T16:02:39.292" v="2765" actId="20577"/>
          <ac:spMkLst>
            <pc:docMk/>
            <pc:sldMk cId="1731266513" sldId="277"/>
            <ac:spMk id="3" creationId="{0423DA25-0DF6-476F-9D7C-03973FA24F6C}"/>
          </ac:spMkLst>
        </pc:spChg>
      </pc:sldChg>
      <pc:sldChg chg="addSp delSp modSp mod ord setBg">
        <pc:chgData name="Abby Lewis" userId="13d6ce0e51e855a8" providerId="LiveId" clId="{E2CA886F-E625-499D-A410-2923B9BAE808}" dt="2018-07-23T17:03:08.082" v="2753" actId="1076"/>
        <pc:sldMkLst>
          <pc:docMk/>
          <pc:sldMk cId="2407021216" sldId="279"/>
        </pc:sldMkLst>
        <pc:spChg chg="mod">
          <ac:chgData name="Abby Lewis" userId="13d6ce0e51e855a8" providerId="LiveId" clId="{E2CA886F-E625-499D-A410-2923B9BAE808}" dt="2018-07-23T17:02:59.141" v="2751" actId="1076"/>
          <ac:spMkLst>
            <pc:docMk/>
            <pc:sldMk cId="2407021216" sldId="279"/>
            <ac:spMk id="2" creationId="{EEF480F1-7C11-44B8-A3A5-4B232C18C90B}"/>
          </ac:spMkLst>
        </pc:spChg>
        <pc:spChg chg="add del mod">
          <ac:chgData name="Abby Lewis" userId="13d6ce0e51e855a8" providerId="LiveId" clId="{E2CA886F-E625-499D-A410-2923B9BAE808}" dt="2018-07-23T17:00:47.585" v="2726" actId="478"/>
          <ac:spMkLst>
            <pc:docMk/>
            <pc:sldMk cId="2407021216" sldId="279"/>
            <ac:spMk id="4" creationId="{63FE0477-474D-4E4F-B0EA-703DE69D2D2A}"/>
          </ac:spMkLst>
        </pc:spChg>
        <pc:grpChg chg="del">
          <ac:chgData name="Abby Lewis" userId="13d6ce0e51e855a8" providerId="LiveId" clId="{E2CA886F-E625-499D-A410-2923B9BAE808}" dt="2018-07-23T17:00:59.329" v="2728" actId="26606"/>
          <ac:grpSpMkLst>
            <pc:docMk/>
            <pc:sldMk cId="2407021216" sldId="279"/>
            <ac:grpSpMk id="76" creationId="{609316A9-990D-4EC3-A671-70EE5C1493A4}"/>
          </ac:grpSpMkLst>
        </pc:grpChg>
        <pc:grpChg chg="add">
          <ac:chgData name="Abby Lewis" userId="13d6ce0e51e855a8" providerId="LiveId" clId="{E2CA886F-E625-499D-A410-2923B9BAE808}" dt="2018-07-23T17:00:59.329" v="2728" actId="26606"/>
          <ac:grpSpMkLst>
            <pc:docMk/>
            <pc:sldMk cId="2407021216" sldId="279"/>
            <ac:grpSpMk id="81" creationId="{B4DE830A-B531-4A3B-96F6-0ECE88B08555}"/>
          </ac:grpSpMkLst>
        </pc:grpChg>
        <pc:picChg chg="del">
          <ac:chgData name="Abby Lewis" userId="13d6ce0e51e855a8" providerId="LiveId" clId="{E2CA886F-E625-499D-A410-2923B9BAE808}" dt="2018-07-23T17:00:40.462" v="2725" actId="478"/>
          <ac:picMkLst>
            <pc:docMk/>
            <pc:sldMk cId="2407021216" sldId="279"/>
            <ac:picMk id="5" creationId="{F5B2360F-BF21-4041-9104-E40F4754328C}"/>
          </ac:picMkLst>
        </pc:picChg>
        <pc:picChg chg="add mod">
          <ac:chgData name="Abby Lewis" userId="13d6ce0e51e855a8" providerId="LiveId" clId="{E2CA886F-E625-499D-A410-2923B9BAE808}" dt="2018-07-23T17:03:08.082" v="2753" actId="1076"/>
          <ac:picMkLst>
            <pc:docMk/>
            <pc:sldMk cId="2407021216" sldId="279"/>
            <ac:picMk id="6" creationId="{4C9359A2-6469-4E34-AC79-C98293F56BB0}"/>
          </ac:picMkLst>
        </pc:picChg>
      </pc:sldChg>
      <pc:sldChg chg="addSp modSp">
        <pc:chgData name="Abby Lewis" userId="13d6ce0e51e855a8" providerId="LiveId" clId="{E2CA886F-E625-499D-A410-2923B9BAE808}" dt="2018-07-24T16:03:00.860" v="2778" actId="20577"/>
        <pc:sldMkLst>
          <pc:docMk/>
          <pc:sldMk cId="479813550" sldId="282"/>
        </pc:sldMkLst>
        <pc:spChg chg="mod">
          <ac:chgData name="Abby Lewis" userId="13d6ce0e51e855a8" providerId="LiveId" clId="{E2CA886F-E625-499D-A410-2923B9BAE808}" dt="2018-07-23T15:41:03.987" v="693" actId="1076"/>
          <ac:spMkLst>
            <pc:docMk/>
            <pc:sldMk cId="479813550" sldId="282"/>
            <ac:spMk id="2" creationId="{044549E5-3917-4FFC-86EB-9E0DAB210E72}"/>
          </ac:spMkLst>
        </pc:spChg>
        <pc:spChg chg="add mod">
          <ac:chgData name="Abby Lewis" userId="13d6ce0e51e855a8" providerId="LiveId" clId="{E2CA886F-E625-499D-A410-2923B9BAE808}" dt="2018-07-24T16:03:00.860" v="2778" actId="20577"/>
          <ac:spMkLst>
            <pc:docMk/>
            <pc:sldMk cId="479813550" sldId="282"/>
            <ac:spMk id="3" creationId="{229AE9F0-7F3D-4ABA-B1DE-8B4887DEC9A2}"/>
          </ac:spMkLst>
        </pc:spChg>
      </pc:sldChg>
      <pc:sldChg chg="addSp modSp">
        <pc:chgData name="Abby Lewis" userId="13d6ce0e51e855a8" providerId="LiveId" clId="{E2CA886F-E625-499D-A410-2923B9BAE808}" dt="2018-07-24T16:03:24.623" v="2786" actId="20577"/>
        <pc:sldMkLst>
          <pc:docMk/>
          <pc:sldMk cId="2000919414" sldId="283"/>
        </pc:sldMkLst>
        <pc:spChg chg="mod">
          <ac:chgData name="Abby Lewis" userId="13d6ce0e51e855a8" providerId="LiveId" clId="{E2CA886F-E625-499D-A410-2923B9BAE808}" dt="2018-07-23T15:51:12.830" v="886" actId="1076"/>
          <ac:spMkLst>
            <pc:docMk/>
            <pc:sldMk cId="2000919414" sldId="283"/>
            <ac:spMk id="2" creationId="{044549E5-3917-4FFC-86EB-9E0DAB210E72}"/>
          </ac:spMkLst>
        </pc:spChg>
        <pc:spChg chg="add mod">
          <ac:chgData name="Abby Lewis" userId="13d6ce0e51e855a8" providerId="LiveId" clId="{E2CA886F-E625-499D-A410-2923B9BAE808}" dt="2018-07-24T16:03:24.623" v="2786" actId="20577"/>
          <ac:spMkLst>
            <pc:docMk/>
            <pc:sldMk cId="2000919414" sldId="283"/>
            <ac:spMk id="3" creationId="{95D544FF-1440-4FDE-99EF-EC89FB106865}"/>
          </ac:spMkLst>
        </pc:spChg>
      </pc:sldChg>
      <pc:sldChg chg="addSp modSp">
        <pc:chgData name="Abby Lewis" userId="13d6ce0e51e855a8" providerId="LiveId" clId="{E2CA886F-E625-499D-A410-2923B9BAE808}" dt="2018-07-24T16:03:42.358" v="2792" actId="20577"/>
        <pc:sldMkLst>
          <pc:docMk/>
          <pc:sldMk cId="1062045474" sldId="284"/>
        </pc:sldMkLst>
        <pc:spChg chg="mod">
          <ac:chgData name="Abby Lewis" userId="13d6ce0e51e855a8" providerId="LiveId" clId="{E2CA886F-E625-499D-A410-2923B9BAE808}" dt="2018-07-23T15:57:33.579" v="1026" actId="1076"/>
          <ac:spMkLst>
            <pc:docMk/>
            <pc:sldMk cId="1062045474" sldId="284"/>
            <ac:spMk id="2" creationId="{044549E5-3917-4FFC-86EB-9E0DAB210E72}"/>
          </ac:spMkLst>
        </pc:spChg>
        <pc:spChg chg="add mod">
          <ac:chgData name="Abby Lewis" userId="13d6ce0e51e855a8" providerId="LiveId" clId="{E2CA886F-E625-499D-A410-2923B9BAE808}" dt="2018-07-24T16:03:42.358" v="2792" actId="20577"/>
          <ac:spMkLst>
            <pc:docMk/>
            <pc:sldMk cId="1062045474" sldId="284"/>
            <ac:spMk id="3" creationId="{B3BDF851-AFE3-45AC-8BDF-48A615C67044}"/>
          </ac:spMkLst>
        </pc:spChg>
      </pc:sldChg>
      <pc:sldChg chg="modSp">
        <pc:chgData name="Abby Lewis" userId="13d6ce0e51e855a8" providerId="LiveId" clId="{E2CA886F-E625-499D-A410-2923B9BAE808}" dt="2018-07-24T16:04:06.668" v="2795" actId="20577"/>
        <pc:sldMkLst>
          <pc:docMk/>
          <pc:sldMk cId="1416268786" sldId="285"/>
        </pc:sldMkLst>
        <pc:spChg chg="mod">
          <ac:chgData name="Abby Lewis" userId="13d6ce0e51e855a8" providerId="LiveId" clId="{E2CA886F-E625-499D-A410-2923B9BAE808}" dt="2018-07-23T16:07:04.667" v="1326" actId="1076"/>
          <ac:spMkLst>
            <pc:docMk/>
            <pc:sldMk cId="1416268786" sldId="285"/>
            <ac:spMk id="2" creationId="{CC2825CF-63E4-4062-B251-A7683B3668D6}"/>
          </ac:spMkLst>
        </pc:spChg>
        <pc:spChg chg="mod">
          <ac:chgData name="Abby Lewis" userId="13d6ce0e51e855a8" providerId="LiveId" clId="{E2CA886F-E625-499D-A410-2923B9BAE808}" dt="2018-07-24T16:04:06.668" v="2795" actId="20577"/>
          <ac:spMkLst>
            <pc:docMk/>
            <pc:sldMk cId="1416268786" sldId="285"/>
            <ac:spMk id="3" creationId="{3B88B426-9318-4263-B743-28E83D56A7D1}"/>
          </ac:spMkLst>
        </pc:spChg>
      </pc:sldChg>
      <pc:sldChg chg="modSp">
        <pc:chgData name="Abby Lewis" userId="13d6ce0e51e855a8" providerId="LiveId" clId="{E2CA886F-E625-499D-A410-2923B9BAE808}" dt="2018-07-24T16:05:39.277" v="2813" actId="20577"/>
        <pc:sldMkLst>
          <pc:docMk/>
          <pc:sldMk cId="1668153357" sldId="286"/>
        </pc:sldMkLst>
        <pc:spChg chg="mod">
          <ac:chgData name="Abby Lewis" userId="13d6ce0e51e855a8" providerId="LiveId" clId="{E2CA886F-E625-499D-A410-2923B9BAE808}" dt="2018-07-23T16:14:58.909" v="1494" actId="1076"/>
          <ac:spMkLst>
            <pc:docMk/>
            <pc:sldMk cId="1668153357" sldId="286"/>
            <ac:spMk id="2" creationId="{CC2825CF-63E4-4062-B251-A7683B3668D6}"/>
          </ac:spMkLst>
        </pc:spChg>
        <pc:spChg chg="mod">
          <ac:chgData name="Abby Lewis" userId="13d6ce0e51e855a8" providerId="LiveId" clId="{E2CA886F-E625-499D-A410-2923B9BAE808}" dt="2018-07-24T16:05:39.277" v="2813" actId="20577"/>
          <ac:spMkLst>
            <pc:docMk/>
            <pc:sldMk cId="1668153357" sldId="286"/>
            <ac:spMk id="3" creationId="{3B88B426-9318-4263-B743-28E83D56A7D1}"/>
          </ac:spMkLst>
        </pc:spChg>
      </pc:sldChg>
      <pc:sldChg chg="addSp modSp">
        <pc:chgData name="Abby Lewis" userId="13d6ce0e51e855a8" providerId="LiveId" clId="{E2CA886F-E625-499D-A410-2923B9BAE808}" dt="2018-07-24T16:06:07.294" v="2829" actId="20577"/>
        <pc:sldMkLst>
          <pc:docMk/>
          <pc:sldMk cId="3247824224" sldId="287"/>
        </pc:sldMkLst>
        <pc:spChg chg="mod">
          <ac:chgData name="Abby Lewis" userId="13d6ce0e51e855a8" providerId="LiveId" clId="{E2CA886F-E625-499D-A410-2923B9BAE808}" dt="2018-07-23T16:25:52.858" v="1793" actId="1076"/>
          <ac:spMkLst>
            <pc:docMk/>
            <pc:sldMk cId="3247824224" sldId="287"/>
            <ac:spMk id="2" creationId="{044549E5-3917-4FFC-86EB-9E0DAB210E72}"/>
          </ac:spMkLst>
        </pc:spChg>
        <pc:spChg chg="add mod">
          <ac:chgData name="Abby Lewis" userId="13d6ce0e51e855a8" providerId="LiveId" clId="{E2CA886F-E625-499D-A410-2923B9BAE808}" dt="2018-07-24T16:06:07.294" v="2829" actId="20577"/>
          <ac:spMkLst>
            <pc:docMk/>
            <pc:sldMk cId="3247824224" sldId="287"/>
            <ac:spMk id="3" creationId="{296D58A6-790D-4D30-BF05-4D2B67CC8918}"/>
          </ac:spMkLst>
        </pc:spChg>
      </pc:sldChg>
      <pc:sldChg chg="addSp modSp">
        <pc:chgData name="Abby Lewis" userId="13d6ce0e51e855a8" providerId="LiveId" clId="{E2CA886F-E625-499D-A410-2923B9BAE808}" dt="2018-07-24T16:06:37.615" v="2848" actId="20577"/>
        <pc:sldMkLst>
          <pc:docMk/>
          <pc:sldMk cId="2347626115" sldId="288"/>
        </pc:sldMkLst>
        <pc:spChg chg="mod">
          <ac:chgData name="Abby Lewis" userId="13d6ce0e51e855a8" providerId="LiveId" clId="{E2CA886F-E625-499D-A410-2923B9BAE808}" dt="2018-07-23T16:43:44.437" v="2218" actId="1076"/>
          <ac:spMkLst>
            <pc:docMk/>
            <pc:sldMk cId="2347626115" sldId="288"/>
            <ac:spMk id="2" creationId="{044549E5-3917-4FFC-86EB-9E0DAB210E72}"/>
          </ac:spMkLst>
        </pc:spChg>
        <pc:spChg chg="add mod">
          <ac:chgData name="Abby Lewis" userId="13d6ce0e51e855a8" providerId="LiveId" clId="{E2CA886F-E625-499D-A410-2923B9BAE808}" dt="2018-07-24T16:06:37.615" v="2848" actId="20577"/>
          <ac:spMkLst>
            <pc:docMk/>
            <pc:sldMk cId="2347626115" sldId="288"/>
            <ac:spMk id="3" creationId="{E4E5C661-7B1A-46AA-B3B9-1A2A8A874B25}"/>
          </ac:spMkLst>
        </pc:spChg>
      </pc:sldChg>
      <pc:sldChg chg="addSp modSp">
        <pc:chgData name="Abby Lewis" userId="13d6ce0e51e855a8" providerId="LiveId" clId="{E2CA886F-E625-499D-A410-2923B9BAE808}" dt="2018-07-24T16:06:54.131" v="2854" actId="20577"/>
        <pc:sldMkLst>
          <pc:docMk/>
          <pc:sldMk cId="4011858228" sldId="289"/>
        </pc:sldMkLst>
        <pc:spChg chg="mod">
          <ac:chgData name="Abby Lewis" userId="13d6ce0e51e855a8" providerId="LiveId" clId="{E2CA886F-E625-499D-A410-2923B9BAE808}" dt="2018-07-23T16:44:09.244" v="2222" actId="1076"/>
          <ac:spMkLst>
            <pc:docMk/>
            <pc:sldMk cId="4011858228" sldId="289"/>
            <ac:spMk id="2" creationId="{044549E5-3917-4FFC-86EB-9E0DAB210E72}"/>
          </ac:spMkLst>
        </pc:spChg>
        <pc:spChg chg="add mod">
          <ac:chgData name="Abby Lewis" userId="13d6ce0e51e855a8" providerId="LiveId" clId="{E2CA886F-E625-499D-A410-2923B9BAE808}" dt="2018-07-24T16:06:54.131" v="2854" actId="20577"/>
          <ac:spMkLst>
            <pc:docMk/>
            <pc:sldMk cId="4011858228" sldId="289"/>
            <ac:spMk id="3" creationId="{AC1E8FB8-4060-41E6-916B-50583EE2CDB2}"/>
          </ac:spMkLst>
        </pc:spChg>
      </pc:sldChg>
      <pc:sldChg chg="addSp modSp">
        <pc:chgData name="Abby Lewis" userId="13d6ce0e51e855a8" providerId="LiveId" clId="{E2CA886F-E625-499D-A410-2923B9BAE808}" dt="2018-07-24T16:07:55.997" v="2862" actId="20577"/>
        <pc:sldMkLst>
          <pc:docMk/>
          <pc:sldMk cId="1703829202" sldId="290"/>
        </pc:sldMkLst>
        <pc:spChg chg="mod">
          <ac:chgData name="Abby Lewis" userId="13d6ce0e51e855a8" providerId="LiveId" clId="{E2CA886F-E625-499D-A410-2923B9BAE808}" dt="2018-07-23T16:54:02.902" v="2594" actId="1076"/>
          <ac:spMkLst>
            <pc:docMk/>
            <pc:sldMk cId="1703829202" sldId="290"/>
            <ac:spMk id="2" creationId="{044549E5-3917-4FFC-86EB-9E0DAB210E72}"/>
          </ac:spMkLst>
        </pc:spChg>
        <pc:spChg chg="add mod">
          <ac:chgData name="Abby Lewis" userId="13d6ce0e51e855a8" providerId="LiveId" clId="{E2CA886F-E625-499D-A410-2923B9BAE808}" dt="2018-07-24T16:07:55.997" v="2862" actId="20577"/>
          <ac:spMkLst>
            <pc:docMk/>
            <pc:sldMk cId="1703829202" sldId="290"/>
            <ac:spMk id="3" creationId="{4EE26DBD-C239-4815-A9A8-D3C6ACFD6EEE}"/>
          </ac:spMkLst>
        </pc:spChg>
      </pc:sldChg>
      <pc:sldChg chg="modSp">
        <pc:chgData name="Abby Lewis" userId="13d6ce0e51e855a8" providerId="LiveId" clId="{E2CA886F-E625-499D-A410-2923B9BAE808}" dt="2018-07-24T16:04:38.563" v="2804" actId="20577"/>
        <pc:sldMkLst>
          <pc:docMk/>
          <pc:sldMk cId="2617886007" sldId="291"/>
        </pc:sldMkLst>
        <pc:spChg chg="mod">
          <ac:chgData name="Abby Lewis" userId="13d6ce0e51e855a8" providerId="LiveId" clId="{E2CA886F-E625-499D-A410-2923B9BAE808}" dt="2018-07-23T16:07:26.613" v="1327" actId="1076"/>
          <ac:spMkLst>
            <pc:docMk/>
            <pc:sldMk cId="2617886007" sldId="291"/>
            <ac:spMk id="2" creationId="{CC2825CF-63E4-4062-B251-A7683B3668D6}"/>
          </ac:spMkLst>
        </pc:spChg>
        <pc:spChg chg="mod">
          <ac:chgData name="Abby Lewis" userId="13d6ce0e51e855a8" providerId="LiveId" clId="{E2CA886F-E625-499D-A410-2923B9BAE808}" dt="2018-07-24T16:04:38.563" v="2804" actId="20577"/>
          <ac:spMkLst>
            <pc:docMk/>
            <pc:sldMk cId="2617886007" sldId="291"/>
            <ac:spMk id="3" creationId="{3B88B426-9318-4263-B743-28E83D56A7D1}"/>
          </ac:spMkLst>
        </pc:spChg>
      </pc:sldChg>
      <pc:sldChg chg="modSp">
        <pc:chgData name="Abby Lewis" userId="13d6ce0e51e855a8" providerId="LiveId" clId="{E2CA886F-E625-499D-A410-2923B9BAE808}" dt="2018-07-24T16:05:45.950" v="2816" actId="20577"/>
        <pc:sldMkLst>
          <pc:docMk/>
          <pc:sldMk cId="3559881207" sldId="292"/>
        </pc:sldMkLst>
        <pc:spChg chg="mod">
          <ac:chgData name="Abby Lewis" userId="13d6ce0e51e855a8" providerId="LiveId" clId="{E2CA886F-E625-499D-A410-2923B9BAE808}" dt="2018-07-23T16:21:21.131" v="1662" actId="1076"/>
          <ac:spMkLst>
            <pc:docMk/>
            <pc:sldMk cId="3559881207" sldId="292"/>
            <ac:spMk id="2" creationId="{CC2825CF-63E4-4062-B251-A7683B3668D6}"/>
          </ac:spMkLst>
        </pc:spChg>
        <pc:spChg chg="mod">
          <ac:chgData name="Abby Lewis" userId="13d6ce0e51e855a8" providerId="LiveId" clId="{E2CA886F-E625-499D-A410-2923B9BAE808}" dt="2018-07-24T16:05:45.950" v="2816" actId="20577"/>
          <ac:spMkLst>
            <pc:docMk/>
            <pc:sldMk cId="3559881207" sldId="292"/>
            <ac:spMk id="3" creationId="{3B88B426-9318-4263-B743-28E83D56A7D1}"/>
          </ac:spMkLst>
        </pc:spChg>
      </pc:sldChg>
      <pc:sldChg chg="addSp modSp">
        <pc:chgData name="Abby Lewis" userId="13d6ce0e51e855a8" providerId="LiveId" clId="{E2CA886F-E625-499D-A410-2923B9BAE808}" dt="2018-07-24T16:06:18.305" v="2835" actId="20577"/>
        <pc:sldMkLst>
          <pc:docMk/>
          <pc:sldMk cId="1093602058" sldId="293"/>
        </pc:sldMkLst>
        <pc:spChg chg="mod">
          <ac:chgData name="Abby Lewis" userId="13d6ce0e51e855a8" providerId="LiveId" clId="{E2CA886F-E625-499D-A410-2923B9BAE808}" dt="2018-07-23T16:33:29.359" v="2033" actId="1076"/>
          <ac:spMkLst>
            <pc:docMk/>
            <pc:sldMk cId="1093602058" sldId="293"/>
            <ac:spMk id="2" creationId="{044549E5-3917-4FFC-86EB-9E0DAB210E72}"/>
          </ac:spMkLst>
        </pc:spChg>
        <pc:spChg chg="add mod">
          <ac:chgData name="Abby Lewis" userId="13d6ce0e51e855a8" providerId="LiveId" clId="{E2CA886F-E625-499D-A410-2923B9BAE808}" dt="2018-07-24T16:06:18.305" v="2835" actId="20577"/>
          <ac:spMkLst>
            <pc:docMk/>
            <pc:sldMk cId="1093602058" sldId="293"/>
            <ac:spMk id="3" creationId="{CE9FFACC-0E8C-48CF-B407-CD811EAD7A50}"/>
          </ac:spMkLst>
        </pc:spChg>
      </pc:sldChg>
      <pc:sldChg chg="addSp delSp modSp add ord">
        <pc:chgData name="Abby Lewis" userId="13d6ce0e51e855a8" providerId="LiveId" clId="{E2CA886F-E625-499D-A410-2923B9BAE808}" dt="2018-07-23T15:17:02.454" v="227" actId="1076"/>
        <pc:sldMkLst>
          <pc:docMk/>
          <pc:sldMk cId="112457098" sldId="294"/>
        </pc:sldMkLst>
        <pc:spChg chg="del">
          <ac:chgData name="Abby Lewis" userId="13d6ce0e51e855a8" providerId="LiveId" clId="{E2CA886F-E625-499D-A410-2923B9BAE808}" dt="2018-07-23T15:14:12.105" v="2" actId="478"/>
          <ac:spMkLst>
            <pc:docMk/>
            <pc:sldMk cId="112457098" sldId="294"/>
            <ac:spMk id="2" creationId="{CC2825CF-63E4-4062-B251-A7683B3668D6}"/>
          </ac:spMkLst>
        </pc:spChg>
        <pc:spChg chg="mod">
          <ac:chgData name="Abby Lewis" userId="13d6ce0e51e855a8" providerId="LiveId" clId="{E2CA886F-E625-499D-A410-2923B9BAE808}" dt="2018-07-23T15:17:02.454" v="227" actId="1076"/>
          <ac:spMkLst>
            <pc:docMk/>
            <pc:sldMk cId="112457098" sldId="294"/>
            <ac:spMk id="3" creationId="{3B88B426-9318-4263-B743-28E83D56A7D1}"/>
          </ac:spMkLst>
        </pc:spChg>
        <pc:spChg chg="add del mod">
          <ac:chgData name="Abby Lewis" userId="13d6ce0e51e855a8" providerId="LiveId" clId="{E2CA886F-E625-499D-A410-2923B9BAE808}" dt="2018-07-23T15:14:15.327" v="3" actId="478"/>
          <ac:spMkLst>
            <pc:docMk/>
            <pc:sldMk cId="112457098" sldId="294"/>
            <ac:spMk id="5" creationId="{8425493D-1EC6-417C-9C4F-75E10D633A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13</a:t>
            </a:r>
            <a:br>
              <a:rPr lang="en-US" sz="4800" dirty="0">
                <a:solidFill>
                  <a:schemeClr val="tx1"/>
                </a:solidFill>
                <a:latin typeface="Calibri" panose="020F0502020204030204" pitchFamily="34" charset="0"/>
                <a:cs typeface="Calibri" panose="020F0502020204030204" pitchFamily="34" charset="0"/>
              </a:rPr>
            </a:b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Incentive Regulation</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773372" y="368300"/>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Price Cap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Pricing flexibility</a:t>
            </a:r>
            <a:endParaRPr lang="en-US" sz="2400" dirty="0">
              <a:solidFill>
                <a:schemeClr val="tx1"/>
              </a:solidFill>
            </a:endParaRPr>
          </a:p>
        </p:txBody>
      </p:sp>
      <p:sp>
        <p:nvSpPr>
          <p:cNvPr id="3" name="Content Placeholder 2">
            <a:extLst>
              <a:ext uri="{FF2B5EF4-FFF2-40B4-BE49-F238E27FC236}">
                <a16:creationId xmlns:a16="http://schemas.microsoft.com/office/drawing/2014/main" id="{3B88B426-9318-4263-B743-28E83D56A7D1}"/>
              </a:ext>
            </a:extLst>
          </p:cNvPr>
          <p:cNvSpPr txBox="1">
            <a:spLocks/>
          </p:cNvSpPr>
          <p:nvPr/>
        </p:nvSpPr>
        <p:spPr>
          <a:xfrm>
            <a:off x="773372" y="1884267"/>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Cream-skimming: a process whereby new industry suppliers offer only the most profitable services and leave incumbent suppliers to deliver less profitable services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an example where excessive pricing flexibility can discourage industry entry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List the three steps of the PRC plan after it distinguishes between services for which the incumbent supplier faces no competition and those for which competition is beginning to emerge</a:t>
            </a:r>
          </a:p>
          <a:p>
            <a:pPr marL="0" indent="0">
              <a:buFont typeface="Wingdings 3" charset="2"/>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1788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773372" y="432560"/>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Price Cap Regulation</a:t>
            </a:r>
            <a:br>
              <a:rPr lang="en-US" sz="2800" dirty="0">
                <a:solidFill>
                  <a:schemeClr val="tx1"/>
                </a:solidFill>
                <a:latin typeface="Calibri" panose="020F0502020204030204" pitchFamily="34" charset="0"/>
                <a:cs typeface="Calibri" panose="020F0502020204030204" pitchFamily="34" charset="0"/>
              </a:rPr>
            </a:br>
            <a:r>
              <a:rPr lang="en-US" sz="2400" i="1" dirty="0">
                <a:solidFill>
                  <a:schemeClr val="tx1"/>
                </a:solidFill>
                <a:latin typeface="Calibri" panose="020F0502020204030204" pitchFamily="34" charset="0"/>
                <a:cs typeface="Calibri" panose="020F0502020204030204" pitchFamily="34" charset="0"/>
              </a:rPr>
              <a:t>Z</a:t>
            </a:r>
            <a:r>
              <a:rPr lang="en-US" sz="2400" dirty="0">
                <a:solidFill>
                  <a:schemeClr val="tx1"/>
                </a:solidFill>
                <a:latin typeface="Calibri" panose="020F0502020204030204" pitchFamily="34" charset="0"/>
                <a:cs typeface="Calibri" panose="020F0502020204030204" pitchFamily="34" charset="0"/>
              </a:rPr>
              <a:t> factors</a:t>
            </a:r>
            <a:endParaRPr lang="en-US" sz="2400" dirty="0">
              <a:solidFill>
                <a:schemeClr val="tx1"/>
              </a:solidFill>
            </a:endParaRPr>
          </a:p>
        </p:txBody>
      </p:sp>
      <p:sp>
        <p:nvSpPr>
          <p:cNvPr id="3" name="Content Placeholder 2">
            <a:extLst>
              <a:ext uri="{FF2B5EF4-FFF2-40B4-BE49-F238E27FC236}">
                <a16:creationId xmlns:a16="http://schemas.microsoft.com/office/drawing/2014/main" id="{3B88B426-9318-4263-B743-28E83D56A7D1}"/>
              </a:ext>
            </a:extLst>
          </p:cNvPr>
          <p:cNvSpPr txBox="1">
            <a:spLocks/>
          </p:cNvSpPr>
          <p:nvPr/>
        </p:nvSpPr>
        <p:spPr>
          <a:xfrm>
            <a:off x="773372" y="1753360"/>
            <a:ext cx="8596668" cy="400657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Many PCR plans allow prices to be revised during the price cap regime to reflect the financial implications of major, unanticipated industry events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List the three requirements to qualify for a </a:t>
            </a:r>
            <a:r>
              <a:rPr lang="en-US" i="1" dirty="0">
                <a:latin typeface="Calibri" panose="020F0502020204030204" pitchFamily="34" charset="0"/>
                <a:cs typeface="Calibri" panose="020F0502020204030204" pitchFamily="34" charset="0"/>
              </a:rPr>
              <a:t>Z</a:t>
            </a:r>
            <a:r>
              <a:rPr lang="en-US" dirty="0">
                <a:latin typeface="Calibri" panose="020F0502020204030204" pitchFamily="34" charset="0"/>
                <a:cs typeface="Calibri" panose="020F0502020204030204" pitchFamily="34" charset="0"/>
              </a:rPr>
              <a:t> factor adjustment</a:t>
            </a:r>
          </a:p>
          <a:p>
            <a:endParaRPr lang="en-US" dirty="0">
              <a:latin typeface="Calibri" panose="020F0502020204030204" pitchFamily="34" charset="0"/>
              <a:cs typeface="Calibri" panose="020F0502020204030204" pitchFamily="34" charset="0"/>
            </a:endParaRPr>
          </a:p>
          <a:p>
            <a:r>
              <a:rPr lang="en-US" i="1" dirty="0">
                <a:latin typeface="Calibri" panose="020F0502020204030204" pitchFamily="34" charset="0"/>
                <a:cs typeface="Calibri" panose="020F0502020204030204" pitchFamily="34" charset="0"/>
              </a:rPr>
              <a:t>Z</a:t>
            </a:r>
            <a:r>
              <a:rPr lang="en-US" dirty="0">
                <a:latin typeface="Calibri" panose="020F0502020204030204" pitchFamily="34" charset="0"/>
                <a:cs typeface="Calibri" panose="020F0502020204030204" pitchFamily="34" charset="0"/>
              </a:rPr>
              <a:t> factors can help ensure that the regulated firm is held responsible for its performance on dimensions that it can control and is not held responsible for its performance on dimensions that it cannot control</a:t>
            </a:r>
          </a:p>
          <a:p>
            <a:endParaRPr lang="en-US" dirty="0">
              <a:latin typeface="Calibri" panose="020F0502020204030204" pitchFamily="34" charset="0"/>
              <a:cs typeface="Calibri" panose="020F0502020204030204" pitchFamily="34" charset="0"/>
            </a:endParaRPr>
          </a:p>
          <a:p>
            <a:r>
              <a:rPr lang="en-US" i="1" dirty="0">
                <a:latin typeface="Calibri" panose="020F0502020204030204" pitchFamily="34" charset="0"/>
                <a:cs typeface="Calibri" panose="020F0502020204030204" pitchFamily="34" charset="0"/>
              </a:rPr>
              <a:t>Z </a:t>
            </a:r>
            <a:r>
              <a:rPr lang="en-US" dirty="0">
                <a:latin typeface="Calibri" panose="020F0502020204030204" pitchFamily="34" charset="0"/>
                <a:cs typeface="Calibri" panose="020F0502020204030204" pitchFamily="34" charset="0"/>
              </a:rPr>
              <a:t>factors can also be implemented in the form of automatic adjustments in authorized retail prices as uncontrollable wholesale prices change</a:t>
            </a:r>
          </a:p>
        </p:txBody>
      </p:sp>
    </p:spTree>
    <p:extLst>
      <p:ext uri="{BB962C8B-B14F-4D97-AF65-F5344CB8AC3E}">
        <p14:creationId xmlns:p14="http://schemas.microsoft.com/office/powerpoint/2010/main" val="1668153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773372" y="411068"/>
            <a:ext cx="8596668" cy="1187938"/>
          </a:xfrm>
        </p:spPr>
        <p:txBody>
          <a:bodyPr/>
          <a:lstStyle/>
          <a:p>
            <a:r>
              <a:rPr lang="en-US" sz="2800" dirty="0">
                <a:solidFill>
                  <a:schemeClr val="tx1"/>
                </a:solidFill>
                <a:latin typeface="Calibri" panose="020F0502020204030204" pitchFamily="34" charset="0"/>
                <a:cs typeface="Calibri" panose="020F0502020204030204" pitchFamily="34" charset="0"/>
              </a:rPr>
              <a:t>Price Cap Regulation</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Earnings variation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3B88B426-9318-4263-B743-28E83D56A7D1}"/>
              </a:ext>
            </a:extLst>
          </p:cNvPr>
          <p:cNvSpPr txBox="1">
            <a:spLocks/>
          </p:cNvSpPr>
          <p:nvPr/>
        </p:nvSpPr>
        <p:spPr>
          <a:xfrm>
            <a:off x="773372" y="2304942"/>
            <a:ext cx="8596668" cy="2898748"/>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PCR can admit very high or very low earnings for the regulated firm</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example case in the UK involving the PCR imposition on British Telecom beginning in 1984</a:t>
            </a: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988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773372" y="500185"/>
            <a:ext cx="8596668" cy="102088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Earnings Sharing</a:t>
            </a:r>
            <a:endParaRPr lang="en-US" sz="2400" dirty="0"/>
          </a:p>
        </p:txBody>
      </p:sp>
      <p:sp>
        <p:nvSpPr>
          <p:cNvPr id="3" name="Content Placeholder 2">
            <a:extLst>
              <a:ext uri="{FF2B5EF4-FFF2-40B4-BE49-F238E27FC236}">
                <a16:creationId xmlns:a16="http://schemas.microsoft.com/office/drawing/2014/main" id="{296D58A6-790D-4D30-BF05-4D2B67CC8918}"/>
              </a:ext>
            </a:extLst>
          </p:cNvPr>
          <p:cNvSpPr txBox="1">
            <a:spLocks/>
          </p:cNvSpPr>
          <p:nvPr/>
        </p:nvSpPr>
        <p:spPr>
          <a:xfrm>
            <a:off x="773372" y="1663102"/>
            <a:ext cx="8596668" cy="370020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Earnings sharing regulation (ESR) is similar to PCR except explicit limits on realized earnings are announced in advance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example involving the California Public Utilities Commission (CPUC) and the telecommunications supplier Pacific Bell</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ESR has its advantages and disadvantages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adoption of RORR, PCR, and ESR by state regulators between 1985 and 2007</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78242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773372" y="342302"/>
            <a:ext cx="8596668" cy="1320800"/>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Earnings Sharing</a:t>
            </a:r>
            <a:br>
              <a:rPr lang="en-US" sz="28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Service quality</a:t>
            </a:r>
            <a:endParaRPr lang="en-US" sz="2400" dirty="0"/>
          </a:p>
        </p:txBody>
      </p:sp>
      <p:sp>
        <p:nvSpPr>
          <p:cNvPr id="3" name="Content Placeholder 2">
            <a:extLst>
              <a:ext uri="{FF2B5EF4-FFF2-40B4-BE49-F238E27FC236}">
                <a16:creationId xmlns:a16="http://schemas.microsoft.com/office/drawing/2014/main" id="{CE9FFACC-0E8C-48CF-B407-CD811EAD7A50}"/>
              </a:ext>
            </a:extLst>
          </p:cNvPr>
          <p:cNvSpPr txBox="1">
            <a:spLocks/>
          </p:cNvSpPr>
          <p:nvPr/>
        </p:nvSpPr>
        <p:spPr>
          <a:xfrm>
            <a:off x="773372" y="1794987"/>
            <a:ext cx="8596668" cy="370020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potential drawback to PCR is that it can reduce a firm’s incentive to deliver high-quality service to its customers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Reducing service quality is one way to reduce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It can be difficult to identify in complete detail and measure accurately all relevant dimensions of service quality</a:t>
            </a: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3602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773372" y="552939"/>
            <a:ext cx="8596668" cy="950546"/>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Performance Based Regulation in the Electricity Sector</a:t>
            </a:r>
            <a:endParaRPr lang="en-US" sz="2800" dirty="0"/>
          </a:p>
        </p:txBody>
      </p:sp>
      <p:sp>
        <p:nvSpPr>
          <p:cNvPr id="3" name="Content Placeholder 2">
            <a:extLst>
              <a:ext uri="{FF2B5EF4-FFF2-40B4-BE49-F238E27FC236}">
                <a16:creationId xmlns:a16="http://schemas.microsoft.com/office/drawing/2014/main" id="{E4E5C661-7B1A-46AA-B3B9-1A2A8A874B25}"/>
              </a:ext>
            </a:extLst>
          </p:cNvPr>
          <p:cNvSpPr txBox="1">
            <a:spLocks/>
          </p:cNvSpPr>
          <p:nvPr/>
        </p:nvSpPr>
        <p:spPr>
          <a:xfrm>
            <a:off x="773372" y="1865326"/>
            <a:ext cx="8596668" cy="370020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Various alternatives to RORR—often referred to as performance based regulation (PBR)—have been adopted in the electricity sector</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Many PBR plans identify particularly important dimensions of service quality and link financial rewards and penalties to realized performance on the identified dimensions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Office of Electricity Regulation introduced RIIO: “Revenue = Incentives + Innovation + Outputs”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7626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773372" y="544526"/>
            <a:ext cx="8596668" cy="1320800"/>
          </a:xfrm>
        </p:spPr>
        <p:txBody>
          <a:bodyPr>
            <a:normAutofit/>
          </a:bodyPr>
          <a:lstStyle/>
          <a:p>
            <a:r>
              <a:rPr lang="en-US" dirty="0">
                <a:solidFill>
                  <a:schemeClr val="tx1"/>
                </a:solidFill>
                <a:latin typeface="Calibri" panose="020F0502020204030204" pitchFamily="34" charset="0"/>
                <a:cs typeface="Calibri" panose="020F0502020204030204" pitchFamily="34" charset="0"/>
              </a:rPr>
              <a:t>Regulatory Options</a:t>
            </a:r>
            <a:endParaRPr lang="en-US" dirty="0"/>
          </a:p>
        </p:txBody>
      </p:sp>
      <p:sp>
        <p:nvSpPr>
          <p:cNvPr id="3" name="Content Placeholder 2">
            <a:extLst>
              <a:ext uri="{FF2B5EF4-FFF2-40B4-BE49-F238E27FC236}">
                <a16:creationId xmlns:a16="http://schemas.microsoft.com/office/drawing/2014/main" id="{AC1E8FB8-4060-41E6-916B-50583EE2CDB2}"/>
              </a:ext>
            </a:extLst>
          </p:cNvPr>
          <p:cNvSpPr txBox="1">
            <a:spLocks/>
          </p:cNvSpPr>
          <p:nvPr/>
        </p:nvSpPr>
        <p:spPr>
          <a:xfrm>
            <a:off x="773372" y="1997210"/>
            <a:ext cx="8596668" cy="3700205"/>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Sometimes consumers can be better served if the regulated supplier is afforded a choice among regulatory plans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 setting that functions to explain the value of allowing the regulated firm to choose one plan from a carefully designed set of regulatory plans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regional Bell operating companies (RBOCs) have been afforded a choice among regulatory plans by the FCC</a:t>
            </a: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11858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773372" y="421054"/>
            <a:ext cx="8596668" cy="98571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Yardstick Regulation</a:t>
            </a:r>
            <a:endParaRPr lang="en-US" sz="2800" dirty="0"/>
          </a:p>
        </p:txBody>
      </p:sp>
      <p:sp>
        <p:nvSpPr>
          <p:cNvPr id="3" name="Content Placeholder 2">
            <a:extLst>
              <a:ext uri="{FF2B5EF4-FFF2-40B4-BE49-F238E27FC236}">
                <a16:creationId xmlns:a16="http://schemas.microsoft.com/office/drawing/2014/main" id="{4EE26DBD-C239-4815-A9A8-D3C6ACFD6EEE}"/>
              </a:ext>
            </a:extLst>
          </p:cNvPr>
          <p:cNvSpPr txBox="1">
            <a:spLocks/>
          </p:cNvSpPr>
          <p:nvPr/>
        </p:nvSpPr>
        <p:spPr>
          <a:xfrm>
            <a:off x="773372" y="1504840"/>
            <a:ext cx="8596668" cy="4509097"/>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Regulators can employ an alternative form of incentive regulation when they oversee multiple firms that operate in distinct geographic regions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Yardstick (or benchmark) regulation has intuitive appeal, but, when implemented, it can encounter serious problems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Firms seldom operate under identical circumstances, which can impose financial hardships on firms that face high operating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Benchmark regulation typically does not provide a simple resolution to difficult problems that regulators face when attempting to motivate suppliers to operate efficiently and to deliver high-quality services to customers at low prices</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3829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id="{105256A0-1638-49F2-94C4-C5CA8CBB4DC1}"/>
              </a:ext>
            </a:extLst>
          </p:cNvPr>
          <p:cNvSpPr>
            <a:spLocks noGrp="1"/>
          </p:cNvSpPr>
          <p:nvPr>
            <p:ph idx="1"/>
          </p:nvPr>
        </p:nvSpPr>
        <p:spPr/>
        <p:txBody>
          <a:bodyPr/>
          <a:lstStyle/>
          <a:p>
            <a:r>
              <a:rPr lang="en-US" dirty="0">
                <a:latin typeface="Calibri" panose="020F0502020204030204" pitchFamily="34" charset="0"/>
                <a:cs typeface="Calibri" panose="020F0502020204030204" pitchFamily="34" charset="0"/>
              </a:rPr>
              <a:t>This chapter has:</a:t>
            </a:r>
          </a:p>
          <a:p>
            <a:pPr lvl="1"/>
            <a:r>
              <a:rPr lang="en-US" dirty="0">
                <a:latin typeface="Calibri" panose="020F0502020204030204" pitchFamily="34" charset="0"/>
                <a:cs typeface="Calibri" panose="020F0502020204030204" pitchFamily="34" charset="0"/>
              </a:rPr>
              <a:t>Reviewed the key elements of rate of return regulation (RORR) and discussed some of its potential drawbacks</a:t>
            </a:r>
          </a:p>
          <a:p>
            <a:pPr lvl="1"/>
            <a:r>
              <a:rPr lang="en-US" dirty="0">
                <a:latin typeface="Calibri" panose="020F0502020204030204" pitchFamily="34" charset="0"/>
                <a:cs typeface="Calibri" panose="020F0502020204030204" pitchFamily="34" charset="0"/>
              </a:rPr>
              <a:t>Reviewed several possible alternatives to RORR and explored their primary advantages and disadvantages</a:t>
            </a:r>
          </a:p>
          <a:p>
            <a:pPr lvl="1"/>
            <a:r>
              <a:rPr lang="en-US" dirty="0">
                <a:latin typeface="Calibri" panose="020F0502020204030204" pitchFamily="34" charset="0"/>
                <a:cs typeface="Calibri" panose="020F0502020204030204" pitchFamily="34" charset="0"/>
              </a:rPr>
              <a:t>Noted that a regulator can sometimes serve consumers well by affording the regulated firm a choice among a carefully designed set of regulatory options</a:t>
            </a:r>
          </a:p>
          <a:p>
            <a:pPr lvl="1"/>
            <a:r>
              <a:rPr lang="en-US" dirty="0">
                <a:latin typeface="Calibri" panose="020F0502020204030204" pitchFamily="34" charset="0"/>
                <a:cs typeface="Calibri" panose="020F0502020204030204" pitchFamily="34" charset="0"/>
              </a:rPr>
              <a:t>Shown that no regulatory plan is ideal in all respects, and the best choice of regulatory plan varies with the prevailing environment and regulatory goals</a:t>
            </a:r>
          </a:p>
        </p:txBody>
      </p:sp>
    </p:spTree>
    <p:extLst>
      <p:ext uri="{BB962C8B-B14F-4D97-AF65-F5344CB8AC3E}">
        <p14:creationId xmlns:p14="http://schemas.microsoft.com/office/powerpoint/2010/main" val="285219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88B426-9318-4263-B743-28E83D56A7D1}"/>
              </a:ext>
            </a:extLst>
          </p:cNvPr>
          <p:cNvSpPr txBox="1">
            <a:spLocks/>
          </p:cNvSpPr>
          <p:nvPr/>
        </p:nvSpPr>
        <p:spPr>
          <a:xfrm>
            <a:off x="905256" y="1488613"/>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Incentive regulation</a:t>
            </a:r>
          </a:p>
          <a:p>
            <a:pPr lvl="1"/>
            <a:r>
              <a:rPr lang="en-US" dirty="0">
                <a:latin typeface="Calibri" panose="020F0502020204030204" pitchFamily="34" charset="0"/>
                <a:cs typeface="Calibri" panose="020F0502020204030204" pitchFamily="34" charset="0"/>
              </a:rPr>
              <a:t>Rate of return regulation (RORR)</a:t>
            </a:r>
          </a:p>
          <a:p>
            <a:pPr lvl="1"/>
            <a:r>
              <a:rPr lang="en-US" dirty="0">
                <a:latin typeface="Calibri" panose="020F0502020204030204" pitchFamily="34" charset="0"/>
                <a:cs typeface="Calibri" panose="020F0502020204030204" pitchFamily="34" charset="0"/>
              </a:rPr>
              <a:t>Price cap regulation</a:t>
            </a:r>
          </a:p>
          <a:p>
            <a:pPr lvl="1"/>
            <a:r>
              <a:rPr lang="en-US" dirty="0">
                <a:latin typeface="Calibri" panose="020F0502020204030204" pitchFamily="34" charset="0"/>
                <a:cs typeface="Calibri" panose="020F0502020204030204" pitchFamily="34" charset="0"/>
              </a:rPr>
              <a:t>Performance based regulation</a:t>
            </a:r>
          </a:p>
          <a:p>
            <a:pPr marL="0" indent="0">
              <a:buFont typeface="Wingdings 3" charset="2"/>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There is no single regulatory plan or policy that works in every setting</a:t>
            </a:r>
            <a:endParaRPr lang="en-US" dirty="0"/>
          </a:p>
        </p:txBody>
      </p:sp>
    </p:spTree>
    <p:extLst>
      <p:ext uri="{BB962C8B-B14F-4D97-AF65-F5344CB8AC3E}">
        <p14:creationId xmlns:p14="http://schemas.microsoft.com/office/powerpoint/2010/main" val="112457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615110" y="503387"/>
            <a:ext cx="8596668" cy="1179146"/>
          </a:xfrm>
        </p:spPr>
        <p:txBody>
          <a:bodyPr/>
          <a:lstStyle/>
          <a:p>
            <a:r>
              <a:rPr lang="en-US" dirty="0">
                <a:solidFill>
                  <a:schemeClr val="tx1"/>
                </a:solidFill>
                <a:latin typeface="Calibri" panose="020F0502020204030204" pitchFamily="34" charset="0"/>
                <a:cs typeface="Calibri" panose="020F0502020204030204" pitchFamily="34" charset="0"/>
              </a:rPr>
              <a:t>Traditional Rate of Return Regulation</a:t>
            </a:r>
            <a:endParaRPr lang="en-US" dirty="0">
              <a:solidFill>
                <a:schemeClr val="tx1"/>
              </a:solidFill>
            </a:endParaRPr>
          </a:p>
        </p:txBody>
      </p:sp>
      <p:sp>
        <p:nvSpPr>
          <p:cNvPr id="3" name="Content Placeholder 2">
            <a:extLst>
              <a:ext uri="{FF2B5EF4-FFF2-40B4-BE49-F238E27FC236}">
                <a16:creationId xmlns:a16="http://schemas.microsoft.com/office/drawing/2014/main" id="{A6FFA773-C8D3-4D0D-B794-7FC21F4CAF26}"/>
              </a:ext>
            </a:extLst>
          </p:cNvPr>
          <p:cNvSpPr txBox="1">
            <a:spLocks/>
          </p:cNvSpPr>
          <p:nvPr/>
        </p:nvSpPr>
        <p:spPr>
          <a:xfrm>
            <a:off x="615110" y="1682533"/>
            <a:ext cx="8596668" cy="37335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RORR seeks to provide a normal profit (and only a normal profit) for the regulated enterprise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firm’s costs are measured under RORR through total costs, operation expenses, and capital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Review the equation for RORR</a:t>
            </a:r>
          </a:p>
        </p:txBody>
      </p:sp>
    </p:spTree>
    <p:extLst>
      <p:ext uri="{BB962C8B-B14F-4D97-AF65-F5344CB8AC3E}">
        <p14:creationId xmlns:p14="http://schemas.microsoft.com/office/powerpoint/2010/main" val="340991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15110" y="517770"/>
            <a:ext cx="8596668" cy="1047262"/>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Rate Hearings</a:t>
            </a:r>
            <a:endParaRPr lang="en-US" sz="2800" dirty="0"/>
          </a:p>
        </p:txBody>
      </p:sp>
      <p:sp>
        <p:nvSpPr>
          <p:cNvPr id="3" name="Content Placeholder 2">
            <a:extLst>
              <a:ext uri="{FF2B5EF4-FFF2-40B4-BE49-F238E27FC236}">
                <a16:creationId xmlns:a16="http://schemas.microsoft.com/office/drawing/2014/main" id="{0423DA25-0DF6-476F-9D7C-03973FA24F6C}"/>
              </a:ext>
            </a:extLst>
          </p:cNvPr>
          <p:cNvSpPr txBox="1">
            <a:spLocks/>
          </p:cNvSpPr>
          <p:nvPr/>
        </p:nvSpPr>
        <p:spPr>
          <a:xfrm>
            <a:off x="615110" y="1682533"/>
            <a:ext cx="8596668" cy="37335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A rate hearing is a quasi-judicial process in which evidence is put forth to determine the firm’s costs and thus an appropriate level of authorized revenue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At a typical rate hearing, the regulatory commission reviews evidence presented by the firm, by customer representatives, and by the commission’s staff</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Because the issues addressed at a rate hearing can be complex, hearings typically take months to conduct</a:t>
            </a:r>
          </a:p>
        </p:txBody>
      </p:sp>
    </p:spTree>
    <p:extLst>
      <p:ext uri="{BB962C8B-B14F-4D97-AF65-F5344CB8AC3E}">
        <p14:creationId xmlns:p14="http://schemas.microsoft.com/office/powerpoint/2010/main" val="173126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15110" y="447431"/>
            <a:ext cx="8596668" cy="1100015"/>
          </a:xfrm>
        </p:spPr>
        <p:txBody>
          <a:bodyPr>
            <a:normAutofit/>
          </a:bodyPr>
          <a:lstStyle/>
          <a:p>
            <a:r>
              <a:rPr lang="en-US" sz="2800" dirty="0" err="1">
                <a:solidFill>
                  <a:schemeClr val="tx1"/>
                </a:solidFill>
                <a:latin typeface="Calibri" panose="020F0502020204030204" pitchFamily="34" charset="0"/>
                <a:cs typeface="Calibri" panose="020F0502020204030204" pitchFamily="34" charset="0"/>
              </a:rPr>
              <a:t>Averch</a:t>
            </a:r>
            <a:r>
              <a:rPr lang="en-US" sz="2800" dirty="0">
                <a:solidFill>
                  <a:schemeClr val="tx1"/>
                </a:solidFill>
                <a:latin typeface="Calibri" panose="020F0502020204030204" pitchFamily="34" charset="0"/>
                <a:cs typeface="Calibri" panose="020F0502020204030204" pitchFamily="34" charset="0"/>
              </a:rPr>
              <a:t>-Johnson Effect</a:t>
            </a:r>
            <a:endParaRPr lang="en-US" sz="2800" dirty="0"/>
          </a:p>
        </p:txBody>
      </p:sp>
      <p:sp>
        <p:nvSpPr>
          <p:cNvPr id="3" name="Content Placeholder 2">
            <a:extLst>
              <a:ext uri="{FF2B5EF4-FFF2-40B4-BE49-F238E27FC236}">
                <a16:creationId xmlns:a16="http://schemas.microsoft.com/office/drawing/2014/main" id="{229AE9F0-7F3D-4ABA-B1DE-8B4887DEC9A2}"/>
              </a:ext>
            </a:extLst>
          </p:cNvPr>
          <p:cNvSpPr txBox="1">
            <a:spLocks/>
          </p:cNvSpPr>
          <p:nvPr/>
        </p:nvSpPr>
        <p:spPr>
          <a:xfrm>
            <a:off x="615110" y="1682533"/>
            <a:ext cx="8596668" cy="37335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RORR has been criticized that it may induce the regulated firm to employ too much capital and too little noncapital inputs and thereby operate with inefficiently high production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an analysis that reflects the work of Harvey </a:t>
            </a:r>
            <a:r>
              <a:rPr lang="en-US" dirty="0" err="1">
                <a:latin typeface="Calibri" panose="020F0502020204030204" pitchFamily="34" charset="0"/>
                <a:cs typeface="Calibri" panose="020F0502020204030204" pitchFamily="34" charset="0"/>
              </a:rPr>
              <a:t>Averch</a:t>
            </a:r>
            <a:r>
              <a:rPr lang="en-US" dirty="0">
                <a:latin typeface="Calibri" panose="020F0502020204030204" pitchFamily="34" charset="0"/>
                <a:cs typeface="Calibri" panose="020F0502020204030204" pitchFamily="34" charset="0"/>
              </a:rPr>
              <a:t> and Leland Johnson</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Overcapitalization</a:t>
            </a:r>
          </a:p>
        </p:txBody>
      </p:sp>
    </p:spTree>
    <p:extLst>
      <p:ext uri="{BB962C8B-B14F-4D97-AF65-F5344CB8AC3E}">
        <p14:creationId xmlns:p14="http://schemas.microsoft.com/office/powerpoint/2010/main" val="479813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 name="Group 80">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82" name="Straight Connector 81">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3" name="Straight Connector 82">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4"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6" name="Isosceles Triangle 85">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7"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8"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9"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90" name="Isosceles Triangle 89">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1" name="Isosceles Triangle 90">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extBox 1">
            <a:extLst>
              <a:ext uri="{FF2B5EF4-FFF2-40B4-BE49-F238E27FC236}">
                <a16:creationId xmlns:a16="http://schemas.microsoft.com/office/drawing/2014/main" id="{EEF480F1-7C11-44B8-A3A5-4B232C18C90B}"/>
              </a:ext>
            </a:extLst>
          </p:cNvPr>
          <p:cNvSpPr txBox="1"/>
          <p:nvPr/>
        </p:nvSpPr>
        <p:spPr>
          <a:xfrm>
            <a:off x="1692580" y="182886"/>
            <a:ext cx="8288032" cy="1096316"/>
          </a:xfrm>
          <a:prstGeom prst="rect">
            <a:avLst/>
          </a:prstGeom>
        </p:spPr>
        <p:txBody>
          <a:bodyPr vert="horz" lIns="91440" tIns="45720" rIns="91440" bIns="45720" rtlCol="0" anchor="b">
            <a:normAutofit lnSpcReduction="10000"/>
          </a:bodyPr>
          <a:lstStyle/>
          <a:p>
            <a:pPr>
              <a:spcBef>
                <a:spcPct val="0"/>
              </a:spcBef>
              <a:spcAft>
                <a:spcPts val="600"/>
              </a:spcAft>
            </a:pPr>
            <a:r>
              <a:rPr lang="en-US" sz="3400" dirty="0" err="1">
                <a:latin typeface="Calibri" panose="020F0502020204030204" pitchFamily="34" charset="0"/>
                <a:ea typeface="+mj-ea"/>
                <a:cs typeface="Calibri" panose="020F0502020204030204" pitchFamily="34" charset="0"/>
              </a:rPr>
              <a:t>Averch</a:t>
            </a:r>
            <a:r>
              <a:rPr lang="en-US" sz="3400" dirty="0">
                <a:latin typeface="Calibri" panose="020F0502020204030204" pitchFamily="34" charset="0"/>
                <a:ea typeface="+mj-ea"/>
                <a:cs typeface="Calibri" panose="020F0502020204030204" pitchFamily="34" charset="0"/>
              </a:rPr>
              <a:t>-Johnson Effect versus Least-Cost Production</a:t>
            </a:r>
            <a:endParaRPr lang="en-US" sz="3400" kern="1200" dirty="0">
              <a:latin typeface="Calibri" panose="020F0502020204030204" pitchFamily="34" charset="0"/>
              <a:ea typeface="+mj-ea"/>
              <a:cs typeface="Calibri" panose="020F0502020204030204" pitchFamily="34" charset="0"/>
            </a:endParaRPr>
          </a:p>
        </p:txBody>
      </p:sp>
      <p:pic>
        <p:nvPicPr>
          <p:cNvPr id="6" name="Picture 5">
            <a:extLst>
              <a:ext uri="{FF2B5EF4-FFF2-40B4-BE49-F238E27FC236}">
                <a16:creationId xmlns:a16="http://schemas.microsoft.com/office/drawing/2014/main" id="{4C9359A2-6469-4E34-AC79-C98293F56BB0}"/>
              </a:ext>
            </a:extLst>
          </p:cNvPr>
          <p:cNvPicPr>
            <a:picLocks noChangeAspect="1"/>
          </p:cNvPicPr>
          <p:nvPr/>
        </p:nvPicPr>
        <p:blipFill>
          <a:blip r:embed="rId2"/>
          <a:stretch>
            <a:fillRect/>
          </a:stretch>
        </p:blipFill>
        <p:spPr>
          <a:xfrm>
            <a:off x="2349663" y="1537680"/>
            <a:ext cx="5822671" cy="4715292"/>
          </a:xfrm>
          <a:prstGeom prst="rect">
            <a:avLst/>
          </a:prstGeom>
        </p:spPr>
      </p:pic>
    </p:spTree>
    <p:extLst>
      <p:ext uri="{BB962C8B-B14F-4D97-AF65-F5344CB8AC3E}">
        <p14:creationId xmlns:p14="http://schemas.microsoft.com/office/powerpoint/2010/main" val="2407021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15110" y="482600"/>
            <a:ext cx="8596668" cy="959338"/>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Prudence Reviews and Cost Disallowances</a:t>
            </a:r>
            <a:endParaRPr lang="en-US" sz="2800" dirty="0"/>
          </a:p>
        </p:txBody>
      </p:sp>
      <p:sp>
        <p:nvSpPr>
          <p:cNvPr id="3" name="Content Placeholder 2">
            <a:extLst>
              <a:ext uri="{FF2B5EF4-FFF2-40B4-BE49-F238E27FC236}">
                <a16:creationId xmlns:a16="http://schemas.microsoft.com/office/drawing/2014/main" id="{95D544FF-1440-4FDE-99EF-EC89FB106865}"/>
              </a:ext>
            </a:extLst>
          </p:cNvPr>
          <p:cNvSpPr txBox="1">
            <a:spLocks/>
          </p:cNvSpPr>
          <p:nvPr/>
        </p:nvSpPr>
        <p:spPr>
          <a:xfrm>
            <a:off x="615110" y="1832002"/>
            <a:ext cx="8596668" cy="3733529"/>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Regulators attempt to limit overcapitalization in part by conducting prudence reviews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investments in nuclear power plants in the 1970s as an example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prospect of being unable to recover the cost of investments may help to deter overcapitalization, but it could also discourage efficient capital investment</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091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549E5-3917-4FFC-86EB-9E0DAB210E72}"/>
              </a:ext>
            </a:extLst>
          </p:cNvPr>
          <p:cNvSpPr>
            <a:spLocks noGrp="1"/>
          </p:cNvSpPr>
          <p:nvPr>
            <p:ph type="title"/>
          </p:nvPr>
        </p:nvSpPr>
        <p:spPr>
          <a:xfrm>
            <a:off x="615110" y="473807"/>
            <a:ext cx="8596668" cy="1020885"/>
          </a:xfrm>
        </p:spPr>
        <p:txBody>
          <a:bodyPr>
            <a:normAutofit/>
          </a:bodyPr>
          <a:lstStyle/>
          <a:p>
            <a:r>
              <a:rPr lang="en-US" sz="2800" dirty="0">
                <a:solidFill>
                  <a:schemeClr val="tx1"/>
                </a:solidFill>
                <a:latin typeface="Calibri" panose="020F0502020204030204" pitchFamily="34" charset="0"/>
                <a:cs typeface="Calibri" panose="020F0502020204030204" pitchFamily="34" charset="0"/>
              </a:rPr>
              <a:t>Regulatory Lag</a:t>
            </a:r>
            <a:endParaRPr lang="en-US" sz="2800" dirty="0"/>
          </a:p>
        </p:txBody>
      </p:sp>
      <p:sp>
        <p:nvSpPr>
          <p:cNvPr id="3" name="Content Placeholder 2">
            <a:extLst>
              <a:ext uri="{FF2B5EF4-FFF2-40B4-BE49-F238E27FC236}">
                <a16:creationId xmlns:a16="http://schemas.microsoft.com/office/drawing/2014/main" id="{B3BDF851-AFE3-45AC-8BDF-48A615C67044}"/>
              </a:ext>
            </a:extLst>
          </p:cNvPr>
          <p:cNvSpPr txBox="1">
            <a:spLocks/>
          </p:cNvSpPr>
          <p:nvPr/>
        </p:nvSpPr>
        <p:spPr>
          <a:xfrm>
            <a:off x="615110" y="2007850"/>
            <a:ext cx="8596668" cy="3302706"/>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RORR has also been criticized on the grounds that it provides the regulated firm with limited incentive to discover innovative ways to reduce its operating costs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Explain how regulatory lag can provide some incentives for cost reduction under RORR</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6204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825CF-63E4-4062-B251-A7683B3668D6}"/>
              </a:ext>
            </a:extLst>
          </p:cNvPr>
          <p:cNvSpPr>
            <a:spLocks noGrp="1"/>
          </p:cNvSpPr>
          <p:nvPr>
            <p:ph type="title"/>
          </p:nvPr>
        </p:nvSpPr>
        <p:spPr>
          <a:xfrm>
            <a:off x="773372" y="350715"/>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Incentive Regulation</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Price Cap Regulation</a:t>
            </a:r>
            <a:endParaRPr lang="en-US" sz="2800" dirty="0">
              <a:solidFill>
                <a:schemeClr val="tx1"/>
              </a:solidFill>
            </a:endParaRPr>
          </a:p>
        </p:txBody>
      </p:sp>
      <p:sp>
        <p:nvSpPr>
          <p:cNvPr id="3" name="Content Placeholder 2">
            <a:extLst>
              <a:ext uri="{FF2B5EF4-FFF2-40B4-BE49-F238E27FC236}">
                <a16:creationId xmlns:a16="http://schemas.microsoft.com/office/drawing/2014/main" id="{3B88B426-9318-4263-B743-28E83D56A7D1}"/>
              </a:ext>
            </a:extLst>
          </p:cNvPr>
          <p:cNvSpPr txBox="1">
            <a:spLocks/>
          </p:cNvSpPr>
          <p:nvPr/>
        </p:nvSpPr>
        <p:spPr>
          <a:xfrm>
            <a:off x="773372" y="1884267"/>
            <a:ext cx="8596668" cy="3880773"/>
          </a:xfrm>
          <a:prstGeom prst="rect">
            <a:avLst/>
          </a:prstGeom>
        </p:spPr>
        <p:txBody>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Price cap regulation (PCR): a form of incentive regulation suggested by Stephen </a:t>
            </a:r>
            <a:r>
              <a:rPr lang="en-US" dirty="0" err="1">
                <a:latin typeface="Calibri" panose="020F0502020204030204" pitchFamily="34" charset="0"/>
                <a:cs typeface="Calibri" panose="020F0502020204030204" pitchFamily="34" charset="0"/>
              </a:rPr>
              <a:t>Littlechild</a:t>
            </a:r>
            <a:r>
              <a:rPr lang="en-US" dirty="0">
                <a:latin typeface="Calibri" panose="020F0502020204030204" pitchFamily="34" charset="0"/>
                <a:cs typeface="Calibri" panose="020F0502020204030204" pitchFamily="34" charset="0"/>
              </a:rPr>
              <a:t> in the early 1980s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Price cap period</a:t>
            </a:r>
          </a:p>
          <a:p>
            <a:pPr lvl="1"/>
            <a:r>
              <a:rPr lang="en-US" i="1" dirty="0">
                <a:latin typeface="Calibri" panose="020F0502020204030204" pitchFamily="34" charset="0"/>
                <a:cs typeface="Calibri" panose="020F0502020204030204" pitchFamily="34" charset="0"/>
              </a:rPr>
              <a:t>X</a:t>
            </a:r>
            <a:r>
              <a:rPr lang="en-US" dirty="0">
                <a:latin typeface="Calibri" panose="020F0502020204030204" pitchFamily="34" charset="0"/>
                <a:cs typeface="Calibri" panose="020F0502020204030204" pitchFamily="34" charset="0"/>
              </a:rPr>
              <a:t> factor</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PCR institutionalizes the regulatory lag that provided some incentive for cost reduction under RORR and by implementing a fairly long price cap period, regulators can provide relatively strong incentives for cost reduction under PCR</a:t>
            </a:r>
          </a:p>
          <a:p>
            <a:pPr marL="0" indent="0">
              <a:buFont typeface="Wingdings 3" charset="2"/>
              <a:buNone/>
            </a:pPr>
            <a:endParaRPr lang="en-US" dirty="0">
              <a:latin typeface="Calibri" panose="020F0502020204030204" pitchFamily="34" charset="0"/>
              <a:cs typeface="Calibri" panose="020F0502020204030204" pitchFamily="34" charset="0"/>
            </a:endParaRPr>
          </a:p>
          <a:p>
            <a:pPr marL="0" indent="0">
              <a:buFont typeface="Wingdings 3" charset="2"/>
              <a:buNone/>
            </a:pPr>
            <a:endParaRPr lang="en-US" dirty="0"/>
          </a:p>
        </p:txBody>
      </p:sp>
    </p:spTree>
    <p:extLst>
      <p:ext uri="{BB962C8B-B14F-4D97-AF65-F5344CB8AC3E}">
        <p14:creationId xmlns:p14="http://schemas.microsoft.com/office/powerpoint/2010/main" val="14162687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64</TotalTime>
  <Words>974</Words>
  <Application>Microsoft Office PowerPoint</Application>
  <PresentationFormat>Widescreen</PresentationFormat>
  <Paragraphs>106</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Trebuchet MS</vt:lpstr>
      <vt:lpstr>Wingdings 3</vt:lpstr>
      <vt:lpstr>Facet</vt:lpstr>
      <vt:lpstr>Chapter 13  Incentive Regulation</vt:lpstr>
      <vt:lpstr>PowerPoint Presentation</vt:lpstr>
      <vt:lpstr>Traditional Rate of Return Regulation</vt:lpstr>
      <vt:lpstr>Rate Hearings</vt:lpstr>
      <vt:lpstr>Averch-Johnson Effect</vt:lpstr>
      <vt:lpstr>PowerPoint Presentation</vt:lpstr>
      <vt:lpstr>Prudence Reviews and Cost Disallowances</vt:lpstr>
      <vt:lpstr>Regulatory Lag</vt:lpstr>
      <vt:lpstr>Incentive Regulation Price Cap Regulation</vt:lpstr>
      <vt:lpstr>Price Cap Regulation Pricing flexibility</vt:lpstr>
      <vt:lpstr>Price Cap Regulation Z factors</vt:lpstr>
      <vt:lpstr>Price Cap Regulation Earnings variation</vt:lpstr>
      <vt:lpstr>Earnings Sharing</vt:lpstr>
      <vt:lpstr>Earnings Sharing Service quality</vt:lpstr>
      <vt:lpstr>Performance Based Regulation in the Electricity Sector</vt:lpstr>
      <vt:lpstr>Regulatory Options</vt:lpstr>
      <vt:lpstr>Yardstick Regulation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Incentive Regulation</dc:title>
  <dc:creator>Abby Lewis</dc:creator>
  <cp:lastModifiedBy>Abby Lewis</cp:lastModifiedBy>
  <cp:revision>5</cp:revision>
  <dcterms:created xsi:type="dcterms:W3CDTF">2018-07-23T17:00:59Z</dcterms:created>
  <dcterms:modified xsi:type="dcterms:W3CDTF">2018-08-01T14:33:29Z</dcterms:modified>
</cp:coreProperties>
</file>