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94" r:id="rId4"/>
    <p:sldId id="282" r:id="rId5"/>
    <p:sldId id="295" r:id="rId6"/>
    <p:sldId id="283" r:id="rId7"/>
    <p:sldId id="284" r:id="rId8"/>
    <p:sldId id="285" r:id="rId9"/>
    <p:sldId id="286" r:id="rId10"/>
    <p:sldId id="287" r:id="rId11"/>
    <p:sldId id="297" r:id="rId12"/>
    <p:sldId id="288" r:id="rId13"/>
    <p:sldId id="277" r:id="rId14"/>
    <p:sldId id="289" r:id="rId15"/>
    <p:sldId id="290" r:id="rId16"/>
    <p:sldId id="291" r:id="rId17"/>
    <p:sldId id="292" r:id="rId18"/>
    <p:sldId id="298" r:id="rId19"/>
    <p:sldId id="293" r:id="rId20"/>
    <p:sldId id="299" r:id="rId21"/>
    <p:sldId id="278"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 id="1" name="Hannah Masters" initials="" lastIdx="2" clrIdx="1"/>
  <p:cmAuthor id="2" name="Abby Lewis" initials="AL"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3C9380-9D5A-4A7A-9B8B-DA9186F4B87B}" v="24" dt="2018-07-22T03:24:38.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96" y="-1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30" Type="http://schemas.microsoft.com/office/2016/11/relationships/changesInfo" Target="changesInfos/changesInfo1.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B33C9380-9D5A-4A7A-9B8B-DA9186F4B87B}"/>
    <pc:docChg chg="modSld">
      <pc:chgData name="Abby Lewis" userId="13d6ce0e51e855a8" providerId="LiveId" clId="{B33C9380-9D5A-4A7A-9B8B-DA9186F4B87B}" dt="2018-07-22T03:24:38.871" v="23"/>
      <pc:docMkLst>
        <pc:docMk/>
      </pc:docMkLst>
      <pc:sldChg chg="modSp addCm modCm">
        <pc:chgData name="Abby Lewis" userId="13d6ce0e51e855a8" providerId="LiveId" clId="{B33C9380-9D5A-4A7A-9B8B-DA9186F4B87B}" dt="2018-07-22T03:24:38.871" v="23"/>
        <pc:sldMkLst>
          <pc:docMk/>
          <pc:sldMk cId="3770337852" sldId="278"/>
        </pc:sldMkLst>
        <pc:spChg chg="mod">
          <ac:chgData name="Abby Lewis" userId="13d6ce0e51e855a8" providerId="LiveId" clId="{B33C9380-9D5A-4A7A-9B8B-DA9186F4B87B}" dt="2018-07-22T03:23:19.731" v="22" actId="20577"/>
          <ac:spMkLst>
            <pc:docMk/>
            <pc:sldMk cId="3770337852" sldId="278"/>
            <ac:spMk id="3" creationId="{0117FE38-5577-4D82-9EE3-FA8439A817D3}"/>
          </ac:spMkLst>
        </pc:spChg>
      </pc:sldChg>
    </pc:docChg>
  </pc:docChgLst>
  <pc:docChgLst>
    <pc:chgData name="Abby Lewis" userId="13d6ce0e51e855a8" providerId="LiveId" clId="{4502D7F4-320D-45D9-93EC-E86A0745A701}"/>
    <pc:docChg chg="undo redo custSel mod addSld delSld modSld">
      <pc:chgData name="Abby Lewis" userId="13d6ce0e51e855a8" providerId="LiveId" clId="{4502D7F4-320D-45D9-93EC-E86A0745A701}" dt="2018-07-14T15:30:06.247" v="3596" actId="20577"/>
      <pc:docMkLst>
        <pc:docMk/>
      </pc:docMkLst>
      <pc:sldChg chg="modSp">
        <pc:chgData name="Abby Lewis" userId="13d6ce0e51e855a8" providerId="LiveId" clId="{4502D7F4-320D-45D9-93EC-E86A0745A701}" dt="2018-07-14T15:27:27.854" v="3592" actId="313"/>
        <pc:sldMkLst>
          <pc:docMk/>
          <pc:sldMk cId="2852196707" sldId="271"/>
        </pc:sldMkLst>
        <pc:spChg chg="mod">
          <ac:chgData name="Abby Lewis" userId="13d6ce0e51e855a8" providerId="LiveId" clId="{4502D7F4-320D-45D9-93EC-E86A0745A701}" dt="2018-07-14T15:27:27.854" v="3592" actId="313"/>
          <ac:spMkLst>
            <pc:docMk/>
            <pc:sldMk cId="2852196707" sldId="271"/>
            <ac:spMk id="3" creationId="{105256A0-1638-49F2-94C4-C5CA8CBB4DC1}"/>
          </ac:spMkLst>
        </pc:spChg>
      </pc:sldChg>
      <pc:sldChg chg="addSp delSp modSp">
        <pc:chgData name="Abby Lewis" userId="13d6ce0e51e855a8" providerId="LiveId" clId="{4502D7F4-320D-45D9-93EC-E86A0745A701}" dt="2018-07-14T15:30:06.247" v="3596" actId="20577"/>
        <pc:sldMkLst>
          <pc:docMk/>
          <pc:sldMk cId="3409917612" sldId="276"/>
        </pc:sldMkLst>
        <pc:spChg chg="del">
          <ac:chgData name="Abby Lewis" userId="13d6ce0e51e855a8" providerId="LiveId" clId="{4502D7F4-320D-45D9-93EC-E86A0745A701}" dt="2018-07-14T12:52:05.991" v="1" actId="478"/>
          <ac:spMkLst>
            <pc:docMk/>
            <pc:sldMk cId="3409917612" sldId="276"/>
            <ac:spMk id="2" creationId="{CC2825CF-63E4-4062-B251-A7683B3668D6}"/>
          </ac:spMkLst>
        </pc:spChg>
        <pc:spChg chg="add del mod">
          <ac:chgData name="Abby Lewis" userId="13d6ce0e51e855a8" providerId="LiveId" clId="{4502D7F4-320D-45D9-93EC-E86A0745A701}" dt="2018-07-14T12:52:09.839" v="3" actId="478"/>
          <ac:spMkLst>
            <pc:docMk/>
            <pc:sldMk cId="3409917612" sldId="276"/>
            <ac:spMk id="4" creationId="{739F6A29-A355-4959-BA8C-BA1956711DE1}"/>
          </ac:spMkLst>
        </pc:spChg>
        <pc:spChg chg="add mod">
          <ac:chgData name="Abby Lewis" userId="13d6ce0e51e855a8" providerId="LiveId" clId="{4502D7F4-320D-45D9-93EC-E86A0745A701}" dt="2018-07-14T15:30:06.247" v="3596" actId="20577"/>
          <ac:spMkLst>
            <pc:docMk/>
            <pc:sldMk cId="3409917612" sldId="276"/>
            <ac:spMk id="5" creationId="{4CAB385C-ACA9-4324-918A-790B51AD5637}"/>
          </ac:spMkLst>
        </pc:spChg>
      </pc:sldChg>
      <pc:sldChg chg="addSp modSp">
        <pc:chgData name="Abby Lewis" userId="13d6ce0e51e855a8" providerId="LiveId" clId="{4502D7F4-320D-45D9-93EC-E86A0745A701}" dt="2018-07-14T14:27:17.105" v="2470" actId="20577"/>
        <pc:sldMkLst>
          <pc:docMk/>
          <pc:sldMk cId="1731266513" sldId="277"/>
        </pc:sldMkLst>
        <pc:spChg chg="mod">
          <ac:chgData name="Abby Lewis" userId="13d6ce0e51e855a8" providerId="LiveId" clId="{4502D7F4-320D-45D9-93EC-E86A0745A701}" dt="2018-07-14T14:18:21.357" v="2127" actId="1076"/>
          <ac:spMkLst>
            <pc:docMk/>
            <pc:sldMk cId="1731266513" sldId="277"/>
            <ac:spMk id="2" creationId="{044549E5-3917-4FFC-86EB-9E0DAB210E72}"/>
          </ac:spMkLst>
        </pc:spChg>
        <pc:spChg chg="add mod">
          <ac:chgData name="Abby Lewis" userId="13d6ce0e51e855a8" providerId="LiveId" clId="{4502D7F4-320D-45D9-93EC-E86A0745A701}" dt="2018-07-14T14:27:17.105" v="2470" actId="20577"/>
          <ac:spMkLst>
            <pc:docMk/>
            <pc:sldMk cId="1731266513" sldId="277"/>
            <ac:spMk id="3" creationId="{C5E92BA5-9D02-4B57-BC38-07B81639F730}"/>
          </ac:spMkLst>
        </pc:spChg>
      </pc:sldChg>
      <pc:sldChg chg="addSp modSp">
        <pc:chgData name="Abby Lewis" userId="13d6ce0e51e855a8" providerId="LiveId" clId="{4502D7F4-320D-45D9-93EC-E86A0745A701}" dt="2018-07-14T15:24:55.420" v="3549" actId="1076"/>
        <pc:sldMkLst>
          <pc:docMk/>
          <pc:sldMk cId="3770337852" sldId="278"/>
        </pc:sldMkLst>
        <pc:spChg chg="mod">
          <ac:chgData name="Abby Lewis" userId="13d6ce0e51e855a8" providerId="LiveId" clId="{4502D7F4-320D-45D9-93EC-E86A0745A701}" dt="2018-07-14T15:24:50.962" v="3548" actId="1076"/>
          <ac:spMkLst>
            <pc:docMk/>
            <pc:sldMk cId="3770337852" sldId="278"/>
            <ac:spMk id="2" creationId="{58A65374-C839-471B-8637-A5F8D5F6F331}"/>
          </ac:spMkLst>
        </pc:spChg>
        <pc:spChg chg="add mod">
          <ac:chgData name="Abby Lewis" userId="13d6ce0e51e855a8" providerId="LiveId" clId="{4502D7F4-320D-45D9-93EC-E86A0745A701}" dt="2018-07-14T15:24:55.420" v="3549" actId="1076"/>
          <ac:spMkLst>
            <pc:docMk/>
            <pc:sldMk cId="3770337852" sldId="278"/>
            <ac:spMk id="3" creationId="{0117FE38-5577-4D82-9EE3-FA8439A817D3}"/>
          </ac:spMkLst>
        </pc:spChg>
      </pc:sldChg>
      <pc:sldChg chg="addSp modSp">
        <pc:chgData name="Abby Lewis" userId="13d6ce0e51e855a8" providerId="LiveId" clId="{4502D7F4-320D-45D9-93EC-E86A0745A701}" dt="2018-07-14T13:16:38.325" v="896" actId="1076"/>
        <pc:sldMkLst>
          <pc:docMk/>
          <pc:sldMk cId="3603347991" sldId="282"/>
        </pc:sldMkLst>
        <pc:spChg chg="mod">
          <ac:chgData name="Abby Lewis" userId="13d6ce0e51e855a8" providerId="LiveId" clId="{4502D7F4-320D-45D9-93EC-E86A0745A701}" dt="2018-07-14T13:16:35.063" v="895" actId="14100"/>
          <ac:spMkLst>
            <pc:docMk/>
            <pc:sldMk cId="3603347991" sldId="282"/>
            <ac:spMk id="2" creationId="{CC2825CF-63E4-4062-B251-A7683B3668D6}"/>
          </ac:spMkLst>
        </pc:spChg>
        <pc:spChg chg="add mod">
          <ac:chgData name="Abby Lewis" userId="13d6ce0e51e855a8" providerId="LiveId" clId="{4502D7F4-320D-45D9-93EC-E86A0745A701}" dt="2018-07-14T13:16:38.325" v="896" actId="1076"/>
          <ac:spMkLst>
            <pc:docMk/>
            <pc:sldMk cId="3603347991" sldId="282"/>
            <ac:spMk id="3" creationId="{CC7EF49E-1D0A-4A8B-B0A9-DAA20C8C0AE5}"/>
          </ac:spMkLst>
        </pc:spChg>
      </pc:sldChg>
      <pc:sldChg chg="addSp modSp">
        <pc:chgData name="Abby Lewis" userId="13d6ce0e51e855a8" providerId="LiveId" clId="{4502D7F4-320D-45D9-93EC-E86A0745A701}" dt="2018-07-14T13:28:49.594" v="1072" actId="1076"/>
        <pc:sldMkLst>
          <pc:docMk/>
          <pc:sldMk cId="1632872566" sldId="283"/>
        </pc:sldMkLst>
        <pc:spChg chg="mod">
          <ac:chgData name="Abby Lewis" userId="13d6ce0e51e855a8" providerId="LiveId" clId="{4502D7F4-320D-45D9-93EC-E86A0745A701}" dt="2018-07-14T13:26:36.764" v="1043" actId="1076"/>
          <ac:spMkLst>
            <pc:docMk/>
            <pc:sldMk cId="1632872566" sldId="283"/>
            <ac:spMk id="2" creationId="{CC2825CF-63E4-4062-B251-A7683B3668D6}"/>
          </ac:spMkLst>
        </pc:spChg>
        <pc:spChg chg="add mod">
          <ac:chgData name="Abby Lewis" userId="13d6ce0e51e855a8" providerId="LiveId" clId="{4502D7F4-320D-45D9-93EC-E86A0745A701}" dt="2018-07-14T13:28:49.594" v="1072" actId="1076"/>
          <ac:spMkLst>
            <pc:docMk/>
            <pc:sldMk cId="1632872566" sldId="283"/>
            <ac:spMk id="3" creationId="{DE7432A8-9120-4C17-BDBB-E2BD7554A6A2}"/>
          </ac:spMkLst>
        </pc:spChg>
      </pc:sldChg>
      <pc:sldChg chg="modSp">
        <pc:chgData name="Abby Lewis" userId="13d6ce0e51e855a8" providerId="LiveId" clId="{4502D7F4-320D-45D9-93EC-E86A0745A701}" dt="2018-07-14T13:55:19.287" v="1247" actId="1076"/>
        <pc:sldMkLst>
          <pc:docMk/>
          <pc:sldMk cId="2266523379" sldId="284"/>
        </pc:sldMkLst>
        <pc:spChg chg="mod">
          <ac:chgData name="Abby Lewis" userId="13d6ce0e51e855a8" providerId="LiveId" clId="{4502D7F4-320D-45D9-93EC-E86A0745A701}" dt="2018-07-14T13:55:15.643" v="1246" actId="1076"/>
          <ac:spMkLst>
            <pc:docMk/>
            <pc:sldMk cId="2266523379" sldId="284"/>
            <ac:spMk id="2" creationId="{CC2825CF-63E4-4062-B251-A7683B3668D6}"/>
          </ac:spMkLst>
        </pc:spChg>
        <pc:spChg chg="mod">
          <ac:chgData name="Abby Lewis" userId="13d6ce0e51e855a8" providerId="LiveId" clId="{4502D7F4-320D-45D9-93EC-E86A0745A701}" dt="2018-07-14T13:55:19.287" v="1247" actId="1076"/>
          <ac:spMkLst>
            <pc:docMk/>
            <pc:sldMk cId="2266523379" sldId="284"/>
            <ac:spMk id="3" creationId="{3621DC0C-1655-4DEC-BB93-461E401950ED}"/>
          </ac:spMkLst>
        </pc:spChg>
      </pc:sldChg>
      <pc:sldChg chg="addSp delSp modSp">
        <pc:chgData name="Abby Lewis" userId="13d6ce0e51e855a8" providerId="LiveId" clId="{4502D7F4-320D-45D9-93EC-E86A0745A701}" dt="2018-07-14T13:59:27.823" v="1353" actId="1076"/>
        <pc:sldMkLst>
          <pc:docMk/>
          <pc:sldMk cId="2866529266" sldId="285"/>
        </pc:sldMkLst>
        <pc:spChg chg="mod">
          <ac:chgData name="Abby Lewis" userId="13d6ce0e51e855a8" providerId="LiveId" clId="{4502D7F4-320D-45D9-93EC-E86A0745A701}" dt="2018-07-14T13:56:38.731" v="1251" actId="1076"/>
          <ac:spMkLst>
            <pc:docMk/>
            <pc:sldMk cId="2866529266" sldId="285"/>
            <ac:spMk id="2" creationId="{CC2825CF-63E4-4062-B251-A7683B3668D6}"/>
          </ac:spMkLst>
        </pc:spChg>
        <pc:spChg chg="add del">
          <ac:chgData name="Abby Lewis" userId="13d6ce0e51e855a8" providerId="LiveId" clId="{4502D7F4-320D-45D9-93EC-E86A0745A701}" dt="2018-07-14T13:56:24.701" v="1249"/>
          <ac:spMkLst>
            <pc:docMk/>
            <pc:sldMk cId="2866529266" sldId="285"/>
            <ac:spMk id="3" creationId="{1B1D60CA-6659-49BC-A19A-63BEBBD1C5ED}"/>
          </ac:spMkLst>
        </pc:spChg>
        <pc:spChg chg="add mod">
          <ac:chgData name="Abby Lewis" userId="13d6ce0e51e855a8" providerId="LiveId" clId="{4502D7F4-320D-45D9-93EC-E86A0745A701}" dt="2018-07-14T13:59:27.823" v="1353" actId="1076"/>
          <ac:spMkLst>
            <pc:docMk/>
            <pc:sldMk cId="2866529266" sldId="285"/>
            <ac:spMk id="4" creationId="{BFC675A5-1719-42C6-83BD-5130195708BD}"/>
          </ac:spMkLst>
        </pc:spChg>
      </pc:sldChg>
      <pc:sldChg chg="addSp modSp">
        <pc:chgData name="Abby Lewis" userId="13d6ce0e51e855a8" providerId="LiveId" clId="{4502D7F4-320D-45D9-93EC-E86A0745A701}" dt="2018-07-14T14:05:48.710" v="1596" actId="1076"/>
        <pc:sldMkLst>
          <pc:docMk/>
          <pc:sldMk cId="3654811292" sldId="286"/>
        </pc:sldMkLst>
        <pc:spChg chg="mod">
          <ac:chgData name="Abby Lewis" userId="13d6ce0e51e855a8" providerId="LiveId" clId="{4502D7F4-320D-45D9-93EC-E86A0745A701}" dt="2018-07-14T13:59:49.337" v="1355" actId="1076"/>
          <ac:spMkLst>
            <pc:docMk/>
            <pc:sldMk cId="3654811292" sldId="286"/>
            <ac:spMk id="2" creationId="{CC2825CF-63E4-4062-B251-A7683B3668D6}"/>
          </ac:spMkLst>
        </pc:spChg>
        <pc:spChg chg="add mod">
          <ac:chgData name="Abby Lewis" userId="13d6ce0e51e855a8" providerId="LiveId" clId="{4502D7F4-320D-45D9-93EC-E86A0745A701}" dt="2018-07-14T14:05:48.710" v="1596" actId="1076"/>
          <ac:spMkLst>
            <pc:docMk/>
            <pc:sldMk cId="3654811292" sldId="286"/>
            <ac:spMk id="3" creationId="{E7D8EC96-3586-4E8A-8641-CA96CB089B10}"/>
          </ac:spMkLst>
        </pc:spChg>
      </pc:sldChg>
      <pc:sldChg chg="modSp">
        <pc:chgData name="Abby Lewis" userId="13d6ce0e51e855a8" providerId="LiveId" clId="{4502D7F4-320D-45D9-93EC-E86A0745A701}" dt="2018-07-14T14:11:30.309" v="1921" actId="1076"/>
        <pc:sldMkLst>
          <pc:docMk/>
          <pc:sldMk cId="1718270062" sldId="287"/>
        </pc:sldMkLst>
        <pc:spChg chg="mod">
          <ac:chgData name="Abby Lewis" userId="13d6ce0e51e855a8" providerId="LiveId" clId="{4502D7F4-320D-45D9-93EC-E86A0745A701}" dt="2018-07-14T14:11:30.309" v="1921" actId="1076"/>
          <ac:spMkLst>
            <pc:docMk/>
            <pc:sldMk cId="1718270062" sldId="287"/>
            <ac:spMk id="3" creationId="{711B035B-A84B-4873-8216-6CAAD401E1B3}"/>
          </ac:spMkLst>
        </pc:spChg>
      </pc:sldChg>
      <pc:sldChg chg="addSp modSp">
        <pc:chgData name="Abby Lewis" userId="13d6ce0e51e855a8" providerId="LiveId" clId="{4502D7F4-320D-45D9-93EC-E86A0745A701}" dt="2018-07-14T14:17:45.266" v="2123" actId="20577"/>
        <pc:sldMkLst>
          <pc:docMk/>
          <pc:sldMk cId="789708794" sldId="288"/>
        </pc:sldMkLst>
        <pc:spChg chg="mod">
          <ac:chgData name="Abby Lewis" userId="13d6ce0e51e855a8" providerId="LiveId" clId="{4502D7F4-320D-45D9-93EC-E86A0745A701}" dt="2018-07-14T14:10:45.748" v="1915" actId="1076"/>
          <ac:spMkLst>
            <pc:docMk/>
            <pc:sldMk cId="789708794" sldId="288"/>
            <ac:spMk id="2" creationId="{CC2825CF-63E4-4062-B251-A7683B3668D6}"/>
          </ac:spMkLst>
        </pc:spChg>
        <pc:spChg chg="add mod">
          <ac:chgData name="Abby Lewis" userId="13d6ce0e51e855a8" providerId="LiveId" clId="{4502D7F4-320D-45D9-93EC-E86A0745A701}" dt="2018-07-14T14:17:45.266" v="2123" actId="20577"/>
          <ac:spMkLst>
            <pc:docMk/>
            <pc:sldMk cId="789708794" sldId="288"/>
            <ac:spMk id="3" creationId="{F477AE40-08E2-4701-8214-AD0D3A0E0073}"/>
          </ac:spMkLst>
        </pc:spChg>
      </pc:sldChg>
      <pc:sldChg chg="addSp modSp">
        <pc:chgData name="Abby Lewis" userId="13d6ce0e51e855a8" providerId="LiveId" clId="{4502D7F4-320D-45D9-93EC-E86A0745A701}" dt="2018-07-14T14:36:38.598" v="2695" actId="1076"/>
        <pc:sldMkLst>
          <pc:docMk/>
          <pc:sldMk cId="121010877" sldId="289"/>
        </pc:sldMkLst>
        <pc:spChg chg="mod">
          <ac:chgData name="Abby Lewis" userId="13d6ce0e51e855a8" providerId="LiveId" clId="{4502D7F4-320D-45D9-93EC-E86A0745A701}" dt="2018-07-14T14:28:02.606" v="2474" actId="1076"/>
          <ac:spMkLst>
            <pc:docMk/>
            <pc:sldMk cId="121010877" sldId="289"/>
            <ac:spMk id="2" creationId="{044549E5-3917-4FFC-86EB-9E0DAB210E72}"/>
          </ac:spMkLst>
        </pc:spChg>
        <pc:spChg chg="add mod">
          <ac:chgData name="Abby Lewis" userId="13d6ce0e51e855a8" providerId="LiveId" clId="{4502D7F4-320D-45D9-93EC-E86A0745A701}" dt="2018-07-14T14:36:38.598" v="2695" actId="1076"/>
          <ac:spMkLst>
            <pc:docMk/>
            <pc:sldMk cId="121010877" sldId="289"/>
            <ac:spMk id="3" creationId="{0FB1AB33-07C5-4C67-851B-BFCB9419E8EF}"/>
          </ac:spMkLst>
        </pc:spChg>
      </pc:sldChg>
      <pc:sldChg chg="addSp modSp">
        <pc:chgData name="Abby Lewis" userId="13d6ce0e51e855a8" providerId="LiveId" clId="{4502D7F4-320D-45D9-93EC-E86A0745A701}" dt="2018-07-14T14:46:05.760" v="2923" actId="20577"/>
        <pc:sldMkLst>
          <pc:docMk/>
          <pc:sldMk cId="179587159" sldId="290"/>
        </pc:sldMkLst>
        <pc:spChg chg="mod">
          <ac:chgData name="Abby Lewis" userId="13d6ce0e51e855a8" providerId="LiveId" clId="{4502D7F4-320D-45D9-93EC-E86A0745A701}" dt="2018-07-14T14:37:06.848" v="2699" actId="1076"/>
          <ac:spMkLst>
            <pc:docMk/>
            <pc:sldMk cId="179587159" sldId="290"/>
            <ac:spMk id="2" creationId="{044549E5-3917-4FFC-86EB-9E0DAB210E72}"/>
          </ac:spMkLst>
        </pc:spChg>
        <pc:spChg chg="add mod">
          <ac:chgData name="Abby Lewis" userId="13d6ce0e51e855a8" providerId="LiveId" clId="{4502D7F4-320D-45D9-93EC-E86A0745A701}" dt="2018-07-14T14:46:05.760" v="2923" actId="20577"/>
          <ac:spMkLst>
            <pc:docMk/>
            <pc:sldMk cId="179587159" sldId="290"/>
            <ac:spMk id="3" creationId="{4B2D5796-8386-405C-901A-AE363FA80B7B}"/>
          </ac:spMkLst>
        </pc:spChg>
      </pc:sldChg>
      <pc:sldChg chg="addSp modSp">
        <pc:chgData name="Abby Lewis" userId="13d6ce0e51e855a8" providerId="LiveId" clId="{4502D7F4-320D-45D9-93EC-E86A0745A701}" dt="2018-07-14T14:52:58.912" v="3029" actId="313"/>
        <pc:sldMkLst>
          <pc:docMk/>
          <pc:sldMk cId="730419167" sldId="291"/>
        </pc:sldMkLst>
        <pc:spChg chg="mod">
          <ac:chgData name="Abby Lewis" userId="13d6ce0e51e855a8" providerId="LiveId" clId="{4502D7F4-320D-45D9-93EC-E86A0745A701}" dt="2018-07-14T14:46:59.958" v="2927" actId="1076"/>
          <ac:spMkLst>
            <pc:docMk/>
            <pc:sldMk cId="730419167" sldId="291"/>
            <ac:spMk id="2" creationId="{044549E5-3917-4FFC-86EB-9E0DAB210E72}"/>
          </ac:spMkLst>
        </pc:spChg>
        <pc:spChg chg="add mod">
          <ac:chgData name="Abby Lewis" userId="13d6ce0e51e855a8" providerId="LiveId" clId="{4502D7F4-320D-45D9-93EC-E86A0745A701}" dt="2018-07-14T14:52:58.912" v="3029" actId="313"/>
          <ac:spMkLst>
            <pc:docMk/>
            <pc:sldMk cId="730419167" sldId="291"/>
            <ac:spMk id="3" creationId="{7B0B335F-AA1F-478C-94C5-FEB809C4E449}"/>
          </ac:spMkLst>
        </pc:spChg>
      </pc:sldChg>
      <pc:sldChg chg="modSp">
        <pc:chgData name="Abby Lewis" userId="13d6ce0e51e855a8" providerId="LiveId" clId="{4502D7F4-320D-45D9-93EC-E86A0745A701}" dt="2018-07-14T14:57:34.945" v="3106" actId="1076"/>
        <pc:sldMkLst>
          <pc:docMk/>
          <pc:sldMk cId="860603569" sldId="292"/>
        </pc:sldMkLst>
        <pc:spChg chg="mod">
          <ac:chgData name="Abby Lewis" userId="13d6ce0e51e855a8" providerId="LiveId" clId="{4502D7F4-320D-45D9-93EC-E86A0745A701}" dt="2018-07-14T14:57:34.945" v="3106" actId="1076"/>
          <ac:spMkLst>
            <pc:docMk/>
            <pc:sldMk cId="860603569" sldId="292"/>
            <ac:spMk id="2" creationId="{044549E5-3917-4FFC-86EB-9E0DAB210E72}"/>
          </ac:spMkLst>
        </pc:spChg>
        <pc:spChg chg="mod">
          <ac:chgData name="Abby Lewis" userId="13d6ce0e51e855a8" providerId="LiveId" clId="{4502D7F4-320D-45D9-93EC-E86A0745A701}" dt="2018-07-14T14:57:12.108" v="3104" actId="2711"/>
          <ac:spMkLst>
            <pc:docMk/>
            <pc:sldMk cId="860603569" sldId="292"/>
            <ac:spMk id="3" creationId="{17BEA0F1-C1BB-4EE0-BB84-0B01E62C9E5E}"/>
          </ac:spMkLst>
        </pc:spChg>
      </pc:sldChg>
      <pc:sldChg chg="modSp">
        <pc:chgData name="Abby Lewis" userId="13d6ce0e51e855a8" providerId="LiveId" clId="{4502D7F4-320D-45D9-93EC-E86A0745A701}" dt="2018-07-14T15:14:56.048" v="3386" actId="14100"/>
        <pc:sldMkLst>
          <pc:docMk/>
          <pc:sldMk cId="988772650" sldId="293"/>
        </pc:sldMkLst>
        <pc:spChg chg="mod">
          <ac:chgData name="Abby Lewis" userId="13d6ce0e51e855a8" providerId="LiveId" clId="{4502D7F4-320D-45D9-93EC-E86A0745A701}" dt="2018-07-14T15:12:02.424" v="3309" actId="1076"/>
          <ac:spMkLst>
            <pc:docMk/>
            <pc:sldMk cId="988772650" sldId="293"/>
            <ac:spMk id="2" creationId="{044549E5-3917-4FFC-86EB-9E0DAB210E72}"/>
          </ac:spMkLst>
        </pc:spChg>
        <pc:spChg chg="mod">
          <ac:chgData name="Abby Lewis" userId="13d6ce0e51e855a8" providerId="LiveId" clId="{4502D7F4-320D-45D9-93EC-E86A0745A701}" dt="2018-07-14T15:14:56.048" v="3386" actId="14100"/>
          <ac:spMkLst>
            <pc:docMk/>
            <pc:sldMk cId="988772650" sldId="293"/>
            <ac:spMk id="3" creationId="{2D6EA554-F622-4FEC-BF32-FF86A09E8F23}"/>
          </ac:spMkLst>
        </pc:spChg>
      </pc:sldChg>
      <pc:sldChg chg="addSp modSp add">
        <pc:chgData name="Abby Lewis" userId="13d6ce0e51e855a8" providerId="LiveId" clId="{4502D7F4-320D-45D9-93EC-E86A0745A701}" dt="2018-07-14T13:09:34.418" v="688" actId="20577"/>
        <pc:sldMkLst>
          <pc:docMk/>
          <pc:sldMk cId="3160742230" sldId="294"/>
        </pc:sldMkLst>
        <pc:spChg chg="mod">
          <ac:chgData name="Abby Lewis" userId="13d6ce0e51e855a8" providerId="LiveId" clId="{4502D7F4-320D-45D9-93EC-E86A0745A701}" dt="2018-07-14T13:01:00.076" v="384" actId="1076"/>
          <ac:spMkLst>
            <pc:docMk/>
            <pc:sldMk cId="3160742230" sldId="294"/>
            <ac:spMk id="2" creationId="{CC2825CF-63E4-4062-B251-A7683B3668D6}"/>
          </ac:spMkLst>
        </pc:spChg>
        <pc:spChg chg="add mod">
          <ac:chgData name="Abby Lewis" userId="13d6ce0e51e855a8" providerId="LiveId" clId="{4502D7F4-320D-45D9-93EC-E86A0745A701}" dt="2018-07-14T13:09:34.418" v="688" actId="20577"/>
          <ac:spMkLst>
            <pc:docMk/>
            <pc:sldMk cId="3160742230" sldId="294"/>
            <ac:spMk id="3" creationId="{C2CE5F3E-6AF9-4713-AD60-E514D1CDBB04}"/>
          </ac:spMkLst>
        </pc:spChg>
      </pc:sldChg>
      <pc:sldChg chg="modSp add">
        <pc:chgData name="Abby Lewis" userId="13d6ce0e51e855a8" providerId="LiveId" clId="{4502D7F4-320D-45D9-93EC-E86A0745A701}" dt="2018-07-14T13:20:30.407" v="962" actId="1076"/>
        <pc:sldMkLst>
          <pc:docMk/>
          <pc:sldMk cId="1345223724" sldId="295"/>
        </pc:sldMkLst>
        <pc:spChg chg="mod">
          <ac:chgData name="Abby Lewis" userId="13d6ce0e51e855a8" providerId="LiveId" clId="{4502D7F4-320D-45D9-93EC-E86A0745A701}" dt="2018-07-14T13:20:30.407" v="962" actId="1076"/>
          <ac:spMkLst>
            <pc:docMk/>
            <pc:sldMk cId="1345223724" sldId="295"/>
            <ac:spMk id="3" creationId="{CC7EF49E-1D0A-4A8B-B0A9-DAA20C8C0AE5}"/>
          </ac:spMkLst>
        </pc:spChg>
      </pc:sldChg>
      <pc:sldChg chg="modSp add">
        <pc:chgData name="Abby Lewis" userId="13d6ce0e51e855a8" providerId="LiveId" clId="{4502D7F4-320D-45D9-93EC-E86A0745A701}" dt="2018-07-14T14:15:02.860" v="2030" actId="20577"/>
        <pc:sldMkLst>
          <pc:docMk/>
          <pc:sldMk cId="1939974808" sldId="297"/>
        </pc:sldMkLst>
        <pc:spChg chg="mod">
          <ac:chgData name="Abby Lewis" userId="13d6ce0e51e855a8" providerId="LiveId" clId="{4502D7F4-320D-45D9-93EC-E86A0745A701}" dt="2018-07-14T14:11:42.707" v="1924" actId="20577"/>
          <ac:spMkLst>
            <pc:docMk/>
            <pc:sldMk cId="1939974808" sldId="297"/>
            <ac:spMk id="2" creationId="{CC2825CF-63E4-4062-B251-A7683B3668D6}"/>
          </ac:spMkLst>
        </pc:spChg>
        <pc:spChg chg="mod">
          <ac:chgData name="Abby Lewis" userId="13d6ce0e51e855a8" providerId="LiveId" clId="{4502D7F4-320D-45D9-93EC-E86A0745A701}" dt="2018-07-14T14:15:02.860" v="2030" actId="20577"/>
          <ac:spMkLst>
            <pc:docMk/>
            <pc:sldMk cId="1939974808" sldId="297"/>
            <ac:spMk id="3" creationId="{711B035B-A84B-4873-8216-6CAAD401E1B3}"/>
          </ac:spMkLst>
        </pc:spChg>
      </pc:sldChg>
      <pc:sldChg chg="modSp add">
        <pc:chgData name="Abby Lewis" userId="13d6ce0e51e855a8" providerId="LiveId" clId="{4502D7F4-320D-45D9-93EC-E86A0745A701}" dt="2018-07-14T15:03:14.686" v="3191" actId="1076"/>
        <pc:sldMkLst>
          <pc:docMk/>
          <pc:sldMk cId="3404501429" sldId="298"/>
        </pc:sldMkLst>
        <pc:spChg chg="mod">
          <ac:chgData name="Abby Lewis" userId="13d6ce0e51e855a8" providerId="LiveId" clId="{4502D7F4-320D-45D9-93EC-E86A0745A701}" dt="2018-07-14T15:03:14.686" v="3191" actId="1076"/>
          <ac:spMkLst>
            <pc:docMk/>
            <pc:sldMk cId="3404501429" sldId="298"/>
            <ac:spMk id="2" creationId="{044549E5-3917-4FFC-86EB-9E0DAB210E72}"/>
          </ac:spMkLst>
        </pc:spChg>
        <pc:spChg chg="mod">
          <ac:chgData name="Abby Lewis" userId="13d6ce0e51e855a8" providerId="LiveId" clId="{4502D7F4-320D-45D9-93EC-E86A0745A701}" dt="2018-07-14T15:03:11.207" v="3190" actId="1076"/>
          <ac:spMkLst>
            <pc:docMk/>
            <pc:sldMk cId="3404501429" sldId="298"/>
            <ac:spMk id="3" creationId="{17BEA0F1-C1BB-4EE0-BB84-0B01E62C9E5E}"/>
          </ac:spMkLst>
        </pc:spChg>
      </pc:sldChg>
      <pc:sldChg chg="modSp add">
        <pc:chgData name="Abby Lewis" userId="13d6ce0e51e855a8" providerId="LiveId" clId="{4502D7F4-320D-45D9-93EC-E86A0745A701}" dt="2018-07-14T15:18:44.293" v="3453" actId="1076"/>
        <pc:sldMkLst>
          <pc:docMk/>
          <pc:sldMk cId="3884803974" sldId="299"/>
        </pc:sldMkLst>
        <pc:spChg chg="mod">
          <ac:chgData name="Abby Lewis" userId="13d6ce0e51e855a8" providerId="LiveId" clId="{4502D7F4-320D-45D9-93EC-E86A0745A701}" dt="2018-07-14T15:18:40.844" v="3452" actId="1076"/>
          <ac:spMkLst>
            <pc:docMk/>
            <pc:sldMk cId="3884803974" sldId="299"/>
            <ac:spMk id="2" creationId="{044549E5-3917-4FFC-86EB-9E0DAB210E72}"/>
          </ac:spMkLst>
        </pc:spChg>
        <pc:spChg chg="mod">
          <ac:chgData name="Abby Lewis" userId="13d6ce0e51e855a8" providerId="LiveId" clId="{4502D7F4-320D-45D9-93EC-E86A0745A701}" dt="2018-07-14T15:18:44.293" v="3453" actId="1076"/>
          <ac:spMkLst>
            <pc:docMk/>
            <pc:sldMk cId="3884803974" sldId="299"/>
            <ac:spMk id="3" creationId="{2D6EA554-F622-4FEC-BF32-FF86A09E8F2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6170A-4485-4F2D-8A79-B26D9498F64C}"/>
              </a:ext>
            </a:extLst>
          </p:cNvPr>
          <p:cNvSpPr>
            <a:spLocks noGrp="1"/>
          </p:cNvSpPr>
          <p:nvPr>
            <p:ph type="title"/>
          </p:nvPr>
        </p:nvSpPr>
        <p:spPr>
          <a:xfrm>
            <a:off x="888350" y="967155"/>
            <a:ext cx="8596668" cy="4492869"/>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11</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Alternatives to Regulation in the Market: Public Enterprise and Franchise Bidding, with an Application to Cable Television</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14975"/>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Contractual Arrangements for the Post-Bidding Stage</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Incomplete long-term contracts</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711B035B-A84B-4873-8216-6CAAD401E1B3}"/>
              </a:ext>
            </a:extLst>
          </p:cNvPr>
          <p:cNvSpPr txBox="1">
            <a:spLocks/>
          </p:cNvSpPr>
          <p:nvPr/>
        </p:nvSpPr>
        <p:spPr>
          <a:xfrm>
            <a:off x="676656" y="2218376"/>
            <a:ext cx="8596668" cy="347904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One </a:t>
            </a:r>
            <a:r>
              <a:rPr lang="en-US" dirty="0">
                <a:latin typeface="Calibri" panose="020F0502020204030204" pitchFamily="34" charset="0"/>
                <a:cs typeface="Calibri" panose="020F0502020204030204" pitchFamily="34" charset="0"/>
              </a:rPr>
              <a:t>advantage of the long-term contract is that it can enhance the incentive of the franchise operator to invest in long-lived </a:t>
            </a:r>
            <a:r>
              <a:rPr lang="en-US" dirty="0" smtClean="0">
                <a:latin typeface="Calibri" panose="020F0502020204030204" pitchFamily="34" charset="0"/>
                <a:cs typeface="Calibri" panose="020F0502020204030204" pitchFamily="34" charset="0"/>
              </a:rPr>
              <a:t>assets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An important disadvantage </a:t>
            </a:r>
            <a:r>
              <a:rPr lang="en-US" dirty="0" smtClean="0">
                <a:latin typeface="Calibri" panose="020F0502020204030204" pitchFamily="34" charset="0"/>
                <a:cs typeface="Calibri" panose="020F0502020204030204" pitchFamily="34" charset="0"/>
              </a:rPr>
              <a:t>is </a:t>
            </a:r>
            <a:r>
              <a:rPr lang="en-US" dirty="0">
                <a:latin typeface="Calibri" panose="020F0502020204030204" pitchFamily="34" charset="0"/>
                <a:cs typeface="Calibri" panose="020F0502020204030204" pitchFamily="34" charset="0"/>
              </a:rPr>
              <a:t>that it can be difficult to </a:t>
            </a:r>
            <a:r>
              <a:rPr lang="en-US" dirty="0" smtClean="0">
                <a:latin typeface="Calibri" panose="020F0502020204030204" pitchFamily="34" charset="0"/>
                <a:cs typeface="Calibri" panose="020F0502020204030204" pitchFamily="34" charset="0"/>
              </a:rPr>
              <a:t>write</a:t>
            </a:r>
            <a:endParaRPr lang="en-US" dirty="0">
              <a:latin typeface="Calibri" panose="020F0502020204030204" pitchFamily="34" charset="0"/>
              <a:cs typeface="Calibri" panose="020F0502020204030204" pitchFamily="34" charset="0"/>
            </a:endParaRPr>
          </a:p>
          <a:p>
            <a:pPr marL="0" indent="0">
              <a:buFont typeface="Wingdings 3" charset="2"/>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8270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14975"/>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Contractual Arrangements for the Post-Bidding Stage</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Opportunistic holdup</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711B035B-A84B-4873-8216-6CAAD401E1B3}"/>
              </a:ext>
            </a:extLst>
          </p:cNvPr>
          <p:cNvSpPr txBox="1">
            <a:spLocks/>
          </p:cNvSpPr>
          <p:nvPr/>
        </p:nvSpPr>
        <p:spPr>
          <a:xfrm>
            <a:off x="676656" y="1901852"/>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Opportunistic holdup </a:t>
            </a:r>
            <a:r>
              <a:rPr lang="en-US" dirty="0" smtClean="0">
                <a:latin typeface="Calibri" panose="020F0502020204030204" pitchFamily="34" charset="0"/>
                <a:cs typeface="Calibri" panose="020F0502020204030204" pitchFamily="34" charset="0"/>
              </a:rPr>
              <a:t>arises </a:t>
            </a:r>
            <a:r>
              <a:rPr lang="en-US" dirty="0">
                <a:latin typeface="Calibri" panose="020F0502020204030204" pitchFamily="34" charset="0"/>
                <a:cs typeface="Calibri" panose="020F0502020204030204" pitchFamily="34" charset="0"/>
              </a:rPr>
              <a:t>when the operator extracts beneficial concessions from the local government that enforces the franchise </a:t>
            </a:r>
            <a:r>
              <a:rPr lang="en-US" dirty="0" smtClean="0">
                <a:latin typeface="Calibri" panose="020F0502020204030204" pitchFamily="34" charset="0"/>
                <a:cs typeface="Calibri" panose="020F0502020204030204" pitchFamily="34" charset="0"/>
              </a:rPr>
              <a:t>agreement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Government </a:t>
            </a:r>
            <a:r>
              <a:rPr lang="en-US" dirty="0">
                <a:latin typeface="Calibri" panose="020F0502020204030204" pitchFamily="34" charset="0"/>
                <a:cs typeface="Calibri" panose="020F0502020204030204" pitchFamily="34" charset="0"/>
              </a:rPr>
              <a:t>officials typically have some ability to resist opportunistic holdup by the franchise </a:t>
            </a:r>
            <a:r>
              <a:rPr lang="en-US" dirty="0" smtClean="0">
                <a:latin typeface="Calibri" panose="020F0502020204030204" pitchFamily="34" charset="0"/>
                <a:cs typeface="Calibri" panose="020F0502020204030204" pitchFamily="34" charset="0"/>
              </a:rPr>
              <a:t>operator</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Government officials may also engage in opportunistic holdup but </a:t>
            </a:r>
            <a:r>
              <a:rPr lang="en-US" dirty="0" smtClean="0">
                <a:latin typeface="Calibri" panose="020F0502020204030204" pitchFamily="34" charset="0"/>
                <a:cs typeface="Calibri" panose="020F0502020204030204" pitchFamily="34" charset="0"/>
              </a:rPr>
              <a:t>reputational </a:t>
            </a:r>
            <a:r>
              <a:rPr lang="en-US" dirty="0">
                <a:latin typeface="Calibri" panose="020F0502020204030204" pitchFamily="34" charset="0"/>
                <a:cs typeface="Calibri" panose="020F0502020204030204" pitchFamily="34" charset="0"/>
              </a:rPr>
              <a:t>effects can play an important role in deterring such opportunistic behavior by government </a:t>
            </a:r>
            <a:r>
              <a:rPr lang="en-US" dirty="0" smtClean="0">
                <a:latin typeface="Calibri" panose="020F0502020204030204" pitchFamily="34" charset="0"/>
                <a:cs typeface="Calibri" panose="020F0502020204030204" pitchFamily="34" charset="0"/>
              </a:rPr>
              <a:t>officials</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39974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14975"/>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Assessment of Franchise Bidding</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F477AE40-08E2-4701-8214-AD0D3A0E0073}"/>
              </a:ext>
            </a:extLst>
          </p:cNvPr>
          <p:cNvSpPr txBox="1">
            <a:spLocks/>
          </p:cNvSpPr>
          <p:nvPr/>
        </p:nvSpPr>
        <p:spPr>
          <a:xfrm>
            <a:off x="676656" y="1901852"/>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Franchise </a:t>
            </a:r>
            <a:r>
              <a:rPr lang="en-US" dirty="0">
                <a:latin typeface="Calibri" panose="020F0502020204030204" pitchFamily="34" charset="0"/>
                <a:cs typeface="Calibri" panose="020F0502020204030204" pitchFamily="34" charset="0"/>
              </a:rPr>
              <a:t>bidding can be preferable to regulation in the market in stationary environments where consumer preferences are well known, where several potential suppliers have similar cost structures, and where government representatives have very limited information about these cost </a:t>
            </a:r>
            <a:r>
              <a:rPr lang="en-US" dirty="0" smtClean="0">
                <a:latin typeface="Calibri" panose="020F0502020204030204" pitchFamily="34" charset="0"/>
                <a:cs typeface="Calibri" panose="020F0502020204030204" pitchFamily="34" charset="0"/>
              </a:rPr>
              <a:t>structures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But franchise bidding also has its limitations</a:t>
            </a:r>
          </a:p>
          <a:p>
            <a:endParaRPr lang="en-US" dirty="0"/>
          </a:p>
        </p:txBody>
      </p:sp>
    </p:spTree>
    <p:extLst>
      <p:ext uri="{BB962C8B-B14F-4D97-AF65-F5344CB8AC3E}">
        <p14:creationId xmlns:p14="http://schemas.microsoft.com/office/powerpoint/2010/main" val="789708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414975"/>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Early Regulation of Cable Television</a:t>
            </a:r>
            <a:endParaRPr lang="en-US" dirty="0"/>
          </a:p>
        </p:txBody>
      </p:sp>
      <p:sp>
        <p:nvSpPr>
          <p:cNvPr id="3" name="Content Placeholder 2">
            <a:extLst>
              <a:ext uri="{FF2B5EF4-FFF2-40B4-BE49-F238E27FC236}">
                <a16:creationId xmlns="" xmlns:a16="http://schemas.microsoft.com/office/drawing/2014/main" id="{C5E92BA5-9D02-4B57-BC38-07B81639F730}"/>
              </a:ext>
            </a:extLst>
          </p:cNvPr>
          <p:cNvSpPr txBox="1">
            <a:spLocks/>
          </p:cNvSpPr>
          <p:nvPr/>
        </p:nvSpPr>
        <p:spPr>
          <a:xfrm>
            <a:off x="676656" y="1735775"/>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first cable systems were constructed in the late </a:t>
            </a:r>
            <a:r>
              <a:rPr lang="en-US" dirty="0" smtClean="0">
                <a:latin typeface="Calibri" panose="020F0502020204030204" pitchFamily="34" charset="0"/>
                <a:cs typeface="Calibri" panose="020F0502020204030204" pitchFamily="34" charset="0"/>
              </a:rPr>
              <a:t>1940s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Communications Act of 1934 and the Federal Communications Commission (FCC)</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By </a:t>
            </a:r>
            <a:r>
              <a:rPr lang="en-US" dirty="0">
                <a:latin typeface="Calibri" panose="020F0502020204030204" pitchFamily="34" charset="0"/>
                <a:cs typeface="Calibri" panose="020F0502020204030204" pitchFamily="34" charset="0"/>
              </a:rPr>
              <a:t>1966, the FCC had implemented substantial regulatory control over cable television</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but, despite this, cable television experienced massive growth in the subsequent years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Satcom I satellite that was launched in 1975 and the loosening of the FCC’s restrictions on the importation of signals led to another explosive growth</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1266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414975"/>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Cable Television as a Natural Monopoly</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Technological Background</a:t>
            </a:r>
            <a:endParaRPr lang="en-US" dirty="0"/>
          </a:p>
        </p:txBody>
      </p:sp>
      <p:sp>
        <p:nvSpPr>
          <p:cNvPr id="3" name="Content Placeholder 2">
            <a:extLst>
              <a:ext uri="{FF2B5EF4-FFF2-40B4-BE49-F238E27FC236}">
                <a16:creationId xmlns="" xmlns:a16="http://schemas.microsoft.com/office/drawing/2014/main" id="{0FB1AB33-07C5-4C67-851B-BFCB9419E8EF}"/>
              </a:ext>
            </a:extLst>
          </p:cNvPr>
          <p:cNvSpPr txBox="1">
            <a:spLocks/>
          </p:cNvSpPr>
          <p:nvPr/>
        </p:nvSpPr>
        <p:spPr>
          <a:xfrm>
            <a:off x="676656" y="1858868"/>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Cable </a:t>
            </a:r>
            <a:r>
              <a:rPr lang="en-US" dirty="0">
                <a:latin typeface="Calibri" panose="020F0502020204030204" pitchFamily="34" charset="0"/>
                <a:cs typeface="Calibri" panose="020F0502020204030204" pitchFamily="34" charset="0"/>
              </a:rPr>
              <a:t>television likely is a natural </a:t>
            </a:r>
            <a:r>
              <a:rPr lang="en-US" dirty="0" smtClean="0">
                <a:latin typeface="Calibri" panose="020F0502020204030204" pitchFamily="34" charset="0"/>
                <a:cs typeface="Calibri" panose="020F0502020204030204" pitchFamily="34" charset="0"/>
              </a:rPr>
              <a:t>monopoly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three primary components to a cable system</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The </a:t>
            </a:r>
            <a:r>
              <a:rPr lang="en-US" dirty="0" err="1" smtClean="0">
                <a:latin typeface="Calibri" panose="020F0502020204030204" pitchFamily="34" charset="0"/>
                <a:cs typeface="Calibri" panose="020F0502020204030204" pitchFamily="34" charset="0"/>
              </a:rPr>
              <a:t>headend</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distribution </a:t>
            </a:r>
            <a:r>
              <a:rPr lang="en-US" dirty="0" smtClean="0">
                <a:latin typeface="Calibri" panose="020F0502020204030204" pitchFamily="34" charset="0"/>
                <a:cs typeface="Calibri" panose="020F0502020204030204" pitchFamily="34" charset="0"/>
              </a:rPr>
              <a:t>network</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subscriber interface within the home </a:t>
            </a:r>
            <a:r>
              <a:rPr lang="en-US" dirty="0" smtClean="0">
                <a:latin typeface="Calibri" panose="020F0502020204030204" pitchFamily="34" charset="0"/>
                <a:cs typeface="Calibri" panose="020F0502020204030204" pitchFamily="34" charset="0"/>
              </a:rPr>
              <a:t>network</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Because </a:t>
            </a:r>
            <a:r>
              <a:rPr lang="en-US" dirty="0">
                <a:latin typeface="Calibri" panose="020F0502020204030204" pitchFamily="34" charset="0"/>
                <a:cs typeface="Calibri" panose="020F0502020204030204" pitchFamily="34" charset="0"/>
              </a:rPr>
              <a:t>marginal cost is relatively low and the cost of the distribution plant and the headend is high and largely insensitive to the number of subscribers, a cable system generally experiences a declining average cost of serving </a:t>
            </a:r>
            <a:r>
              <a:rPr lang="en-US" dirty="0" smtClean="0">
                <a:latin typeface="Calibri" panose="020F0502020204030204" pitchFamily="34" charset="0"/>
                <a:cs typeface="Calibri" panose="020F0502020204030204" pitchFamily="34" charset="0"/>
              </a:rPr>
              <a:t>customers</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10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538068"/>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Economies of Density and Scale</a:t>
            </a:r>
            <a:endParaRPr lang="en-US" dirty="0"/>
          </a:p>
        </p:txBody>
      </p:sp>
      <p:sp>
        <p:nvSpPr>
          <p:cNvPr id="3" name="Content Placeholder 2">
            <a:extLst>
              <a:ext uri="{FF2B5EF4-FFF2-40B4-BE49-F238E27FC236}">
                <a16:creationId xmlns="" xmlns:a16="http://schemas.microsoft.com/office/drawing/2014/main" id="{4B2D5796-8386-405C-901A-AE363FA80B7B}"/>
              </a:ext>
            </a:extLst>
          </p:cNvPr>
          <p:cNvSpPr txBox="1">
            <a:spLocks/>
          </p:cNvSpPr>
          <p:nvPr/>
        </p:nvSpPr>
        <p:spPr>
          <a:xfrm>
            <a:off x="676656" y="1463214"/>
            <a:ext cx="8596668" cy="444521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If </a:t>
            </a:r>
            <a:r>
              <a:rPr lang="en-US" dirty="0">
                <a:latin typeface="Calibri" panose="020F0502020204030204" pitchFamily="34" charset="0"/>
                <a:cs typeface="Calibri" panose="020F0502020204030204" pitchFamily="34" charset="0"/>
              </a:rPr>
              <a:t>economies of density prevail . . . then industry costs are minimized when the distribution plants of cable companies do not </a:t>
            </a:r>
            <a:r>
              <a:rPr lang="en-US" dirty="0" smtClean="0">
                <a:latin typeface="Calibri" panose="020F0502020204030204" pitchFamily="34" charset="0"/>
                <a:cs typeface="Calibri" panose="020F0502020204030204" pitchFamily="34" charset="0"/>
              </a:rPr>
              <a:t>overlap</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 Kent Webb’s study of seventeen cable systems in New Jersey found that cable television experiences economies of density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Also consider the related study by Eli Noam</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Industry </a:t>
            </a:r>
            <a:r>
              <a:rPr lang="en-US" dirty="0">
                <a:latin typeface="Calibri" panose="020F0502020204030204" pitchFamily="34" charset="0"/>
                <a:cs typeface="Calibri" panose="020F0502020204030204" pitchFamily="34" charset="0"/>
              </a:rPr>
              <a:t>costs will not rise much if different companies serve </a:t>
            </a:r>
            <a:r>
              <a:rPr lang="en-US" dirty="0" err="1">
                <a:latin typeface="Calibri" panose="020F0502020204030204" pitchFamily="34" charset="0"/>
                <a:cs typeface="Calibri" panose="020F0502020204030204" pitchFamily="34" charset="0"/>
              </a:rPr>
              <a:t>subregions</a:t>
            </a:r>
            <a:r>
              <a:rPr lang="en-US" dirty="0">
                <a:latin typeface="Calibri" panose="020F0502020204030204" pitchFamily="34" charset="0"/>
                <a:cs typeface="Calibri" panose="020F0502020204030204" pitchFamily="34" charset="0"/>
              </a:rPr>
              <a:t> of broad geographic areas. Furthermore, limits on the geographic region served by any single cable company can limit the bargaining power that the company enjoys in its negotiations with program </a:t>
            </a:r>
            <a:r>
              <a:rPr lang="en-US" dirty="0" smtClean="0">
                <a:latin typeface="Calibri" panose="020F0502020204030204" pitchFamily="34" charset="0"/>
                <a:cs typeface="Calibri" panose="020F0502020204030204" pitchFamily="34" charset="0"/>
              </a:rPr>
              <a:t>developers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587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581052"/>
            <a:ext cx="8596668" cy="1320800"/>
          </a:xfrm>
        </p:spPr>
        <p:txBody>
          <a:bodyPr>
            <a:normAutofit/>
          </a:bodyPr>
          <a:lstStyle/>
          <a:p>
            <a:r>
              <a:rPr lang="en-US" dirty="0">
                <a:solidFill>
                  <a:schemeClr val="tx1"/>
                </a:solidFill>
                <a:latin typeface="Calibri" panose="020F0502020204030204" pitchFamily="34" charset="0"/>
                <a:cs typeface="Calibri" panose="020F0502020204030204" pitchFamily="34" charset="0"/>
              </a:rPr>
              <a:t>Franchising Process</a:t>
            </a:r>
            <a:endParaRPr lang="en-US" dirty="0"/>
          </a:p>
        </p:txBody>
      </p:sp>
      <p:sp>
        <p:nvSpPr>
          <p:cNvPr id="3" name="Content Placeholder 2">
            <a:extLst>
              <a:ext uri="{FF2B5EF4-FFF2-40B4-BE49-F238E27FC236}">
                <a16:creationId xmlns="" xmlns:a16="http://schemas.microsoft.com/office/drawing/2014/main" id="{7B0B335F-AA1F-478C-94C5-FEB809C4E449}"/>
              </a:ext>
            </a:extLst>
          </p:cNvPr>
          <p:cNvSpPr txBox="1">
            <a:spLocks/>
          </p:cNvSpPr>
          <p:nvPr/>
        </p:nvSpPr>
        <p:spPr>
          <a:xfrm>
            <a:off x="676656" y="1901852"/>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At </a:t>
            </a:r>
            <a:r>
              <a:rPr lang="en-US" dirty="0">
                <a:latin typeface="Calibri" panose="020F0502020204030204" pitchFamily="34" charset="0"/>
                <a:cs typeface="Calibri" panose="020F0502020204030204" pitchFamily="34" charset="0"/>
              </a:rPr>
              <a:t>the start of the franchising process, local governments typically solicit proposals from prospective cable </a:t>
            </a:r>
            <a:r>
              <a:rPr lang="en-US" dirty="0" smtClean="0">
                <a:latin typeface="Calibri" panose="020F0502020204030204" pitchFamily="34" charset="0"/>
                <a:cs typeface="Calibri" panose="020F0502020204030204" pitchFamily="34" charset="0"/>
              </a:rPr>
              <a:t>operators</a:t>
            </a:r>
            <a:endParaRPr lang="en-US" dirty="0">
              <a:latin typeface="Calibri" panose="020F0502020204030204" pitchFamily="34" charset="0"/>
              <a:cs typeface="Calibri" panose="020F0502020204030204" pitchFamily="34" charset="0"/>
            </a:endParaRP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After </a:t>
            </a:r>
            <a:r>
              <a:rPr lang="en-US" dirty="0">
                <a:latin typeface="Calibri" panose="020F0502020204030204" pitchFamily="34" charset="0"/>
                <a:cs typeface="Calibri" panose="020F0502020204030204" pitchFamily="34" charset="0"/>
              </a:rPr>
              <a:t>receiving and reviewing the proposals, the local government often selects a few applicants and asks them to submit formal bids for the right to operate the </a:t>
            </a:r>
            <a:r>
              <a:rPr lang="en-US" dirty="0" smtClean="0">
                <a:latin typeface="Calibri" panose="020F0502020204030204" pitchFamily="34" charset="0"/>
                <a:cs typeface="Calibri" panose="020F0502020204030204" pitchFamily="34" charset="0"/>
              </a:rPr>
              <a:t>franchise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franchise bidding process often is complex and can be extremely time </a:t>
            </a:r>
            <a:r>
              <a:rPr lang="en-US" dirty="0" smtClean="0">
                <a:latin typeface="Calibri" panose="020F0502020204030204" pitchFamily="34" charset="0"/>
                <a:cs typeface="Calibri" panose="020F0502020204030204" pitchFamily="34" charset="0"/>
              </a:rPr>
              <a:t>consuming</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730419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511690"/>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Assessment of Franchise Bidding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Competition at the bidding stage</a:t>
            </a:r>
            <a:endParaRPr lang="en-US" dirty="0"/>
          </a:p>
        </p:txBody>
      </p:sp>
      <p:sp>
        <p:nvSpPr>
          <p:cNvPr id="3" name="Content Placeholder 2">
            <a:extLst>
              <a:ext uri="{FF2B5EF4-FFF2-40B4-BE49-F238E27FC236}">
                <a16:creationId xmlns="" xmlns:a16="http://schemas.microsoft.com/office/drawing/2014/main" id="{17BEA0F1-C1BB-4EE0-BB84-0B01E62C9E5E}"/>
              </a:ext>
            </a:extLst>
          </p:cNvPr>
          <p:cNvSpPr txBox="1">
            <a:spLocks/>
          </p:cNvSpPr>
          <p:nvPr/>
        </p:nvSpPr>
        <p:spPr>
          <a:xfrm>
            <a:off x="676656" y="1901852"/>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Competition </a:t>
            </a:r>
            <a:r>
              <a:rPr lang="en-US" dirty="0">
                <a:latin typeface="Calibri" panose="020F0502020204030204" pitchFamily="34" charset="0"/>
                <a:cs typeface="Calibri" panose="020F0502020204030204" pitchFamily="34" charset="0"/>
              </a:rPr>
              <a:t>for a cable television franchise proceeds along several dimensions, including price and </a:t>
            </a:r>
            <a:r>
              <a:rPr lang="en-US" dirty="0" smtClean="0">
                <a:latin typeface="Calibri" panose="020F0502020204030204" pitchFamily="34" charset="0"/>
                <a:cs typeface="Calibri" panose="020F0502020204030204" pitchFamily="34" charset="0"/>
              </a:rPr>
              <a:t>quality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Nonprice concessions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 the study by Thomas Hazlett</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franchising bidding process may impose substantial social </a:t>
            </a:r>
            <a:r>
              <a:rPr lang="en-US" dirty="0" smtClean="0">
                <a:latin typeface="Calibri" panose="020F0502020204030204" pitchFamily="34" charset="0"/>
                <a:cs typeface="Calibri" panose="020F0502020204030204" pitchFamily="34" charset="0"/>
              </a:rPr>
              <a:t>costs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0603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53806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Assessment of Franchise Bidding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Performance after the initial award</a:t>
            </a:r>
            <a:endParaRPr lang="en-US" dirty="0"/>
          </a:p>
        </p:txBody>
      </p:sp>
      <p:sp>
        <p:nvSpPr>
          <p:cNvPr id="3" name="Content Placeholder 2">
            <a:extLst>
              <a:ext uri="{FF2B5EF4-FFF2-40B4-BE49-F238E27FC236}">
                <a16:creationId xmlns="" xmlns:a16="http://schemas.microsoft.com/office/drawing/2014/main" id="{17BEA0F1-C1BB-4EE0-BB84-0B01E62C9E5E}"/>
              </a:ext>
            </a:extLst>
          </p:cNvPr>
          <p:cNvSpPr txBox="1">
            <a:spLocks/>
          </p:cNvSpPr>
          <p:nvPr/>
        </p:nvSpPr>
        <p:spPr>
          <a:xfrm>
            <a:off x="676656" y="2095283"/>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assessing the performance of franchise bidding, it is important to consider the incidence of opportunistic </a:t>
            </a:r>
            <a:r>
              <a:rPr lang="en-US" dirty="0" smtClean="0">
                <a:latin typeface="Calibri" panose="020F0502020204030204" pitchFamily="34" charset="0"/>
                <a:cs typeface="Calibri" panose="020F0502020204030204" pitchFamily="34" charset="0"/>
              </a:rPr>
              <a:t>holdup</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Mark </a:t>
            </a:r>
            <a:r>
              <a:rPr lang="en-US" dirty="0" err="1">
                <a:latin typeface="Calibri" panose="020F0502020204030204" pitchFamily="34" charset="0"/>
                <a:cs typeface="Calibri" panose="020F0502020204030204" pitchFamily="34" charset="0"/>
              </a:rPr>
              <a:t>Zupan’s</a:t>
            </a:r>
            <a:r>
              <a:rPr lang="en-US" dirty="0">
                <a:latin typeface="Calibri" panose="020F0502020204030204" pitchFamily="34" charset="0"/>
                <a:cs typeface="Calibri" panose="020F0502020204030204" pitchFamily="34" charset="0"/>
              </a:rPr>
              <a:t> examination of fifty-nine randomly chosen renewal agreements between 1980 and 1984</a:t>
            </a:r>
          </a:p>
          <a:p>
            <a:pPr lvl="1"/>
            <a:r>
              <a:rPr lang="en-US" dirty="0">
                <a:latin typeface="Calibri" panose="020F0502020204030204" pitchFamily="34" charset="0"/>
                <a:cs typeface="Calibri" panose="020F0502020204030204" pitchFamily="34" charset="0"/>
              </a:rPr>
              <a:t>His findings </a:t>
            </a:r>
            <a:r>
              <a:rPr lang="en-US" dirty="0" smtClean="0">
                <a:latin typeface="Calibri" panose="020F0502020204030204" pitchFamily="34" charset="0"/>
                <a:cs typeface="Calibri" panose="020F0502020204030204" pitchFamily="34" charset="0"/>
              </a:rPr>
              <a:t>suggest </a:t>
            </a:r>
            <a:r>
              <a:rPr lang="en-US" dirty="0">
                <a:latin typeface="Calibri" panose="020F0502020204030204" pitchFamily="34" charset="0"/>
                <a:cs typeface="Calibri" panose="020F0502020204030204" pitchFamily="34" charset="0"/>
              </a:rPr>
              <a:t>that the renewal contract tends to be more favorable than the initial contract for the franchise </a:t>
            </a:r>
            <a:r>
              <a:rPr lang="en-US" dirty="0" smtClean="0">
                <a:latin typeface="Calibri" panose="020F0502020204030204" pitchFamily="34" charset="0"/>
                <a:cs typeface="Calibri" panose="020F0502020204030204" pitchFamily="34" charset="0"/>
              </a:rPr>
              <a:t>operator</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4501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394677"/>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Rate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Rate deregulation, 1984–1992</a:t>
            </a:r>
            <a:endParaRPr lang="en-US" sz="2400" dirty="0"/>
          </a:p>
        </p:txBody>
      </p:sp>
      <p:sp>
        <p:nvSpPr>
          <p:cNvPr id="3" name="Content Placeholder 2">
            <a:extLst>
              <a:ext uri="{FF2B5EF4-FFF2-40B4-BE49-F238E27FC236}">
                <a16:creationId xmlns="" xmlns:a16="http://schemas.microsoft.com/office/drawing/2014/main" id="{2D6EA554-F622-4FEC-BF32-FF86A09E8F23}"/>
              </a:ext>
            </a:extLst>
          </p:cNvPr>
          <p:cNvSpPr txBox="1">
            <a:spLocks/>
          </p:cNvSpPr>
          <p:nvPr/>
        </p:nvSpPr>
        <p:spPr>
          <a:xfrm>
            <a:off x="676656" y="1901852"/>
            <a:ext cx="8596668" cy="36988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Cable Communications Policy Act of 1984 prohibited federal, state, and local regulation of rates for most basic cable television </a:t>
            </a:r>
            <a:r>
              <a:rPr lang="en-US" dirty="0" smtClean="0">
                <a:latin typeface="Calibri" panose="020F0502020204030204" pitchFamily="34" charset="0"/>
                <a:cs typeface="Calibri" panose="020F0502020204030204" pitchFamily="34" charset="0"/>
              </a:rPr>
              <a:t>services </a:t>
            </a:r>
            <a:r>
              <a:rPr lang="en-US" dirty="0">
                <a:latin typeface="Calibri" panose="020F0502020204030204" pitchFamily="34" charset="0"/>
                <a:cs typeface="Calibri" panose="020F0502020204030204" pitchFamily="34" charset="0"/>
              </a:rPr>
              <a:t>while also constraining competition</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Cable </a:t>
            </a:r>
            <a:r>
              <a:rPr lang="en-US" dirty="0">
                <a:latin typeface="Calibri" panose="020F0502020204030204" pitchFamily="34" charset="0"/>
                <a:cs typeface="Calibri" panose="020F0502020204030204" pitchFamily="34" charset="0"/>
              </a:rPr>
              <a:t>rates were deregulated in December </a:t>
            </a:r>
            <a:r>
              <a:rPr lang="en-US" dirty="0" smtClean="0">
                <a:latin typeface="Calibri" panose="020F0502020204030204" pitchFamily="34" charset="0"/>
                <a:cs typeface="Calibri" panose="020F0502020204030204" pitchFamily="34" charset="0"/>
              </a:rPr>
              <a:t>1986</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Robert </a:t>
            </a:r>
            <a:r>
              <a:rPr lang="en-US" dirty="0" err="1">
                <a:latin typeface="Calibri" panose="020F0502020204030204" pitchFamily="34" charset="0"/>
                <a:cs typeface="Calibri" panose="020F0502020204030204" pitchFamily="34" charset="0"/>
              </a:rPr>
              <a:t>Rubinovitz</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an </a:t>
            </a:r>
            <a:r>
              <a:rPr lang="en-US" dirty="0">
                <a:latin typeface="Calibri" panose="020F0502020204030204" pitchFamily="34" charset="0"/>
                <a:cs typeface="Calibri" panose="020F0502020204030204" pitchFamily="34" charset="0"/>
              </a:rPr>
              <a:t>economist at the Antitrust Division of the U.S. Department of </a:t>
            </a:r>
            <a:r>
              <a:rPr lang="en-US" dirty="0" smtClean="0">
                <a:latin typeface="Calibri" panose="020F0502020204030204" pitchFamily="34" charset="0"/>
                <a:cs typeface="Calibri" panose="020F0502020204030204" pitchFamily="34" charset="0"/>
              </a:rPr>
              <a:t>Justice</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98877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4CAB385C-ACA9-4324-918A-790B51AD5637}"/>
              </a:ext>
            </a:extLst>
          </p:cNvPr>
          <p:cNvSpPr txBox="1">
            <a:spLocks/>
          </p:cNvSpPr>
          <p:nvPr/>
        </p:nvSpPr>
        <p:spPr>
          <a:xfrm>
            <a:off x="773372" y="1328995"/>
            <a:ext cx="8596668" cy="420000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 natural monopoly problem is when monopoly suppliers </a:t>
            </a:r>
            <a:r>
              <a:rPr lang="en-US" dirty="0" smtClean="0">
                <a:latin typeface="Calibri" panose="020F0502020204030204" pitchFamily="34" charset="0"/>
                <a:cs typeface="Calibri" panose="020F0502020204030204" pitchFamily="34" charset="0"/>
              </a:rPr>
              <a:t>set </a:t>
            </a:r>
            <a:r>
              <a:rPr lang="en-US" dirty="0">
                <a:latin typeface="Calibri" panose="020F0502020204030204" pitchFamily="34" charset="0"/>
                <a:cs typeface="Calibri" panose="020F0502020204030204" pitchFamily="34" charset="0"/>
              </a:rPr>
              <a:t>prices well above relevant production </a:t>
            </a:r>
            <a:r>
              <a:rPr lang="en-US" dirty="0" smtClean="0">
                <a:latin typeface="Calibri" panose="020F0502020204030204" pitchFamily="34" charset="0"/>
                <a:cs typeface="Calibri" panose="020F0502020204030204" pitchFamily="34" charset="0"/>
              </a:rPr>
              <a:t>costs</a:t>
            </a:r>
            <a:endParaRPr lang="en-US" dirty="0">
              <a:latin typeface="Calibri" panose="020F0502020204030204" pitchFamily="34" charset="0"/>
              <a:cs typeface="Calibri" panose="020F0502020204030204" pitchFamily="34" charset="0"/>
            </a:endParaRP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two possible alternatives to this market regulation</a:t>
            </a:r>
          </a:p>
          <a:p>
            <a:pPr lvl="1"/>
            <a:r>
              <a:rPr lang="en-US" dirty="0">
                <a:latin typeface="Calibri" panose="020F0502020204030204" pitchFamily="34" charset="0"/>
                <a:cs typeface="Calibri" panose="020F0502020204030204" pitchFamily="34" charset="0"/>
              </a:rPr>
              <a:t>Public enterprise: </a:t>
            </a:r>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firm that is owned by the government rather than by private </a:t>
            </a:r>
            <a:r>
              <a:rPr lang="en-US" dirty="0" smtClean="0">
                <a:latin typeface="Calibri" panose="020F0502020204030204" pitchFamily="34" charset="0"/>
                <a:cs typeface="Calibri" panose="020F0502020204030204" pitchFamily="34" charset="0"/>
              </a:rPr>
              <a:t>shareholders</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Franchise bidding: </a:t>
            </a:r>
            <a:r>
              <a:rPr lang="en-US" dirty="0" smtClean="0">
                <a:latin typeface="Calibri" panose="020F0502020204030204" pitchFamily="34" charset="0"/>
                <a:cs typeface="Calibri" panose="020F0502020204030204" pitchFamily="34" charset="0"/>
              </a:rPr>
              <a:t>arises </a:t>
            </a:r>
            <a:r>
              <a:rPr lang="en-US" dirty="0">
                <a:latin typeface="Calibri" panose="020F0502020204030204" pitchFamily="34" charset="0"/>
                <a:cs typeface="Calibri" panose="020F0502020204030204" pitchFamily="34" charset="0"/>
              </a:rPr>
              <a:t>when a government awards the exclusive right to provide a service of a specified quality to the privately owned firm that offers to charge the lowest price for the </a:t>
            </a:r>
            <a:r>
              <a:rPr lang="en-US" dirty="0" smtClean="0">
                <a:latin typeface="Calibri" panose="020F0502020204030204" pitchFamily="34" charset="0"/>
                <a:cs typeface="Calibri" panose="020F0502020204030204" pitchFamily="34" charset="0"/>
              </a:rPr>
              <a:t>service</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6656" y="371014"/>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Rate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Rate deregulation, 1992–1994</a:t>
            </a:r>
            <a:endParaRPr lang="en-US" sz="2400" dirty="0"/>
          </a:p>
        </p:txBody>
      </p:sp>
      <p:sp>
        <p:nvSpPr>
          <p:cNvPr id="3" name="Content Placeholder 2">
            <a:extLst>
              <a:ext uri="{FF2B5EF4-FFF2-40B4-BE49-F238E27FC236}">
                <a16:creationId xmlns="" xmlns:a16="http://schemas.microsoft.com/office/drawing/2014/main" id="{2D6EA554-F622-4FEC-BF32-FF86A09E8F23}"/>
              </a:ext>
            </a:extLst>
          </p:cNvPr>
          <p:cNvSpPr txBox="1">
            <a:spLocks/>
          </p:cNvSpPr>
          <p:nvPr/>
        </p:nvSpPr>
        <p:spPr>
          <a:xfrm>
            <a:off x="676656" y="1691814"/>
            <a:ext cx="8596668" cy="43670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Cable Television Consumer Protection and Competition Act of 1992 </a:t>
            </a:r>
            <a:r>
              <a:rPr lang="en-US" dirty="0" smtClean="0">
                <a:latin typeface="Calibri" panose="020F0502020204030204" pitchFamily="34" charset="0"/>
                <a:cs typeface="Calibri" panose="020F0502020204030204" pitchFamily="34" charset="0"/>
              </a:rPr>
              <a:t>required </a:t>
            </a:r>
            <a:r>
              <a:rPr lang="en-US" dirty="0">
                <a:latin typeface="Calibri" panose="020F0502020204030204" pitchFamily="34" charset="0"/>
                <a:cs typeface="Calibri" panose="020F0502020204030204" pitchFamily="34" charset="0"/>
              </a:rPr>
              <a:t>that rates for basic cable services be regulated either by the franchising authority or by the </a:t>
            </a:r>
            <a:r>
              <a:rPr lang="en-US" dirty="0" smtClean="0">
                <a:latin typeface="Calibri" panose="020F0502020204030204" pitchFamily="34" charset="0"/>
                <a:cs typeface="Calibri" panose="020F0502020204030204" pitchFamily="34" charset="0"/>
              </a:rPr>
              <a:t>FCC</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John Malone: </a:t>
            </a:r>
            <a:r>
              <a:rPr lang="en-US" dirty="0" smtClean="0">
                <a:latin typeface="Calibri" panose="020F0502020204030204" pitchFamily="34" charset="0"/>
                <a:cs typeface="Calibri" panose="020F0502020204030204" pitchFamily="34" charset="0"/>
              </a:rPr>
              <a:t>CEO </a:t>
            </a:r>
            <a:r>
              <a:rPr lang="en-US" dirty="0">
                <a:latin typeface="Calibri" panose="020F0502020204030204" pitchFamily="34" charset="0"/>
                <a:cs typeface="Calibri" panose="020F0502020204030204" pitchFamily="34" charset="0"/>
              </a:rPr>
              <a:t>of the largest cable system operator, </a:t>
            </a:r>
            <a:r>
              <a:rPr lang="en-US" dirty="0" smtClean="0">
                <a:latin typeface="Calibri" panose="020F0502020204030204" pitchFamily="34" charset="0"/>
                <a:cs typeface="Calibri" panose="020F0502020204030204" pitchFamily="34" charset="0"/>
              </a:rPr>
              <a:t>TCI</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Rate deregulation, 1994</a:t>
            </a:r>
            <a:r>
              <a:rPr lang="en-US" sz="2400" dirty="0">
                <a:solidFill>
                  <a:schemeClr val="tx1"/>
                </a:solidFill>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present</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FCC began to effectively deregulate cable rates in </a:t>
            </a:r>
            <a:r>
              <a:rPr lang="en-US" dirty="0" smtClean="0">
                <a:latin typeface="Calibri" panose="020F0502020204030204" pitchFamily="34" charset="0"/>
                <a:cs typeface="Calibri" panose="020F0502020204030204" pitchFamily="34" charset="0"/>
              </a:rPr>
              <a:t>1994 </a:t>
            </a:r>
            <a:r>
              <a:rPr lang="en-US" dirty="0">
                <a:latin typeface="Calibri" panose="020F0502020204030204" pitchFamily="34" charset="0"/>
                <a:cs typeface="Calibri" panose="020F0502020204030204" pitchFamily="34" charset="0"/>
              </a:rPr>
              <a:t>and the </a:t>
            </a:r>
            <a:r>
              <a:rPr lang="en-US" dirty="0" smtClean="0">
                <a:latin typeface="Calibri" panose="020F0502020204030204" pitchFamily="34" charset="0"/>
                <a:cs typeface="Calibri" panose="020F0502020204030204" pitchFamily="34" charset="0"/>
              </a:rPr>
              <a:t>Telecommunications </a:t>
            </a:r>
            <a:r>
              <a:rPr lang="en-US" dirty="0">
                <a:latin typeface="Calibri" panose="020F0502020204030204" pitchFamily="34" charset="0"/>
                <a:cs typeface="Calibri" panose="020F0502020204030204" pitchFamily="34" charset="0"/>
              </a:rPr>
              <a:t>Act of 1996 further deregulated pricing in the cable </a:t>
            </a:r>
            <a:r>
              <a:rPr lang="en-US" dirty="0" smtClean="0">
                <a:latin typeface="Calibri" panose="020F0502020204030204" pitchFamily="34" charset="0"/>
                <a:cs typeface="Calibri" panose="020F0502020204030204" pitchFamily="34" charset="0"/>
              </a:rPr>
              <a:t>industry</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884803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676656" y="465015"/>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The Limits of Government Regulation</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Competition among Suppliers of Video Services</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0117FE38-5577-4D82-9EE3-FA8439A817D3}"/>
              </a:ext>
            </a:extLst>
          </p:cNvPr>
          <p:cNvSpPr txBox="1">
            <a:spLocks/>
          </p:cNvSpPr>
          <p:nvPr/>
        </p:nvSpPr>
        <p:spPr>
          <a:xfrm>
            <a:off x="676656" y="2077698"/>
            <a:ext cx="8596668" cy="36988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Although </a:t>
            </a:r>
            <a:r>
              <a:rPr lang="en-US" dirty="0">
                <a:latin typeface="Calibri" panose="020F0502020204030204" pitchFamily="34" charset="0"/>
                <a:cs typeface="Calibri" panose="020F0502020204030204" pitchFamily="34" charset="0"/>
              </a:rPr>
              <a:t>cable television may be a natural monopoly, recent experience raises questions about whether government intervention in general and franchise bidding in particular can protect consumers adequately in the </a:t>
            </a:r>
            <a:r>
              <a:rPr lang="en-US" dirty="0" smtClean="0">
                <a:latin typeface="Calibri" panose="020F0502020204030204" pitchFamily="34" charset="0"/>
                <a:cs typeface="Calibri" panose="020F0502020204030204" pitchFamily="34" charset="0"/>
              </a:rPr>
              <a:t>industry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Consumer protection likely stems from competition </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decline in cable subscribership has not been accompanied by price reductions</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rather </a:t>
            </a:r>
            <a:r>
              <a:rPr lang="en-US" dirty="0" smtClean="0">
                <a:latin typeface="Calibri" panose="020F0502020204030204" pitchFamily="34" charset="0"/>
                <a:cs typeface="Calibri" panose="020F0502020204030204" pitchFamily="34" charset="0"/>
              </a:rPr>
              <a:t>these </a:t>
            </a:r>
            <a:r>
              <a:rPr lang="en-US" dirty="0">
                <a:latin typeface="Calibri" panose="020F0502020204030204" pitchFamily="34" charset="0"/>
                <a:cs typeface="Calibri" panose="020F0502020204030204" pitchFamily="34" charset="0"/>
              </a:rPr>
              <a:t>price increases largely reflect increased programming costs for the cable </a:t>
            </a:r>
            <a:r>
              <a:rPr lang="en-US" dirty="0" smtClean="0">
                <a:latin typeface="Calibri" panose="020F0502020204030204" pitchFamily="34" charset="0"/>
                <a:cs typeface="Calibri" panose="020F0502020204030204" pitchFamily="34" charset="0"/>
              </a:rPr>
              <a:t>companies</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770337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 xmlns:a16="http://schemas.microsoft.com/office/drawing/2014/main" id="{105256A0-1638-49F2-94C4-C5CA8CBB4DC1}"/>
              </a:ext>
            </a:extLst>
          </p:cNvPr>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principle, franchise bidding can provide an attractive resolution to the natural monopoly </a:t>
            </a:r>
            <a:r>
              <a:rPr lang="en-US" dirty="0" smtClean="0">
                <a:latin typeface="Calibri" panose="020F0502020204030204" pitchFamily="34" charset="0"/>
                <a:cs typeface="Calibri" panose="020F0502020204030204" pitchFamily="34" charset="0"/>
              </a:rPr>
              <a:t>problem</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practice, franchise bidding often fails to achieve the ideal </a:t>
            </a:r>
            <a:r>
              <a:rPr lang="en-US" dirty="0" smtClean="0">
                <a:latin typeface="Calibri" panose="020F0502020204030204" pitchFamily="34" charset="0"/>
                <a:cs typeface="Calibri" panose="020F0502020204030204" pitchFamily="34" charset="0"/>
              </a:rPr>
              <a:t>outcome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Competitive </a:t>
            </a:r>
            <a:r>
              <a:rPr lang="en-US" dirty="0">
                <a:latin typeface="Calibri" panose="020F0502020204030204" pitchFamily="34" charset="0"/>
                <a:cs typeface="Calibri" panose="020F0502020204030204" pitchFamily="34" charset="0"/>
              </a:rPr>
              <a:t>pressures seem likely to increase in the future and spread to other venues, as consumers begin to view more video programming on their computers and smartphones rather than exclusively on their </a:t>
            </a:r>
            <a:r>
              <a:rPr lang="en-US" dirty="0" smtClean="0">
                <a:latin typeface="Calibri" panose="020F0502020204030204" pitchFamily="34" charset="0"/>
                <a:cs typeface="Calibri" panose="020F0502020204030204" pitchFamily="34" charset="0"/>
              </a:rPr>
              <a:t>televisions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764580" y="447431"/>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Public Enterprise</a:t>
            </a:r>
            <a:endParaRPr lang="en-US" dirty="0">
              <a:solidFill>
                <a:schemeClr val="tx1"/>
              </a:solidFill>
            </a:endParaRPr>
          </a:p>
        </p:txBody>
      </p:sp>
      <p:sp>
        <p:nvSpPr>
          <p:cNvPr id="3" name="Content Placeholder 2">
            <a:extLst>
              <a:ext uri="{FF2B5EF4-FFF2-40B4-BE49-F238E27FC236}">
                <a16:creationId xmlns="" xmlns:a16="http://schemas.microsoft.com/office/drawing/2014/main" id="{C2CE5F3E-6AF9-4713-AD60-E514D1CDBB04}"/>
              </a:ext>
            </a:extLst>
          </p:cNvPr>
          <p:cNvSpPr txBox="1">
            <a:spLocks/>
          </p:cNvSpPr>
          <p:nvPr/>
        </p:nvSpPr>
        <p:spPr>
          <a:xfrm>
            <a:off x="764580" y="1557216"/>
            <a:ext cx="8596668" cy="420000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An </a:t>
            </a:r>
            <a:r>
              <a:rPr lang="en-US" dirty="0">
                <a:latin typeface="Calibri" panose="020F0502020204030204" pitchFamily="34" charset="0"/>
                <a:cs typeface="Calibri" panose="020F0502020204030204" pitchFamily="34" charset="0"/>
              </a:rPr>
              <a:t>unregulated, profit-maximizing monopoly will raise the price for its service above the corresponding average cost of </a:t>
            </a:r>
            <a:r>
              <a:rPr lang="en-US" dirty="0" smtClean="0">
                <a:latin typeface="Calibri" panose="020F0502020204030204" pitchFamily="34" charset="0"/>
                <a:cs typeface="Calibri" panose="020F0502020204030204" pitchFamily="34" charset="0"/>
              </a:rPr>
              <a:t>production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Two important reasons why a profit-maximizing monopoly can fail</a:t>
            </a:r>
          </a:p>
          <a:p>
            <a:pPr lvl="1"/>
            <a:r>
              <a:rPr lang="en-US" dirty="0">
                <a:latin typeface="Calibri" panose="020F0502020204030204" pitchFamily="34" charset="0"/>
                <a:cs typeface="Calibri" panose="020F0502020204030204" pitchFamily="34" charset="0"/>
              </a:rPr>
              <a:t>Limited expertise</a:t>
            </a:r>
          </a:p>
          <a:p>
            <a:pPr lvl="1"/>
            <a:r>
              <a:rPr lang="en-US" dirty="0">
                <a:latin typeface="Calibri" panose="020F0502020204030204" pitchFamily="34" charset="0"/>
                <a:cs typeface="Calibri" panose="020F0502020204030204" pitchFamily="34" charset="0"/>
              </a:rPr>
              <a:t>Limited motivation</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Limited discipline is also an important factor</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Government </a:t>
            </a:r>
            <a:r>
              <a:rPr lang="en-US" dirty="0">
                <a:latin typeface="Calibri" panose="020F0502020204030204" pitchFamily="34" charset="0"/>
                <a:cs typeface="Calibri" panose="020F0502020204030204" pitchFamily="34" charset="0"/>
              </a:rPr>
              <a:t>ownership may provide a reasonable resolution of the natural monopoly problem in some instances. However, it is not a panacea in </a:t>
            </a:r>
            <a:r>
              <a:rPr lang="en-US" dirty="0" smtClean="0">
                <a:latin typeface="Calibri" panose="020F0502020204030204" pitchFamily="34" charset="0"/>
                <a:cs typeface="Calibri" panose="020F0502020204030204" pitchFamily="34" charset="0"/>
              </a:rPr>
              <a:t>general</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074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703033" y="421054"/>
            <a:ext cx="8596668" cy="11439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Basic Elements of Franchise Bidding</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CC7EF49E-1D0A-4A8B-B0A9-DAA20C8C0AE5}"/>
              </a:ext>
            </a:extLst>
          </p:cNvPr>
          <p:cNvSpPr txBox="1">
            <a:spLocks/>
          </p:cNvSpPr>
          <p:nvPr/>
        </p:nvSpPr>
        <p:spPr>
          <a:xfrm>
            <a:off x="703033" y="1891323"/>
            <a:ext cx="8596668" cy="420000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Harold </a:t>
            </a:r>
            <a:r>
              <a:rPr lang="en-US" dirty="0" err="1">
                <a:latin typeface="Calibri" panose="020F0502020204030204" pitchFamily="34" charset="0"/>
                <a:cs typeface="Calibri" panose="020F0502020204030204" pitchFamily="34" charset="0"/>
              </a:rPr>
              <a:t>Demsetz</a:t>
            </a:r>
            <a:r>
              <a:rPr lang="en-US" dirty="0">
                <a:latin typeface="Calibri" panose="020F0502020204030204" pitchFamily="34" charset="0"/>
                <a:cs typeface="Calibri" panose="020F0502020204030204" pitchFamily="34" charset="0"/>
              </a:rPr>
              <a:t> suggested how franchise bidding might operate in </a:t>
            </a:r>
            <a:r>
              <a:rPr lang="en-US" dirty="0" smtClean="0">
                <a:latin typeface="Calibri" panose="020F0502020204030204" pitchFamily="34" charset="0"/>
                <a:cs typeface="Calibri" panose="020F0502020204030204" pitchFamily="34" charset="0"/>
              </a:rPr>
              <a:t>practice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central idea of </a:t>
            </a:r>
            <a:r>
              <a:rPr lang="en-US" dirty="0" err="1">
                <a:latin typeface="Calibri" panose="020F0502020204030204" pitchFamily="34" charset="0"/>
                <a:cs typeface="Calibri" panose="020F0502020204030204" pitchFamily="34" charset="0"/>
              </a:rPr>
              <a:t>Demsetz’s</a:t>
            </a:r>
            <a:r>
              <a:rPr lang="en-US" dirty="0">
                <a:latin typeface="Calibri" panose="020F0502020204030204" pitchFamily="34" charset="0"/>
                <a:cs typeface="Calibri" panose="020F0502020204030204" pitchFamily="34" charset="0"/>
              </a:rPr>
              <a:t> franchise bidding is that when the competition is intense, the price will lower to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average cost of supplying the service, so the winning bidder will secure only a normal </a:t>
            </a:r>
            <a:r>
              <a:rPr lang="en-US" dirty="0" smtClean="0">
                <a:latin typeface="Calibri" panose="020F0502020204030204" pitchFamily="34" charset="0"/>
                <a:cs typeface="Calibri" panose="020F0502020204030204" pitchFamily="34" charset="0"/>
              </a:rPr>
              <a:t>profit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government’s role under franchise bidding is to act as an auctioneer rather than as a </a:t>
            </a:r>
            <a:r>
              <a:rPr lang="en-US" dirty="0" smtClean="0">
                <a:latin typeface="Calibri" panose="020F0502020204030204" pitchFamily="34" charset="0"/>
                <a:cs typeface="Calibri" panose="020F0502020204030204" pitchFamily="34" charset="0"/>
              </a:rPr>
              <a:t>regulator</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334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703033" y="421054"/>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Basic Elements of Franchise Bidding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Franchise bidding via a modified English auction</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CC7EF49E-1D0A-4A8B-B0A9-DAA20C8C0AE5}"/>
              </a:ext>
            </a:extLst>
          </p:cNvPr>
          <p:cNvSpPr txBox="1">
            <a:spLocks/>
          </p:cNvSpPr>
          <p:nvPr/>
        </p:nvSpPr>
        <p:spPr>
          <a:xfrm>
            <a:off x="703033" y="1996831"/>
            <a:ext cx="8596668" cy="35423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English (or oral ascending) auction form</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most efficient firm can always outbid its less efficient </a:t>
            </a:r>
            <a:r>
              <a:rPr lang="en-US" dirty="0" smtClean="0">
                <a:latin typeface="Calibri" panose="020F0502020204030204" pitchFamily="34" charset="0"/>
                <a:cs typeface="Calibri" panose="020F0502020204030204" pitchFamily="34" charset="0"/>
              </a:rPr>
              <a:t>rivals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Whether </a:t>
            </a:r>
            <a:r>
              <a:rPr lang="en-US" dirty="0">
                <a:latin typeface="Calibri" panose="020F0502020204030204" pitchFamily="34" charset="0"/>
                <a:cs typeface="Calibri" panose="020F0502020204030204" pitchFamily="34" charset="0"/>
              </a:rPr>
              <a:t>franchise bidding secures the welfare-maximizing outcome depends on whether there is sufficient competition among the most efficient potential </a:t>
            </a:r>
            <a:r>
              <a:rPr lang="en-US" dirty="0" smtClean="0">
                <a:latin typeface="Calibri" panose="020F0502020204030204" pitchFamily="34" charset="0"/>
                <a:cs typeface="Calibri" panose="020F0502020204030204" pitchFamily="34" charset="0"/>
              </a:rPr>
              <a:t>suppliers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5223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70523"/>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Information Advantages of Franchise Bidding</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DE7432A8-9120-4C17-BDBB-E2BD7554A6A2}"/>
              </a:ext>
            </a:extLst>
          </p:cNvPr>
          <p:cNvSpPr txBox="1">
            <a:spLocks/>
          </p:cNvSpPr>
          <p:nvPr/>
        </p:nvSpPr>
        <p:spPr>
          <a:xfrm>
            <a:off x="676656" y="2288713"/>
            <a:ext cx="8596668" cy="337353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principle, franchise bidding can achieve the same outcome as regulation in the market and can do so even when the regulator has substantially less </a:t>
            </a:r>
            <a:r>
              <a:rPr lang="en-US" dirty="0" smtClean="0">
                <a:latin typeface="Calibri" panose="020F0502020204030204" pitchFamily="34" charset="0"/>
                <a:cs typeface="Calibri" panose="020F0502020204030204" pitchFamily="34" charset="0"/>
              </a:rPr>
              <a:t>information</a:t>
            </a:r>
            <a:endParaRPr lang="en-US" dirty="0">
              <a:latin typeface="Calibri" panose="020F0502020204030204" pitchFamily="34" charset="0"/>
              <a:cs typeface="Calibri" panose="020F0502020204030204" pitchFamily="34" charset="0"/>
            </a:endParaRPr>
          </a:p>
          <a:p>
            <a:pPr marL="0" indent="0">
              <a:buFont typeface="Wingdings 3" charset="2"/>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287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377093"/>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Potential Drawbacks to Franchise Bidding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The need for information about consumer preferences</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3621DC0C-1655-4DEC-BB93-461E401950ED}"/>
              </a:ext>
            </a:extLst>
          </p:cNvPr>
          <p:cNvSpPr txBox="1">
            <a:spLocks/>
          </p:cNvSpPr>
          <p:nvPr/>
        </p:nvSpPr>
        <p:spPr>
          <a:xfrm>
            <a:off x="676656" y="1697893"/>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Franchise bidding may not perform as well in practice as it does in theory</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When </a:t>
            </a:r>
            <a:r>
              <a:rPr lang="en-US" dirty="0">
                <a:latin typeface="Calibri" panose="020F0502020204030204" pitchFamily="34" charset="0"/>
                <a:cs typeface="Calibri" panose="020F0502020204030204" pitchFamily="34" charset="0"/>
              </a:rPr>
              <a:t>a service entails multiple important dimensions of service quality, the regulator must know how highly consumers value each of the dimensions in order to determine the best combination of features to procure from the franchise </a:t>
            </a:r>
            <a:r>
              <a:rPr lang="en-US" dirty="0" smtClean="0">
                <a:latin typeface="Calibri" panose="020F0502020204030204" pitchFamily="34" charset="0"/>
                <a:cs typeface="Calibri" panose="020F0502020204030204" pitchFamily="34" charset="0"/>
              </a:rPr>
              <a:t>operator</a:t>
            </a:r>
            <a:endParaRPr lang="en-US" dirty="0">
              <a:latin typeface="Calibri" panose="020F0502020204030204" pitchFamily="34" charset="0"/>
              <a:cs typeface="Calibri" panose="020F0502020204030204" pitchFamily="34" charset="0"/>
            </a:endParaRP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Font typeface="Wingdings 3" charset="2"/>
              <a:buNone/>
            </a:pPr>
            <a:r>
              <a:rPr lang="en-US" sz="2400" dirty="0">
                <a:latin typeface="Calibri" panose="020F0502020204030204" pitchFamily="34" charset="0"/>
                <a:cs typeface="Calibri" panose="020F0502020204030204" pitchFamily="34" charset="0"/>
              </a:rPr>
              <a:t>The need to fully specify all dimensions of service quality</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If </a:t>
            </a:r>
            <a:r>
              <a:rPr lang="en-US" dirty="0">
                <a:latin typeface="Calibri" panose="020F0502020204030204" pitchFamily="34" charset="0"/>
                <a:cs typeface="Calibri" panose="020F0502020204030204" pitchFamily="34" charset="0"/>
              </a:rPr>
              <a:t>a key dimension of service quality . . . is difficult to describe and measure accurately, then it may not be clearly specified in the franchise </a:t>
            </a:r>
            <a:r>
              <a:rPr lang="en-US" dirty="0" smtClean="0">
                <a:latin typeface="Calibri" panose="020F0502020204030204" pitchFamily="34" charset="0"/>
                <a:cs typeface="Calibri" panose="020F0502020204030204" pitchFamily="34" charset="0"/>
              </a:rPr>
              <a:t>agreement </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26652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00185"/>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Potential Drawbacks to Franchise Bidding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Inefficiency of franchise fees</a:t>
            </a:r>
            <a:endParaRPr lang="en-US" sz="2800" dirty="0">
              <a:solidFill>
                <a:schemeClr val="tx1"/>
              </a:solidFill>
            </a:endParaRPr>
          </a:p>
        </p:txBody>
      </p:sp>
      <p:sp>
        <p:nvSpPr>
          <p:cNvPr id="4" name="Content Placeholder 2">
            <a:extLst>
              <a:ext uri="{FF2B5EF4-FFF2-40B4-BE49-F238E27FC236}">
                <a16:creationId xmlns="" xmlns:a16="http://schemas.microsoft.com/office/drawing/2014/main" id="{BFC675A5-1719-42C6-83BD-5130195708BD}"/>
              </a:ext>
            </a:extLst>
          </p:cNvPr>
          <p:cNvSpPr txBox="1">
            <a:spLocks/>
          </p:cNvSpPr>
          <p:nvPr/>
        </p:nvSpPr>
        <p:spPr>
          <a:xfrm>
            <a:off x="676656" y="2262337"/>
            <a:ext cx="8596668" cy="306580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Examine how local government fees can change outcomes under franchise bidding</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866529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03470"/>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Contractual Arrangements for the Post-Bidding Stage</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Recurrent short-term contracts</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E7D8EC96-3586-4E8A-8641-CA96CB089B10}"/>
              </a:ext>
            </a:extLst>
          </p:cNvPr>
          <p:cNvSpPr txBox="1">
            <a:spLocks/>
          </p:cNvSpPr>
          <p:nvPr/>
        </p:nvSpPr>
        <p:spPr>
          <a:xfrm>
            <a:off x="676656" y="2039816"/>
            <a:ext cx="8596668" cy="37631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Oliver Williamson</a:t>
            </a:r>
            <a:r>
              <a:rPr lang="en-US" dirty="0" smtClean="0">
                <a:latin typeface="Calibri" panose="020F0502020204030204" pitchFamily="34" charset="0"/>
                <a:cs typeface="Calibri" panose="020F0502020204030204" pitchFamily="34" charset="0"/>
              </a:rPr>
              <a:t>: identified </a:t>
            </a:r>
            <a:r>
              <a:rPr lang="en-US" dirty="0">
                <a:latin typeface="Calibri" panose="020F0502020204030204" pitchFamily="34" charset="0"/>
                <a:cs typeface="Calibri" panose="020F0502020204030204" pitchFamily="34" charset="0"/>
              </a:rPr>
              <a:t>different types of contracts that might be employed to handle unpredictable changes in industry </a:t>
            </a:r>
            <a:r>
              <a:rPr lang="en-US" dirty="0" smtClean="0">
                <a:latin typeface="Calibri" panose="020F0502020204030204" pitchFamily="34" charset="0"/>
                <a:cs typeface="Calibri" panose="020F0502020204030204" pitchFamily="34" charset="0"/>
              </a:rPr>
              <a:t>conditions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Recurrent short-term franchise agreements (or “contracts”) </a:t>
            </a:r>
            <a:r>
              <a:rPr lang="en-US" dirty="0" smtClean="0">
                <a:latin typeface="Calibri" panose="020F0502020204030204" pitchFamily="34" charset="0"/>
                <a:cs typeface="Calibri" panose="020F0502020204030204" pitchFamily="34" charset="0"/>
              </a:rPr>
              <a:t>is one </a:t>
            </a:r>
            <a:r>
              <a:rPr lang="en-US" dirty="0">
                <a:latin typeface="Calibri" panose="020F0502020204030204" pitchFamily="34" charset="0"/>
                <a:cs typeface="Calibri" panose="020F0502020204030204" pitchFamily="34" charset="0"/>
              </a:rPr>
              <a:t>approach to handling changing industry </a:t>
            </a:r>
            <a:r>
              <a:rPr lang="en-US" dirty="0" smtClean="0">
                <a:latin typeface="Calibri" panose="020F0502020204030204" pitchFamily="34" charset="0"/>
                <a:cs typeface="Calibri" panose="020F0502020204030204" pitchFamily="34" charset="0"/>
              </a:rPr>
              <a:t>conditions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Recurrent </a:t>
            </a:r>
            <a:r>
              <a:rPr lang="en-US" dirty="0">
                <a:latin typeface="Calibri" panose="020F0502020204030204" pitchFamily="34" charset="0"/>
                <a:cs typeface="Calibri" panose="020F0502020204030204" pitchFamily="34" charset="0"/>
              </a:rPr>
              <a:t>short-term contracts can be problematic in the absence of ongoing bidding </a:t>
            </a:r>
            <a:r>
              <a:rPr lang="en-US" dirty="0" smtClean="0">
                <a:latin typeface="Calibri" panose="020F0502020204030204" pitchFamily="34" charset="0"/>
                <a:cs typeface="Calibri" panose="020F0502020204030204" pitchFamily="34" charset="0"/>
              </a:rPr>
              <a:t>parity</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6548112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156</TotalTime>
  <Words>1299</Words>
  <Application>Microsoft Macintosh PowerPoint</Application>
  <PresentationFormat>Custom</PresentationFormat>
  <Paragraphs>136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Chapter 11  Alternatives to Regulation in the Market: Public Enterprise and Franchise Bidding, with an Application to Cable Television</vt:lpstr>
      <vt:lpstr>PowerPoint Presentation</vt:lpstr>
      <vt:lpstr>Public Enterprise</vt:lpstr>
      <vt:lpstr>Basic Elements of Franchise Bidding</vt:lpstr>
      <vt:lpstr>Basic Elements of Franchise Bidding Franchise bidding via a modified English auction</vt:lpstr>
      <vt:lpstr>Information Advantages of Franchise Bidding</vt:lpstr>
      <vt:lpstr>Potential Drawbacks to Franchise Bidding The need for information about consumer preferences</vt:lpstr>
      <vt:lpstr>Potential Drawbacks to Franchise Bidding Inefficiency of franchise fees</vt:lpstr>
      <vt:lpstr>Contractual Arrangements for the Post-Bidding Stage Recurrent short-term contracts</vt:lpstr>
      <vt:lpstr>Contractual Arrangements for the Post-Bidding Stage Incomplete long-term contracts</vt:lpstr>
      <vt:lpstr>Contractual Arrangements for the Post-Bidding Stage Opportunistic holdup</vt:lpstr>
      <vt:lpstr>Assessment of Franchise Bidding</vt:lpstr>
      <vt:lpstr>Early Regulation of Cable Television</vt:lpstr>
      <vt:lpstr>Cable Television as a Natural Monopoly Technological Background</vt:lpstr>
      <vt:lpstr>Economies of Density and Scale</vt:lpstr>
      <vt:lpstr>Franchising Process</vt:lpstr>
      <vt:lpstr>Assessment of Franchise Bidding Competition at the bidding stage</vt:lpstr>
      <vt:lpstr>Assessment of Franchise Bidding Performance after the initial award</vt:lpstr>
      <vt:lpstr>Rate Regulation Rate deregulation, 1984–1992</vt:lpstr>
      <vt:lpstr>Rate Regulation Rate deregulation, 1992–1994</vt:lpstr>
      <vt:lpstr>The Limits of Government Regulation Competition among Suppliers of Video Services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Alternatives to Regulation in the Market: Public Enterprise and Franchise Bidding, with an Application to Cable Television</dc:title>
  <dc:creator>Abby Lewis</dc:creator>
  <cp:lastModifiedBy>Colton Gigot</cp:lastModifiedBy>
  <cp:revision>5</cp:revision>
  <dcterms:created xsi:type="dcterms:W3CDTF">2018-07-14T13:21:06Z</dcterms:created>
  <dcterms:modified xsi:type="dcterms:W3CDTF">2018-07-30T15:19:46Z</dcterms:modified>
</cp:coreProperties>
</file>