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93" r:id="rId5"/>
    <p:sldId id="284" r:id="rId6"/>
    <p:sldId id="294" r:id="rId7"/>
    <p:sldId id="295" r:id="rId8"/>
    <p:sldId id="283" r:id="rId9"/>
    <p:sldId id="296" r:id="rId10"/>
    <p:sldId id="286" r:id="rId11"/>
    <p:sldId id="277" r:id="rId12"/>
    <p:sldId id="287" r:id="rId13"/>
    <p:sldId id="288" r:id="rId14"/>
    <p:sldId id="289" r:id="rId15"/>
    <p:sldId id="290" r:id="rId16"/>
    <p:sldId id="291" r:id="rId17"/>
    <p:sldId id="297" r:id="rId18"/>
    <p:sldId id="278" r:id="rId19"/>
    <p:sldId id="292"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7" clrIdx="0"/>
  <p:cmAuthor id="1" name="Hannah Masters" initials="" lastIdx="2" clrIdx="1"/>
  <p:cmAuthor id="2" name="Abby Lewis" initials="AL"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5A85C7-7DF8-4BB0-9D19-848BC35054A7}" v="60" dt="2018-07-22T02:56:17.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96" y="-1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6/11/relationships/changesInfo" Target="changesInfos/changesInfo1.xml"/><Relationship Id="rId29"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D55A85C7-7DF8-4BB0-9D19-848BC35054A7}"/>
    <pc:docChg chg="modSld">
      <pc:chgData name="Abby Lewis" userId="13d6ce0e51e855a8" providerId="LiveId" clId="{D55A85C7-7DF8-4BB0-9D19-848BC35054A7}" dt="2018-07-22T02:56:17.188" v="56"/>
      <pc:docMkLst>
        <pc:docMk/>
      </pc:docMkLst>
      <pc:sldChg chg="modSp addCm">
        <pc:chgData name="Abby Lewis" userId="13d6ce0e51e855a8" providerId="LiveId" clId="{D55A85C7-7DF8-4BB0-9D19-848BC35054A7}" dt="2018-07-22T02:52:21.764" v="47"/>
        <pc:sldMkLst>
          <pc:docMk/>
          <pc:sldMk cId="2575118066" sldId="282"/>
        </pc:sldMkLst>
        <pc:spChg chg="mod">
          <ac:chgData name="Abby Lewis" userId="13d6ce0e51e855a8" providerId="LiveId" clId="{D55A85C7-7DF8-4BB0-9D19-848BC35054A7}" dt="2018-07-22T02:51:31.067" v="46"/>
          <ac:spMkLst>
            <pc:docMk/>
            <pc:sldMk cId="2575118066" sldId="282"/>
            <ac:spMk id="3" creationId="{87C96916-4D2A-4031-8092-68FDE3CC774B}"/>
          </ac:spMkLst>
        </pc:spChg>
      </pc:sldChg>
      <pc:sldChg chg="modSp addCm">
        <pc:chgData name="Abby Lewis" userId="13d6ce0e51e855a8" providerId="LiveId" clId="{D55A85C7-7DF8-4BB0-9D19-848BC35054A7}" dt="2018-07-22T02:53:28.377" v="49"/>
        <pc:sldMkLst>
          <pc:docMk/>
          <pc:sldMk cId="439589909" sldId="284"/>
        </pc:sldMkLst>
        <pc:spChg chg="mod">
          <ac:chgData name="Abby Lewis" userId="13d6ce0e51e855a8" providerId="LiveId" clId="{D55A85C7-7DF8-4BB0-9D19-848BC35054A7}" dt="2018-07-22T02:53:20.892" v="48" actId="20577"/>
          <ac:spMkLst>
            <pc:docMk/>
            <pc:sldMk cId="439589909" sldId="284"/>
            <ac:spMk id="3" creationId="{559A832D-9B8A-44DE-B028-7D8E8EE81F78}"/>
          </ac:spMkLst>
        </pc:spChg>
      </pc:sldChg>
      <pc:sldChg chg="modSp addCm modCm">
        <pc:chgData name="Abby Lewis" userId="13d6ce0e51e855a8" providerId="LiveId" clId="{D55A85C7-7DF8-4BB0-9D19-848BC35054A7}" dt="2018-07-22T02:56:17.188" v="56"/>
        <pc:sldMkLst>
          <pc:docMk/>
          <pc:sldMk cId="407890028" sldId="291"/>
        </pc:sldMkLst>
        <pc:spChg chg="mod">
          <ac:chgData name="Abby Lewis" userId="13d6ce0e51e855a8" providerId="LiveId" clId="{D55A85C7-7DF8-4BB0-9D19-848BC35054A7}" dt="2018-07-22T02:55:37.960" v="53" actId="20577"/>
          <ac:spMkLst>
            <pc:docMk/>
            <pc:sldMk cId="407890028" sldId="291"/>
            <ac:spMk id="3" creationId="{CF4673CB-5825-4F75-BAB9-D495316E89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9</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Antitrust in the New Economy</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385884"/>
            <a:ext cx="8596668" cy="1320800"/>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Microsoft</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err="1">
                <a:solidFill>
                  <a:schemeClr val="tx1"/>
                </a:solidFill>
                <a:latin typeface="Calibri" panose="020F0502020204030204" pitchFamily="34" charset="0"/>
                <a:cs typeface="Calibri" panose="020F0502020204030204" pitchFamily="34" charset="0"/>
              </a:rPr>
              <a:t>Microsoft</a:t>
            </a:r>
            <a:r>
              <a:rPr lang="en-US" sz="2700" dirty="0">
                <a:solidFill>
                  <a:schemeClr val="tx1"/>
                </a:solidFill>
                <a:latin typeface="Calibri" panose="020F0502020204030204" pitchFamily="34" charset="0"/>
                <a:cs typeface="Calibri" panose="020F0502020204030204" pitchFamily="34" charset="0"/>
              </a:rPr>
              <a:t> III: Maintenance of monopoly in the operating systems market</a:t>
            </a:r>
            <a:endParaRPr lang="en-US" sz="2700" dirty="0">
              <a:solidFill>
                <a:schemeClr val="tx1"/>
              </a:solidFill>
            </a:endParaRPr>
          </a:p>
        </p:txBody>
      </p:sp>
      <p:sp>
        <p:nvSpPr>
          <p:cNvPr id="3" name="Content Placeholder 2">
            <a:extLst>
              <a:ext uri="{FF2B5EF4-FFF2-40B4-BE49-F238E27FC236}">
                <a16:creationId xmlns="" xmlns:a16="http://schemas.microsoft.com/office/drawing/2014/main" id="{0667178E-9E6B-4BA2-8EDB-08CA9C80F0CA}"/>
              </a:ext>
            </a:extLst>
          </p:cNvPr>
          <p:cNvSpPr txBox="1">
            <a:spLocks/>
          </p:cNvSpPr>
          <p:nvPr/>
        </p:nvSpPr>
        <p:spPr>
          <a:xfrm>
            <a:off x="677334" y="1935284"/>
            <a:ext cx="8596668" cy="399952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most serious charge </a:t>
            </a:r>
            <a:r>
              <a:rPr lang="en-US" dirty="0" smtClean="0">
                <a:latin typeface="Calibri" panose="020F0502020204030204" pitchFamily="34" charset="0"/>
                <a:cs typeface="Calibri" panose="020F0502020204030204" pitchFamily="34" charset="0"/>
              </a:rPr>
              <a:t>was </a:t>
            </a:r>
            <a:r>
              <a:rPr lang="en-US" dirty="0">
                <a:latin typeface="Calibri" panose="020F0502020204030204" pitchFamily="34" charset="0"/>
                <a:cs typeface="Calibri" panose="020F0502020204030204" pitchFamily="34" charset="0"/>
              </a:rPr>
              <a:t>that Microsoft engaged in anticompetitive practices to maintain its near-monopoly with Windows in the OS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To </a:t>
            </a:r>
            <a:r>
              <a:rPr lang="en-US" dirty="0">
                <a:latin typeface="Calibri" panose="020F0502020204030204" pitchFamily="34" charset="0"/>
                <a:cs typeface="Calibri" panose="020F0502020204030204" pitchFamily="34" charset="0"/>
              </a:rPr>
              <a:t>establish a monopolization claim, the plaintiffs must argue </a:t>
            </a:r>
            <a:r>
              <a:rPr lang="en-US" dirty="0" smtClean="0">
                <a:latin typeface="Calibri" panose="020F0502020204030204" pitchFamily="34" charset="0"/>
                <a:cs typeface="Calibri" panose="020F0502020204030204" pitchFamily="34" charset="0"/>
              </a:rPr>
              <a:t>that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accused firm has monopoly power in a relevant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It </a:t>
            </a:r>
            <a:r>
              <a:rPr lang="en-US" dirty="0">
                <a:latin typeface="Calibri" panose="020F0502020204030204" pitchFamily="34" charset="0"/>
                <a:cs typeface="Calibri" panose="020F0502020204030204" pitchFamily="34" charset="0"/>
              </a:rPr>
              <a:t>has sought to maintain that monopoly through anticompetitive </a:t>
            </a:r>
            <a:r>
              <a:rPr lang="en-US" dirty="0" smtClean="0">
                <a:latin typeface="Calibri" panose="020F0502020204030204" pitchFamily="34" charset="0"/>
                <a:cs typeface="Calibri" panose="020F0502020204030204" pitchFamily="34" charset="0"/>
              </a:rPr>
              <a:t>behavior</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government reached a settlement in 2001 that </a:t>
            </a:r>
            <a:r>
              <a:rPr lang="en-US" dirty="0" smtClean="0">
                <a:latin typeface="Calibri" panose="020F0502020204030204" pitchFamily="34" charset="0"/>
                <a:cs typeface="Calibri" panose="020F0502020204030204" pitchFamily="34" charset="0"/>
              </a:rPr>
              <a:t>restricted </a:t>
            </a:r>
            <a:r>
              <a:rPr lang="en-US" dirty="0">
                <a:latin typeface="Calibri" panose="020F0502020204030204" pitchFamily="34" charset="0"/>
                <a:cs typeface="Calibri" panose="020F0502020204030204" pitchFamily="34" charset="0"/>
              </a:rPr>
              <a:t>the conduct of </a:t>
            </a:r>
            <a:r>
              <a:rPr lang="en-US" dirty="0" smtClean="0">
                <a:latin typeface="Calibri" panose="020F0502020204030204" pitchFamily="34" charset="0"/>
                <a:cs typeface="Calibri" panose="020F0502020204030204" pitchFamily="34" charset="0"/>
              </a:rPr>
              <a:t>Microsoft </a:t>
            </a:r>
            <a:r>
              <a:rPr lang="en-US" dirty="0">
                <a:latin typeface="Calibri" panose="020F0502020204030204" pitchFamily="34" charset="0"/>
                <a:cs typeface="Calibri" panose="020F0502020204030204" pitchFamily="34" charset="0"/>
              </a:rPr>
              <a:t>and also </a:t>
            </a:r>
            <a:r>
              <a:rPr lang="en-US" dirty="0" smtClean="0">
                <a:latin typeface="Calibri" panose="020F0502020204030204" pitchFamily="34" charset="0"/>
                <a:cs typeface="Calibri" panose="020F0502020204030204" pitchFamily="34" charset="0"/>
              </a:rPr>
              <a:t>sought </a:t>
            </a:r>
            <a:r>
              <a:rPr lang="en-US" dirty="0">
                <a:latin typeface="Calibri" panose="020F0502020204030204" pitchFamily="34" charset="0"/>
                <a:cs typeface="Calibri" panose="020F0502020204030204" pitchFamily="34" charset="0"/>
              </a:rPr>
              <a:t>to make it more difficult for Microsoft to hamper the development of middleware and more generally to promote </a:t>
            </a:r>
            <a:r>
              <a:rPr lang="en-US" dirty="0" smtClean="0">
                <a:latin typeface="Calibri" panose="020F0502020204030204" pitchFamily="34" charset="0"/>
                <a:cs typeface="Calibri" panose="020F0502020204030204" pitchFamily="34" charset="0"/>
              </a:rPr>
              <a:t>interoperability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861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350716"/>
            <a:ext cx="8596668" cy="906584"/>
          </a:xfrm>
        </p:spPr>
        <p:txBody>
          <a:bodyPr/>
          <a:lstStyle/>
          <a:p>
            <a:r>
              <a:rPr lang="en-US" dirty="0">
                <a:solidFill>
                  <a:schemeClr val="tx1"/>
                </a:solidFill>
                <a:latin typeface="Calibri" panose="020F0502020204030204" pitchFamily="34" charset="0"/>
                <a:cs typeface="Calibri" panose="020F0502020204030204" pitchFamily="34" charset="0"/>
              </a:rPr>
              <a:t>Big Data</a:t>
            </a:r>
            <a:endParaRPr lang="en-US" dirty="0"/>
          </a:p>
        </p:txBody>
      </p:sp>
      <p:sp>
        <p:nvSpPr>
          <p:cNvPr id="3" name="Content Placeholder 2">
            <a:extLst>
              <a:ext uri="{FF2B5EF4-FFF2-40B4-BE49-F238E27FC236}">
                <a16:creationId xmlns="" xmlns:a16="http://schemas.microsoft.com/office/drawing/2014/main" id="{19B49DEC-D9B0-49E0-B19A-CC1D93D640E4}"/>
              </a:ext>
            </a:extLst>
          </p:cNvPr>
          <p:cNvSpPr txBox="1">
            <a:spLocks/>
          </p:cNvSpPr>
          <p:nvPr/>
        </p:nvSpPr>
        <p:spPr>
          <a:xfrm>
            <a:off x="677334" y="1257300"/>
            <a:ext cx="8596668" cy="458958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Big data: the collection an analysis of data such as </a:t>
            </a:r>
            <a:r>
              <a:rPr lang="en-US" dirty="0" smtClean="0">
                <a:latin typeface="Calibri" panose="020F0502020204030204" pitchFamily="34" charset="0"/>
                <a:cs typeface="Calibri" panose="020F0502020204030204" pitchFamily="34" charset="0"/>
              </a:rPr>
              <a:t>what </a:t>
            </a:r>
            <a:r>
              <a:rPr lang="en-US" dirty="0">
                <a:latin typeface="Calibri" panose="020F0502020204030204" pitchFamily="34" charset="0"/>
                <a:cs typeface="Calibri" panose="020F0502020204030204" pitchFamily="34" charset="0"/>
              </a:rPr>
              <a:t>we search, what we watch, what we read, and what we </a:t>
            </a:r>
            <a:r>
              <a:rPr lang="en-US" dirty="0" smtClean="0">
                <a:latin typeface="Calibri" panose="020F0502020204030204" pitchFamily="34" charset="0"/>
                <a:cs typeface="Calibri" panose="020F0502020204030204" pitchFamily="34" charset="0"/>
              </a:rPr>
              <a:t>buy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the context of markets, big data has been used to identify trends in demand, measure consumer preferences, and assess the performance of business </a:t>
            </a:r>
            <a:r>
              <a:rPr lang="en-US" dirty="0" smtClean="0">
                <a:latin typeface="Calibri" panose="020F0502020204030204" pitchFamily="34" charset="0"/>
                <a:cs typeface="Calibri" panose="020F0502020204030204" pitchFamily="34" charset="0"/>
              </a:rPr>
              <a:t>practices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Collaborative filtering: a class of algorithms that </a:t>
            </a:r>
            <a:r>
              <a:rPr lang="en-US" dirty="0" smtClean="0">
                <a:latin typeface="Calibri" panose="020F0502020204030204" pitchFamily="34" charset="0"/>
                <a:cs typeface="Calibri" panose="020F0502020204030204" pitchFamily="34" charset="0"/>
              </a:rPr>
              <a:t>uses </a:t>
            </a:r>
            <a:r>
              <a:rPr lang="en-US" dirty="0">
                <a:latin typeface="Calibri" panose="020F0502020204030204" pitchFamily="34" charset="0"/>
                <a:cs typeface="Calibri" panose="020F0502020204030204" pitchFamily="34" charset="0"/>
              </a:rPr>
              <a:t>a database reflecting other users’ preferences (based on their past activity) along with information on the current user to then make </a:t>
            </a:r>
            <a:r>
              <a:rPr lang="en-US" dirty="0" smtClean="0">
                <a:latin typeface="Calibri" panose="020F0502020204030204" pitchFamily="34" charset="0"/>
                <a:cs typeface="Calibri" panose="020F0502020204030204" pitchFamily="34" charset="0"/>
              </a:rPr>
              <a:t>recommendations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Big </a:t>
            </a:r>
            <a:r>
              <a:rPr lang="en-US" dirty="0">
                <a:latin typeface="Calibri" panose="020F0502020204030204" pitchFamily="34" charset="0"/>
                <a:cs typeface="Calibri" panose="020F0502020204030204" pitchFamily="34" charset="0"/>
              </a:rPr>
              <a:t>data can be the basis for market dominance</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2008 </a:t>
            </a:r>
            <a:r>
              <a:rPr lang="en-US" i="1" dirty="0">
                <a:latin typeface="Calibri" panose="020F0502020204030204" pitchFamily="34" charset="0"/>
                <a:cs typeface="Calibri" panose="020F0502020204030204" pitchFamily="34" charset="0"/>
              </a:rPr>
              <a:t>Facebook v. Power Ventures </a:t>
            </a:r>
            <a:r>
              <a:rPr lang="en-US" dirty="0">
                <a:latin typeface="Calibri" panose="020F0502020204030204" pitchFamily="34" charset="0"/>
                <a:cs typeface="Calibri" panose="020F0502020204030204" pitchFamily="34" charset="0"/>
              </a:rPr>
              <a:t>case</a:t>
            </a: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26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403469"/>
            <a:ext cx="8596668" cy="976923"/>
          </a:xfrm>
        </p:spPr>
        <p:txBody>
          <a:bodyPr/>
          <a:lstStyle/>
          <a:p>
            <a:r>
              <a:rPr lang="en-US" dirty="0">
                <a:solidFill>
                  <a:schemeClr val="tx1"/>
                </a:solidFill>
                <a:latin typeface="Calibri" panose="020F0502020204030204" pitchFamily="34" charset="0"/>
                <a:cs typeface="Calibri" panose="020F0502020204030204" pitchFamily="34" charset="0"/>
              </a:rPr>
              <a:t>Two-Sided Platforms</a:t>
            </a:r>
            <a:endParaRPr lang="en-US" dirty="0"/>
          </a:p>
        </p:txBody>
      </p:sp>
      <p:sp>
        <p:nvSpPr>
          <p:cNvPr id="3" name="Content Placeholder 2">
            <a:extLst>
              <a:ext uri="{FF2B5EF4-FFF2-40B4-BE49-F238E27FC236}">
                <a16:creationId xmlns="" xmlns:a16="http://schemas.microsoft.com/office/drawing/2014/main" id="{EDD8AF3B-00BC-4932-8A72-50CBCB9A1C71}"/>
              </a:ext>
            </a:extLst>
          </p:cNvPr>
          <p:cNvSpPr txBox="1">
            <a:spLocks/>
          </p:cNvSpPr>
          <p:nvPr/>
        </p:nvSpPr>
        <p:spPr>
          <a:xfrm>
            <a:off x="677334" y="1617785"/>
            <a:ext cx="8596668" cy="40444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two-sided platform brings together two different types of agents for the purpose of engaging in a </a:t>
            </a:r>
            <a:r>
              <a:rPr lang="en-US" dirty="0" smtClean="0">
                <a:latin typeface="Calibri" panose="020F0502020204030204" pitchFamily="34" charset="0"/>
                <a:cs typeface="Calibri" panose="020F0502020204030204" pitchFamily="34" charset="0"/>
              </a:rPr>
              <a:t>transaction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Platforms connect two user groups, and the platforms can be rather diverse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two-sided platform performs an intermediation role by reducing the transaction costs that agents might incur to find each other and consummate an exchange</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Some important features of two-sided platforms are network effects, congestion, and the manner in which services are priced (the price structure)</a:t>
            </a: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656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473808"/>
            <a:ext cx="8596668" cy="11439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Prices at a Two-Sided Platform</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Equilibrium quantity of users</a:t>
            </a:r>
            <a:endParaRPr lang="en-US" sz="2800" dirty="0"/>
          </a:p>
        </p:txBody>
      </p:sp>
      <p:sp>
        <p:nvSpPr>
          <p:cNvPr id="3" name="Content Placeholder 2">
            <a:extLst>
              <a:ext uri="{FF2B5EF4-FFF2-40B4-BE49-F238E27FC236}">
                <a16:creationId xmlns="" xmlns:a16="http://schemas.microsoft.com/office/drawing/2014/main" id="{22D3743C-CF73-4316-A370-C748D7C5E132}"/>
              </a:ext>
            </a:extLst>
          </p:cNvPr>
          <p:cNvSpPr txBox="1">
            <a:spLocks/>
          </p:cNvSpPr>
          <p:nvPr/>
        </p:nvSpPr>
        <p:spPr>
          <a:xfrm>
            <a:off x="677334" y="1688124"/>
            <a:ext cx="8596668" cy="40444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two-sided platform can collect revenue by charging </a:t>
            </a:r>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fee to users to access the </a:t>
            </a:r>
            <a:r>
              <a:rPr lang="en-US" dirty="0" smtClean="0">
                <a:latin typeface="Calibri" panose="020F0502020204030204" pitchFamily="34" charset="0"/>
                <a:cs typeface="Calibri" panose="020F0502020204030204" pitchFamily="34" charset="0"/>
              </a:rPr>
              <a:t>platform </a:t>
            </a:r>
            <a:r>
              <a:rPr lang="en-US" dirty="0">
                <a:latin typeface="Calibri" panose="020F0502020204030204" pitchFamily="34" charset="0"/>
                <a:cs typeface="Calibri" panose="020F0502020204030204" pitchFamily="34" charset="0"/>
              </a:rPr>
              <a:t>or by deciding </a:t>
            </a:r>
            <a:r>
              <a:rPr lang="en-US" dirty="0" smtClean="0">
                <a:latin typeface="Calibri" panose="020F0502020204030204" pitchFamily="34" charset="0"/>
                <a:cs typeface="Calibri" panose="020F0502020204030204" pitchFamily="34" charset="0"/>
              </a:rPr>
              <a:t>how </a:t>
            </a:r>
            <a:r>
              <a:rPr lang="en-US" dirty="0">
                <a:latin typeface="Calibri" panose="020F0502020204030204" pitchFamily="34" charset="0"/>
                <a:cs typeface="Calibri" panose="020F0502020204030204" pitchFamily="34" charset="0"/>
              </a:rPr>
              <a:t>to price the different sides of the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three step analysis </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Determine </a:t>
            </a:r>
            <a:r>
              <a:rPr lang="en-US" dirty="0">
                <a:latin typeface="Calibri" panose="020F0502020204030204" pitchFamily="34" charset="0"/>
                <a:cs typeface="Calibri" panose="020F0502020204030204" pitchFamily="34" charset="0"/>
              </a:rPr>
              <a:t>which prospective users participate at the </a:t>
            </a:r>
            <a:r>
              <a:rPr lang="en-US" dirty="0" smtClean="0">
                <a:latin typeface="Calibri" panose="020F0502020204030204" pitchFamily="34" charset="0"/>
                <a:cs typeface="Calibri" panose="020F0502020204030204" pitchFamily="34" charset="0"/>
              </a:rPr>
              <a:t>platform</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Solve </a:t>
            </a:r>
            <a:r>
              <a:rPr lang="en-US" dirty="0">
                <a:latin typeface="Calibri" panose="020F0502020204030204" pitchFamily="34" charset="0"/>
                <a:cs typeface="Calibri" panose="020F0502020204030204" pitchFamily="34" charset="0"/>
              </a:rPr>
              <a:t>for the prices that maximize profits when there is a monopoly </a:t>
            </a:r>
            <a:r>
              <a:rPr lang="en-US" dirty="0" smtClean="0">
                <a:latin typeface="Calibri" panose="020F0502020204030204" pitchFamily="34" charset="0"/>
                <a:cs typeface="Calibri" panose="020F0502020204030204" pitchFamily="34" charset="0"/>
              </a:rPr>
              <a:t>platform</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Discuss </a:t>
            </a:r>
            <a:r>
              <a:rPr lang="en-US" dirty="0">
                <a:latin typeface="Calibri" panose="020F0502020204030204" pitchFamily="34" charset="0"/>
                <a:cs typeface="Calibri" panose="020F0502020204030204" pitchFamily="34" charset="0"/>
              </a:rPr>
              <a:t>what additional forces come into play when there are competing </a:t>
            </a:r>
            <a:r>
              <a:rPr lang="en-US" dirty="0" smtClean="0">
                <a:latin typeface="Calibri" panose="020F0502020204030204" pitchFamily="34" charset="0"/>
                <a:cs typeface="Calibri" panose="020F0502020204030204" pitchFamily="34" charset="0"/>
              </a:rPr>
              <a:t>platforms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Consider </a:t>
            </a:r>
            <a:r>
              <a:rPr lang="en-US" dirty="0">
                <a:latin typeface="Calibri" panose="020F0502020204030204" pitchFamily="34" charset="0"/>
                <a:cs typeface="Calibri" panose="020F0502020204030204" pitchFamily="34" charset="0"/>
              </a:rPr>
              <a:t>a two-sided platform that is an auction or retailing site, such as eBay or </a:t>
            </a:r>
            <a:r>
              <a:rPr lang="en-US" dirty="0" smtClean="0">
                <a:latin typeface="Calibri" panose="020F0502020204030204" pitchFamily="34" charset="0"/>
                <a:cs typeface="Calibri" panose="020F0502020204030204" pitchFamily="34" charset="0"/>
              </a:rPr>
              <a:t>Amazon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776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491393"/>
            <a:ext cx="8596668" cy="1196731"/>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Prices at a Two-Sided Platform</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Monopoly prices</a:t>
            </a:r>
            <a:endParaRPr lang="en-US" sz="2800" dirty="0"/>
          </a:p>
        </p:txBody>
      </p:sp>
      <p:sp>
        <p:nvSpPr>
          <p:cNvPr id="3" name="Content Placeholder 2">
            <a:extLst>
              <a:ext uri="{FF2B5EF4-FFF2-40B4-BE49-F238E27FC236}">
                <a16:creationId xmlns="" xmlns:a16="http://schemas.microsoft.com/office/drawing/2014/main" id="{D5C64E3C-64B1-4805-BB56-A6EE99C05BE0}"/>
              </a:ext>
            </a:extLst>
          </p:cNvPr>
          <p:cNvSpPr txBox="1">
            <a:spLocks/>
          </p:cNvSpPr>
          <p:nvPr/>
        </p:nvSpPr>
        <p:spPr>
          <a:xfrm>
            <a:off x="677334" y="1802424"/>
            <a:ext cx="8596668" cy="40444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Examine monopoly prices with a generic group 1 and 2 example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Many </a:t>
            </a:r>
            <a:r>
              <a:rPr lang="en-US" dirty="0">
                <a:latin typeface="Calibri" panose="020F0502020204030204" pitchFamily="34" charset="0"/>
                <a:cs typeface="Calibri" panose="020F0502020204030204" pitchFamily="34" charset="0"/>
              </a:rPr>
              <a:t>platforms have starkly different prices for different user </a:t>
            </a:r>
            <a:r>
              <a:rPr lang="en-US" dirty="0" smtClean="0">
                <a:latin typeface="Calibri" panose="020F0502020204030204" pitchFamily="34" charset="0"/>
                <a:cs typeface="Calibri" panose="020F0502020204030204" pitchFamily="34" charset="0"/>
              </a:rPr>
              <a:t>groups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some cases, a user group’s price is zero or even negative, while the other user group is charged a nontrivial positive price</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e.g., eBay and Google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Optimal </a:t>
            </a:r>
            <a:r>
              <a:rPr lang="en-US" dirty="0">
                <a:latin typeface="Calibri" panose="020F0502020204030204" pitchFamily="34" charset="0"/>
                <a:cs typeface="Calibri" panose="020F0502020204030204" pitchFamily="34" charset="0"/>
              </a:rPr>
              <a:t>two-sided platform prices do not only depend on the cost of serving a user or the value that a user attaches to the platform but also how much a user’s participation adds to the platform’s value to the other types of </a:t>
            </a:r>
            <a:r>
              <a:rPr lang="en-US" dirty="0" smtClean="0">
                <a:latin typeface="Calibri" panose="020F0502020204030204" pitchFamily="34" charset="0"/>
                <a:cs typeface="Calibri" panose="020F0502020204030204" pitchFamily="34" charset="0"/>
              </a:rPr>
              <a:t>users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217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464040"/>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Prices at a Two-Sided Platform</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Prices for competing two-sided platforms</a:t>
            </a:r>
            <a:endParaRPr lang="en-US" sz="2800" dirty="0"/>
          </a:p>
        </p:txBody>
      </p:sp>
      <p:sp>
        <p:nvSpPr>
          <p:cNvPr id="3" name="Content Placeholder 2">
            <a:extLst>
              <a:ext uri="{FF2B5EF4-FFF2-40B4-BE49-F238E27FC236}">
                <a16:creationId xmlns="" xmlns:a16="http://schemas.microsoft.com/office/drawing/2014/main" id="{DD45A489-D81C-43AF-8620-51155A7EF598}"/>
              </a:ext>
            </a:extLst>
          </p:cNvPr>
          <p:cNvSpPr txBox="1">
            <a:spLocks/>
          </p:cNvSpPr>
          <p:nvPr/>
        </p:nvSpPr>
        <p:spPr>
          <a:xfrm>
            <a:off x="677334" y="1987063"/>
            <a:ext cx="8596668" cy="325315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Suppose </a:t>
            </a:r>
            <a:r>
              <a:rPr lang="en-US" dirty="0">
                <a:latin typeface="Calibri" panose="020F0502020204030204" pitchFamily="34" charset="0"/>
                <a:cs typeface="Calibri" panose="020F0502020204030204" pitchFamily="34" charset="0"/>
              </a:rPr>
              <a:t>there are competing two-sided platforms, such as Uber and Lyft for local transportation or Google and Bing for search </a:t>
            </a:r>
            <a:r>
              <a:rPr lang="en-US" dirty="0" smtClean="0">
                <a:latin typeface="Calibri" panose="020F0502020204030204" pitchFamily="34" charset="0"/>
                <a:cs typeface="Calibri" panose="020F0502020204030204" pitchFamily="34" charset="0"/>
              </a:rPr>
              <a:t>engines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factors to take into account, such as differentiation across platforms</a:t>
            </a:r>
          </a:p>
          <a:p>
            <a:endParaRPr lang="en-US" dirty="0">
              <a:latin typeface="Calibri" panose="020F0502020204030204" pitchFamily="34" charset="0"/>
              <a:cs typeface="Calibri" panose="020F0502020204030204" pitchFamily="34" charset="0"/>
            </a:endParaRPr>
          </a:p>
          <a:p>
            <a:r>
              <a:rPr lang="en-US" dirty="0" err="1" smtClean="0">
                <a:latin typeface="Calibri" panose="020F0502020204030204" pitchFamily="34" charset="0"/>
                <a:cs typeface="Calibri" panose="020F0502020204030204" pitchFamily="34" charset="0"/>
              </a:rPr>
              <a:t>Multihoming</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is when a user participates in two or more platforms for the same </a:t>
            </a:r>
            <a:r>
              <a:rPr lang="en-US" dirty="0" smtClean="0">
                <a:latin typeface="Calibri" panose="020F0502020204030204" pitchFamily="34" charset="0"/>
                <a:cs typeface="Calibri" panose="020F0502020204030204" pitchFamily="34" charset="0"/>
              </a:rPr>
              <a:t>service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1498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526562"/>
            <a:ext cx="8596668" cy="109122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Challenges in Antitrust Analysis</a:t>
            </a:r>
            <a:br>
              <a:rPr lang="en-US" sz="2800" dirty="0">
                <a:solidFill>
                  <a:schemeClr val="tx1"/>
                </a:solidFill>
                <a:latin typeface="Calibri" panose="020F0502020204030204" pitchFamily="34" charset="0"/>
                <a:cs typeface="Calibri" panose="020F0502020204030204" pitchFamily="34" charset="0"/>
              </a:rPr>
            </a:br>
            <a:endParaRPr lang="en-US" sz="2800" dirty="0"/>
          </a:p>
        </p:txBody>
      </p:sp>
      <p:sp>
        <p:nvSpPr>
          <p:cNvPr id="3" name="Content Placeholder 2">
            <a:extLst>
              <a:ext uri="{FF2B5EF4-FFF2-40B4-BE49-F238E27FC236}">
                <a16:creationId xmlns="" xmlns:a16="http://schemas.microsoft.com/office/drawing/2014/main" id="{CF4673CB-5825-4F75-BAB9-D495316E89AA}"/>
              </a:ext>
            </a:extLst>
          </p:cNvPr>
          <p:cNvSpPr txBox="1">
            <a:spLocks/>
          </p:cNvSpPr>
          <p:nvPr/>
        </p:nvSpPr>
        <p:spPr>
          <a:xfrm>
            <a:off x="677334" y="1872763"/>
            <a:ext cx="8596668" cy="380706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Key Things to Know</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zero or even negative price is common in two-sided </a:t>
            </a:r>
            <a:r>
              <a:rPr lang="en-US" dirty="0" smtClean="0">
                <a:latin typeface="Calibri" panose="020F0502020204030204" pitchFamily="34" charset="0"/>
                <a:cs typeface="Calibri" panose="020F0502020204030204" pitchFamily="34" charset="0"/>
              </a:rPr>
              <a:t>markets</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high price-cost margin need not reflect high market </a:t>
            </a:r>
            <a:r>
              <a:rPr lang="en-US" dirty="0" smtClean="0">
                <a:latin typeface="Calibri" panose="020F0502020204030204" pitchFamily="34" charset="0"/>
                <a:cs typeface="Calibri" panose="020F0502020204030204" pitchFamily="34" charset="0"/>
              </a:rPr>
              <a:t>power</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Prices </a:t>
            </a:r>
            <a:r>
              <a:rPr lang="en-US" dirty="0">
                <a:latin typeface="Calibri" panose="020F0502020204030204" pitchFamily="34" charset="0"/>
                <a:cs typeface="Calibri" panose="020F0502020204030204" pitchFamily="34" charset="0"/>
              </a:rPr>
              <a:t>can often be unrelated to </a:t>
            </a:r>
            <a:r>
              <a:rPr lang="en-US" dirty="0" smtClean="0">
                <a:latin typeface="Calibri" panose="020F0502020204030204" pitchFamily="34" charset="0"/>
                <a:cs typeface="Calibri" panose="020F0502020204030204" pitchFamily="34" charset="0"/>
              </a:rPr>
              <a:t>costs</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Antitrust </a:t>
            </a:r>
            <a:r>
              <a:rPr lang="en-US" dirty="0">
                <a:latin typeface="Calibri" panose="020F0502020204030204" pitchFamily="34" charset="0"/>
                <a:cs typeface="Calibri" panose="020F0502020204030204" pitchFamily="34" charset="0"/>
              </a:rPr>
              <a:t>analysis must be conducted differently when it involves two-sided </a:t>
            </a:r>
            <a:r>
              <a:rPr lang="en-US" dirty="0" smtClean="0">
                <a:latin typeface="Calibri" panose="020F0502020204030204" pitchFamily="34" charset="0"/>
                <a:cs typeface="Calibri" panose="020F0502020204030204" pitchFamily="34" charset="0"/>
              </a:rPr>
              <a:t>platforms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89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526562"/>
            <a:ext cx="8596668" cy="109122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Challenges in Antitrust Analysis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Google</a:t>
            </a:r>
            <a:endParaRPr lang="en-US" sz="2800" dirty="0"/>
          </a:p>
        </p:txBody>
      </p:sp>
      <p:sp>
        <p:nvSpPr>
          <p:cNvPr id="3" name="Content Placeholder 2">
            <a:extLst>
              <a:ext uri="{FF2B5EF4-FFF2-40B4-BE49-F238E27FC236}">
                <a16:creationId xmlns="" xmlns:a16="http://schemas.microsoft.com/office/drawing/2014/main" id="{CF4673CB-5825-4F75-BAB9-D495316E89AA}"/>
              </a:ext>
            </a:extLst>
          </p:cNvPr>
          <p:cNvSpPr txBox="1">
            <a:spLocks/>
          </p:cNvSpPr>
          <p:nvPr/>
        </p:nvSpPr>
        <p:spPr>
          <a:xfrm>
            <a:off x="677334" y="1872763"/>
            <a:ext cx="8596668" cy="380706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Google </a:t>
            </a:r>
            <a:r>
              <a:rPr lang="en-US" dirty="0">
                <a:latin typeface="Calibri" panose="020F0502020204030204" pitchFamily="34" charset="0"/>
                <a:cs typeface="Calibri" panose="020F0502020204030204" pitchFamily="34" charset="0"/>
              </a:rPr>
              <a:t>operates a general purpose (or </a:t>
            </a:r>
            <a:r>
              <a:rPr lang="en-US" dirty="0" smtClean="0">
                <a:latin typeface="Calibri" panose="020F0502020204030204" pitchFamily="34" charset="0"/>
                <a:cs typeface="Calibri" panose="020F0502020204030204" pitchFamily="34" charset="0"/>
              </a:rPr>
              <a:t>“horizontal”) </a:t>
            </a:r>
            <a:r>
              <a:rPr lang="en-US" dirty="0">
                <a:latin typeface="Calibri" panose="020F0502020204030204" pitchFamily="34" charset="0"/>
                <a:cs typeface="Calibri" panose="020F0502020204030204" pitchFamily="34" charset="0"/>
              </a:rPr>
              <a:t>search engine that is dominant in many </a:t>
            </a:r>
            <a:r>
              <a:rPr lang="en-US" dirty="0" smtClean="0">
                <a:latin typeface="Calibri" panose="020F0502020204030204" pitchFamily="34" charset="0"/>
                <a:cs typeface="Calibri" panose="020F0502020204030204" pitchFamily="34" charset="0"/>
              </a:rPr>
              <a:t>countries</a:t>
            </a:r>
            <a:endParaRPr lang="en-US" dirty="0">
              <a:latin typeface="Calibri" panose="020F0502020204030204" pitchFamily="34" charset="0"/>
              <a:cs typeface="Calibri" panose="020F0502020204030204" pitchFamily="34" charset="0"/>
            </a:endParaRPr>
          </a:p>
          <a:p>
            <a:pPr lvl="1"/>
            <a:r>
              <a:rPr lang="en-US" dirty="0" smtClean="0">
                <a:latin typeface="Calibri" panose="020F0502020204030204" pitchFamily="34" charset="0"/>
                <a:cs typeface="Calibri" panose="020F0502020204030204" pitchFamily="34" charset="0"/>
              </a:rPr>
              <a:t>By </a:t>
            </a:r>
            <a:r>
              <a:rPr lang="en-US" dirty="0">
                <a:latin typeface="Calibri" panose="020F0502020204030204" pitchFamily="34" charset="0"/>
                <a:cs typeface="Calibri" panose="020F0502020204030204" pitchFamily="34" charset="0"/>
              </a:rPr>
              <a:t>comparison, </a:t>
            </a:r>
            <a:r>
              <a:rPr lang="en-US" dirty="0" smtClean="0">
                <a:latin typeface="Calibri" panose="020F0502020204030204" pitchFamily="34" charset="0"/>
                <a:cs typeface="Calibri" panose="020F0502020204030204" pitchFamily="34" charset="0"/>
              </a:rPr>
              <a:t>“vertical” </a:t>
            </a:r>
            <a:r>
              <a:rPr lang="en-US" dirty="0">
                <a:latin typeface="Calibri" panose="020F0502020204030204" pitchFamily="34" charset="0"/>
                <a:cs typeface="Calibri" panose="020F0502020204030204" pitchFamily="34" charset="0"/>
              </a:rPr>
              <a:t>search engines focus on narrowly defined content </a:t>
            </a:r>
            <a:r>
              <a:rPr lang="en-US" dirty="0" smtClean="0">
                <a:latin typeface="Calibri" panose="020F0502020204030204" pitchFamily="34" charset="0"/>
                <a:cs typeface="Calibri" panose="020F0502020204030204" pitchFamily="34" charset="0"/>
              </a:rPr>
              <a:t>categories</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EC and FTC’s conclusion on Google’s use of organic links that appear when a user enters a keyword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FTC’s stance on Google Shopping</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388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456585" y="415192"/>
            <a:ext cx="9038166" cy="984739"/>
          </a:xfrm>
        </p:spPr>
        <p:txBody>
          <a:bodyPr/>
          <a:lstStyle/>
          <a:p>
            <a:r>
              <a:rPr lang="en-US" dirty="0">
                <a:solidFill>
                  <a:schemeClr val="tx1"/>
                </a:solidFill>
                <a:latin typeface="Calibri" panose="020F0502020204030204" pitchFamily="34" charset="0"/>
                <a:cs typeface="Calibri" panose="020F0502020204030204" pitchFamily="34" charset="0"/>
              </a:rPr>
              <a:t>Industries with Rapid and Disruptive Innovation</a:t>
            </a:r>
          </a:p>
        </p:txBody>
      </p:sp>
      <p:sp>
        <p:nvSpPr>
          <p:cNvPr id="3" name="Content Placeholder 2">
            <a:extLst>
              <a:ext uri="{FF2B5EF4-FFF2-40B4-BE49-F238E27FC236}">
                <a16:creationId xmlns="" xmlns:a16="http://schemas.microsoft.com/office/drawing/2014/main" id="{C1995173-A068-4F2F-B8A7-1B669E06526F}"/>
              </a:ext>
            </a:extLst>
          </p:cNvPr>
          <p:cNvSpPr txBox="1">
            <a:spLocks/>
          </p:cNvSpPr>
          <p:nvPr/>
        </p:nvSpPr>
        <p:spPr>
          <a:xfrm>
            <a:off x="456585" y="1399931"/>
            <a:ext cx="8596668" cy="484358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Consumers </a:t>
            </a:r>
            <a:r>
              <a:rPr lang="en-US" dirty="0">
                <a:latin typeface="Calibri" panose="020F0502020204030204" pitchFamily="34" charset="0"/>
                <a:cs typeface="Calibri" panose="020F0502020204030204" pitchFamily="34" charset="0"/>
              </a:rPr>
              <a:t>benefit from competition for the market rather than competition in the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rationales for antitrust authority</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Antitrust </a:t>
            </a:r>
            <a:r>
              <a:rPr lang="en-US" dirty="0">
                <a:latin typeface="Calibri" panose="020F0502020204030204" pitchFamily="34" charset="0"/>
                <a:cs typeface="Calibri" panose="020F0502020204030204" pitchFamily="34" charset="0"/>
              </a:rPr>
              <a:t>intervention can stifle </a:t>
            </a:r>
            <a:r>
              <a:rPr lang="en-US" dirty="0" smtClean="0">
                <a:latin typeface="Calibri" panose="020F0502020204030204" pitchFamily="34" charset="0"/>
                <a:cs typeface="Calibri" panose="020F0502020204030204" pitchFamily="34" charset="0"/>
              </a:rPr>
              <a:t>innovation</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By </a:t>
            </a:r>
            <a:r>
              <a:rPr lang="en-US" dirty="0">
                <a:latin typeface="Calibri" panose="020F0502020204030204" pitchFamily="34" charset="0"/>
                <a:cs typeface="Calibri" panose="020F0502020204030204" pitchFamily="34" charset="0"/>
              </a:rPr>
              <a:t>the time that the antitrust process runs its course . . . the market may have changed so much that any remedy is inappropriate or </a:t>
            </a:r>
            <a:r>
              <a:rPr lang="en-US" dirty="0" smtClean="0">
                <a:latin typeface="Calibri" panose="020F0502020204030204" pitchFamily="34" charset="0"/>
                <a:cs typeface="Calibri" panose="020F0502020204030204" pitchFamily="34" charset="0"/>
              </a:rPr>
              <a:t>irrelevant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Any </a:t>
            </a:r>
            <a:r>
              <a:rPr lang="en-US" dirty="0">
                <a:latin typeface="Calibri" panose="020F0502020204030204" pitchFamily="34" charset="0"/>
                <a:cs typeface="Calibri" panose="020F0502020204030204" pitchFamily="34" charset="0"/>
              </a:rPr>
              <a:t>abuse of market dominance is likely soon to be rectified by the arrival of a new firm with a better technology that displaces the dominant </a:t>
            </a:r>
            <a:r>
              <a:rPr lang="en-US" dirty="0" smtClean="0">
                <a:latin typeface="Calibri" panose="020F0502020204030204" pitchFamily="34" charset="0"/>
                <a:cs typeface="Calibri" panose="020F0502020204030204" pitchFamily="34" charset="0"/>
              </a:rPr>
              <a:t>firm</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more active antitrust policy has two counteracting effects on the returns to innovation. It reduces the profits earned when a firm is a monopolist . . . but it also raises the profits earned by an entrant when it competes with the currently dominant </a:t>
            </a:r>
            <a:r>
              <a:rPr lang="en-US" dirty="0" smtClean="0">
                <a:latin typeface="Calibri" panose="020F0502020204030204" pitchFamily="34" charset="0"/>
                <a:cs typeface="Calibri" panose="020F0502020204030204" pitchFamily="34" charset="0"/>
              </a:rPr>
              <a:t>firm</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0337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77334" y="579316"/>
            <a:ext cx="8596668" cy="96813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Segal-</a:t>
            </a:r>
            <a:r>
              <a:rPr lang="en-US" sz="2800" dirty="0" err="1">
                <a:solidFill>
                  <a:schemeClr val="tx1"/>
                </a:solidFill>
                <a:latin typeface="Calibri" panose="020F0502020204030204" pitchFamily="34" charset="0"/>
                <a:cs typeface="Calibri" panose="020F0502020204030204" pitchFamily="34" charset="0"/>
              </a:rPr>
              <a:t>Whinston</a:t>
            </a:r>
            <a:r>
              <a:rPr lang="en-US" sz="2800" dirty="0">
                <a:solidFill>
                  <a:schemeClr val="tx1"/>
                </a:solidFill>
                <a:latin typeface="Calibri" panose="020F0502020204030204" pitchFamily="34" charset="0"/>
                <a:cs typeface="Calibri" panose="020F0502020204030204" pitchFamily="34" charset="0"/>
              </a:rPr>
              <a:t> Model</a:t>
            </a:r>
            <a:endParaRPr lang="en-US" sz="2800" dirty="0"/>
          </a:p>
        </p:txBody>
      </p:sp>
      <p:sp>
        <p:nvSpPr>
          <p:cNvPr id="3" name="Content Placeholder 2">
            <a:extLst>
              <a:ext uri="{FF2B5EF4-FFF2-40B4-BE49-F238E27FC236}">
                <a16:creationId xmlns="" xmlns:a16="http://schemas.microsoft.com/office/drawing/2014/main" id="{A9424C77-E1E1-4FF6-9D88-C151FA7A50F3}"/>
              </a:ext>
            </a:extLst>
          </p:cNvPr>
          <p:cNvSpPr txBox="1">
            <a:spLocks/>
          </p:cNvSpPr>
          <p:nvPr/>
        </p:nvSpPr>
        <p:spPr>
          <a:xfrm>
            <a:off x="677334" y="1793633"/>
            <a:ext cx="8596668" cy="380706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Suppose </a:t>
            </a:r>
            <a:r>
              <a:rPr lang="en-US" dirty="0">
                <a:latin typeface="Calibri" panose="020F0502020204030204" pitchFamily="34" charset="0"/>
                <a:cs typeface="Calibri" panose="020F0502020204030204" pitchFamily="34" charset="0"/>
              </a:rPr>
              <a:t>that at any moment in time, the market is occupied by a monopolist earning monopoly profit by virtue of having the most advanced </a:t>
            </a:r>
            <a:r>
              <a:rPr lang="en-US" dirty="0" smtClean="0">
                <a:latin typeface="Calibri" panose="020F0502020204030204" pitchFamily="34" charset="0"/>
                <a:cs typeface="Calibri" panose="020F0502020204030204" pitchFamily="34" charset="0"/>
              </a:rPr>
              <a:t>technology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Look </a:t>
            </a:r>
            <a:r>
              <a:rPr lang="en-US" dirty="0">
                <a:latin typeface="Calibri" panose="020F0502020204030204" pitchFamily="34" charset="0"/>
                <a:cs typeface="Calibri" panose="020F0502020204030204" pitchFamily="34" charset="0"/>
              </a:rPr>
              <a:t>at the problem faced by a potential entrant investing in R&amp;</a:t>
            </a:r>
            <a:r>
              <a:rPr lang="en-US" dirty="0" smtClean="0">
                <a:latin typeface="Calibri" panose="020F0502020204030204" pitchFamily="34" charset="0"/>
                <a:cs typeface="Calibri" panose="020F0502020204030204" pitchFamily="34" charset="0"/>
              </a:rPr>
              <a:t>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equilibrium innovation rate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Consider </a:t>
            </a:r>
            <a:r>
              <a:rPr lang="en-US" dirty="0">
                <a:latin typeface="Calibri" panose="020F0502020204030204" pitchFamily="34" charset="0"/>
                <a:cs typeface="Calibri" panose="020F0502020204030204" pitchFamily="34" charset="0"/>
              </a:rPr>
              <a:t>exclusive </a:t>
            </a:r>
            <a:r>
              <a:rPr lang="en-US" dirty="0" smtClean="0">
                <a:latin typeface="Calibri" panose="020F0502020204030204" pitchFamily="34" charset="0"/>
                <a:cs typeface="Calibri" panose="020F0502020204030204" pitchFamily="34" charset="0"/>
              </a:rPr>
              <a:t>dealing</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13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332084"/>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Economic Fundamentals of the New Economy</a:t>
            </a:r>
            <a:endParaRPr lang="en-US" dirty="0">
              <a:solidFill>
                <a:schemeClr val="tx1"/>
              </a:solidFill>
            </a:endParaRPr>
          </a:p>
        </p:txBody>
      </p:sp>
      <p:sp>
        <p:nvSpPr>
          <p:cNvPr id="3" name="Content Placeholder 2">
            <a:extLst>
              <a:ext uri="{FF2B5EF4-FFF2-40B4-BE49-F238E27FC236}">
                <a16:creationId xmlns="" xmlns:a16="http://schemas.microsoft.com/office/drawing/2014/main" id="{BBE91298-BB38-45AA-9B2C-A0B9EE67519D}"/>
              </a:ext>
            </a:extLst>
          </p:cNvPr>
          <p:cNvSpPr txBox="1">
            <a:spLocks/>
          </p:cNvSpPr>
          <p:nvPr/>
        </p:nvSpPr>
        <p:spPr>
          <a:xfrm>
            <a:off x="677334" y="1984744"/>
            <a:ext cx="8596668" cy="36247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key properties of New Economy industries pertinent to antitrust analysis </a:t>
            </a:r>
            <a:r>
              <a:rPr lang="en-US" dirty="0" smtClean="0">
                <a:latin typeface="Calibri" panose="020F0502020204030204" pitchFamily="34" charset="0"/>
                <a:cs typeface="Calibri" panose="020F0502020204030204" pitchFamily="34" charset="0"/>
              </a:rPr>
              <a:t>are</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High </a:t>
            </a:r>
            <a:r>
              <a:rPr lang="en-US" dirty="0">
                <a:latin typeface="Calibri" panose="020F0502020204030204" pitchFamily="34" charset="0"/>
                <a:cs typeface="Calibri" panose="020F0502020204030204" pitchFamily="34" charset="0"/>
              </a:rPr>
              <a:t>fixed cost and low marginal cost of developing and selling intellectual </a:t>
            </a:r>
            <a:r>
              <a:rPr lang="en-US" dirty="0" smtClean="0">
                <a:latin typeface="Calibri" panose="020F0502020204030204" pitchFamily="34" charset="0"/>
                <a:cs typeface="Calibri" panose="020F0502020204030204" pitchFamily="34" charset="0"/>
              </a:rPr>
              <a:t>property</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Network effects</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Rapid </a:t>
            </a:r>
            <a:r>
              <a:rPr lang="en-US" dirty="0">
                <a:latin typeface="Calibri" panose="020F0502020204030204" pitchFamily="34" charset="0"/>
                <a:cs typeface="Calibri" panose="020F0502020204030204" pitchFamily="34" charset="0"/>
              </a:rPr>
              <a:t>and disruptive </a:t>
            </a:r>
            <a:r>
              <a:rPr lang="en-US" dirty="0" smtClean="0">
                <a:latin typeface="Calibri" panose="020F0502020204030204" pitchFamily="34" charset="0"/>
                <a:cs typeface="Calibri" panose="020F0502020204030204" pitchFamily="34" charset="0"/>
              </a:rPr>
              <a:t>innovation</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Though </a:t>
            </a:r>
            <a:r>
              <a:rPr lang="en-US" dirty="0">
                <a:latin typeface="Calibri" panose="020F0502020204030204" pitchFamily="34" charset="0"/>
                <a:cs typeface="Calibri" panose="020F0502020204030204" pitchFamily="34" charset="0"/>
              </a:rPr>
              <a:t>not a New Economy industry, the pharmaceutical industry also involves intellectual property and is characterized by high fixed cost–low marginal cost and a high rate of disruptive </a:t>
            </a:r>
            <a:r>
              <a:rPr lang="en-US" dirty="0" smtClean="0">
                <a:latin typeface="Calibri" panose="020F0502020204030204" pitchFamily="34" charset="0"/>
                <a:cs typeface="Calibri" panose="020F0502020204030204" pitchFamily="34" charset="0"/>
              </a:rPr>
              <a:t>innovation</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This chapter examined common sources of dominance in and features of the New Economy such as</a:t>
            </a:r>
          </a:p>
          <a:p>
            <a:pPr lvl="1"/>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existence of scale economies associated with the creation and application of </a:t>
            </a:r>
            <a:r>
              <a:rPr lang="en-US" dirty="0" smtClean="0">
                <a:latin typeface="Calibri" panose="020F0502020204030204" pitchFamily="34" charset="0"/>
                <a:cs typeface="Calibri" panose="020F0502020204030204" pitchFamily="34" charset="0"/>
              </a:rPr>
              <a:t>knowledge</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Big data</a:t>
            </a:r>
          </a:p>
          <a:p>
            <a:pPr lvl="1"/>
            <a:r>
              <a:rPr lang="en-US" dirty="0">
                <a:latin typeface="Calibri" panose="020F0502020204030204" pitchFamily="34" charset="0"/>
                <a:cs typeface="Calibri" panose="020F0502020204030204" pitchFamily="34" charset="0"/>
              </a:rPr>
              <a:t>Network effects (also present in two-sided platforms)</a:t>
            </a:r>
          </a:p>
          <a:p>
            <a:pPr lvl="1"/>
            <a:r>
              <a:rPr lang="en-US" dirty="0">
                <a:latin typeface="Calibri" panose="020F0502020204030204" pitchFamily="34" charset="0"/>
                <a:cs typeface="Calibri" panose="020F0502020204030204" pitchFamily="34" charset="0"/>
              </a:rPr>
              <a:t>Rapid and drastic innovation</a:t>
            </a:r>
          </a:p>
          <a:p>
            <a:pPr marL="457200" lvl="1" indent="0">
              <a:buNone/>
            </a:pP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482601"/>
            <a:ext cx="8596668" cy="1187938"/>
          </a:xfrm>
        </p:spPr>
        <p:txBody>
          <a:bodyPr/>
          <a:lstStyle/>
          <a:p>
            <a:r>
              <a:rPr lang="en-US" dirty="0">
                <a:solidFill>
                  <a:schemeClr val="tx1"/>
                </a:solidFill>
                <a:latin typeface="Calibri" panose="020F0502020204030204" pitchFamily="34" charset="0"/>
                <a:cs typeface="Calibri" panose="020F0502020204030204" pitchFamily="34" charset="0"/>
              </a:rPr>
              <a:t>Antitrust Issues in the New Economy</a:t>
            </a:r>
            <a:endParaRPr lang="en-US" dirty="0">
              <a:solidFill>
                <a:schemeClr val="tx1"/>
              </a:solidFill>
            </a:endParaRPr>
          </a:p>
        </p:txBody>
      </p:sp>
      <p:sp>
        <p:nvSpPr>
          <p:cNvPr id="3" name="Content Placeholder 2">
            <a:extLst>
              <a:ext uri="{FF2B5EF4-FFF2-40B4-BE49-F238E27FC236}">
                <a16:creationId xmlns="" xmlns:a16="http://schemas.microsoft.com/office/drawing/2014/main" id="{87C96916-4D2A-4031-8092-68FDE3CC774B}"/>
              </a:ext>
            </a:extLst>
          </p:cNvPr>
          <p:cNvSpPr txBox="1">
            <a:spLocks/>
          </p:cNvSpPr>
          <p:nvPr/>
        </p:nvSpPr>
        <p:spPr>
          <a:xfrm>
            <a:off x="677334" y="1670539"/>
            <a:ext cx="8596668" cy="393895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focus of antitrust actions for New Economy industries . . . is less about how firm behavior and antitrust intervention affect static efficiency through their impact on prices, products, services, and cost, and more about their effect on dynamic efficiency in creating novel products and service and producing major technological improvements that drastically lower </a:t>
            </a:r>
            <a:r>
              <a:rPr lang="en-US" dirty="0" smtClean="0">
                <a:latin typeface="Calibri" panose="020F0502020204030204" pitchFamily="34" charset="0"/>
                <a:cs typeface="Calibri" panose="020F0502020204030204" pitchFamily="34" charset="0"/>
              </a:rPr>
              <a:t>cost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David Evans and Richard </a:t>
            </a:r>
            <a:r>
              <a:rPr lang="en-US" dirty="0" err="1">
                <a:latin typeface="Calibri" panose="020F0502020204030204" pitchFamily="34" charset="0"/>
                <a:cs typeface="Calibri" panose="020F0502020204030204" pitchFamily="34" charset="0"/>
              </a:rPr>
              <a:t>Schmalensee</a:t>
            </a:r>
            <a:r>
              <a:rPr lang="en-US" dirty="0">
                <a:latin typeface="Calibri" panose="020F0502020204030204" pitchFamily="34" charset="0"/>
                <a:cs typeface="Calibri" panose="020F0502020204030204" pitchFamily="34" charset="0"/>
              </a:rPr>
              <a:t>: stated three implications for antitrust economic analysis</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many New Economy industries, the primary force is competition for a market rather than competition in a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511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7C96916-4D2A-4031-8092-68FDE3CC774B}"/>
              </a:ext>
            </a:extLst>
          </p:cNvPr>
          <p:cNvSpPr txBox="1">
            <a:spLocks/>
          </p:cNvSpPr>
          <p:nvPr/>
        </p:nvSpPr>
        <p:spPr>
          <a:xfrm>
            <a:off x="677334" y="1024304"/>
            <a:ext cx="8596668" cy="48093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With </a:t>
            </a:r>
            <a:r>
              <a:rPr lang="en-US" dirty="0">
                <a:latin typeface="Calibri" panose="020F0502020204030204" pitchFamily="34" charset="0"/>
                <a:cs typeface="Calibri" panose="020F0502020204030204" pitchFamily="34" charset="0"/>
              </a:rPr>
              <a:t>many New Economy industries, price below marginal cost may be a very weak standard for assessing attempted monopolization, because marginal cost is so </a:t>
            </a:r>
            <a:r>
              <a:rPr lang="en-US" dirty="0" smtClean="0">
                <a:latin typeface="Calibri" panose="020F0502020204030204" pitchFamily="34" charset="0"/>
                <a:cs typeface="Calibri" panose="020F0502020204030204" pitchFamily="34" charset="0"/>
              </a:rPr>
              <a:t>low</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nature of markets in the New Economy often results in equilibrium prices being largely unrelated to </a:t>
            </a:r>
            <a:r>
              <a:rPr lang="en-US" dirty="0" smtClean="0">
                <a:latin typeface="Calibri" panose="020F0502020204030204" pitchFamily="34" charset="0"/>
                <a:cs typeface="Calibri" panose="020F0502020204030204" pitchFamily="34" charset="0"/>
              </a:rPr>
              <a:t>cost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is no shortage of horizontal and vertical mergers and acquisitions in the New Economy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What are the two manifestations of </a:t>
            </a:r>
            <a:r>
              <a:rPr lang="en-US" dirty="0" smtClean="0">
                <a:latin typeface="Calibri" panose="020F0502020204030204" pitchFamily="34" charset="0"/>
                <a:cs typeface="Calibri" panose="020F0502020204030204" pitchFamily="34" charset="0"/>
              </a:rPr>
              <a:t>challenges </a:t>
            </a:r>
            <a:r>
              <a:rPr lang="en-US" dirty="0">
                <a:latin typeface="Calibri" panose="020F0502020204030204" pitchFamily="34" charset="0"/>
                <a:cs typeface="Calibri" panose="020F0502020204030204" pitchFamily="34" charset="0"/>
              </a:rPr>
              <a:t>associated with the implementation of effective antitrust law and policy in the New </a:t>
            </a:r>
            <a:r>
              <a:rPr lang="en-US" dirty="0" smtClean="0">
                <a:latin typeface="Calibri" panose="020F0502020204030204" pitchFamily="34" charset="0"/>
                <a:cs typeface="Calibri" panose="020F0502020204030204" pitchFamily="34" charset="0"/>
              </a:rPr>
              <a:t>Economy </a:t>
            </a:r>
            <a:r>
              <a:rPr lang="en-US" dirty="0">
                <a:latin typeface="Calibri" panose="020F0502020204030204" pitchFamily="34" charset="0"/>
                <a:cs typeface="Calibri" panose="020F0502020204030204" pitchFamily="34" charset="0"/>
              </a:rPr>
              <a:t>regarding the high rate of innovation?</a:t>
            </a: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812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340947"/>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Markets with Network Effects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Economics of Markets with Network Effects</a:t>
            </a:r>
            <a:endParaRPr lang="en-US" dirty="0">
              <a:solidFill>
                <a:schemeClr val="tx1"/>
              </a:solidFill>
            </a:endParaRPr>
          </a:p>
        </p:txBody>
      </p:sp>
      <p:sp>
        <p:nvSpPr>
          <p:cNvPr id="3" name="Content Placeholder 2">
            <a:extLst>
              <a:ext uri="{FF2B5EF4-FFF2-40B4-BE49-F238E27FC236}">
                <a16:creationId xmlns="" xmlns:a16="http://schemas.microsoft.com/office/drawing/2014/main" id="{559A832D-9B8A-44DE-B028-7D8E8EE81F78}"/>
              </a:ext>
            </a:extLst>
          </p:cNvPr>
          <p:cNvSpPr txBox="1">
            <a:spLocks/>
          </p:cNvSpPr>
          <p:nvPr/>
        </p:nvSpPr>
        <p:spPr>
          <a:xfrm>
            <a:off x="677334" y="1934306"/>
            <a:ext cx="8596668" cy="407083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an example that illuminates the role of economic force (network effects) in the antitrust cases against Microsoft in the 1990s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Positive feedback</a:t>
            </a:r>
          </a:p>
          <a:p>
            <a:pPr lvl="1"/>
            <a:r>
              <a:rPr lang="en-US" dirty="0">
                <a:latin typeface="Calibri" panose="020F0502020204030204" pitchFamily="34" charset="0"/>
                <a:cs typeface="Calibri" panose="020F0502020204030204" pitchFamily="34" charset="0"/>
              </a:rPr>
              <a:t>Sustained dominance</a:t>
            </a:r>
          </a:p>
          <a:p>
            <a:pPr lvl="1"/>
            <a:r>
              <a:rPr lang="en-US" dirty="0">
                <a:latin typeface="Calibri" panose="020F0502020204030204" pitchFamily="34" charset="0"/>
                <a:cs typeface="Calibri" panose="020F0502020204030204" pitchFamily="34" charset="0"/>
              </a:rPr>
              <a:t>Penetration pricing</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optimal pricing decision of a firm in order to better understand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dynamic competition in a market with network </a:t>
            </a:r>
            <a:r>
              <a:rPr lang="en-US" dirty="0" smtClean="0">
                <a:latin typeface="Calibri" panose="020F0502020204030204" pitchFamily="34" charset="0"/>
                <a:cs typeface="Calibri" panose="020F0502020204030204" pitchFamily="34" charset="0"/>
              </a:rPr>
              <a:t>effects</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958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 xmlns:a16="http://schemas.microsoft.com/office/drawing/2014/main" id="{B4DE830A-B531-4A3B-96F6-0ECE88B0855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 xmlns:a16="http://schemas.microsoft.com/office/drawing/2014/main" id="{2813DF2C-461A-4A8F-9679-A172790D1F3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 xmlns:a16="http://schemas.microsoft.com/office/drawing/2014/main" id="{54CD3A85-C039-4249-86E4-1EB9318B5495}"/>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 xmlns:a16="http://schemas.microsoft.com/office/drawing/2014/main" id="{887EA6D2-2883-42C2-993D-094CA6D65D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 xmlns:a16="http://schemas.microsoft.com/office/drawing/2014/main" id="{3B895046-636F-4D1B-ACA4-29AA0CB332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 xmlns:a16="http://schemas.microsoft.com/office/drawing/2014/main" id="{C6B0CDE3-E054-4EDD-A43B-F96843D8BF5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 xmlns:a16="http://schemas.microsoft.com/office/drawing/2014/main" id="{3B66B1A2-F145-4C9B-85CC-4BF30D58CBC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 xmlns:a16="http://schemas.microsoft.com/office/drawing/2014/main" id="{5D4FC972-94B3-4035-8D31-E668C132B4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 xmlns:a16="http://schemas.microsoft.com/office/drawing/2014/main" id="{374B9941-AFBE-4A77-A50E-B6EA04A746A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 xmlns:a16="http://schemas.microsoft.com/office/drawing/2014/main" id="{27A982C5-2C38-4CE9-BC18-94697AD657F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 xmlns:a16="http://schemas.microsoft.com/office/drawing/2014/main" id="{0060D8D1-7BB1-498F-AFBB-ADAC130A9E9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892209" y="221508"/>
            <a:ext cx="8288032" cy="725485"/>
          </a:xfrm>
        </p:spPr>
        <p:txBody>
          <a:bodyPr vert="horz" lIns="91440" tIns="45720" rIns="91440" bIns="45720" rtlCol="0" anchor="b">
            <a:normAutofit/>
          </a:bodyPr>
          <a:lstStyle/>
          <a:p>
            <a:pPr algn="ctr">
              <a:lnSpc>
                <a:spcPct val="90000"/>
              </a:lnSpc>
            </a:pPr>
            <a:r>
              <a:rPr lang="en-US" sz="3400" dirty="0">
                <a:solidFill>
                  <a:schemeClr val="tx1"/>
                </a:solidFill>
                <a:latin typeface="Calibri" panose="020F0502020204030204" pitchFamily="34" charset="0"/>
                <a:cs typeface="Calibri" panose="020F0502020204030204" pitchFamily="34" charset="0"/>
              </a:rPr>
              <a:t>Network Externalities</a:t>
            </a:r>
            <a:endParaRPr lang="en-US" sz="3400" kern="1200" dirty="0">
              <a:solidFill>
                <a:schemeClr val="tx1"/>
              </a:solidFill>
              <a:latin typeface="Calibri" panose="020F0502020204030204" pitchFamily="34" charset="0"/>
              <a:cs typeface="Calibri" panose="020F0502020204030204" pitchFamily="34" charset="0"/>
            </a:endParaRPr>
          </a:p>
        </p:txBody>
      </p:sp>
      <p:pic>
        <p:nvPicPr>
          <p:cNvPr id="4" name="Picture 3">
            <a:extLst>
              <a:ext uri="{FF2B5EF4-FFF2-40B4-BE49-F238E27FC236}">
                <a16:creationId xmlns="" xmlns:a16="http://schemas.microsoft.com/office/drawing/2014/main" id="{2F669DC0-6D84-40D2-9E57-059505C93D6B}"/>
              </a:ext>
            </a:extLst>
          </p:cNvPr>
          <p:cNvPicPr>
            <a:picLocks noChangeAspect="1"/>
          </p:cNvPicPr>
          <p:nvPr/>
        </p:nvPicPr>
        <p:blipFill>
          <a:blip r:embed="rId2"/>
          <a:stretch>
            <a:fillRect/>
          </a:stretch>
        </p:blipFill>
        <p:spPr>
          <a:xfrm>
            <a:off x="1657415" y="1103554"/>
            <a:ext cx="6620225" cy="5235143"/>
          </a:xfrm>
          <a:prstGeom prst="rect">
            <a:avLst/>
          </a:prstGeom>
        </p:spPr>
      </p:pic>
    </p:spTree>
    <p:extLst>
      <p:ext uri="{BB962C8B-B14F-4D97-AF65-F5344CB8AC3E}">
        <p14:creationId xmlns:p14="http://schemas.microsoft.com/office/powerpoint/2010/main" val="216983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59A832D-9B8A-44DE-B028-7D8E8EE81F78}"/>
              </a:ext>
            </a:extLst>
          </p:cNvPr>
          <p:cNvSpPr txBox="1">
            <a:spLocks/>
          </p:cNvSpPr>
          <p:nvPr/>
        </p:nvSpPr>
        <p:spPr>
          <a:xfrm>
            <a:off x="791634" y="1538653"/>
            <a:ext cx="8596668" cy="378069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Examine the tendency for market dominance to emerge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antitrust problem resides not in the dominance that prevails but rather in the potential abuse of that </a:t>
            </a:r>
            <a:r>
              <a:rPr lang="en-US" dirty="0" smtClean="0">
                <a:latin typeface="Calibri" panose="020F0502020204030204" pitchFamily="34" charset="0"/>
                <a:cs typeface="Calibri" panose="020F0502020204030204" pitchFamily="34" charset="0"/>
              </a:rPr>
              <a:t>dominance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example of exclusionary contracts involving two upstream firms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729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666261"/>
            <a:ext cx="8596668" cy="91635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Microsoft</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109BC8F1-FF50-459C-8036-28D070A16EAB}"/>
              </a:ext>
            </a:extLst>
          </p:cNvPr>
          <p:cNvSpPr txBox="1">
            <a:spLocks/>
          </p:cNvSpPr>
          <p:nvPr/>
        </p:nvSpPr>
        <p:spPr>
          <a:xfrm>
            <a:off x="677334" y="1715476"/>
            <a:ext cx="8596668" cy="378069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Microsoft I: when the DOJ </a:t>
            </a:r>
            <a:r>
              <a:rPr lang="en-US" dirty="0" smtClean="0">
                <a:latin typeface="Calibri" panose="020F0502020204030204" pitchFamily="34" charset="0"/>
                <a:cs typeface="Calibri" panose="020F0502020204030204" pitchFamily="34" charset="0"/>
              </a:rPr>
              <a:t>prohibited </a:t>
            </a:r>
            <a:r>
              <a:rPr lang="en-US" dirty="0">
                <a:latin typeface="Calibri" panose="020F0502020204030204" pitchFamily="34" charset="0"/>
                <a:cs typeface="Calibri" panose="020F0502020204030204" pitchFamily="34" charset="0"/>
              </a:rPr>
              <a:t>Microsoft from tying the sale of products to its </a:t>
            </a:r>
            <a:r>
              <a:rPr lang="en-US" dirty="0" smtClean="0">
                <a:latin typeface="Calibri" panose="020F0502020204030204" pitchFamily="34" charset="0"/>
                <a:cs typeface="Calibri" panose="020F0502020204030204" pitchFamily="34" charset="0"/>
              </a:rPr>
              <a:t>OS </a:t>
            </a:r>
            <a:r>
              <a:rPr lang="en-US" dirty="0">
                <a:latin typeface="Calibri" panose="020F0502020204030204" pitchFamily="34" charset="0"/>
                <a:cs typeface="Calibri" panose="020F0502020204030204" pitchFamily="34" charset="0"/>
              </a:rPr>
              <a:t>and the DOJ and Microsoft created a </a:t>
            </a:r>
            <a:r>
              <a:rPr lang="en-US" dirty="0" smtClean="0">
                <a:latin typeface="Calibri" panose="020F0502020204030204" pitchFamily="34" charset="0"/>
                <a:cs typeface="Calibri" panose="020F0502020204030204" pitchFamily="34" charset="0"/>
              </a:rPr>
              <a:t>consent </a:t>
            </a:r>
            <a:r>
              <a:rPr lang="en-US" dirty="0">
                <a:latin typeface="Calibri" panose="020F0502020204030204" pitchFamily="34" charset="0"/>
                <a:cs typeface="Calibri" panose="020F0502020204030204" pitchFamily="34" charset="0"/>
              </a:rPr>
              <a:t>decree that put restrictions on the types of contracts Microsoft could </a:t>
            </a:r>
            <a:r>
              <a:rPr lang="en-US" dirty="0" smtClean="0">
                <a:latin typeface="Calibri" panose="020F0502020204030204" pitchFamily="34" charset="0"/>
                <a:cs typeface="Calibri" panose="020F0502020204030204" pitchFamily="34" charset="0"/>
              </a:rPr>
              <a:t>use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Microsoft II: when the DOJ filed a second suit </a:t>
            </a:r>
            <a:r>
              <a:rPr lang="en-US" dirty="0" smtClean="0">
                <a:latin typeface="Calibri" panose="020F0502020204030204" pitchFamily="34" charset="0"/>
                <a:cs typeface="Calibri" panose="020F0502020204030204" pitchFamily="34" charset="0"/>
              </a:rPr>
              <a:t>claiming </a:t>
            </a:r>
            <a:r>
              <a:rPr lang="en-US" dirty="0">
                <a:latin typeface="Calibri" panose="020F0502020204030204" pitchFamily="34" charset="0"/>
                <a:cs typeface="Calibri" panose="020F0502020204030204" pitchFamily="34" charset="0"/>
              </a:rPr>
              <a:t>that Microsoft had violated the provision of the settlement that prohibited tying</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the </a:t>
            </a:r>
            <a:r>
              <a:rPr lang="en-US" dirty="0" smtClean="0">
                <a:latin typeface="Calibri" panose="020F0502020204030204" pitchFamily="34" charset="0"/>
                <a:cs typeface="Calibri" panose="020F0502020204030204" pitchFamily="34" charset="0"/>
              </a:rPr>
              <a:t>circuit </a:t>
            </a:r>
            <a:r>
              <a:rPr lang="en-US" dirty="0">
                <a:latin typeface="Calibri" panose="020F0502020204030204" pitchFamily="34" charset="0"/>
                <a:cs typeface="Calibri" panose="020F0502020204030204" pitchFamily="34" charset="0"/>
              </a:rPr>
              <a:t>court concluded that technological bundling did not violate the consent </a:t>
            </a:r>
            <a:r>
              <a:rPr lang="en-US" dirty="0" smtClean="0">
                <a:latin typeface="Calibri" panose="020F0502020204030204" pitchFamily="34" charset="0"/>
                <a:cs typeface="Calibri" panose="020F0502020204030204" pitchFamily="34" charset="0"/>
              </a:rPr>
              <a:t>decree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Also consider the suit that accused Microsoft of violating the Sherman Act</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871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534376"/>
            <a:ext cx="8596668" cy="1320800"/>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Microsoft</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err="1">
                <a:solidFill>
                  <a:schemeClr val="tx1"/>
                </a:solidFill>
                <a:latin typeface="Calibri" panose="020F0502020204030204" pitchFamily="34" charset="0"/>
                <a:cs typeface="Calibri" panose="020F0502020204030204" pitchFamily="34" charset="0"/>
              </a:rPr>
              <a:t>Microsoft</a:t>
            </a:r>
            <a:r>
              <a:rPr lang="en-US" sz="2700" dirty="0">
                <a:solidFill>
                  <a:schemeClr val="tx1"/>
                </a:solidFill>
                <a:latin typeface="Calibri" panose="020F0502020204030204" pitchFamily="34" charset="0"/>
                <a:cs typeface="Calibri" panose="020F0502020204030204" pitchFamily="34" charset="0"/>
              </a:rPr>
              <a:t> I: Exclusionary contracts in the operating systems market</a:t>
            </a:r>
            <a:endParaRPr lang="en-US" sz="2700" dirty="0">
              <a:solidFill>
                <a:schemeClr val="tx1"/>
              </a:solidFill>
            </a:endParaRPr>
          </a:p>
        </p:txBody>
      </p:sp>
      <p:sp>
        <p:nvSpPr>
          <p:cNvPr id="3" name="Content Placeholder 2">
            <a:extLst>
              <a:ext uri="{FF2B5EF4-FFF2-40B4-BE49-F238E27FC236}">
                <a16:creationId xmlns="" xmlns:a16="http://schemas.microsoft.com/office/drawing/2014/main" id="{109BC8F1-FF50-459C-8036-28D070A16EAB}"/>
              </a:ext>
            </a:extLst>
          </p:cNvPr>
          <p:cNvSpPr txBox="1">
            <a:spLocks/>
          </p:cNvSpPr>
          <p:nvPr/>
        </p:nvSpPr>
        <p:spPr>
          <a:xfrm>
            <a:off x="677334" y="1855176"/>
            <a:ext cx="8596668" cy="39555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how the contractual terms in which </a:t>
            </a:r>
            <a:r>
              <a:rPr lang="en-US" dirty="0" smtClean="0">
                <a:latin typeface="Calibri" panose="020F0502020204030204" pitchFamily="34" charset="0"/>
                <a:cs typeface="Calibri" panose="020F0502020204030204" pitchFamily="34" charset="0"/>
              </a:rPr>
              <a:t>an </a:t>
            </a:r>
            <a:r>
              <a:rPr lang="en-US" dirty="0">
                <a:latin typeface="Calibri" panose="020F0502020204030204" pitchFamily="34" charset="0"/>
                <a:cs typeface="Calibri" panose="020F0502020204030204" pitchFamily="34" charset="0"/>
              </a:rPr>
              <a:t>OEM was required to pay a fee to Microsoft for each computer that it </a:t>
            </a:r>
            <a:r>
              <a:rPr lang="en-US" dirty="0" smtClean="0">
                <a:latin typeface="Calibri" panose="020F0502020204030204" pitchFamily="34" charset="0"/>
                <a:cs typeface="Calibri" panose="020F0502020204030204" pitchFamily="34" charset="0"/>
              </a:rPr>
              <a:t>shipped </a:t>
            </a:r>
            <a:r>
              <a:rPr lang="en-US" dirty="0">
                <a:latin typeface="Calibri" panose="020F0502020204030204" pitchFamily="34" charset="0"/>
                <a:cs typeface="Calibri" panose="020F0502020204030204" pitchFamily="34" charset="0"/>
              </a:rPr>
              <a:t>can be a violation of </a:t>
            </a:r>
            <a:r>
              <a:rPr lang="en-US" dirty="0" smtClean="0">
                <a:latin typeface="Calibri" panose="020F0502020204030204" pitchFamily="34" charset="0"/>
                <a:cs typeface="Calibri" panose="020F0502020204030204" pitchFamily="34" charset="0"/>
              </a:rPr>
              <a:t>Section </a:t>
            </a:r>
            <a:r>
              <a:rPr lang="en-US" dirty="0">
                <a:latin typeface="Calibri" panose="020F0502020204030204" pitchFamily="34" charset="0"/>
                <a:cs typeface="Calibri" panose="020F0502020204030204" pitchFamily="34" charset="0"/>
              </a:rPr>
              <a:t>2 of the Sherman Act (as well as the FTC Act</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Microsoft II: Tying and monopolization of the browser market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monopolization and tying charges against Microsoft in which Microsoft was accused of a per se violation of Section 1, and the government claimed </a:t>
            </a:r>
            <a:r>
              <a:rPr lang="en-US" dirty="0" smtClean="0">
                <a:latin typeface="Calibri" panose="020F0502020204030204" pitchFamily="34" charset="0"/>
                <a:cs typeface="Calibri" panose="020F0502020204030204" pitchFamily="34" charset="0"/>
              </a:rPr>
              <a:t>that </a:t>
            </a:r>
            <a:r>
              <a:rPr lang="en-US" dirty="0">
                <a:latin typeface="Calibri" panose="020F0502020204030204" pitchFamily="34" charset="0"/>
                <a:cs typeface="Calibri" panose="020F0502020204030204" pitchFamily="34" charset="0"/>
              </a:rPr>
              <a:t>Microsoft had tried to leverage its monopoly in the OS market so as to monopolize the browser </a:t>
            </a:r>
            <a:r>
              <a:rPr lang="en-US" dirty="0" smtClean="0">
                <a:latin typeface="Calibri" panose="020F0502020204030204" pitchFamily="34" charset="0"/>
                <a:cs typeface="Calibri" panose="020F0502020204030204" pitchFamily="34" charset="0"/>
              </a:rPr>
              <a:t>market </a:t>
            </a:r>
            <a:r>
              <a:rPr lang="en-US" dirty="0">
                <a:latin typeface="Calibri" panose="020F0502020204030204" pitchFamily="34" charset="0"/>
                <a:cs typeface="Calibri" panose="020F0502020204030204" pitchFamily="34" charset="0"/>
              </a:rPr>
              <a:t>and </a:t>
            </a:r>
            <a:r>
              <a:rPr lang="en-US" dirty="0" smtClean="0">
                <a:latin typeface="Calibri" panose="020F0502020204030204" pitchFamily="34" charset="0"/>
                <a:cs typeface="Calibri" panose="020F0502020204030204" pitchFamily="34" charset="0"/>
              </a:rPr>
              <a:t>accused </a:t>
            </a:r>
            <a:r>
              <a:rPr lang="en-US" dirty="0">
                <a:latin typeface="Calibri" panose="020F0502020204030204" pitchFamily="34" charset="0"/>
                <a:cs typeface="Calibri" panose="020F0502020204030204" pitchFamily="34" charset="0"/>
              </a:rPr>
              <a:t>Microsoft of pricing predatorily by distributing IE </a:t>
            </a:r>
            <a:r>
              <a:rPr lang="en-US" dirty="0" smtClean="0">
                <a:latin typeface="Calibri" panose="020F0502020204030204" pitchFamily="34" charset="0"/>
                <a:cs typeface="Calibri" panose="020F0502020204030204" pitchFamily="34" charset="0"/>
              </a:rPr>
              <a:t>free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18380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306</TotalTime>
  <Words>1469</Words>
  <Application>Microsoft Macintosh PowerPoint</Application>
  <PresentationFormat>Custom</PresentationFormat>
  <Paragraphs>163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Chapter 9  Antitrust in the New Economy</vt:lpstr>
      <vt:lpstr>Economic Fundamentals of the New Economy</vt:lpstr>
      <vt:lpstr>Antitrust Issues in the New Economy</vt:lpstr>
      <vt:lpstr>PowerPoint Presentation</vt:lpstr>
      <vt:lpstr>Markets with Network Effects Economics of Markets with Network Effects</vt:lpstr>
      <vt:lpstr>Network Externalities</vt:lpstr>
      <vt:lpstr>PowerPoint Presentation</vt:lpstr>
      <vt:lpstr>Microsoft</vt:lpstr>
      <vt:lpstr>Microsoft Microsoft I: Exclusionary contracts in the operating systems market</vt:lpstr>
      <vt:lpstr>Microsoft Microsoft III: Maintenance of monopoly in the operating systems market</vt:lpstr>
      <vt:lpstr>Big Data</vt:lpstr>
      <vt:lpstr>Two-Sided Platforms</vt:lpstr>
      <vt:lpstr>Prices at a Two-Sided Platform Equilibrium quantity of users</vt:lpstr>
      <vt:lpstr>Prices at a Two-Sided Platform Monopoly prices</vt:lpstr>
      <vt:lpstr>Prices at a Two-Sided Platform Prices for competing two-sided platforms</vt:lpstr>
      <vt:lpstr>Challenges in Antitrust Analysis </vt:lpstr>
      <vt:lpstr>Challenges in Antitrust Analysis Google</vt:lpstr>
      <vt:lpstr>Industries with Rapid and Disruptive Innovation</vt:lpstr>
      <vt:lpstr>Segal-Whinston Model</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Antitrust in the New Economy</dc:title>
  <dc:creator>Abby Lewis</dc:creator>
  <cp:lastModifiedBy>Colton Gigot</cp:lastModifiedBy>
  <cp:revision>29</cp:revision>
  <dcterms:created xsi:type="dcterms:W3CDTF">2018-07-16T00:08:29Z</dcterms:created>
  <dcterms:modified xsi:type="dcterms:W3CDTF">2018-07-30T15:16:42Z</dcterms:modified>
</cp:coreProperties>
</file>