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10" clrIdx="0"/>
  <p:cmAuthor id="1" name="Hannah Masters" initials="" lastIdx="12" clrIdx="1"/>
  <p:cmAuthor id="2" name="Abby Lewis" initials="AL" lastIdx="1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6B7D68-4FF0-46E7-9EE6-BEAF2FD2399F}" v="75" dt="2018-07-22T02:46:36.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10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6/11/relationships/changesInfo" Target="changesInfos/changesInfo1.xml"/><Relationship Id="rId3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8C6B7D68-4FF0-46E7-9EE6-BEAF2FD2399F}"/>
    <pc:docChg chg="custSel modSld">
      <pc:chgData name="Abby Lewis" userId="13d6ce0e51e855a8" providerId="LiveId" clId="{8C6B7D68-4FF0-46E7-9EE6-BEAF2FD2399F}" dt="2018-07-22T02:46:36.515" v="74"/>
      <pc:docMkLst>
        <pc:docMk/>
      </pc:docMkLst>
      <pc:sldChg chg="addCm modCm">
        <pc:chgData name="Abby Lewis" userId="13d6ce0e51e855a8" providerId="LiveId" clId="{8C6B7D68-4FF0-46E7-9EE6-BEAF2FD2399F}" dt="2018-07-22T02:15:57.951" v="3"/>
        <pc:sldMkLst>
          <pc:docMk/>
          <pc:sldMk cId="3409917612" sldId="276"/>
        </pc:sldMkLst>
      </pc:sldChg>
      <pc:sldChg chg="modSp addCm">
        <pc:chgData name="Abby Lewis" userId="13d6ce0e51e855a8" providerId="LiveId" clId="{8C6B7D68-4FF0-46E7-9EE6-BEAF2FD2399F}" dt="2018-07-22T02:21:22.389" v="5"/>
        <pc:sldMkLst>
          <pc:docMk/>
          <pc:sldMk cId="432608281" sldId="284"/>
        </pc:sldMkLst>
        <pc:spChg chg="mod">
          <ac:chgData name="Abby Lewis" userId="13d6ce0e51e855a8" providerId="LiveId" clId="{8C6B7D68-4FF0-46E7-9EE6-BEAF2FD2399F}" dt="2018-07-22T02:20:34.029" v="4" actId="6549"/>
          <ac:spMkLst>
            <pc:docMk/>
            <pc:sldMk cId="432608281" sldId="284"/>
            <ac:spMk id="3" creationId="{048B2CB7-E5B6-4AE6-A6A7-55518EFF6EA1}"/>
          </ac:spMkLst>
        </pc:spChg>
      </pc:sldChg>
      <pc:sldChg chg="modSp addCm">
        <pc:chgData name="Abby Lewis" userId="13d6ce0e51e855a8" providerId="LiveId" clId="{8C6B7D68-4FF0-46E7-9EE6-BEAF2FD2399F}" dt="2018-07-22T02:27:24.917" v="8"/>
        <pc:sldMkLst>
          <pc:docMk/>
          <pc:sldMk cId="837818789" sldId="285"/>
        </pc:sldMkLst>
        <pc:spChg chg="mod">
          <ac:chgData name="Abby Lewis" userId="13d6ce0e51e855a8" providerId="LiveId" clId="{8C6B7D68-4FF0-46E7-9EE6-BEAF2FD2399F}" dt="2018-07-22T02:22:59.851" v="6" actId="20577"/>
          <ac:spMkLst>
            <pc:docMk/>
            <pc:sldMk cId="837818789" sldId="285"/>
            <ac:spMk id="3" creationId="{675D4B8D-BAB8-40C0-AB24-500340F783CB}"/>
          </ac:spMkLst>
        </pc:spChg>
      </pc:sldChg>
      <pc:sldChg chg="modSp addCm modCm">
        <pc:chgData name="Abby Lewis" userId="13d6ce0e51e855a8" providerId="LiveId" clId="{8C6B7D68-4FF0-46E7-9EE6-BEAF2FD2399F}" dt="2018-07-22T02:28:25.535" v="11"/>
        <pc:sldMkLst>
          <pc:docMk/>
          <pc:sldMk cId="4142912743" sldId="286"/>
        </pc:sldMkLst>
        <pc:spChg chg="mod">
          <ac:chgData name="Abby Lewis" userId="13d6ce0e51e855a8" providerId="LiveId" clId="{8C6B7D68-4FF0-46E7-9EE6-BEAF2FD2399F}" dt="2018-07-22T02:28:17.629" v="10" actId="20577"/>
          <ac:spMkLst>
            <pc:docMk/>
            <pc:sldMk cId="4142912743" sldId="286"/>
            <ac:spMk id="3" creationId="{ACD6D86E-73D3-4A21-BEE7-EAFE14A18409}"/>
          </ac:spMkLst>
        </pc:spChg>
      </pc:sldChg>
      <pc:sldChg chg="modSp addCm modCm">
        <pc:chgData name="Abby Lewis" userId="13d6ce0e51e855a8" providerId="LiveId" clId="{8C6B7D68-4FF0-46E7-9EE6-BEAF2FD2399F}" dt="2018-07-22T02:31:10.892" v="17"/>
        <pc:sldMkLst>
          <pc:docMk/>
          <pc:sldMk cId="4134551155" sldId="287"/>
        </pc:sldMkLst>
        <pc:spChg chg="mod">
          <ac:chgData name="Abby Lewis" userId="13d6ce0e51e855a8" providerId="LiveId" clId="{8C6B7D68-4FF0-46E7-9EE6-BEAF2FD2399F}" dt="2018-07-22T02:30:42.806" v="15" actId="27636"/>
          <ac:spMkLst>
            <pc:docMk/>
            <pc:sldMk cId="4134551155" sldId="287"/>
            <ac:spMk id="2" creationId="{CC2825CF-63E4-4062-B251-A7683B3668D6}"/>
          </ac:spMkLst>
        </pc:spChg>
      </pc:sldChg>
      <pc:sldChg chg="modSp addCm modCm">
        <pc:chgData name="Abby Lewis" userId="13d6ce0e51e855a8" providerId="LiveId" clId="{8C6B7D68-4FF0-46E7-9EE6-BEAF2FD2399F}" dt="2018-07-22T02:33:44.790" v="23"/>
        <pc:sldMkLst>
          <pc:docMk/>
          <pc:sldMk cId="4029077637" sldId="288"/>
        </pc:sldMkLst>
        <pc:spChg chg="mod">
          <ac:chgData name="Abby Lewis" userId="13d6ce0e51e855a8" providerId="LiveId" clId="{8C6B7D68-4FF0-46E7-9EE6-BEAF2FD2399F}" dt="2018-07-22T02:33:32.415" v="22" actId="20577"/>
          <ac:spMkLst>
            <pc:docMk/>
            <pc:sldMk cId="4029077637" sldId="288"/>
            <ac:spMk id="3" creationId="{5DC319D0-07D4-460C-A87F-F5485D411A4A}"/>
          </ac:spMkLst>
        </pc:spChg>
      </pc:sldChg>
      <pc:sldChg chg="modSp addCm">
        <pc:chgData name="Abby Lewis" userId="13d6ce0e51e855a8" providerId="LiveId" clId="{8C6B7D68-4FF0-46E7-9EE6-BEAF2FD2399F}" dt="2018-07-22T02:35:14.274" v="27"/>
        <pc:sldMkLst>
          <pc:docMk/>
          <pc:sldMk cId="1047546265" sldId="289"/>
        </pc:sldMkLst>
        <pc:spChg chg="mod">
          <ac:chgData name="Abby Lewis" userId="13d6ce0e51e855a8" providerId="LiveId" clId="{8C6B7D68-4FF0-46E7-9EE6-BEAF2FD2399F}" dt="2018-07-22T02:34:54.392" v="26" actId="20577"/>
          <ac:spMkLst>
            <pc:docMk/>
            <pc:sldMk cId="1047546265" sldId="289"/>
            <ac:spMk id="3" creationId="{EEF08A42-0FD5-4C4E-B0D4-0A72DFF552C1}"/>
          </ac:spMkLst>
        </pc:spChg>
      </pc:sldChg>
      <pc:sldChg chg="modSp addCm">
        <pc:chgData name="Abby Lewis" userId="13d6ce0e51e855a8" providerId="LiveId" clId="{8C6B7D68-4FF0-46E7-9EE6-BEAF2FD2399F}" dt="2018-07-22T02:37:19.490" v="30"/>
        <pc:sldMkLst>
          <pc:docMk/>
          <pc:sldMk cId="1554876889" sldId="290"/>
        </pc:sldMkLst>
        <pc:spChg chg="mod">
          <ac:chgData name="Abby Lewis" userId="13d6ce0e51e855a8" providerId="LiveId" clId="{8C6B7D68-4FF0-46E7-9EE6-BEAF2FD2399F}" dt="2018-07-22T02:35:41.225" v="29" actId="20577"/>
          <ac:spMkLst>
            <pc:docMk/>
            <pc:sldMk cId="1554876889" sldId="290"/>
            <ac:spMk id="2" creationId="{CC2825CF-63E4-4062-B251-A7683B3668D6}"/>
          </ac:spMkLst>
        </pc:spChg>
      </pc:sldChg>
      <pc:sldChg chg="modSp addCm">
        <pc:chgData name="Abby Lewis" userId="13d6ce0e51e855a8" providerId="LiveId" clId="{8C6B7D68-4FF0-46E7-9EE6-BEAF2FD2399F}" dt="2018-07-22T02:39:23.197" v="33"/>
        <pc:sldMkLst>
          <pc:docMk/>
          <pc:sldMk cId="1956823211" sldId="291"/>
        </pc:sldMkLst>
        <pc:spChg chg="mod">
          <ac:chgData name="Abby Lewis" userId="13d6ce0e51e855a8" providerId="LiveId" clId="{8C6B7D68-4FF0-46E7-9EE6-BEAF2FD2399F}" dt="2018-07-22T02:38:48.303" v="32" actId="20577"/>
          <ac:spMkLst>
            <pc:docMk/>
            <pc:sldMk cId="1956823211" sldId="291"/>
            <ac:spMk id="2" creationId="{CC2825CF-63E4-4062-B251-A7683B3668D6}"/>
          </ac:spMkLst>
        </pc:spChg>
      </pc:sldChg>
      <pc:sldChg chg="modSp addCm modCm">
        <pc:chgData name="Abby Lewis" userId="13d6ce0e51e855a8" providerId="LiveId" clId="{8C6B7D68-4FF0-46E7-9EE6-BEAF2FD2399F}" dt="2018-07-22T02:45:18.428" v="71"/>
        <pc:sldMkLst>
          <pc:docMk/>
          <pc:sldMk cId="1555374395" sldId="297"/>
        </pc:sldMkLst>
        <pc:spChg chg="mod">
          <ac:chgData name="Abby Lewis" userId="13d6ce0e51e855a8" providerId="LiveId" clId="{8C6B7D68-4FF0-46E7-9EE6-BEAF2FD2399F}" dt="2018-07-22T02:44:22.965" v="69" actId="20577"/>
          <ac:spMkLst>
            <pc:docMk/>
            <pc:sldMk cId="1555374395" sldId="297"/>
            <ac:spMk id="3" creationId="{F926BA5C-C109-47E9-8D06-F2745905BE48}"/>
          </ac:spMkLst>
        </pc:spChg>
      </pc:sldChg>
      <pc:sldChg chg="modSp addCm">
        <pc:chgData name="Abby Lewis" userId="13d6ce0e51e855a8" providerId="LiveId" clId="{8C6B7D68-4FF0-46E7-9EE6-BEAF2FD2399F}" dt="2018-07-22T02:46:36.515" v="74"/>
        <pc:sldMkLst>
          <pc:docMk/>
          <pc:sldMk cId="2357560940" sldId="298"/>
        </pc:sldMkLst>
        <pc:spChg chg="mod">
          <ac:chgData name="Abby Lewis" userId="13d6ce0e51e855a8" providerId="LiveId" clId="{8C6B7D68-4FF0-46E7-9EE6-BEAF2FD2399F}" dt="2018-07-22T02:46:29.143" v="73" actId="20577"/>
          <ac:spMkLst>
            <pc:docMk/>
            <pc:sldMk cId="2357560940" sldId="298"/>
            <ac:spMk id="3" creationId="{10432116-B7C8-4068-B7E7-FA687B6FE7F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7/27/18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8</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Monopolization and Price Discrimination</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584200"/>
            <a:ext cx="8596668" cy="87141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Efficiency Rationales</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EEF08A42-0FD5-4C4E-B0D4-0A72DFF552C1}"/>
              </a:ext>
            </a:extLst>
          </p:cNvPr>
          <p:cNvSpPr txBox="1">
            <a:spLocks/>
          </p:cNvSpPr>
          <p:nvPr/>
        </p:nvSpPr>
        <p:spPr>
          <a:xfrm>
            <a:off x="650958" y="1661746"/>
            <a:ext cx="8596668" cy="417634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three rationales for a low price in the short run are promotional pricing, learning-by-doing, and network externalities</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Promotional </a:t>
            </a:r>
            <a:r>
              <a:rPr lang="en-US" dirty="0">
                <a:latin typeface="Calibri" panose="020F0502020204030204" pitchFamily="34" charset="0"/>
                <a:cs typeface="Calibri" panose="020F0502020204030204" pitchFamily="34" charset="0"/>
              </a:rPr>
              <a:t>pricing is just a way in which to expand future demand by informing consumers of the value of one’s </a:t>
            </a:r>
            <a:r>
              <a:rPr lang="en-US" dirty="0" smtClean="0">
                <a:latin typeface="Calibri" panose="020F0502020204030204" pitchFamily="34" charset="0"/>
                <a:cs typeface="Calibri" panose="020F0502020204030204" pitchFamily="34" charset="0"/>
              </a:rPr>
              <a:t>product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Learning-by-doing: the firm learns more effective practices that serve to lower cost through the production of a product </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Network </a:t>
            </a:r>
            <a:r>
              <a:rPr lang="en-US" dirty="0">
                <a:latin typeface="Calibri" panose="020F0502020204030204" pitchFamily="34" charset="0"/>
                <a:cs typeface="Calibri" panose="020F0502020204030204" pitchFamily="34" charset="0"/>
              </a:rPr>
              <a:t>externalities are present when the value of a good to a consumer depends on how many other consumers use that </a:t>
            </a:r>
            <a:r>
              <a:rPr lang="en-US" dirty="0" smtClean="0">
                <a:latin typeface="Calibri" panose="020F0502020204030204" pitchFamily="34" charset="0"/>
                <a:cs typeface="Calibri" panose="020F0502020204030204" pitchFamily="34" charset="0"/>
              </a:rPr>
              <a:t>good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754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56712"/>
            <a:ext cx="8596668" cy="112639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Antitrust Policy</a:t>
            </a:r>
            <a:br>
              <a:rPr lang="en-US" sz="2800" dirty="0">
                <a:solidFill>
                  <a:schemeClr val="tx1"/>
                </a:solidFill>
                <a:latin typeface="Calibri" panose="020F0502020204030204" pitchFamily="34" charset="0"/>
                <a:cs typeface="Calibri" panose="020F0502020204030204" pitchFamily="34" charset="0"/>
              </a:rPr>
            </a:br>
            <a:r>
              <a:rPr lang="en-US" sz="2400" dirty="0" err="1">
                <a:solidFill>
                  <a:schemeClr val="tx1"/>
                </a:solidFill>
                <a:latin typeface="Calibri" panose="020F0502020204030204" pitchFamily="34" charset="0"/>
                <a:cs typeface="Calibri" panose="020F0502020204030204" pitchFamily="34" charset="0"/>
              </a:rPr>
              <a:t>Areeda</a:t>
            </a:r>
            <a:r>
              <a:rPr lang="en-US" sz="2400" dirty="0">
                <a:solidFill>
                  <a:schemeClr val="tx1"/>
                </a:solidFill>
                <a:latin typeface="Calibri" panose="020F0502020204030204" pitchFamily="34" charset="0"/>
                <a:cs typeface="Calibri" panose="020F0502020204030204" pitchFamily="34" charset="0"/>
              </a:rPr>
              <a:t>-Turner rule and other single-parameter rules</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19A8B6EC-5046-4C5D-BC2B-B086BFD98ED2}"/>
              </a:ext>
            </a:extLst>
          </p:cNvPr>
          <p:cNvSpPr txBox="1">
            <a:spLocks/>
          </p:cNvSpPr>
          <p:nvPr/>
        </p:nvSpPr>
        <p:spPr>
          <a:xfrm>
            <a:off x="650958" y="1890346"/>
            <a:ext cx="8596668" cy="371035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Two </a:t>
            </a:r>
            <a:r>
              <a:rPr lang="en-US" dirty="0">
                <a:latin typeface="Calibri" panose="020F0502020204030204" pitchFamily="34" charset="0"/>
                <a:cs typeface="Calibri" panose="020F0502020204030204" pitchFamily="34" charset="0"/>
              </a:rPr>
              <a:t>key events radically changed how claims of predatory pricing were evaluated, and ultimately raised the bar for proving a Section 2 </a:t>
            </a:r>
            <a:r>
              <a:rPr lang="en-US" dirty="0" smtClean="0">
                <a:latin typeface="Calibri" panose="020F0502020204030204" pitchFamily="34" charset="0"/>
                <a:cs typeface="Calibri" panose="020F0502020204030204" pitchFamily="34" charset="0"/>
              </a:rPr>
              <a:t>violation</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1) Phillip </a:t>
            </a:r>
            <a:r>
              <a:rPr lang="en-US" dirty="0" err="1">
                <a:latin typeface="Calibri" panose="020F0502020204030204" pitchFamily="34" charset="0"/>
                <a:cs typeface="Calibri" panose="020F0502020204030204" pitchFamily="34" charset="0"/>
              </a:rPr>
              <a:t>Areeda</a:t>
            </a:r>
            <a:r>
              <a:rPr lang="en-US" dirty="0">
                <a:latin typeface="Calibri" panose="020F0502020204030204" pitchFamily="34" charset="0"/>
                <a:cs typeface="Calibri" panose="020F0502020204030204" pitchFamily="34" charset="0"/>
              </a:rPr>
              <a:t> and Donald Turner’s article published in the </a:t>
            </a:r>
            <a:r>
              <a:rPr lang="en-US" i="1" dirty="0">
                <a:latin typeface="Calibri" panose="020F0502020204030204" pitchFamily="34" charset="0"/>
                <a:cs typeface="Calibri" panose="020F0502020204030204" pitchFamily="34" charset="0"/>
              </a:rPr>
              <a:t>Harvard Law Review</a:t>
            </a:r>
          </a:p>
          <a:p>
            <a:pPr lvl="1"/>
            <a:r>
              <a:rPr lang="en-US" dirty="0">
                <a:latin typeface="Calibri" panose="020F0502020204030204" pitchFamily="34" charset="0"/>
                <a:cs typeface="Calibri" panose="020F0502020204030204" pitchFamily="34" charset="0"/>
              </a:rPr>
              <a:t>2) The 1993 </a:t>
            </a:r>
            <a:r>
              <a:rPr lang="en-US" i="1" dirty="0">
                <a:latin typeface="Calibri" panose="020F0502020204030204" pitchFamily="34" charset="0"/>
                <a:cs typeface="Calibri" panose="020F0502020204030204" pitchFamily="34" charset="0"/>
              </a:rPr>
              <a:t>Brooke Group v. Brown and Williamson Tobacco </a:t>
            </a:r>
            <a:r>
              <a:rPr lang="en-US" dirty="0">
                <a:latin typeface="Calibri" panose="020F0502020204030204" pitchFamily="34" charset="0"/>
                <a:cs typeface="Calibri" panose="020F0502020204030204" pitchFamily="34" charset="0"/>
              </a:rPr>
              <a:t>case </a:t>
            </a:r>
          </a:p>
          <a:p>
            <a:pPr lvl="1"/>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a:t>
            </a:r>
            <a:r>
              <a:rPr lang="en-US" dirty="0" err="1">
                <a:latin typeface="Calibri" panose="020F0502020204030204" pitchFamily="34" charset="0"/>
                <a:cs typeface="Calibri" panose="020F0502020204030204" pitchFamily="34" charset="0"/>
              </a:rPr>
              <a:t>Areeda</a:t>
            </a:r>
            <a:r>
              <a:rPr lang="en-US" dirty="0">
                <a:latin typeface="Calibri" panose="020F0502020204030204" pitchFamily="34" charset="0"/>
                <a:cs typeface="Calibri" panose="020F0502020204030204" pitchFamily="34" charset="0"/>
              </a:rPr>
              <a:t>-Turner rule and the impact it has had on jurisprudence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t>
            </a:r>
            <a:r>
              <a:rPr lang="en-US" i="1" dirty="0">
                <a:latin typeface="Calibri" panose="020F0502020204030204" pitchFamily="34" charset="0"/>
                <a:cs typeface="Calibri" panose="020F0502020204030204" pitchFamily="34" charset="0"/>
              </a:rPr>
              <a:t>Output Restriction Rule </a:t>
            </a:r>
            <a:r>
              <a:rPr lang="en-US" dirty="0">
                <a:latin typeface="Calibri" panose="020F0502020204030204" pitchFamily="34" charset="0"/>
                <a:cs typeface="Calibri" panose="020F0502020204030204" pitchFamily="34" charset="0"/>
              </a:rPr>
              <a:t>was put forth by Oliver Williamson as an alternative to cost-based rules</a:t>
            </a:r>
            <a:endParaRPr lang="en-US" i="1" dirty="0">
              <a:latin typeface="Calibri" panose="020F0502020204030204" pitchFamily="34" charset="0"/>
              <a:cs typeface="Calibri" panose="020F0502020204030204" pitchFamily="34" charset="0"/>
            </a:endParaRPr>
          </a:p>
          <a:p>
            <a:pPr lvl="1"/>
            <a:endParaRPr lang="en-US"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4876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56224"/>
            <a:ext cx="8596668" cy="11088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Antitrust Policy</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The </a:t>
            </a:r>
            <a:r>
              <a:rPr lang="en-US" sz="2400" i="1" dirty="0">
                <a:solidFill>
                  <a:schemeClr val="tx1"/>
                </a:solidFill>
                <a:latin typeface="Calibri" panose="020F0502020204030204" pitchFamily="34" charset="0"/>
                <a:cs typeface="Calibri" panose="020F0502020204030204" pitchFamily="34" charset="0"/>
              </a:rPr>
              <a:t>Brooke</a:t>
            </a:r>
            <a:r>
              <a:rPr lang="en-US" sz="2400" dirty="0">
                <a:solidFill>
                  <a:schemeClr val="tx1"/>
                </a:solidFill>
                <a:latin typeface="Calibri" panose="020F0502020204030204" pitchFamily="34" charset="0"/>
                <a:cs typeface="Calibri" panose="020F0502020204030204" pitchFamily="34" charset="0"/>
              </a:rPr>
              <a:t> case and the two-tier rule</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209AC78-49C5-4CCC-AF38-719E6AC92943}"/>
              </a:ext>
            </a:extLst>
          </p:cNvPr>
          <p:cNvSpPr txBox="1">
            <a:spLocks/>
          </p:cNvSpPr>
          <p:nvPr/>
        </p:nvSpPr>
        <p:spPr>
          <a:xfrm>
            <a:off x="650958" y="1749669"/>
            <a:ext cx="8596668" cy="41587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Paul </a:t>
            </a:r>
            <a:r>
              <a:rPr lang="en-US" dirty="0" err="1">
                <a:latin typeface="Calibri" panose="020F0502020204030204" pitchFamily="34" charset="0"/>
                <a:cs typeface="Calibri" panose="020F0502020204030204" pitchFamily="34" charset="0"/>
              </a:rPr>
              <a:t>Joskow</a:t>
            </a:r>
            <a:r>
              <a:rPr lang="en-US" dirty="0">
                <a:latin typeface="Calibri" panose="020F0502020204030204" pitchFamily="34" charset="0"/>
                <a:cs typeface="Calibri" panose="020F0502020204030204" pitchFamily="34" charset="0"/>
              </a:rPr>
              <a:t> and Alvin </a:t>
            </a:r>
            <a:r>
              <a:rPr lang="en-US" dirty="0" err="1">
                <a:latin typeface="Calibri" panose="020F0502020204030204" pitchFamily="34" charset="0"/>
                <a:cs typeface="Calibri" panose="020F0502020204030204" pitchFamily="34" charset="0"/>
              </a:rPr>
              <a:t>Klevorick</a:t>
            </a:r>
            <a:r>
              <a:rPr lang="en-US" dirty="0">
                <a:latin typeface="Calibri" panose="020F0502020204030204" pitchFamily="34" charset="0"/>
                <a:cs typeface="Calibri" panose="020F0502020204030204" pitchFamily="34" charset="0"/>
              </a:rPr>
              <a:t> suggested the two-stage approach for predatory pricing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1986 </a:t>
            </a:r>
            <a:r>
              <a:rPr lang="en-US" i="1" dirty="0">
                <a:latin typeface="Calibri" panose="020F0502020204030204" pitchFamily="34" charset="0"/>
                <a:cs typeface="Calibri" panose="020F0502020204030204" pitchFamily="34" charset="0"/>
              </a:rPr>
              <a:t>Matsushita v. Zenith </a:t>
            </a:r>
            <a:r>
              <a:rPr lang="en-US" dirty="0">
                <a:latin typeface="Calibri" panose="020F0502020204030204" pitchFamily="34" charset="0"/>
                <a:cs typeface="Calibri" panose="020F0502020204030204" pitchFamily="34" charset="0"/>
              </a:rPr>
              <a:t>case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t>
            </a:r>
            <a:r>
              <a:rPr lang="en-US" i="1" dirty="0">
                <a:latin typeface="Calibri" panose="020F0502020204030204" pitchFamily="34" charset="0"/>
                <a:cs typeface="Calibri" panose="020F0502020204030204" pitchFamily="34" charset="0"/>
              </a:rPr>
              <a:t>Brooke Group v. Brown and Williamson Tobacco </a:t>
            </a:r>
            <a:r>
              <a:rPr lang="en-US" dirty="0">
                <a:latin typeface="Calibri" panose="020F0502020204030204" pitchFamily="34" charset="0"/>
                <a:cs typeface="Calibri" panose="020F0502020204030204" pitchFamily="34" charset="0"/>
              </a:rPr>
              <a:t>case </a:t>
            </a:r>
            <a:r>
              <a:rPr lang="en-US" dirty="0" smtClean="0">
                <a:latin typeface="Calibri" panose="020F0502020204030204" pitchFamily="34" charset="0"/>
                <a:cs typeface="Calibri" panose="020F0502020204030204" pitchFamily="34" charset="0"/>
              </a:rPr>
              <a:t>decision </a:t>
            </a:r>
            <a:r>
              <a:rPr lang="en-US" dirty="0">
                <a:latin typeface="Calibri" panose="020F0502020204030204" pitchFamily="34" charset="0"/>
                <a:cs typeface="Calibri" panose="020F0502020204030204" pitchFamily="34" charset="0"/>
              </a:rPr>
              <a:t>laid out a clear two-tier policy for judging predatory </a:t>
            </a:r>
            <a:r>
              <a:rPr lang="en-US" dirty="0" smtClean="0">
                <a:latin typeface="Calibri" panose="020F0502020204030204" pitchFamily="34" charset="0"/>
                <a:cs typeface="Calibri" panose="020F0502020204030204" pitchFamily="34" charset="0"/>
              </a:rPr>
              <a:t>pricing</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Price </a:t>
            </a:r>
            <a:r>
              <a:rPr lang="en-US" dirty="0">
                <a:latin typeface="Calibri" panose="020F0502020204030204" pitchFamily="34" charset="0"/>
                <a:cs typeface="Calibri" panose="020F0502020204030204" pitchFamily="34" charset="0"/>
              </a:rPr>
              <a:t>must be set below an appropriate measure of </a:t>
            </a:r>
            <a:r>
              <a:rPr lang="en-US" dirty="0" smtClean="0">
                <a:latin typeface="Calibri" panose="020F0502020204030204" pitchFamily="34" charset="0"/>
                <a:cs typeface="Calibri" panose="020F0502020204030204" pitchFamily="34" charset="0"/>
              </a:rPr>
              <a:t>cost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There </a:t>
            </a:r>
            <a:r>
              <a:rPr lang="en-US" dirty="0">
                <a:latin typeface="Calibri" panose="020F0502020204030204" pitchFamily="34" charset="0"/>
                <a:cs typeface="Calibri" panose="020F0502020204030204" pitchFamily="34" charset="0"/>
              </a:rPr>
              <a:t>must be a </a:t>
            </a:r>
            <a:r>
              <a:rPr lang="en-US" dirty="0" smtClean="0">
                <a:latin typeface="Calibri" panose="020F0502020204030204" pitchFamily="34" charset="0"/>
                <a:cs typeface="Calibri" panose="020F0502020204030204" pitchFamily="34" charset="0"/>
              </a:rPr>
              <a:t>“dangerous probability” </a:t>
            </a:r>
            <a:r>
              <a:rPr lang="en-US" dirty="0">
                <a:latin typeface="Calibri" panose="020F0502020204030204" pitchFamily="34" charset="0"/>
                <a:cs typeface="Calibri" panose="020F0502020204030204" pitchFamily="34" charset="0"/>
              </a:rPr>
              <a:t>(under the Sherman Act) or ‘reasonable possibility’ (under the Clayton Act) of subsequent recoupment of lost </a:t>
            </a:r>
            <a:r>
              <a:rPr lang="en-US" dirty="0" smtClean="0">
                <a:latin typeface="Calibri" panose="020F0502020204030204" pitchFamily="34" charset="0"/>
                <a:cs typeface="Calibri" panose="020F0502020204030204" pitchFamily="34" charset="0"/>
              </a:rPr>
              <a:t>profits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6823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30334"/>
            <a:ext cx="8596668" cy="103847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Antitrust Policy</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Some recent cases</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DF243D32-2DE9-4B5E-A94A-44E71EC5ED25}"/>
              </a:ext>
            </a:extLst>
          </p:cNvPr>
          <p:cNvSpPr txBox="1">
            <a:spLocks/>
          </p:cNvSpPr>
          <p:nvPr/>
        </p:nvSpPr>
        <p:spPr>
          <a:xfrm>
            <a:off x="650958" y="1969477"/>
            <a:ext cx="8596668" cy="277836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2001 case involving American Airlines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second case in 2005 involving Northwest Airlines and Spirit Airlines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2007 </a:t>
            </a:r>
            <a:r>
              <a:rPr lang="en-US" i="1" dirty="0">
                <a:latin typeface="Calibri" panose="020F0502020204030204" pitchFamily="34" charset="0"/>
                <a:cs typeface="Calibri" panose="020F0502020204030204" pitchFamily="34" charset="0"/>
              </a:rPr>
              <a:t>Weyerhaeuser Company v. Ross-Simmons Hardwood Lumber Company </a:t>
            </a:r>
            <a:r>
              <a:rPr lang="en-US" dirty="0">
                <a:latin typeface="Calibri" panose="020F0502020204030204" pitchFamily="34" charset="0"/>
                <a:cs typeface="Calibri" panose="020F0502020204030204" pitchFamily="34" charset="0"/>
              </a:rPr>
              <a:t>case</a:t>
            </a:r>
          </a:p>
        </p:txBody>
      </p:sp>
    </p:spTree>
    <p:extLst>
      <p:ext uri="{BB962C8B-B14F-4D97-AF65-F5344CB8AC3E}">
        <p14:creationId xmlns:p14="http://schemas.microsoft.com/office/powerpoint/2010/main" val="3742743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73808"/>
            <a:ext cx="8994204" cy="1205523"/>
          </a:xfrm>
        </p:spPr>
        <p:txBody>
          <a:bodyPr>
            <a:noAutofit/>
          </a:bodyPr>
          <a:lstStyle/>
          <a:p>
            <a:r>
              <a:rPr lang="en-US" dirty="0">
                <a:solidFill>
                  <a:schemeClr val="tx1"/>
                </a:solidFill>
                <a:latin typeface="Calibri" panose="020F0502020204030204" pitchFamily="34" charset="0"/>
                <a:cs typeface="Calibri" panose="020F0502020204030204" pitchFamily="34" charset="0"/>
              </a:rPr>
              <a:t>Refusal to Deal and the Essential Facilities Doctrine</a:t>
            </a:r>
            <a:endParaRPr lang="en-US" dirty="0">
              <a:solidFill>
                <a:schemeClr val="tx1"/>
              </a:solidFill>
            </a:endParaRPr>
          </a:p>
        </p:txBody>
      </p:sp>
      <p:sp>
        <p:nvSpPr>
          <p:cNvPr id="3" name="Content Placeholder 2">
            <a:extLst>
              <a:ext uri="{FF2B5EF4-FFF2-40B4-BE49-F238E27FC236}">
                <a16:creationId xmlns="" xmlns:a16="http://schemas.microsoft.com/office/drawing/2014/main" id="{131E31BF-F6BD-40F7-9DBE-885A85DE82EA}"/>
              </a:ext>
            </a:extLst>
          </p:cNvPr>
          <p:cNvSpPr txBox="1">
            <a:spLocks/>
          </p:cNvSpPr>
          <p:nvPr/>
        </p:nvSpPr>
        <p:spPr>
          <a:xfrm>
            <a:off x="650958" y="1969477"/>
            <a:ext cx="8596668" cy="38862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Refusal to deal: a tension with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premise that competition among firms is to be </a:t>
            </a:r>
            <a:r>
              <a:rPr lang="en-US" dirty="0" smtClean="0">
                <a:latin typeface="Calibri" panose="020F0502020204030204" pitchFamily="34" charset="0"/>
                <a:cs typeface="Calibri" panose="020F0502020204030204" pitchFamily="34" charset="0"/>
              </a:rPr>
              <a:t>promoted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Types of refusal to deal</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Two </a:t>
            </a:r>
            <a:r>
              <a:rPr lang="en-US" dirty="0">
                <a:latin typeface="Calibri" panose="020F0502020204030204" pitchFamily="34" charset="0"/>
                <a:cs typeface="Calibri" panose="020F0502020204030204" pitchFamily="34" charset="0"/>
              </a:rPr>
              <a:t>firms can provide products in the same market, and one firm refuses to engage in a joint venture with the </a:t>
            </a:r>
            <a:r>
              <a:rPr lang="en-US" dirty="0" smtClean="0">
                <a:latin typeface="Calibri" panose="020F0502020204030204" pitchFamily="34" charset="0"/>
                <a:cs typeface="Calibri" panose="020F0502020204030204" pitchFamily="34" charset="0"/>
              </a:rPr>
              <a:t>other</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Exclusive dealing, </a:t>
            </a:r>
            <a:r>
              <a:rPr lang="en-US" dirty="0" smtClean="0">
                <a:latin typeface="Calibri" panose="020F0502020204030204" pitchFamily="34" charset="0"/>
                <a:cs typeface="Calibri" panose="020F0502020204030204" pitchFamily="34" charset="0"/>
              </a:rPr>
              <a:t>when </a:t>
            </a:r>
            <a:r>
              <a:rPr lang="en-US" dirty="0">
                <a:latin typeface="Calibri" panose="020F0502020204030204" pitchFamily="34" charset="0"/>
                <a:cs typeface="Calibri" panose="020F0502020204030204" pitchFamily="34" charset="0"/>
              </a:rPr>
              <a:t>a dominant firm refuses to deal with any customer or firm that is supplied by a </a:t>
            </a:r>
            <a:r>
              <a:rPr lang="en-US" dirty="0" smtClean="0">
                <a:latin typeface="Calibri" panose="020F0502020204030204" pitchFamily="34" charset="0"/>
                <a:cs typeface="Calibri" panose="020F0502020204030204" pitchFamily="34" charset="0"/>
              </a:rPr>
              <a:t>competitor</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When </a:t>
            </a:r>
            <a:r>
              <a:rPr lang="en-US" dirty="0">
                <a:latin typeface="Calibri" panose="020F0502020204030204" pitchFamily="34" charset="0"/>
                <a:cs typeface="Calibri" panose="020F0502020204030204" pitchFamily="34" charset="0"/>
              </a:rPr>
              <a:t>a firm has a monopoly over an input and also competes in the final product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209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544146"/>
            <a:ext cx="8596668" cy="104726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Essential Facilities Doctrine</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996A870D-44A5-4CE9-870A-DD2E302A99BB}"/>
              </a:ext>
            </a:extLst>
          </p:cNvPr>
          <p:cNvSpPr txBox="1">
            <a:spLocks/>
          </p:cNvSpPr>
          <p:nvPr/>
        </p:nvSpPr>
        <p:spPr>
          <a:xfrm>
            <a:off x="650958" y="1591408"/>
            <a:ext cx="8596668" cy="41148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definition of the essential facilities doctrine that originated from the 1912 </a:t>
            </a:r>
            <a:r>
              <a:rPr lang="en-US" i="1" dirty="0">
                <a:latin typeface="Calibri" panose="020F0502020204030204" pitchFamily="34" charset="0"/>
                <a:cs typeface="Calibri" panose="020F0502020204030204" pitchFamily="34" charset="0"/>
              </a:rPr>
              <a:t>United States v. Terminal Railroad </a:t>
            </a:r>
            <a:r>
              <a:rPr lang="en-US" i="1" dirty="0" err="1">
                <a:latin typeface="Calibri" panose="020F0502020204030204" pitchFamily="34" charset="0"/>
                <a:cs typeface="Calibri" panose="020F0502020204030204" pitchFamily="34" charset="0"/>
              </a:rPr>
              <a:t>Ass’n</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case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case between AT&amp;T and MCI, where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conditions to apply the essential facilities doctrine were most clearly laid </a:t>
            </a:r>
            <a:r>
              <a:rPr lang="en-US" dirty="0" smtClean="0">
                <a:latin typeface="Calibri" panose="020F0502020204030204" pitchFamily="34" charset="0"/>
                <a:cs typeface="Calibri" panose="020F0502020204030204" pitchFamily="34" charset="0"/>
              </a:rPr>
              <a:t>out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List the four conditions one must prove in order to </a:t>
            </a:r>
            <a:r>
              <a:rPr lang="en-US" dirty="0" smtClean="0">
                <a:latin typeface="Calibri" panose="020F0502020204030204" pitchFamily="34" charset="0"/>
                <a:cs typeface="Calibri" panose="020F0502020204030204" pitchFamily="34" charset="0"/>
              </a:rPr>
              <a:t>establish </a:t>
            </a:r>
            <a:r>
              <a:rPr lang="en-US" dirty="0">
                <a:latin typeface="Calibri" panose="020F0502020204030204" pitchFamily="34" charset="0"/>
                <a:cs typeface="Calibri" panose="020F0502020204030204" pitchFamily="34" charset="0"/>
              </a:rPr>
              <a:t>antitrust liability under the essential facilities </a:t>
            </a:r>
            <a:r>
              <a:rPr lang="en-US" dirty="0" smtClean="0">
                <a:latin typeface="Calibri" panose="020F0502020204030204" pitchFamily="34" charset="0"/>
                <a:cs typeface="Calibri" panose="020F0502020204030204" pitchFamily="34" charset="0"/>
              </a:rPr>
              <a:t>doctrine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the 1973 </a:t>
            </a:r>
            <a:r>
              <a:rPr lang="en-US" i="1" dirty="0">
                <a:latin typeface="Calibri" panose="020F0502020204030204" pitchFamily="34" charset="0"/>
                <a:cs typeface="Calibri" panose="020F0502020204030204" pitchFamily="34" charset="0"/>
              </a:rPr>
              <a:t>Otter Tail Power Co. v. United States </a:t>
            </a:r>
            <a:r>
              <a:rPr lang="en-US" dirty="0">
                <a:latin typeface="Calibri" panose="020F0502020204030204" pitchFamily="34" charset="0"/>
                <a:cs typeface="Calibri" panose="020F0502020204030204" pitchFamily="34" charset="0"/>
              </a:rPr>
              <a:t>case and the 2004 </a:t>
            </a:r>
            <a:r>
              <a:rPr lang="en-US" i="1" dirty="0">
                <a:latin typeface="Calibri" panose="020F0502020204030204" pitchFamily="34" charset="0"/>
                <a:cs typeface="Calibri" panose="020F0502020204030204" pitchFamily="34" charset="0"/>
              </a:rPr>
              <a:t>Verizon Communications, Inc. v. Law Offices of Curtis V. </a:t>
            </a:r>
            <a:r>
              <a:rPr lang="en-US" i="1" dirty="0" err="1">
                <a:latin typeface="Calibri" panose="020F0502020204030204" pitchFamily="34" charset="0"/>
                <a:cs typeface="Calibri" panose="020F0502020204030204" pitchFamily="34" charset="0"/>
              </a:rPr>
              <a:t>Trinko</a:t>
            </a:r>
            <a:r>
              <a:rPr lang="en-US" i="1" dirty="0">
                <a:latin typeface="Calibri" panose="020F0502020204030204" pitchFamily="34" charset="0"/>
                <a:cs typeface="Calibri" panose="020F0502020204030204" pitchFamily="34" charset="0"/>
              </a:rPr>
              <a:t> LLP</a:t>
            </a:r>
            <a:r>
              <a:rPr lang="en-US" dirty="0">
                <a:latin typeface="Calibri" panose="020F0502020204030204" pitchFamily="34" charset="0"/>
                <a:cs typeface="Calibri" panose="020F0502020204030204" pitchFamily="34" charset="0"/>
              </a:rPr>
              <a:t> case</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7848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341923"/>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Intellectual Property Rights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Intel and I</a:t>
            </a:r>
            <a:r>
              <a:rPr lang="en-US" sz="2400" dirty="0" smtClean="0">
                <a:solidFill>
                  <a:schemeClr val="tx1"/>
                </a:solidFill>
                <a:latin typeface="Calibri" panose="020F0502020204030204" pitchFamily="34" charset="0"/>
                <a:cs typeface="Calibri" panose="020F0502020204030204" pitchFamily="34" charset="0"/>
              </a:rPr>
              <a:t>ntergraph</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CFAD334A-99B1-446D-ABEC-A41DDFCE6B48}"/>
              </a:ext>
            </a:extLst>
          </p:cNvPr>
          <p:cNvSpPr txBox="1">
            <a:spLocks/>
          </p:cNvSpPr>
          <p:nvPr/>
        </p:nvSpPr>
        <p:spPr>
          <a:xfrm>
            <a:off x="650958" y="1740877"/>
            <a:ext cx="8596668" cy="41148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basis for intellectual property rights (such as patents and copyrights) is to reward innovators with a temporary </a:t>
            </a:r>
            <a:r>
              <a:rPr lang="en-US" dirty="0" smtClean="0">
                <a:latin typeface="Calibri" panose="020F0502020204030204" pitchFamily="34" charset="0"/>
                <a:cs typeface="Calibri" panose="020F0502020204030204" pitchFamily="34" charset="0"/>
              </a:rPr>
              <a:t>monopoly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Intellectual </a:t>
            </a:r>
            <a:r>
              <a:rPr lang="en-US" dirty="0">
                <a:latin typeface="Calibri" panose="020F0502020204030204" pitchFamily="34" charset="0"/>
                <a:cs typeface="Calibri" panose="020F0502020204030204" pitchFamily="34" charset="0"/>
              </a:rPr>
              <a:t>property rights were at the center of a highly publicized case against Intel in the late </a:t>
            </a:r>
            <a:r>
              <a:rPr lang="en-US" dirty="0" smtClean="0">
                <a:latin typeface="Calibri" panose="020F0502020204030204" pitchFamily="34" charset="0"/>
                <a:cs typeface="Calibri" panose="020F0502020204030204" pitchFamily="34" charset="0"/>
              </a:rPr>
              <a:t>1990s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Though </a:t>
            </a:r>
            <a:r>
              <a:rPr lang="en-US" dirty="0">
                <a:latin typeface="Calibri" panose="020F0502020204030204" pitchFamily="34" charset="0"/>
                <a:cs typeface="Calibri" panose="020F0502020204030204" pitchFamily="34" charset="0"/>
              </a:rPr>
              <a:t>this case fell outside the realm of the Sherman Act, the Court did note that mandated access to intellectual property may be imposed where the defendant has demonstrated anticompetitive intent in refusing to license access to </a:t>
            </a:r>
            <a:r>
              <a:rPr lang="en-US" dirty="0" smtClean="0">
                <a:latin typeface="Calibri" panose="020F0502020204030204" pitchFamily="34" charset="0"/>
                <a:cs typeface="Calibri" panose="020F0502020204030204" pitchFamily="34" charset="0"/>
              </a:rPr>
              <a:t>it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008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20077"/>
            <a:ext cx="8596668" cy="101306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Intellectual Property Rights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Reverse payments and pay-to-delay</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1A2CAAB0-0B6F-4085-85A2-3AB4F83FF7F8}"/>
              </a:ext>
            </a:extLst>
          </p:cNvPr>
          <p:cNvSpPr txBox="1">
            <a:spLocks/>
          </p:cNvSpPr>
          <p:nvPr/>
        </p:nvSpPr>
        <p:spPr>
          <a:xfrm>
            <a:off x="650958" y="1450730"/>
            <a:ext cx="8596668" cy="47302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details of the 2013 </a:t>
            </a:r>
            <a:r>
              <a:rPr lang="en-US" i="1" dirty="0">
                <a:latin typeface="Calibri" panose="020F0502020204030204" pitchFamily="34" charset="0"/>
                <a:cs typeface="Calibri" panose="020F0502020204030204" pitchFamily="34" charset="0"/>
              </a:rPr>
              <a:t>FTC v. Actavis </a:t>
            </a:r>
            <a:r>
              <a:rPr lang="en-US" dirty="0">
                <a:latin typeface="Calibri" panose="020F0502020204030204" pitchFamily="34" charset="0"/>
                <a:cs typeface="Calibri" panose="020F0502020204030204" pitchFamily="34" charset="0"/>
              </a:rPr>
              <a:t>case in which the Supreme </a:t>
            </a:r>
            <a:r>
              <a:rPr lang="en-US" dirty="0" smtClean="0">
                <a:latin typeface="Calibri" panose="020F0502020204030204" pitchFamily="34" charset="0"/>
                <a:cs typeface="Calibri" panose="020F0502020204030204" pitchFamily="34" charset="0"/>
              </a:rPr>
              <a:t>Court established </a:t>
            </a:r>
            <a:r>
              <a:rPr lang="en-US" dirty="0">
                <a:latin typeface="Calibri" panose="020F0502020204030204" pitchFamily="34" charset="0"/>
                <a:cs typeface="Calibri" panose="020F0502020204030204" pitchFamily="34" charset="0"/>
              </a:rPr>
              <a:t>an important precedent regarding the boundary between antitrust law and patent </a:t>
            </a:r>
            <a:r>
              <a:rPr lang="en-US" dirty="0" smtClean="0">
                <a:latin typeface="Calibri" panose="020F0502020204030204" pitchFamily="34" charset="0"/>
                <a:cs typeface="Calibri" panose="020F0502020204030204" pitchFamily="34" charset="0"/>
              </a:rPr>
              <a:t>law</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defining features of a reverse-payment case are that the patentee provides a payment to the alleged infringer, and the latter agrees to delay its entry into the </a:t>
            </a:r>
            <a:r>
              <a:rPr lang="en-US" dirty="0" smtClean="0">
                <a:latin typeface="Calibri" panose="020F0502020204030204" pitchFamily="34" charset="0"/>
                <a:cs typeface="Calibri" panose="020F0502020204030204" pitchFamily="34" charset="0"/>
              </a:rPr>
              <a:t>market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Consider </a:t>
            </a:r>
            <a:r>
              <a:rPr lang="en-US" dirty="0">
                <a:latin typeface="Calibri" panose="020F0502020204030204" pitchFamily="34" charset="0"/>
                <a:cs typeface="Calibri" panose="020F0502020204030204" pitchFamily="34" charset="0"/>
              </a:rPr>
              <a:t>the impact of settlement on consumer </a:t>
            </a:r>
            <a:r>
              <a:rPr lang="en-US" dirty="0" smtClean="0">
                <a:latin typeface="Calibri" panose="020F0502020204030204" pitchFamily="34" charset="0"/>
                <a:cs typeface="Calibri" panose="020F0502020204030204" pitchFamily="34" charset="0"/>
              </a:rPr>
              <a:t>welfare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If </a:t>
            </a:r>
            <a:r>
              <a:rPr lang="en-US" dirty="0">
                <a:latin typeface="Calibri" panose="020F0502020204030204" pitchFamily="34" charset="0"/>
                <a:cs typeface="Calibri" panose="020F0502020204030204" pitchFamily="34" charset="0"/>
              </a:rPr>
              <a:t>the patent owner made a reserve payment and if the reverse payment (net of any benefits) exceeds litigation costs, then settlement should be deemed unlawful because it results in consumer </a:t>
            </a:r>
            <a:r>
              <a:rPr lang="en-US" dirty="0" smtClean="0">
                <a:latin typeface="Calibri" panose="020F0502020204030204" pitchFamily="34" charset="0"/>
                <a:cs typeface="Calibri" panose="020F0502020204030204" pitchFamily="34" charset="0"/>
              </a:rPr>
              <a:t>harm</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1055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82600"/>
            <a:ext cx="8596668" cy="6604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Kodak and Monopoly Power in Aftermarkets</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F926BA5C-C109-47E9-8D06-F2745905BE48}"/>
              </a:ext>
            </a:extLst>
          </p:cNvPr>
          <p:cNvSpPr txBox="1">
            <a:spLocks/>
          </p:cNvSpPr>
          <p:nvPr/>
        </p:nvSpPr>
        <p:spPr>
          <a:xfrm>
            <a:off x="650958" y="1450730"/>
            <a:ext cx="8596668" cy="492467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timeline for the </a:t>
            </a:r>
            <a:r>
              <a:rPr lang="en-US" i="1" dirty="0">
                <a:latin typeface="Calibri" panose="020F0502020204030204" pitchFamily="34" charset="0"/>
                <a:cs typeface="Calibri" panose="020F0502020204030204" pitchFamily="34" charset="0"/>
              </a:rPr>
              <a:t>Eastman Kodak v. Image Technical Services </a:t>
            </a:r>
            <a:r>
              <a:rPr lang="en-US" dirty="0">
                <a:latin typeface="Calibri" panose="020F0502020204030204" pitchFamily="34" charset="0"/>
                <a:cs typeface="Calibri" panose="020F0502020204030204" pitchFamily="34" charset="0"/>
              </a:rPr>
              <a:t>case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Key Things to Know</a:t>
            </a:r>
          </a:p>
          <a:p>
            <a:pPr lvl="1"/>
            <a:r>
              <a:rPr lang="en-US" dirty="0">
                <a:latin typeface="Calibri" panose="020F0502020204030204" pitchFamily="34" charset="0"/>
                <a:cs typeface="Calibri" panose="020F0502020204030204" pitchFamily="34" charset="0"/>
              </a:rPr>
              <a:t>An aftermarket and its three components</a:t>
            </a:r>
          </a:p>
          <a:p>
            <a:pPr lvl="1"/>
            <a:r>
              <a:rPr lang="en-US" dirty="0">
                <a:latin typeface="Calibri" panose="020F0502020204030204" pitchFamily="34" charset="0"/>
                <a:cs typeface="Calibri" panose="020F0502020204030204" pitchFamily="34" charset="0"/>
              </a:rPr>
              <a:t>Lock-in</a:t>
            </a:r>
          </a:p>
          <a:p>
            <a:pPr lvl="1"/>
            <a:r>
              <a:rPr lang="en-US" dirty="0">
                <a:latin typeface="Calibri" panose="020F0502020204030204" pitchFamily="34" charset="0"/>
                <a:cs typeface="Calibri" panose="020F0502020204030204" pitchFamily="34" charset="0"/>
              </a:rPr>
              <a:t>Switching costs</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question of </a:t>
            </a:r>
            <a:r>
              <a:rPr lang="en-US" dirty="0" smtClean="0">
                <a:latin typeface="Calibri" panose="020F0502020204030204" pitchFamily="34" charset="0"/>
                <a:cs typeface="Calibri" panose="020F0502020204030204" pitchFamily="34" charset="0"/>
              </a:rPr>
              <a:t>whether </a:t>
            </a:r>
            <a:r>
              <a:rPr lang="en-US" dirty="0">
                <a:latin typeface="Calibri" panose="020F0502020204030204" pitchFamily="34" charset="0"/>
                <a:cs typeface="Calibri" panose="020F0502020204030204" pitchFamily="34" charset="0"/>
              </a:rPr>
              <a:t>a firm that has minimal market power in the primary market (for example, equipment) can have extensive market power in the aftermarket (for example, service</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Then consider a scenario in which a firm does not commit to </a:t>
            </a:r>
            <a:r>
              <a:rPr lang="en-US" dirty="0" smtClean="0">
                <a:latin typeface="Calibri" panose="020F0502020204030204" pitchFamily="34" charset="0"/>
                <a:cs typeface="Calibri" panose="020F0502020204030204" pitchFamily="34" charset="0"/>
              </a:rPr>
              <a:t>its </a:t>
            </a:r>
            <a:r>
              <a:rPr lang="en-US" dirty="0">
                <a:latin typeface="Calibri" panose="020F0502020204030204" pitchFamily="34" charset="0"/>
                <a:cs typeface="Calibri" panose="020F0502020204030204" pitchFamily="34" charset="0"/>
              </a:rPr>
              <a:t>service price at the time the customer is purchasing the </a:t>
            </a:r>
            <a:r>
              <a:rPr lang="en-US" dirty="0" smtClean="0">
                <a:latin typeface="Calibri" panose="020F0502020204030204" pitchFamily="34" charset="0"/>
                <a:cs typeface="Calibri" panose="020F0502020204030204" pitchFamily="34" charset="0"/>
              </a:rPr>
              <a:t>equipment</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endParaRPr lang="en-US" i="1" dirty="0">
              <a:latin typeface="Calibri" panose="020F0502020204030204" pitchFamily="34" charset="0"/>
              <a:cs typeface="Calibri" panose="020F0502020204030204" pitchFamily="34" charset="0"/>
            </a:endParaRPr>
          </a:p>
          <a:p>
            <a:endParaRPr lang="en-US"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537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07936" y="210038"/>
            <a:ext cx="9372273" cy="1926492"/>
          </a:xfrm>
        </p:spPr>
        <p:txBody>
          <a:bodyPr>
            <a:normAutofit/>
          </a:bodyPr>
          <a:lstStyle/>
          <a:p>
            <a:r>
              <a:rPr lang="en-US" dirty="0">
                <a:solidFill>
                  <a:schemeClr val="tx1"/>
                </a:solidFill>
                <a:latin typeface="Calibri" panose="020F0502020204030204" pitchFamily="34" charset="0"/>
                <a:cs typeface="Calibri" panose="020F0502020204030204" pitchFamily="34" charset="0"/>
              </a:rPr>
              <a:t>Price Discrimination and the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Robinson-Patman Act</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Theory of Price Discrimination</a:t>
            </a:r>
            <a:endParaRPr lang="en-US" dirty="0">
              <a:solidFill>
                <a:schemeClr val="tx1"/>
              </a:solidFill>
            </a:endParaRPr>
          </a:p>
        </p:txBody>
      </p:sp>
      <p:sp>
        <p:nvSpPr>
          <p:cNvPr id="3" name="Content Placeholder 2">
            <a:extLst>
              <a:ext uri="{FF2B5EF4-FFF2-40B4-BE49-F238E27FC236}">
                <a16:creationId xmlns="" xmlns:a16="http://schemas.microsoft.com/office/drawing/2014/main" id="{10432116-B7C8-4068-B7E7-FA687B6FE7F8}"/>
              </a:ext>
            </a:extLst>
          </p:cNvPr>
          <p:cNvSpPr txBox="1">
            <a:spLocks/>
          </p:cNvSpPr>
          <p:nvPr/>
        </p:nvSpPr>
        <p:spPr>
          <a:xfrm>
            <a:off x="607936" y="2022230"/>
            <a:ext cx="8596668" cy="421151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Robinson-Patman Act: passed during the Great Depression with the design </a:t>
            </a:r>
            <a:r>
              <a:rPr lang="en-US" dirty="0" smtClean="0">
                <a:latin typeface="Calibri" panose="020F0502020204030204" pitchFamily="34" charset="0"/>
                <a:cs typeface="Calibri" panose="020F0502020204030204" pitchFamily="34" charset="0"/>
              </a:rPr>
              <a:t>to </a:t>
            </a:r>
            <a:r>
              <a:rPr lang="en-US" dirty="0">
                <a:latin typeface="Calibri" panose="020F0502020204030204" pitchFamily="34" charset="0"/>
                <a:cs typeface="Calibri" panose="020F0502020204030204" pitchFamily="34" charset="0"/>
              </a:rPr>
              <a:t>protect competitors, not competition</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it almost completely changes the definition of price discrimination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types of price discrimination: first-degree or perfect discrimination, second-degree discrimination, and third-degree discrimination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Kevlar example to understand the economics of third-degree discrimination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discrimination is to improve welfare, total output must increase</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i="1" dirty="0">
              <a:latin typeface="Calibri" panose="020F0502020204030204" pitchFamily="34" charset="0"/>
              <a:cs typeface="Calibri" panose="020F0502020204030204" pitchFamily="34" charset="0"/>
            </a:endParaRPr>
          </a:p>
          <a:p>
            <a:endParaRPr lang="en-US"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7560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350716"/>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Establishing Monopolization Claims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Measuring Monopoly Power</a:t>
            </a:r>
            <a:endParaRPr lang="en-US" dirty="0">
              <a:solidFill>
                <a:schemeClr val="tx1"/>
              </a:solidFill>
            </a:endParaRPr>
          </a:p>
        </p:txBody>
      </p:sp>
      <p:sp>
        <p:nvSpPr>
          <p:cNvPr id="3" name="Content Placeholder 2">
            <a:extLst>
              <a:ext uri="{FF2B5EF4-FFF2-40B4-BE49-F238E27FC236}">
                <a16:creationId xmlns="" xmlns:a16="http://schemas.microsoft.com/office/drawing/2014/main" id="{008E84AD-BC24-4C4A-A8CE-8ADD16B29365}"/>
              </a:ext>
            </a:extLst>
          </p:cNvPr>
          <p:cNvSpPr txBox="1">
            <a:spLocks/>
          </p:cNvSpPr>
          <p:nvPr/>
        </p:nvSpPr>
        <p:spPr>
          <a:xfrm>
            <a:off x="677334" y="1671516"/>
            <a:ext cx="8596668" cy="42379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law forbids the act of monopolizing and not monopoly </a:t>
            </a:r>
            <a:r>
              <a:rPr lang="en-US" dirty="0" smtClean="0">
                <a:latin typeface="Calibri" panose="020F0502020204030204" pitchFamily="34" charset="0"/>
                <a:cs typeface="Calibri" panose="020F0502020204030204" pitchFamily="34" charset="0"/>
              </a:rPr>
              <a:t>itself</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two parts to establishing guilt on monopolization cases are inherent effect and intent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Lerner index</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1956 </a:t>
            </a:r>
            <a:r>
              <a:rPr lang="en-US" i="1" dirty="0">
                <a:latin typeface="Calibri" panose="020F0502020204030204" pitchFamily="34" charset="0"/>
                <a:cs typeface="Calibri" panose="020F0502020204030204" pitchFamily="34" charset="0"/>
              </a:rPr>
              <a:t>Cellophane</a:t>
            </a:r>
            <a:r>
              <a:rPr lang="en-US" dirty="0">
                <a:latin typeface="Calibri" panose="020F0502020204030204" pitchFamily="34" charset="0"/>
                <a:cs typeface="Calibri" panose="020F0502020204030204" pitchFamily="34" charset="0"/>
              </a:rPr>
              <a:t> case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Franklin Fisher: </a:t>
            </a:r>
            <a:r>
              <a:rPr lang="en-US" dirty="0" smtClean="0">
                <a:latin typeface="Calibri" panose="020F0502020204030204" pitchFamily="34" charset="0"/>
                <a:cs typeface="Calibri" panose="020F0502020204030204" pitchFamily="34" charset="0"/>
              </a:rPr>
              <a:t>argued </a:t>
            </a:r>
            <a:r>
              <a:rPr lang="en-US" dirty="0">
                <a:latin typeface="Calibri" panose="020F0502020204030204" pitchFamily="34" charset="0"/>
                <a:cs typeface="Calibri" panose="020F0502020204030204" pitchFamily="34" charset="0"/>
              </a:rPr>
              <a:t>that the tendency of antitrust cases to be focused on determining the relevant market is often seriously </a:t>
            </a:r>
            <a:r>
              <a:rPr lang="en-US" dirty="0" smtClean="0">
                <a:latin typeface="Calibri" panose="020F0502020204030204" pitchFamily="34" charset="0"/>
                <a:cs typeface="Calibri" panose="020F0502020204030204" pitchFamily="34" charset="0"/>
              </a:rPr>
              <a:t>misleading</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570522"/>
            <a:ext cx="8596668" cy="89779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Cases</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9381B037-3EF5-447A-A510-22142351DC1A}"/>
              </a:ext>
            </a:extLst>
          </p:cNvPr>
          <p:cNvSpPr txBox="1">
            <a:spLocks/>
          </p:cNvSpPr>
          <p:nvPr/>
        </p:nvSpPr>
        <p:spPr>
          <a:xfrm>
            <a:off x="677334" y="1565032"/>
            <a:ext cx="8596668" cy="415876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Robinson</a:t>
            </a:r>
            <a:r>
              <a:rPr lang="en-US" dirty="0">
                <a:latin typeface="Calibri" panose="020F0502020204030204" pitchFamily="34" charset="0"/>
                <a:cs typeface="Calibri" panose="020F0502020204030204" pitchFamily="34" charset="0"/>
              </a:rPr>
              <a:t>-Patman cases generally involve either primary-line discrimination or secondary-line </a:t>
            </a:r>
            <a:r>
              <a:rPr lang="en-US" dirty="0" smtClean="0">
                <a:latin typeface="Calibri" panose="020F0502020204030204" pitchFamily="34" charset="0"/>
                <a:cs typeface="Calibri" panose="020F0502020204030204" pitchFamily="34" charset="0"/>
              </a:rPr>
              <a:t>discrimination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primary-line case known as </a:t>
            </a:r>
            <a:r>
              <a:rPr lang="en-US" i="1" dirty="0">
                <a:latin typeface="Calibri" panose="020F0502020204030204" pitchFamily="34" charset="0"/>
                <a:cs typeface="Calibri" panose="020F0502020204030204" pitchFamily="34" charset="0"/>
              </a:rPr>
              <a:t>Utah Pie</a:t>
            </a:r>
          </a:p>
          <a:p>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Then consider the 1948 secondary-line case </a:t>
            </a:r>
            <a:r>
              <a:rPr lang="en-US" i="1" dirty="0">
                <a:latin typeface="Calibri" panose="020F0502020204030204" pitchFamily="34" charset="0"/>
                <a:cs typeface="Calibri" panose="020F0502020204030204" pitchFamily="34" charset="0"/>
              </a:rPr>
              <a:t>Morton Salt</a:t>
            </a:r>
          </a:p>
          <a:p>
            <a:endParaRPr lang="en-US" i="1"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Although </a:t>
            </a:r>
            <a:r>
              <a:rPr lang="en-US" dirty="0">
                <a:latin typeface="Calibri" panose="020F0502020204030204" pitchFamily="34" charset="0"/>
                <a:cs typeface="Calibri" panose="020F0502020204030204" pitchFamily="34" charset="0"/>
              </a:rPr>
              <a:t>economic analysis reveals that there are cases in which prohibiting price discrimination is socially beneficial, in many cases it should not be </a:t>
            </a:r>
            <a:r>
              <a:rPr lang="en-US" dirty="0" smtClean="0">
                <a:latin typeface="Calibri" panose="020F0502020204030204" pitchFamily="34" charset="0"/>
                <a:cs typeface="Calibri" panose="020F0502020204030204" pitchFamily="34" charset="0"/>
              </a:rPr>
              <a:t>prohibited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2124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3808E-69B9-4996-84BF-F9E22B8BBE02}"/>
              </a:ext>
            </a:extLst>
          </p:cNvPr>
          <p:cNvSpPr>
            <a:spLocks noGrp="1"/>
          </p:cNvSpPr>
          <p:nvPr>
            <p:ph type="title"/>
          </p:nvPr>
        </p:nvSpPr>
        <p:spPr>
          <a:xfrm>
            <a:off x="677334" y="627185"/>
            <a:ext cx="8596668" cy="1320800"/>
          </a:xfrm>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 xmlns:a16="http://schemas.microsoft.com/office/drawing/2014/main" id="{105256A0-1638-49F2-94C4-C5CA8CBB4DC1}"/>
              </a:ext>
            </a:extLst>
          </p:cNvPr>
          <p:cNvSpPr>
            <a:spLocks noGrp="1"/>
          </p:cNvSpPr>
          <p:nvPr>
            <p:ph idx="1"/>
          </p:nvPr>
        </p:nvSpPr>
        <p:spPr>
          <a:xfrm>
            <a:off x="677334" y="1729156"/>
            <a:ext cx="8596668" cy="4021014"/>
          </a:xfrm>
        </p:spPr>
        <p:txBody>
          <a:bodyPr>
            <a:normAutofit/>
          </a:body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this chapter we have reviewed the evolution of antitrust case law regarding </a:t>
            </a:r>
            <a:r>
              <a:rPr lang="en-US" dirty="0" smtClean="0">
                <a:latin typeface="Calibri" panose="020F0502020204030204" pitchFamily="34" charset="0"/>
                <a:cs typeface="Calibri" panose="020F0502020204030204" pitchFamily="34" charset="0"/>
              </a:rPr>
              <a:t>monopolization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changes in court requirements were reflected in key cases such as </a:t>
            </a:r>
            <a:r>
              <a:rPr lang="en-US" i="1" dirty="0">
                <a:latin typeface="Calibri" panose="020F0502020204030204" pitchFamily="34" charset="0"/>
                <a:cs typeface="Calibri" panose="020F0502020204030204" pitchFamily="34" charset="0"/>
              </a:rPr>
              <a:t>Standard Oil</a:t>
            </a:r>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United Shoe Machinery</a:t>
            </a:r>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Brooke</a:t>
            </a:r>
            <a:r>
              <a:rPr lang="en-US" dirty="0">
                <a:latin typeface="Calibri" panose="020F0502020204030204" pitchFamily="34" charset="0"/>
                <a:cs typeface="Calibri" panose="020F0502020204030204" pitchFamily="34" charset="0"/>
              </a:rPr>
              <a:t>, and </a:t>
            </a:r>
            <a:r>
              <a:rPr lang="en-US" i="1" dirty="0">
                <a:latin typeface="Calibri" panose="020F0502020204030204" pitchFamily="34" charset="0"/>
                <a:cs typeface="Calibri" panose="020F0502020204030204" pitchFamily="34" charset="0"/>
              </a:rPr>
              <a:t>Kodak</a:t>
            </a:r>
          </a:p>
          <a:p>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Numerous </a:t>
            </a:r>
            <a:r>
              <a:rPr lang="en-US" dirty="0" smtClean="0">
                <a:latin typeface="Calibri" panose="020F0502020204030204" pitchFamily="34" charset="0"/>
                <a:cs typeface="Calibri" panose="020F0502020204030204" pitchFamily="34" charset="0"/>
              </a:rPr>
              <a:t>principles </a:t>
            </a:r>
            <a:r>
              <a:rPr lang="en-US" dirty="0">
                <a:latin typeface="Calibri" panose="020F0502020204030204" pitchFamily="34" charset="0"/>
                <a:cs typeface="Calibri" panose="020F0502020204030204" pitchFamily="34" charset="0"/>
              </a:rPr>
              <a:t>regarding the establishment of a violation of Section 2 of the Sherman </a:t>
            </a:r>
            <a:r>
              <a:rPr lang="en-US" dirty="0" smtClean="0">
                <a:latin typeface="Calibri" panose="020F0502020204030204" pitchFamily="34" charset="0"/>
                <a:cs typeface="Calibri" panose="020F0502020204030204" pitchFamily="34" charset="0"/>
              </a:rPr>
              <a:t>Act </a:t>
            </a:r>
            <a:r>
              <a:rPr lang="en-US" dirty="0">
                <a:latin typeface="Calibri" panose="020F0502020204030204" pitchFamily="34" charset="0"/>
                <a:cs typeface="Calibri" panose="020F0502020204030204" pitchFamily="34" charset="0"/>
              </a:rPr>
              <a:t>were established</a:t>
            </a: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635907"/>
            <a:ext cx="8596668" cy="871416"/>
          </a:xfrm>
        </p:spPr>
        <p:txBody>
          <a:bodyPr/>
          <a:lstStyle/>
          <a:p>
            <a:r>
              <a:rPr lang="en-US" sz="2800" dirty="0">
                <a:solidFill>
                  <a:schemeClr val="tx1"/>
                </a:solidFill>
                <a:latin typeface="Calibri" panose="020F0502020204030204" pitchFamily="34" charset="0"/>
                <a:cs typeface="Calibri" panose="020F0502020204030204" pitchFamily="34" charset="0"/>
              </a:rPr>
              <a:t>Assessing Intent to Monopolize</a:t>
            </a:r>
            <a:endParaRPr lang="en-US" dirty="0">
              <a:solidFill>
                <a:schemeClr val="tx1"/>
              </a:solidFill>
            </a:endParaRPr>
          </a:p>
        </p:txBody>
      </p:sp>
      <p:sp>
        <p:nvSpPr>
          <p:cNvPr id="3" name="Content Placeholder 2">
            <a:extLst>
              <a:ext uri="{FF2B5EF4-FFF2-40B4-BE49-F238E27FC236}">
                <a16:creationId xmlns="" xmlns:a16="http://schemas.microsoft.com/office/drawing/2014/main" id="{0FC17EF0-F667-4EA9-A27A-AC0D0F7DF90D}"/>
              </a:ext>
            </a:extLst>
          </p:cNvPr>
          <p:cNvSpPr txBox="1">
            <a:spLocks/>
          </p:cNvSpPr>
          <p:nvPr/>
        </p:nvSpPr>
        <p:spPr>
          <a:xfrm>
            <a:off x="677334" y="1944078"/>
            <a:ext cx="8596668" cy="360386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Determine </a:t>
            </a:r>
            <a:r>
              <a:rPr lang="en-US" dirty="0">
                <a:latin typeface="Calibri" panose="020F0502020204030204" pitchFamily="34" charset="0"/>
                <a:cs typeface="Calibri" panose="020F0502020204030204" pitchFamily="34" charset="0"/>
              </a:rPr>
              <a:t>whether the monopoly was acquired and/or maintained by practices that cannot qualify as superior efficiency or historic </a:t>
            </a:r>
            <a:r>
              <a:rPr lang="en-US" dirty="0" smtClean="0">
                <a:latin typeface="Calibri" panose="020F0502020204030204" pitchFamily="34" charset="0"/>
                <a:cs typeface="Calibri" panose="020F0502020204030204" pitchFamily="34" charset="0"/>
              </a:rPr>
              <a:t>accident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is difficult to distinguish predatory pricing from vigorous price competition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1960s example of the IBM computer system</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894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7334" y="324338"/>
            <a:ext cx="8596668" cy="1320800"/>
          </a:xfrm>
        </p:spPr>
        <p:txBody>
          <a:bodyPr>
            <a:normAutofit/>
          </a:bodyPr>
          <a:lstStyle/>
          <a:p>
            <a:r>
              <a:rPr lang="en-US" dirty="0">
                <a:solidFill>
                  <a:schemeClr val="tx1"/>
                </a:solidFill>
                <a:latin typeface="Calibri" panose="020F0502020204030204" pitchFamily="34" charset="0"/>
                <a:cs typeface="Calibri" panose="020F0502020204030204" pitchFamily="34" charset="0"/>
              </a:rPr>
              <a:t>Development of Antitrust Case Law</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1890–1940: Standard Oil and United States Steel</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F5CF68FA-A4D8-4CD9-883C-8186FFEC77AF}"/>
              </a:ext>
            </a:extLst>
          </p:cNvPr>
          <p:cNvSpPr txBox="1">
            <a:spLocks/>
          </p:cNvSpPr>
          <p:nvPr/>
        </p:nvSpPr>
        <p:spPr>
          <a:xfrm>
            <a:off x="677334" y="1645138"/>
            <a:ext cx="8596668" cy="433363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three distinct eras of Section 2 interpretation</a:t>
            </a:r>
          </a:p>
          <a:p>
            <a:pPr lvl="1"/>
            <a:r>
              <a:rPr lang="en-US" dirty="0">
                <a:latin typeface="Calibri" panose="020F0502020204030204" pitchFamily="34" charset="0"/>
                <a:cs typeface="Calibri" panose="020F0502020204030204" pitchFamily="34" charset="0"/>
              </a:rPr>
              <a:t>1) 1890–1940: courts required </a:t>
            </a:r>
            <a:r>
              <a:rPr lang="en-US" dirty="0" smtClean="0">
                <a:latin typeface="Calibri" panose="020F0502020204030204" pitchFamily="34" charset="0"/>
                <a:cs typeface="Calibri" panose="020F0502020204030204" pitchFamily="34" charset="0"/>
              </a:rPr>
              <a:t>evidence </a:t>
            </a:r>
            <a:r>
              <a:rPr lang="en-US" dirty="0">
                <a:latin typeface="Calibri" panose="020F0502020204030204" pitchFamily="34" charset="0"/>
                <a:cs typeface="Calibri" panose="020F0502020204030204" pitchFamily="34" charset="0"/>
              </a:rPr>
              <a:t>of abusive or predatory acts to show </a:t>
            </a:r>
            <a:r>
              <a:rPr lang="en-US" dirty="0" smtClean="0">
                <a:latin typeface="Calibri" panose="020F0502020204030204" pitchFamily="34" charset="0"/>
                <a:cs typeface="Calibri" panose="020F0502020204030204" pitchFamily="34" charset="0"/>
              </a:rPr>
              <a:t>intent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1945–1970: </a:t>
            </a:r>
            <a:r>
              <a:rPr lang="en-US" dirty="0" smtClean="0">
                <a:latin typeface="Calibri" panose="020F0502020204030204" pitchFamily="34" charset="0"/>
                <a:cs typeface="Calibri" panose="020F0502020204030204" pitchFamily="34" charset="0"/>
              </a:rPr>
              <a:t>courts </a:t>
            </a:r>
            <a:r>
              <a:rPr lang="en-US" dirty="0">
                <a:latin typeface="Calibri" panose="020F0502020204030204" pitchFamily="34" charset="0"/>
                <a:cs typeface="Calibri" panose="020F0502020204030204" pitchFamily="34" charset="0"/>
              </a:rPr>
              <a:t>did not require evidence of abusive acts to infer </a:t>
            </a:r>
            <a:r>
              <a:rPr lang="en-US" dirty="0" smtClean="0">
                <a:latin typeface="Calibri" panose="020F0502020204030204" pitchFamily="34" charset="0"/>
                <a:cs typeface="Calibri" panose="020F0502020204030204" pitchFamily="34" charset="0"/>
              </a:rPr>
              <a:t>intent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1970 to the present: courts are willing </a:t>
            </a:r>
            <a:r>
              <a:rPr lang="en-US" dirty="0" smtClean="0">
                <a:latin typeface="Calibri" panose="020F0502020204030204" pitchFamily="34" charset="0"/>
                <a:cs typeface="Calibri" panose="020F0502020204030204" pitchFamily="34" charset="0"/>
              </a:rPr>
              <a:t>to </a:t>
            </a:r>
            <a:r>
              <a:rPr lang="en-US" dirty="0">
                <a:latin typeface="Calibri" panose="020F0502020204030204" pitchFamily="34" charset="0"/>
                <a:cs typeface="Calibri" panose="020F0502020204030204" pitchFamily="34" charset="0"/>
              </a:rPr>
              <a:t>allow more aggressive practices by dominant firms without inferring intent to </a:t>
            </a:r>
            <a:r>
              <a:rPr lang="en-US" dirty="0" smtClean="0">
                <a:latin typeface="Calibri" panose="020F0502020204030204" pitchFamily="34" charset="0"/>
                <a:cs typeface="Calibri" panose="020F0502020204030204" pitchFamily="34" charset="0"/>
              </a:rPr>
              <a:t>monopolize</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significant 1911 Supreme Court decisions had to do with the Standard Oil Company, James B. Duke’s Tobacco Trust, and the United States Steel and its chairman Judge E. H. Gary</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Dominant </a:t>
            </a:r>
            <a:r>
              <a:rPr lang="en-US" dirty="0">
                <a:latin typeface="Calibri" panose="020F0502020204030204" pitchFamily="34" charset="0"/>
                <a:cs typeface="Calibri" panose="020F0502020204030204" pitchFamily="34" charset="0"/>
              </a:rPr>
              <a:t>firms would violate the Sherman Act’s Section 2 only if they engaged in predatory or aggressive acts toward </a:t>
            </a:r>
            <a:r>
              <a:rPr lang="en-US" dirty="0" smtClean="0">
                <a:latin typeface="Calibri" panose="020F0502020204030204" pitchFamily="34" charset="0"/>
                <a:cs typeface="Calibri" panose="020F0502020204030204" pitchFamily="34" charset="0"/>
              </a:rPr>
              <a:t>rivals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210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79670"/>
            <a:ext cx="8596668" cy="94175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1945–1970: Alcoa and United Shoe Machinery</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048B2CB7-E5B6-4AE6-A6A7-55518EFF6EA1}"/>
              </a:ext>
            </a:extLst>
          </p:cNvPr>
          <p:cNvSpPr txBox="1">
            <a:spLocks/>
          </p:cNvSpPr>
          <p:nvPr/>
        </p:nvSpPr>
        <p:spPr>
          <a:xfrm>
            <a:off x="650958" y="1635369"/>
            <a:ext cx="8596668" cy="433363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1945 case in which Circuit Judge Learned Hand asserted the Aluminum Company of America (Alcoa) </a:t>
            </a:r>
            <a:r>
              <a:rPr lang="en-US" dirty="0" smtClean="0">
                <a:latin typeface="Calibri" panose="020F0502020204030204" pitchFamily="34" charset="0"/>
                <a:cs typeface="Calibri" panose="020F0502020204030204" pitchFamily="34" charset="0"/>
              </a:rPr>
              <a:t>was </a:t>
            </a:r>
            <a:r>
              <a:rPr lang="en-US" dirty="0">
                <a:latin typeface="Calibri" panose="020F0502020204030204" pitchFamily="34" charset="0"/>
                <a:cs typeface="Calibri" panose="020F0502020204030204" pitchFamily="34" charset="0"/>
              </a:rPr>
              <a:t>guilty of illegal monopolization, even though it had engaged in none of the aggressive and predatory tactics that characterized earlier </a:t>
            </a:r>
            <a:r>
              <a:rPr lang="en-US" dirty="0" smtClean="0">
                <a:latin typeface="Calibri" panose="020F0502020204030204" pitchFamily="34" charset="0"/>
                <a:cs typeface="Calibri" panose="020F0502020204030204" pitchFamily="34" charset="0"/>
              </a:rPr>
              <a:t>convictions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Charles Hall: </a:t>
            </a:r>
            <a:r>
              <a:rPr lang="en-US" dirty="0" smtClean="0">
                <a:latin typeface="Calibri" panose="020F0502020204030204" pitchFamily="34" charset="0"/>
                <a:cs typeface="Calibri" panose="020F0502020204030204" pitchFamily="34" charset="0"/>
              </a:rPr>
              <a:t>invented </a:t>
            </a:r>
            <a:r>
              <a:rPr lang="en-US" dirty="0">
                <a:latin typeface="Calibri" panose="020F0502020204030204" pitchFamily="34" charset="0"/>
                <a:cs typeface="Calibri" panose="020F0502020204030204" pitchFamily="34" charset="0"/>
              </a:rPr>
              <a:t>a commercially feasible electrolytic process for converting alumina (concentrated aluminum oxide) into </a:t>
            </a:r>
            <a:r>
              <a:rPr lang="en-US" dirty="0" smtClean="0">
                <a:latin typeface="Calibri" panose="020F0502020204030204" pitchFamily="34" charset="0"/>
                <a:cs typeface="Calibri" panose="020F0502020204030204" pitchFamily="34" charset="0"/>
              </a:rPr>
              <a:t>aluminum </a:t>
            </a:r>
            <a:r>
              <a:rPr lang="en-US" dirty="0">
                <a:latin typeface="Calibri" panose="020F0502020204030204" pitchFamily="34" charset="0"/>
                <a:cs typeface="Calibri" panose="020F0502020204030204" pitchFamily="34" charset="0"/>
              </a:rPr>
              <a:t>in 1886</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1953 </a:t>
            </a:r>
            <a:r>
              <a:rPr lang="en-US" i="1" dirty="0">
                <a:latin typeface="Calibri" panose="020F0502020204030204" pitchFamily="34" charset="0"/>
                <a:cs typeface="Calibri" panose="020F0502020204030204" pitchFamily="34" charset="0"/>
              </a:rPr>
              <a:t>United States v. United Shoe Machinery Corp. </a:t>
            </a:r>
            <a:r>
              <a:rPr lang="en-US" dirty="0">
                <a:latin typeface="Calibri" panose="020F0502020204030204" pitchFamily="34" charset="0"/>
                <a:cs typeface="Calibri" panose="020F0502020204030204" pitchFamily="34" charset="0"/>
              </a:rPr>
              <a:t>case provided another important example of a business practice that indicated illegal monopolization by a dominant firm  </a:t>
            </a:r>
          </a:p>
        </p:txBody>
      </p:sp>
    </p:spTree>
    <p:extLst>
      <p:ext uri="{BB962C8B-B14F-4D97-AF65-F5344CB8AC3E}">
        <p14:creationId xmlns:p14="http://schemas.microsoft.com/office/powerpoint/2010/main" val="43260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567105"/>
            <a:ext cx="8596668" cy="9779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1970 to Present: Kodak, IBM, Microsoft, and Others</a:t>
            </a:r>
            <a:endParaRPr lang="en-US" sz="2800" dirty="0">
              <a:solidFill>
                <a:schemeClr val="tx1"/>
              </a:solidFill>
            </a:endParaRPr>
          </a:p>
        </p:txBody>
      </p:sp>
      <p:sp>
        <p:nvSpPr>
          <p:cNvPr id="3" name="Content Placeholder 2">
            <a:extLst>
              <a:ext uri="{FF2B5EF4-FFF2-40B4-BE49-F238E27FC236}">
                <a16:creationId xmlns="" xmlns:a16="http://schemas.microsoft.com/office/drawing/2014/main" id="{675D4B8D-BAB8-40C0-AB24-500340F783CB}"/>
              </a:ext>
            </a:extLst>
          </p:cNvPr>
          <p:cNvSpPr txBox="1">
            <a:spLocks/>
          </p:cNvSpPr>
          <p:nvPr/>
        </p:nvSpPr>
        <p:spPr>
          <a:xfrm>
            <a:off x="650958" y="1718896"/>
            <a:ext cx="8596668" cy="34202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IBM, Xerox, AT&amp;T, Microsoft, Intel, Kodak, and Kellogg all had big monopolization cases brought against them by antitrust agencies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a:t>
            </a:r>
            <a:r>
              <a:rPr lang="en-US" i="1" dirty="0">
                <a:latin typeface="Calibri" panose="020F0502020204030204" pitchFamily="34" charset="0"/>
                <a:cs typeface="Calibri" panose="020F0502020204030204" pitchFamily="34" charset="0"/>
              </a:rPr>
              <a:t>Berkey–Kodak </a:t>
            </a:r>
            <a:r>
              <a:rPr lang="en-US" dirty="0">
                <a:latin typeface="Calibri" panose="020F0502020204030204" pitchFamily="34" charset="0"/>
                <a:cs typeface="Calibri" panose="020F0502020204030204" pitchFamily="34" charset="0"/>
              </a:rPr>
              <a:t>case and the 1969 </a:t>
            </a:r>
            <a:r>
              <a:rPr lang="en-US" i="1" dirty="0">
                <a:latin typeface="Calibri" panose="020F0502020204030204" pitchFamily="34" charset="0"/>
                <a:cs typeface="Calibri" panose="020F0502020204030204" pitchFamily="34" charset="0"/>
              </a:rPr>
              <a:t>IBM</a:t>
            </a:r>
            <a:r>
              <a:rPr lang="en-US" dirty="0">
                <a:latin typeface="Calibri" panose="020F0502020204030204" pitchFamily="34" charset="0"/>
                <a:cs typeface="Calibri" panose="020F0502020204030204" pitchFamily="34" charset="0"/>
              </a:rPr>
              <a:t> case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consent decree is a negotiated settlement between the two parties that is subject to court </a:t>
            </a:r>
            <a:r>
              <a:rPr lang="en-US" dirty="0" smtClean="0">
                <a:latin typeface="Calibri" panose="020F0502020204030204" pitchFamily="34" charset="0"/>
                <a:cs typeface="Calibri" panose="020F0502020204030204" pitchFamily="34" charset="0"/>
              </a:rPr>
              <a:t>approval</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781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398096"/>
            <a:ext cx="8596668" cy="859204"/>
          </a:xfrm>
        </p:spPr>
        <p:txBody>
          <a:bodyPr/>
          <a:lstStyle/>
          <a:p>
            <a:r>
              <a:rPr lang="en-US" dirty="0">
                <a:solidFill>
                  <a:schemeClr val="tx1"/>
                </a:solidFill>
                <a:latin typeface="Calibri" panose="020F0502020204030204" pitchFamily="34" charset="0"/>
                <a:cs typeface="Calibri" panose="020F0502020204030204" pitchFamily="34" charset="0"/>
              </a:rPr>
              <a:t>Predatory Pricing</a:t>
            </a:r>
            <a:endParaRPr lang="en-US" dirty="0">
              <a:solidFill>
                <a:schemeClr val="tx1"/>
              </a:solidFill>
            </a:endParaRPr>
          </a:p>
        </p:txBody>
      </p:sp>
      <p:sp>
        <p:nvSpPr>
          <p:cNvPr id="3" name="Content Placeholder 2">
            <a:extLst>
              <a:ext uri="{FF2B5EF4-FFF2-40B4-BE49-F238E27FC236}">
                <a16:creationId xmlns="" xmlns:a16="http://schemas.microsoft.com/office/drawing/2014/main" id="{ACD6D86E-73D3-4A21-BEE7-EAFE14A18409}"/>
              </a:ext>
            </a:extLst>
          </p:cNvPr>
          <p:cNvSpPr txBox="1">
            <a:spLocks/>
          </p:cNvSpPr>
          <p:nvPr/>
        </p:nvSpPr>
        <p:spPr>
          <a:xfrm>
            <a:off x="650958" y="1257300"/>
            <a:ext cx="8596668" cy="496325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Examine the 1994 competition between Frontier Airlines and United Airlines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various definitions of predatory pricing; one defines it </a:t>
            </a:r>
            <a:r>
              <a:rPr lang="en-US" dirty="0" smtClean="0">
                <a:latin typeface="Calibri" panose="020F0502020204030204" pitchFamily="34" charset="0"/>
                <a:cs typeface="Calibri" panose="020F0502020204030204" pitchFamily="34" charset="0"/>
              </a:rPr>
              <a:t>as </a:t>
            </a:r>
            <a:r>
              <a:rPr lang="en-US" dirty="0">
                <a:latin typeface="Calibri" panose="020F0502020204030204" pitchFamily="34" charset="0"/>
                <a:cs typeface="Calibri" panose="020F0502020204030204" pitchFamily="34" charset="0"/>
              </a:rPr>
              <a:t>a price designed to induce an equal or more efficient firm to exit</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but is a problematic definition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real issues of predatory pricing: (1) </a:t>
            </a:r>
            <a:r>
              <a:rPr lang="en-US" dirty="0" smtClean="0">
                <a:latin typeface="Calibri" panose="020F0502020204030204" pitchFamily="34" charset="0"/>
                <a:cs typeface="Calibri" panose="020F0502020204030204" pitchFamily="34" charset="0"/>
              </a:rPr>
              <a:t>When </a:t>
            </a:r>
            <a:r>
              <a:rPr lang="en-US" dirty="0">
                <a:latin typeface="Calibri" panose="020F0502020204030204" pitchFamily="34" charset="0"/>
                <a:cs typeface="Calibri" panose="020F0502020204030204" pitchFamily="34" charset="0"/>
              </a:rPr>
              <a:t>is it that an incumbent firm’s current price can influence entry and </a:t>
            </a:r>
            <a:r>
              <a:rPr lang="en-US" dirty="0" smtClean="0">
                <a:latin typeface="Calibri" panose="020F0502020204030204" pitchFamily="34" charset="0"/>
                <a:cs typeface="Calibri" panose="020F0502020204030204" pitchFamily="34" charset="0"/>
              </a:rPr>
              <a:t>exit?; </a:t>
            </a:r>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Presuming </a:t>
            </a:r>
            <a:r>
              <a:rPr lang="en-US" dirty="0">
                <a:latin typeface="Calibri" panose="020F0502020204030204" pitchFamily="34" charset="0"/>
                <a:cs typeface="Calibri" panose="020F0502020204030204" pitchFamily="34" charset="0"/>
              </a:rPr>
              <a:t>that predatory pricing can </a:t>
            </a:r>
            <a:r>
              <a:rPr lang="en-US" dirty="0" smtClean="0">
                <a:latin typeface="Calibri" panose="020F0502020204030204" pitchFamily="34" charset="0"/>
                <a:cs typeface="Calibri" panose="020F0502020204030204" pitchFamily="34" charset="0"/>
              </a:rPr>
              <a:t>“work,” </a:t>
            </a:r>
            <a:r>
              <a:rPr lang="en-US" dirty="0">
                <a:latin typeface="Calibri" panose="020F0502020204030204" pitchFamily="34" charset="0"/>
                <a:cs typeface="Calibri" panose="020F0502020204030204" pitchFamily="34" charset="0"/>
              </a:rPr>
              <a:t>when is it optimal for an incumbent firm to use it</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At </a:t>
            </a:r>
            <a:r>
              <a:rPr lang="en-US" dirty="0">
                <a:latin typeface="Calibri" panose="020F0502020204030204" pitchFamily="34" charset="0"/>
                <a:cs typeface="Calibri" panose="020F0502020204030204" pitchFamily="34" charset="0"/>
              </a:rPr>
              <a:t>the heart of the issue of the optimality of predatory pricing is a simple </a:t>
            </a:r>
            <a:r>
              <a:rPr lang="en-US" dirty="0" err="1">
                <a:latin typeface="Calibri" panose="020F0502020204030204" pitchFamily="34" charset="0"/>
                <a:cs typeface="Calibri" panose="020F0502020204030204" pitchFamily="34" charset="0"/>
              </a:rPr>
              <a:t>intertemporal</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tradeoff</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Demonstrative market, recoupment market, and predatory pricing as the “black hole” of antitrust</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291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315546"/>
            <a:ext cx="8596668" cy="1161562"/>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Theories of Predatory Pricing</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Standard Oil and the claimed irrationality of predatory pricing</a:t>
            </a:r>
            <a:endParaRPr lang="en-US" sz="2700" dirty="0">
              <a:solidFill>
                <a:schemeClr val="tx1"/>
              </a:solidFill>
            </a:endParaRPr>
          </a:p>
        </p:txBody>
      </p:sp>
      <p:sp>
        <p:nvSpPr>
          <p:cNvPr id="3" name="Content Placeholder 2">
            <a:extLst>
              <a:ext uri="{FF2B5EF4-FFF2-40B4-BE49-F238E27FC236}">
                <a16:creationId xmlns="" xmlns:a16="http://schemas.microsoft.com/office/drawing/2014/main" id="{F5A6ECEC-D01F-43BD-9E26-810987CE41A7}"/>
              </a:ext>
            </a:extLst>
          </p:cNvPr>
          <p:cNvSpPr txBox="1">
            <a:spLocks/>
          </p:cNvSpPr>
          <p:nvPr/>
        </p:nvSpPr>
        <p:spPr>
          <a:xfrm>
            <a:off x="650958" y="1477108"/>
            <a:ext cx="8596668" cy="46863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famous late 1950s reexamination of the </a:t>
            </a:r>
            <a:r>
              <a:rPr lang="en-US" i="1" dirty="0">
                <a:latin typeface="Calibri" panose="020F0502020204030204" pitchFamily="34" charset="0"/>
                <a:cs typeface="Calibri" panose="020F0502020204030204" pitchFamily="34" charset="0"/>
              </a:rPr>
              <a:t>Standard Oil </a:t>
            </a:r>
            <a:r>
              <a:rPr lang="en-US" dirty="0">
                <a:latin typeface="Calibri" panose="020F0502020204030204" pitchFamily="34" charset="0"/>
                <a:cs typeface="Calibri" panose="020F0502020204030204" pitchFamily="34" charset="0"/>
              </a:rPr>
              <a:t>case </a:t>
            </a:r>
            <a:r>
              <a:rPr lang="en-US" dirty="0" smtClean="0">
                <a:latin typeface="Calibri" panose="020F0502020204030204" pitchFamily="34" charset="0"/>
                <a:cs typeface="Calibri" panose="020F0502020204030204" pitchFamily="34" charset="0"/>
              </a:rPr>
              <a:t>led </a:t>
            </a:r>
            <a:r>
              <a:rPr lang="en-US" dirty="0">
                <a:latin typeface="Calibri" panose="020F0502020204030204" pitchFamily="34" charset="0"/>
                <a:cs typeface="Calibri" panose="020F0502020204030204" pitchFamily="34" charset="0"/>
              </a:rPr>
              <a:t>to rising skepticism as to the relevance of predatory pricing as a </a:t>
            </a:r>
            <a:r>
              <a:rPr lang="en-US" dirty="0" smtClean="0">
                <a:latin typeface="Calibri" panose="020F0502020204030204" pitchFamily="34" charset="0"/>
                <a:cs typeface="Calibri" panose="020F0502020204030204" pitchFamily="34" charset="0"/>
              </a:rPr>
              <a:t>phenomenon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John McGee’s conclusion on predatory pricing and the challenges he provided</a:t>
            </a: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Overview of the modern theories of predatory pricing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classes of predatory pricing theories</a:t>
            </a:r>
          </a:p>
          <a:p>
            <a:pPr lvl="1"/>
            <a:r>
              <a:rPr lang="en-US" dirty="0">
                <a:latin typeface="Calibri" panose="020F0502020204030204" pitchFamily="34" charset="0"/>
                <a:cs typeface="Calibri" panose="020F0502020204030204" pitchFamily="34" charset="0"/>
              </a:rPr>
              <a:t>1) The theory of financial market predation</a:t>
            </a:r>
          </a:p>
          <a:p>
            <a:pPr lvl="1"/>
            <a:r>
              <a:rPr lang="en-US" dirty="0">
                <a:latin typeface="Calibri" panose="020F0502020204030204" pitchFamily="34" charset="0"/>
                <a:cs typeface="Calibri" panose="020F0502020204030204" pitchFamily="34" charset="0"/>
              </a:rPr>
              <a:t>2) The theory of signaling</a:t>
            </a:r>
          </a:p>
          <a:p>
            <a:pPr lvl="1"/>
            <a:r>
              <a:rPr lang="en-US" dirty="0">
                <a:latin typeface="Calibri" panose="020F0502020204030204" pitchFamily="34" charset="0"/>
                <a:cs typeface="Calibri" panose="020F0502020204030204" pitchFamily="34" charset="0"/>
              </a:rPr>
              <a:t>3) The theory of test market predation</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455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50958" y="429847"/>
            <a:ext cx="8596668" cy="1047261"/>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Theories of Predatory Pricing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 reputational theory of predation</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5DC319D0-07D4-460C-A87F-F5485D411A4A}"/>
              </a:ext>
            </a:extLst>
          </p:cNvPr>
          <p:cNvSpPr txBox="1">
            <a:spLocks/>
          </p:cNvSpPr>
          <p:nvPr/>
        </p:nvSpPr>
        <p:spPr>
          <a:xfrm>
            <a:off x="650958" y="1784839"/>
            <a:ext cx="8596668" cy="417634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Predatory pricing works when a reputation for aggressive pricing is established </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Consider </a:t>
            </a:r>
            <a:r>
              <a:rPr lang="en-US" dirty="0">
                <a:latin typeface="Calibri" panose="020F0502020204030204" pitchFamily="34" charset="0"/>
                <a:cs typeface="Calibri" panose="020F0502020204030204" pitchFamily="34" charset="0"/>
              </a:rPr>
              <a:t>an incumbent firm that is currently a monopolist in two markets, A and B, which are identical in the sense that the associated profit functions are the </a:t>
            </a:r>
            <a:r>
              <a:rPr lang="en-US" dirty="0" smtClean="0">
                <a:latin typeface="Calibri" panose="020F0502020204030204" pitchFamily="34" charset="0"/>
                <a:cs typeface="Calibri" panose="020F0502020204030204" pitchFamily="34" charset="0"/>
              </a:rPr>
              <a:t>same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When the incumbent firm has either low or high cost, there is no anticompetitive behavior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Predatory pricing can be </a:t>
            </a:r>
            <a:r>
              <a:rPr lang="en-US" dirty="0" smtClean="0">
                <a:latin typeface="Calibri" panose="020F0502020204030204" pitchFamily="34" charset="0"/>
                <a:cs typeface="Calibri" panose="020F0502020204030204" pitchFamily="34" charset="0"/>
              </a:rPr>
              <a:t>anticompetitive </a:t>
            </a:r>
            <a:r>
              <a:rPr lang="en-US" dirty="0">
                <a:latin typeface="Calibri" panose="020F0502020204030204" pitchFamily="34" charset="0"/>
                <a:cs typeface="Calibri" panose="020F0502020204030204" pitchFamily="34" charset="0"/>
              </a:rPr>
              <a:t>and profitable for an incumbent </a:t>
            </a:r>
            <a:r>
              <a:rPr lang="en-US" dirty="0" smtClean="0">
                <a:latin typeface="Calibri" panose="020F0502020204030204" pitchFamily="34" charset="0"/>
                <a:cs typeface="Calibri" panose="020F0502020204030204" pitchFamily="34" charset="0"/>
              </a:rPr>
              <a:t>firm</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90776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917</TotalTime>
  <Words>1649</Words>
  <Application>Microsoft Macintosh PowerPoint</Application>
  <PresentationFormat>Custom</PresentationFormat>
  <Paragraphs>175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Chapter 8  Monopolization and Price Discrimination</vt:lpstr>
      <vt:lpstr>Establishing Monopolization Claims Measuring Monopoly Power</vt:lpstr>
      <vt:lpstr>Assessing Intent to Monopolize</vt:lpstr>
      <vt:lpstr>Development of Antitrust Case Law 1890–1940: Standard Oil and United States Steel</vt:lpstr>
      <vt:lpstr>1945–1970: Alcoa and United Shoe Machinery</vt:lpstr>
      <vt:lpstr>1970 to Present: Kodak, IBM, Microsoft, and Others</vt:lpstr>
      <vt:lpstr>Predatory Pricing</vt:lpstr>
      <vt:lpstr>Theories of Predatory Pricing Standard Oil and the claimed irrationality of predatory pricing</vt:lpstr>
      <vt:lpstr>Theories of Predatory Pricing A reputational theory of predation</vt:lpstr>
      <vt:lpstr>Efficiency Rationales</vt:lpstr>
      <vt:lpstr>Antitrust Policy Areeda-Turner rule and other single-parameter rules</vt:lpstr>
      <vt:lpstr>Antitrust Policy The Brooke case and the two-tier rule</vt:lpstr>
      <vt:lpstr>Antitrust Policy Some recent cases</vt:lpstr>
      <vt:lpstr>Refusal to Deal and the Essential Facilities Doctrine</vt:lpstr>
      <vt:lpstr>Essential Facilities Doctrine</vt:lpstr>
      <vt:lpstr>Intellectual Property Rights Intel and Intergraph</vt:lpstr>
      <vt:lpstr>Intellectual Property Rights Reverse payments and pay-to-delay</vt:lpstr>
      <vt:lpstr>Kodak and Monopoly Power in Aftermarkets</vt:lpstr>
      <vt:lpstr>Price Discrimination and the  Robinson-Patman Act Theory of Price Discrimination</vt:lpstr>
      <vt:lpstr>Cases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Hannah Masters</cp:lastModifiedBy>
  <cp:revision>68</cp:revision>
  <dcterms:created xsi:type="dcterms:W3CDTF">2018-05-27T20:45:24Z</dcterms:created>
  <dcterms:modified xsi:type="dcterms:W3CDTF">2018-07-27T21:41:22Z</dcterms:modified>
</cp:coreProperties>
</file>