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5" r:id="rId2"/>
    <p:sldId id="276" r:id="rId3"/>
    <p:sldId id="299" r:id="rId4"/>
    <p:sldId id="301" r:id="rId5"/>
    <p:sldId id="302" r:id="rId6"/>
    <p:sldId id="303" r:id="rId7"/>
    <p:sldId id="305" r:id="rId8"/>
    <p:sldId id="306" r:id="rId9"/>
    <p:sldId id="307" r:id="rId10"/>
    <p:sldId id="309" r:id="rId11"/>
    <p:sldId id="311" r:id="rId12"/>
    <p:sldId id="312" r:id="rId13"/>
    <p:sldId id="313" r:id="rId14"/>
    <p:sldId id="314" r:id="rId15"/>
    <p:sldId id="315" r:id="rId16"/>
    <p:sldId id="281" r:id="rId17"/>
    <p:sldId id="317" r:id="rId18"/>
    <p:sldId id="319" r:id="rId19"/>
    <p:sldId id="286" r:id="rId20"/>
    <p:sldId id="322" r:id="rId21"/>
    <p:sldId id="323" r:id="rId22"/>
    <p:sldId id="325" r:id="rId23"/>
    <p:sldId id="326" r:id="rId24"/>
    <p:sldId id="328" r:id="rId25"/>
    <p:sldId id="27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Sonnier" initials="" lastIdx="13" clrIdx="0"/>
  <p:cmAuthor id="1" name="Hannah Masters" initials="" lastIdx="12" clrIdx="1"/>
  <p:cmAuthor id="2" name="Abby Lewis" initials="AL" lastIdx="7" clrIdx="2">
    <p:extLst/>
  </p:cmAuthor>
  <p:cmAuthor id="3" name="Colton Gigot" initials="CG"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24BAEE-B76E-48BC-B6E8-11FDDB27F16A}" v="644" dt="2018-07-11T13:35:13.5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34" autoAdjust="0"/>
    <p:restoredTop sz="94660"/>
  </p:normalViewPr>
  <p:slideViewPr>
    <p:cSldViewPr snapToGrid="0">
      <p:cViewPr varScale="1">
        <p:scale>
          <a:sx n="108" d="100"/>
          <a:sy n="108" d="100"/>
        </p:scale>
        <p:origin x="-96" y="-1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commentAuthors" Target="commentAuthors.xml"/><Relationship Id="rId2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microsoft.com/office/2016/11/relationships/changesInfo" Target="changesInfos/changesInfo1.xml"/><Relationship Id="rId34"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Lewis" userId="13d6ce0e51e855a8" providerId="LiveId" clId="{3BB62BCC-CCA2-4CDF-AF93-0EDB6252AAD2}"/>
    <pc:docChg chg="modSld">
      <pc:chgData name="Abby Lewis" userId="13d6ce0e51e855a8" providerId="LiveId" clId="{3BB62BCC-CCA2-4CDF-AF93-0EDB6252AAD2}" dt="2018-06-28T17:49:39.227" v="27" actId="20577"/>
      <pc:docMkLst>
        <pc:docMk/>
      </pc:docMkLst>
      <pc:sldChg chg="modSp">
        <pc:chgData name="Abby Lewis" userId="13d6ce0e51e855a8" providerId="LiveId" clId="{3BB62BCC-CCA2-4CDF-AF93-0EDB6252AAD2}" dt="2018-06-28T17:49:39.227" v="27" actId="20577"/>
        <pc:sldMkLst>
          <pc:docMk/>
          <pc:sldMk cId="2240624627" sldId="275"/>
        </pc:sldMkLst>
        <pc:spChg chg="mod">
          <ac:chgData name="Abby Lewis" userId="13d6ce0e51e855a8" providerId="LiveId" clId="{3BB62BCC-CCA2-4CDF-AF93-0EDB6252AAD2}" dt="2018-06-28T17:49:39.227" v="27" actId="20577"/>
          <ac:spMkLst>
            <pc:docMk/>
            <pc:sldMk cId="2240624627" sldId="275"/>
            <ac:spMk id="2" creationId="{B796170A-4485-4F2D-8A79-B26D9498F64C}"/>
          </ac:spMkLst>
        </pc:spChg>
      </pc:sldChg>
    </pc:docChg>
  </pc:docChgLst>
  <pc:docChgLst>
    <pc:chgData name="Abby Lewis" userId="13d6ce0e51e855a8" providerId="LiveId" clId="{4D24BAEE-B76E-48BC-B6E8-11FDDB27F16A}"/>
    <pc:docChg chg="custSel modSld">
      <pc:chgData name="Abby Lewis" userId="13d6ce0e51e855a8" providerId="LiveId" clId="{4D24BAEE-B76E-48BC-B6E8-11FDDB27F16A}" dt="2018-07-11T13:35:13.553" v="641"/>
      <pc:docMkLst>
        <pc:docMk/>
      </pc:docMkLst>
      <pc:sldChg chg="modSp addCm modCm">
        <pc:chgData name="Abby Lewis" userId="13d6ce0e51e855a8" providerId="LiveId" clId="{4D24BAEE-B76E-48BC-B6E8-11FDDB27F16A}" dt="2018-07-11T12:57:08.151" v="17"/>
        <pc:sldMkLst>
          <pc:docMk/>
          <pc:sldMk cId="1071023480" sldId="302"/>
        </pc:sldMkLst>
        <pc:spChg chg="mod">
          <ac:chgData name="Abby Lewis" userId="13d6ce0e51e855a8" providerId="LiveId" clId="{4D24BAEE-B76E-48BC-B6E8-11FDDB27F16A}" dt="2018-07-11T12:56:43.763" v="15" actId="20577"/>
          <ac:spMkLst>
            <pc:docMk/>
            <pc:sldMk cId="1071023480" sldId="302"/>
            <ac:spMk id="3" creationId="{118CD7AC-BF42-4210-B1BB-9CF9358BD0A4}"/>
          </ac:spMkLst>
        </pc:spChg>
      </pc:sldChg>
      <pc:sldChg chg="modSp addCm modCm">
        <pc:chgData name="Abby Lewis" userId="13d6ce0e51e855a8" providerId="LiveId" clId="{4D24BAEE-B76E-48BC-B6E8-11FDDB27F16A}" dt="2018-07-11T12:59:32.961" v="323"/>
        <pc:sldMkLst>
          <pc:docMk/>
          <pc:sldMk cId="2717216843" sldId="303"/>
        </pc:sldMkLst>
        <pc:spChg chg="mod">
          <ac:chgData name="Abby Lewis" userId="13d6ce0e51e855a8" providerId="LiveId" clId="{4D24BAEE-B76E-48BC-B6E8-11FDDB27F16A}" dt="2018-07-11T12:59:14.440" v="322" actId="6549"/>
          <ac:spMkLst>
            <pc:docMk/>
            <pc:sldMk cId="2717216843" sldId="303"/>
            <ac:spMk id="3" creationId="{1ABF00F7-3C8C-4304-A9E7-9C5FE20674A6}"/>
          </ac:spMkLst>
        </pc:spChg>
      </pc:sldChg>
      <pc:sldChg chg="modSp addCm modCm">
        <pc:chgData name="Abby Lewis" userId="13d6ce0e51e855a8" providerId="LiveId" clId="{4D24BAEE-B76E-48BC-B6E8-11FDDB27F16A}" dt="2018-07-11T13:02:22.377" v="333"/>
        <pc:sldMkLst>
          <pc:docMk/>
          <pc:sldMk cId="3414816033" sldId="306"/>
        </pc:sldMkLst>
        <pc:spChg chg="mod">
          <ac:chgData name="Abby Lewis" userId="13d6ce0e51e855a8" providerId="LiveId" clId="{4D24BAEE-B76E-48BC-B6E8-11FDDB27F16A}" dt="2018-07-11T13:01:14.752" v="331" actId="20577"/>
          <ac:spMkLst>
            <pc:docMk/>
            <pc:sldMk cId="3414816033" sldId="306"/>
            <ac:spMk id="3" creationId="{3F10B61C-F320-43DB-98BE-D2AB2AF3E911}"/>
          </ac:spMkLst>
        </pc:spChg>
      </pc:sldChg>
      <pc:sldChg chg="modSp addCm">
        <pc:chgData name="Abby Lewis" userId="13d6ce0e51e855a8" providerId="LiveId" clId="{4D24BAEE-B76E-48BC-B6E8-11FDDB27F16A}" dt="2018-07-11T13:03:53.056" v="518"/>
        <pc:sldMkLst>
          <pc:docMk/>
          <pc:sldMk cId="795767678" sldId="307"/>
        </pc:sldMkLst>
        <pc:spChg chg="mod">
          <ac:chgData name="Abby Lewis" userId="13d6ce0e51e855a8" providerId="LiveId" clId="{4D24BAEE-B76E-48BC-B6E8-11FDDB27F16A}" dt="2018-07-11T13:03:35.684" v="517" actId="6549"/>
          <ac:spMkLst>
            <pc:docMk/>
            <pc:sldMk cId="795767678" sldId="307"/>
            <ac:spMk id="3" creationId="{24A8E5F9-62C2-43E2-B93D-E028FBAD6E81}"/>
          </ac:spMkLst>
        </pc:spChg>
      </pc:sldChg>
      <pc:sldChg chg="delSp modSp addCm">
        <pc:chgData name="Abby Lewis" userId="13d6ce0e51e855a8" providerId="LiveId" clId="{4D24BAEE-B76E-48BC-B6E8-11FDDB27F16A}" dt="2018-07-11T13:12:58.606" v="541"/>
        <pc:sldMkLst>
          <pc:docMk/>
          <pc:sldMk cId="1061163731" sldId="315"/>
        </pc:sldMkLst>
        <pc:spChg chg="mod">
          <ac:chgData name="Abby Lewis" userId="13d6ce0e51e855a8" providerId="LiveId" clId="{4D24BAEE-B76E-48BC-B6E8-11FDDB27F16A}" dt="2018-07-11T13:11:51.077" v="540" actId="14100"/>
          <ac:spMkLst>
            <pc:docMk/>
            <pc:sldMk cId="1061163731" sldId="315"/>
            <ac:spMk id="4" creationId="{A8A28E16-CA14-4733-828F-7B01BD7D9FB8}"/>
          </ac:spMkLst>
        </pc:spChg>
        <pc:spChg chg="mod">
          <ac:chgData name="Abby Lewis" userId="13d6ce0e51e855a8" providerId="LiveId" clId="{4D24BAEE-B76E-48BC-B6E8-11FDDB27F16A}" dt="2018-07-11T13:11:13.962" v="535" actId="20577"/>
          <ac:spMkLst>
            <pc:docMk/>
            <pc:sldMk cId="1061163731" sldId="315"/>
            <ac:spMk id="8" creationId="{C5BC9CDC-2AD1-4554-95F0-265D01546F06}"/>
          </ac:spMkLst>
        </pc:spChg>
        <pc:picChg chg="del">
          <ac:chgData name="Abby Lewis" userId="13d6ce0e51e855a8" providerId="LiveId" clId="{4D24BAEE-B76E-48BC-B6E8-11FDDB27F16A}" dt="2018-07-11T13:09:49.122" v="520" actId="478"/>
          <ac:picMkLst>
            <pc:docMk/>
            <pc:sldMk cId="1061163731" sldId="315"/>
            <ac:picMk id="6" creationId="{48B1C679-AA9D-478B-A4B4-3ECEE992DA02}"/>
          </ac:picMkLst>
        </pc:picChg>
      </pc:sldChg>
      <pc:sldChg chg="modSp addCm">
        <pc:chgData name="Abby Lewis" userId="13d6ce0e51e855a8" providerId="LiveId" clId="{4D24BAEE-B76E-48BC-B6E8-11FDDB27F16A}" dt="2018-07-11T13:35:13.553" v="641"/>
        <pc:sldMkLst>
          <pc:docMk/>
          <pc:sldMk cId="543422353" sldId="325"/>
        </pc:sldMkLst>
        <pc:spChg chg="mod">
          <ac:chgData name="Abby Lewis" userId="13d6ce0e51e855a8" providerId="LiveId" clId="{4D24BAEE-B76E-48BC-B6E8-11FDDB27F16A}" dt="2018-07-11T13:34:07.605" v="640" actId="20577"/>
          <ac:spMkLst>
            <pc:docMk/>
            <pc:sldMk cId="543422353" sldId="325"/>
            <ac:spMk id="3" creationId="{B1A16D6E-2555-4B43-A4EF-45033D3E346F}"/>
          </ac:spMkLst>
        </pc:spChg>
      </pc:sldChg>
    </pc:docChg>
  </pc:docChgLst>
  <pc:docChgLst>
    <pc:chgData name="Abby Lewis" userId="13d6ce0e51e855a8" providerId="LiveId" clId="{888E85D3-2659-497B-BC18-300B4A8C9FD9}"/>
    <pc:docChg chg="undo redo custSel addSld delSld modSld sldOrd">
      <pc:chgData name="Abby Lewis" userId="13d6ce0e51e855a8" providerId="LiveId" clId="{888E85D3-2659-497B-BC18-300B4A8C9FD9}" dt="2018-06-25T16:18:15.997" v="3394" actId="5793"/>
      <pc:docMkLst>
        <pc:docMk/>
      </pc:docMkLst>
      <pc:sldChg chg="modSp">
        <pc:chgData name="Abby Lewis" userId="13d6ce0e51e855a8" providerId="LiveId" clId="{888E85D3-2659-497B-BC18-300B4A8C9FD9}" dt="2018-06-25T14:31:30.957" v="2" actId="20577"/>
        <pc:sldMkLst>
          <pc:docMk/>
          <pc:sldMk cId="2240624627" sldId="275"/>
        </pc:sldMkLst>
        <pc:spChg chg="mod">
          <ac:chgData name="Abby Lewis" userId="13d6ce0e51e855a8" providerId="LiveId" clId="{888E85D3-2659-497B-BC18-300B4A8C9FD9}" dt="2018-06-25T14:31:30.957" v="2" actId="20577"/>
          <ac:spMkLst>
            <pc:docMk/>
            <pc:sldMk cId="2240624627" sldId="275"/>
            <ac:spMk id="2" creationId="{B796170A-4485-4F2D-8A79-B26D9498F64C}"/>
          </ac:spMkLst>
        </pc:spChg>
      </pc:sldChg>
      <pc:sldChg chg="modSp">
        <pc:chgData name="Abby Lewis" userId="13d6ce0e51e855a8" providerId="LiveId" clId="{888E85D3-2659-497B-BC18-300B4A8C9FD9}" dt="2018-06-25T14:32:22.924" v="41" actId="20577"/>
        <pc:sldMkLst>
          <pc:docMk/>
          <pc:sldMk cId="3409917612" sldId="276"/>
        </pc:sldMkLst>
        <pc:spChg chg="mod">
          <ac:chgData name="Abby Lewis" userId="13d6ce0e51e855a8" providerId="LiveId" clId="{888E85D3-2659-497B-BC18-300B4A8C9FD9}" dt="2018-06-25T14:32:22.924" v="41" actId="20577"/>
          <ac:spMkLst>
            <pc:docMk/>
            <pc:sldMk cId="3409917612" sldId="276"/>
            <ac:spMk id="2" creationId="{CC2825CF-63E4-4062-B251-A7683B3668D6}"/>
          </ac:spMkLst>
        </pc:spChg>
      </pc:sldChg>
      <pc:sldChg chg="modSp ord">
        <pc:chgData name="Abby Lewis" userId="13d6ce0e51e855a8" providerId="LiveId" clId="{888E85D3-2659-497B-BC18-300B4A8C9FD9}" dt="2018-06-25T15:21:51.802" v="1498" actId="20577"/>
        <pc:sldMkLst>
          <pc:docMk/>
          <pc:sldMk cId="1067654967" sldId="281"/>
        </pc:sldMkLst>
        <pc:spChg chg="mod">
          <ac:chgData name="Abby Lewis" userId="13d6ce0e51e855a8" providerId="LiveId" clId="{888E85D3-2659-497B-BC18-300B4A8C9FD9}" dt="2018-06-25T15:21:51.802" v="1498" actId="20577"/>
          <ac:spMkLst>
            <pc:docMk/>
            <pc:sldMk cId="1067654967" sldId="281"/>
            <ac:spMk id="2" creationId="{E9A1B7B7-1847-4D44-B948-48A870F81351}"/>
          </ac:spMkLst>
        </pc:spChg>
      </pc:sldChg>
      <pc:sldChg chg="modSp add ord">
        <pc:chgData name="Abby Lewis" userId="13d6ce0e51e855a8" providerId="LiveId" clId="{888E85D3-2659-497B-BC18-300B4A8C9FD9}" dt="2018-06-25T15:25:28.510" v="1590" actId="20577"/>
        <pc:sldMkLst>
          <pc:docMk/>
          <pc:sldMk cId="13370159" sldId="286"/>
        </pc:sldMkLst>
        <pc:spChg chg="mod">
          <ac:chgData name="Abby Lewis" userId="13d6ce0e51e855a8" providerId="LiveId" clId="{888E85D3-2659-497B-BC18-300B4A8C9FD9}" dt="2018-06-25T15:25:28.510" v="1590" actId="20577"/>
          <ac:spMkLst>
            <pc:docMk/>
            <pc:sldMk cId="13370159" sldId="286"/>
            <ac:spMk id="2" creationId="{E9A1B7B7-1847-4D44-B948-48A870F81351}"/>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96170A-4485-4F2D-8A79-B26D9498F64C}"/>
              </a:ext>
            </a:extLst>
          </p:cNvPr>
          <p:cNvSpPr>
            <a:spLocks noGrp="1"/>
          </p:cNvSpPr>
          <p:nvPr>
            <p:ph type="title"/>
          </p:nvPr>
        </p:nvSpPr>
        <p:spPr>
          <a:xfrm>
            <a:off x="958689" y="2611315"/>
            <a:ext cx="8596668" cy="2232656"/>
          </a:xfrm>
        </p:spPr>
        <p:txBody>
          <a:bodyPr>
            <a:noAutofit/>
          </a:bodyPr>
          <a:lstStyle/>
          <a:p>
            <a:r>
              <a:rPr lang="en-US" sz="4800" dirty="0">
                <a:solidFill>
                  <a:schemeClr val="tx1"/>
                </a:solidFill>
                <a:latin typeface="Calibri" panose="020F0502020204030204" pitchFamily="34" charset="0"/>
                <a:cs typeface="Calibri" panose="020F0502020204030204" pitchFamily="34" charset="0"/>
              </a:rPr>
              <a:t>Chapter 2</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The Making of a Regulation</a:t>
            </a:r>
          </a:p>
        </p:txBody>
      </p:sp>
    </p:spTree>
    <p:extLst>
      <p:ext uri="{BB962C8B-B14F-4D97-AF65-F5344CB8AC3E}">
        <p14:creationId xmlns:p14="http://schemas.microsoft.com/office/powerpoint/2010/main" val="224062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510281" y="262793"/>
            <a:ext cx="8596668" cy="607646"/>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The George W. Bush Administration</a:t>
            </a:r>
          </a:p>
        </p:txBody>
      </p:sp>
      <p:sp>
        <p:nvSpPr>
          <p:cNvPr id="3" name="Content Placeholder 2">
            <a:extLst>
              <a:ext uri="{FF2B5EF4-FFF2-40B4-BE49-F238E27FC236}">
                <a16:creationId xmlns="" xmlns:a16="http://schemas.microsoft.com/office/drawing/2014/main" id="{AEFE1031-E868-4F98-94A9-67039673EFD5}"/>
              </a:ext>
            </a:extLst>
          </p:cNvPr>
          <p:cNvSpPr txBox="1">
            <a:spLocks/>
          </p:cNvSpPr>
          <p:nvPr/>
        </p:nvSpPr>
        <p:spPr>
          <a:xfrm>
            <a:off x="510281" y="945172"/>
            <a:ext cx="8596668" cy="496765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Kept </a:t>
            </a:r>
            <a:r>
              <a:rPr lang="en-US" dirty="0">
                <a:latin typeface="Calibri" panose="020F0502020204030204" pitchFamily="34" charset="0"/>
                <a:cs typeface="Calibri" panose="020F0502020204030204" pitchFamily="34" charset="0"/>
              </a:rPr>
              <a:t>Clinton’s Executive Order 12866 intact until 2002, when Executive Order 13258 introduced some minor structural changes pertaining to the role of the vice president, which President Obama subsequently </a:t>
            </a:r>
            <a:r>
              <a:rPr lang="en-US" dirty="0" smtClean="0">
                <a:latin typeface="Calibri" panose="020F0502020204030204" pitchFamily="34" charset="0"/>
                <a:cs typeface="Calibri" panose="020F0502020204030204" pitchFamily="34" charset="0"/>
              </a:rPr>
              <a:t>revoked</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Two principal advances in the rulemaking process: a fuller articulation of the economic principles to guide regulatory analyses and the introduction of “prompt letters”</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sz="2800" dirty="0">
                <a:solidFill>
                  <a:schemeClr val="tx1"/>
                </a:solidFill>
                <a:latin typeface="Calibri" panose="020F0502020204030204" pitchFamily="34" charset="0"/>
                <a:cs typeface="Calibri" panose="020F0502020204030204" pitchFamily="34" charset="0"/>
              </a:rPr>
              <a:t>The Obama Administration</a:t>
            </a:r>
          </a:p>
          <a:p>
            <a:pPr marL="0" indent="0">
              <a:buNone/>
            </a:pPr>
            <a:endParaRPr lang="en-US" dirty="0">
              <a:solidFill>
                <a:schemeClr val="tx1"/>
              </a:solidFill>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look-back effort under Executive Order 13563 in 2011 and a companion Executive Order 13610 in 2012</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Also launched ambitious climate change initiatives and “nudge” policies</a:t>
            </a:r>
          </a:p>
          <a:p>
            <a:pPr lvl="1"/>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1981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545449" y="509956"/>
            <a:ext cx="8596668" cy="721946"/>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The Trump Administration</a:t>
            </a:r>
          </a:p>
        </p:txBody>
      </p:sp>
      <p:sp>
        <p:nvSpPr>
          <p:cNvPr id="3" name="Content Placeholder 2">
            <a:extLst>
              <a:ext uri="{FF2B5EF4-FFF2-40B4-BE49-F238E27FC236}">
                <a16:creationId xmlns="" xmlns:a16="http://schemas.microsoft.com/office/drawing/2014/main" id="{5C22039D-EB52-43BD-A3FA-219727E4341E}"/>
              </a:ext>
            </a:extLst>
          </p:cNvPr>
          <p:cNvSpPr txBox="1">
            <a:spLocks/>
          </p:cNvSpPr>
          <p:nvPr/>
        </p:nvSpPr>
        <p:spPr>
          <a:xfrm>
            <a:off x="545449" y="1881552"/>
            <a:ext cx="8596668" cy="381586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January 30, 2017: Trump issued Executive Order 13771, titled “Reducing Regulations and Controlling Regulatory Costs”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order has </a:t>
            </a:r>
            <a:r>
              <a:rPr lang="en-US" dirty="0" smtClean="0">
                <a:latin typeface="Calibri" panose="020F0502020204030204" pitchFamily="34" charset="0"/>
                <a:cs typeface="Calibri" panose="020F0502020204030204" pitchFamily="34" charset="0"/>
              </a:rPr>
              <a:t>some </a:t>
            </a:r>
            <a:r>
              <a:rPr lang="en-US" dirty="0">
                <a:latin typeface="Calibri" panose="020F0502020204030204" pitchFamily="34" charset="0"/>
                <a:cs typeface="Calibri" panose="020F0502020204030204" pitchFamily="34" charset="0"/>
              </a:rPr>
              <a:t>commonality with the look-back efforts in the Obama administration and previous administrations. However, the Trump administration’s criteria for repealing regulations are not tied to any overall economic efficiency test but are driven by costs </a:t>
            </a:r>
            <a:r>
              <a:rPr lang="en-US" dirty="0" smtClean="0">
                <a:latin typeface="Calibri" panose="020F0502020204030204" pitchFamily="34" charset="0"/>
                <a:cs typeface="Calibri" panose="020F0502020204030204" pitchFamily="34" charset="0"/>
              </a:rPr>
              <a:t>alone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29674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598202" y="465015"/>
            <a:ext cx="8596668" cy="1143977"/>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Regulatory Reform Legislation</a:t>
            </a:r>
          </a:p>
        </p:txBody>
      </p:sp>
      <p:sp>
        <p:nvSpPr>
          <p:cNvPr id="3" name="Content Placeholder 2">
            <a:extLst>
              <a:ext uri="{FF2B5EF4-FFF2-40B4-BE49-F238E27FC236}">
                <a16:creationId xmlns="" xmlns:a16="http://schemas.microsoft.com/office/drawing/2014/main" id="{0E2A8BEE-57C6-4197-8CFC-5252A0BA099E}"/>
              </a:ext>
            </a:extLst>
          </p:cNvPr>
          <p:cNvSpPr txBox="1">
            <a:spLocks/>
          </p:cNvSpPr>
          <p:nvPr/>
        </p:nvSpPr>
        <p:spPr>
          <a:xfrm>
            <a:off x="598202" y="1521069"/>
            <a:ext cx="8596668" cy="381586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Executive branch oversight alone cannot ensure sound regulatory outcomes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One source of difficulty is the restrictive legislative mandates of regulatory agencies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have been </a:t>
            </a:r>
            <a:r>
              <a:rPr lang="en-US" dirty="0" smtClean="0">
                <a:latin typeface="Calibri" panose="020F0502020204030204" pitchFamily="34" charset="0"/>
                <a:cs typeface="Calibri" panose="020F0502020204030204" pitchFamily="34" charset="0"/>
              </a:rPr>
              <a:t>continuing </a:t>
            </a:r>
            <a:r>
              <a:rPr lang="en-US" dirty="0">
                <a:latin typeface="Calibri" panose="020F0502020204030204" pitchFamily="34" charset="0"/>
                <a:cs typeface="Calibri" panose="020F0502020204030204" pitchFamily="34" charset="0"/>
              </a:rPr>
              <a:t>efforts to pass regulatory reform legislation that, in effect, would make the regulatory guidelines issued by the president override the influence of the legislative mandates</a:t>
            </a:r>
            <a:r>
              <a:rPr lang="en-US" dirty="0" smtClean="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The closest such efforts came to success was in 1995</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What are some theories on why these efforts have failed?</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92977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598202" y="394677"/>
            <a:ext cx="8596668" cy="1020885"/>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Benefit-Cost Analysis</a:t>
            </a:r>
          </a:p>
        </p:txBody>
      </p:sp>
      <p:sp>
        <p:nvSpPr>
          <p:cNvPr id="3" name="Content Placeholder 2">
            <a:extLst>
              <a:ext uri="{FF2B5EF4-FFF2-40B4-BE49-F238E27FC236}">
                <a16:creationId xmlns="" xmlns:a16="http://schemas.microsoft.com/office/drawing/2014/main" id="{7589F44B-6ED9-4CBF-8FA8-7B09B8CEDD43}"/>
              </a:ext>
            </a:extLst>
          </p:cNvPr>
          <p:cNvSpPr txBox="1">
            <a:spLocks/>
          </p:cNvSpPr>
          <p:nvPr/>
        </p:nvSpPr>
        <p:spPr>
          <a:xfrm>
            <a:off x="598202" y="1521069"/>
            <a:ext cx="8596668" cy="381586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From </a:t>
            </a:r>
            <a:r>
              <a:rPr lang="en-US" dirty="0">
                <a:latin typeface="Calibri" panose="020F0502020204030204" pitchFamily="34" charset="0"/>
                <a:cs typeface="Calibri" panose="020F0502020204030204" pitchFamily="34" charset="0"/>
              </a:rPr>
              <a:t>an economic efficiency standpoint, the rationale for a benefit-cost approach seems quite </a:t>
            </a:r>
            <a:r>
              <a:rPr lang="en-US" dirty="0" smtClean="0">
                <a:latin typeface="Calibri" panose="020F0502020204030204" pitchFamily="34" charset="0"/>
                <a:cs typeface="Calibri" panose="020F0502020204030204" pitchFamily="34" charset="0"/>
              </a:rPr>
              <a:t>compelling</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Vocabulary</a:t>
            </a:r>
          </a:p>
          <a:p>
            <a:pPr lvl="1"/>
            <a:r>
              <a:rPr lang="en-US" dirty="0">
                <a:latin typeface="Calibri" panose="020F0502020204030204" pitchFamily="34" charset="0"/>
                <a:cs typeface="Calibri" panose="020F0502020204030204" pitchFamily="34" charset="0"/>
              </a:rPr>
              <a:t>Net gain</a:t>
            </a:r>
          </a:p>
          <a:p>
            <a:pPr lvl="1"/>
            <a:r>
              <a:rPr lang="en-US" dirty="0">
                <a:latin typeface="Calibri" panose="020F0502020204030204" pitchFamily="34" charset="0"/>
                <a:cs typeface="Calibri" panose="020F0502020204030204" pitchFamily="34" charset="0"/>
              </a:rPr>
              <a:t>The </a:t>
            </a:r>
            <a:r>
              <a:rPr lang="en-US" dirty="0" err="1">
                <a:latin typeface="Calibri" panose="020F0502020204030204" pitchFamily="34" charset="0"/>
                <a:cs typeface="Calibri" panose="020F0502020204030204" pitchFamily="34" charset="0"/>
              </a:rPr>
              <a:t>Hicksian</a:t>
            </a:r>
            <a:r>
              <a:rPr lang="en-US" dirty="0">
                <a:latin typeface="Calibri" panose="020F0502020204030204" pitchFamily="34" charset="0"/>
                <a:cs typeface="Calibri" panose="020F0502020204030204" pitchFamily="34" charset="0"/>
              </a:rPr>
              <a:t> potential compensation principle </a:t>
            </a:r>
          </a:p>
          <a:p>
            <a:pPr lvl="1"/>
            <a:r>
              <a:rPr lang="en-US" dirty="0">
                <a:latin typeface="Calibri" panose="020F0502020204030204" pitchFamily="34" charset="0"/>
                <a:cs typeface="Calibri" panose="020F0502020204030204" pitchFamily="34" charset="0"/>
              </a:rPr>
              <a:t>The benefit-cost ratio</a:t>
            </a:r>
          </a:p>
          <a:p>
            <a:pPr lvl="1"/>
            <a:r>
              <a:rPr lang="en-US" dirty="0">
                <a:latin typeface="Calibri" panose="020F0502020204030204" pitchFamily="34" charset="0"/>
                <a:cs typeface="Calibri" panose="020F0502020204030204" pitchFamily="34" charset="0"/>
              </a:rPr>
              <a:t>Marginal benefits = Marginal costs</a:t>
            </a:r>
          </a:p>
          <a:p>
            <a:endParaRPr lang="en-US" dirty="0">
              <a:latin typeface="Calibri" panose="020F0502020204030204" pitchFamily="34" charset="0"/>
              <a:cs typeface="Calibri" panose="020F0502020204030204" pitchFamily="34" charset="0"/>
            </a:endParaRPr>
          </a:p>
          <a:p>
            <a:pPr marL="457200" lvl="1"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72818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598202" y="482600"/>
            <a:ext cx="8596668" cy="6604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Discounting Deferred Effects</a:t>
            </a:r>
          </a:p>
        </p:txBody>
      </p:sp>
      <p:sp>
        <p:nvSpPr>
          <p:cNvPr id="3" name="Content Placeholder 2">
            <a:extLst>
              <a:ext uri="{FF2B5EF4-FFF2-40B4-BE49-F238E27FC236}">
                <a16:creationId xmlns="" xmlns:a16="http://schemas.microsoft.com/office/drawing/2014/main" id="{67A5D3DA-7841-4CB7-90FC-2FA3959D72E1}"/>
              </a:ext>
            </a:extLst>
          </p:cNvPr>
          <p:cNvSpPr txBox="1">
            <a:spLocks/>
          </p:cNvSpPr>
          <p:nvPr/>
        </p:nvSpPr>
        <p:spPr>
          <a:xfrm>
            <a:off x="598202" y="1393580"/>
            <a:ext cx="8596668" cy="407083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If </a:t>
            </a:r>
            <a:r>
              <a:rPr lang="en-US" dirty="0">
                <a:latin typeface="Calibri" panose="020F0502020204030204" pitchFamily="34" charset="0"/>
                <a:cs typeface="Calibri" panose="020F0502020204030204" pitchFamily="34" charset="0"/>
              </a:rPr>
              <a:t>one could earn a riskless real rate of interest</a:t>
            </a:r>
            <a:r>
              <a:rPr lang="en-US" i="1" dirty="0">
                <a:latin typeface="Calibri" panose="020F0502020204030204" pitchFamily="34" charset="0"/>
                <a:cs typeface="Calibri" panose="020F0502020204030204" pitchFamily="34" charset="0"/>
              </a:rPr>
              <a:t> r </a:t>
            </a:r>
            <a:r>
              <a:rPr lang="en-US" dirty="0">
                <a:latin typeface="Calibri" panose="020F0502020204030204" pitchFamily="34" charset="0"/>
                <a:cs typeface="Calibri" panose="020F0502020204030204" pitchFamily="34" charset="0"/>
              </a:rPr>
              <a:t>on one’s own money, then the value of a dollar today is (1 + </a:t>
            </a:r>
            <a:r>
              <a:rPr lang="en-US" i="1" dirty="0">
                <a:latin typeface="Calibri" panose="020F0502020204030204" pitchFamily="34" charset="0"/>
                <a:cs typeface="Calibri" panose="020F0502020204030204" pitchFamily="34" charset="0"/>
              </a:rPr>
              <a:t>r</a:t>
            </a:r>
            <a:r>
              <a:rPr lang="en-US" dirty="0">
                <a:latin typeface="Calibri" panose="020F0502020204030204" pitchFamily="34" charset="0"/>
                <a:cs typeface="Calibri" panose="020F0502020204030204" pitchFamily="34" charset="0"/>
              </a:rPr>
              <a:t>)</a:t>
            </a:r>
            <a:r>
              <a:rPr lang="en-US" baseline="30000" dirty="0">
                <a:latin typeface="Calibri" panose="020F0502020204030204" pitchFamily="34" charset="0"/>
                <a:cs typeface="Calibri" panose="020F0502020204030204" pitchFamily="34" charset="0"/>
              </a:rPr>
              <a:t>10</a:t>
            </a:r>
            <a:r>
              <a:rPr lang="en-US" dirty="0">
                <a:latin typeface="Calibri" panose="020F0502020204030204" pitchFamily="34" charset="0"/>
                <a:cs typeface="Calibri" panose="020F0502020204030204" pitchFamily="34" charset="0"/>
              </a:rPr>
              <a:t> ten years from </a:t>
            </a:r>
            <a:r>
              <a:rPr lang="en-US" dirty="0" smtClean="0">
                <a:latin typeface="Calibri" panose="020F0502020204030204" pitchFamily="34" charset="0"/>
                <a:cs typeface="Calibri" panose="020F0502020204030204" pitchFamily="34" charset="0"/>
              </a:rPr>
              <a:t>now</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Resources have an opportunity cost</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are two schools of thought on how to approach the discount rate issue</a:t>
            </a:r>
          </a:p>
          <a:p>
            <a:pPr lvl="1"/>
            <a:r>
              <a:rPr lang="en-US" dirty="0">
                <a:latin typeface="Calibri" panose="020F0502020204030204" pitchFamily="34" charset="0"/>
                <a:cs typeface="Calibri" panose="020F0502020204030204" pitchFamily="34" charset="0"/>
              </a:rPr>
              <a:t>1) Relies on the opportunity cost of capital: market-based measures provide the guide as to the appropriate discount rate</a:t>
            </a:r>
          </a:p>
          <a:p>
            <a:pPr lvl="1"/>
            <a:r>
              <a:rPr lang="en-US" dirty="0">
                <a:latin typeface="Calibri" panose="020F0502020204030204" pitchFamily="34" charset="0"/>
                <a:cs typeface="Calibri" panose="020F0502020204030204" pitchFamily="34" charset="0"/>
              </a:rPr>
              <a:t>2) The social rate of time preference approach</a:t>
            </a:r>
          </a:p>
          <a:p>
            <a:pPr lvl="1"/>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From </a:t>
            </a:r>
            <a:r>
              <a:rPr lang="en-US" dirty="0">
                <a:latin typeface="Calibri" panose="020F0502020204030204" pitchFamily="34" charset="0"/>
                <a:cs typeface="Calibri" panose="020F0502020204030204" pitchFamily="34" charset="0"/>
              </a:rPr>
              <a:t>a practical standpoint, such controversies are not of major consequence in actual regulatory </a:t>
            </a:r>
            <a:r>
              <a:rPr lang="en-US" dirty="0" smtClean="0">
                <a:latin typeface="Calibri" panose="020F0502020204030204" pitchFamily="34" charset="0"/>
                <a:cs typeface="Calibri" panose="020F0502020204030204" pitchFamily="34" charset="0"/>
              </a:rPr>
              <a:t>decisions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457200" lvl="1"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356648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598202" y="375872"/>
            <a:ext cx="8596668" cy="642815"/>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Present Value</a:t>
            </a:r>
          </a:p>
        </p:txBody>
      </p:sp>
      <p:sp>
        <p:nvSpPr>
          <p:cNvPr id="3" name="Content Placeholder 2">
            <a:extLst>
              <a:ext uri="{FF2B5EF4-FFF2-40B4-BE49-F238E27FC236}">
                <a16:creationId xmlns="" xmlns:a16="http://schemas.microsoft.com/office/drawing/2014/main" id="{9CC7B978-FD16-4ADA-9951-5F9C28258707}"/>
              </a:ext>
            </a:extLst>
          </p:cNvPr>
          <p:cNvSpPr txBox="1">
            <a:spLocks/>
          </p:cNvSpPr>
          <p:nvPr/>
        </p:nvSpPr>
        <p:spPr>
          <a:xfrm>
            <a:off x="598202" y="1393580"/>
            <a:ext cx="8596668" cy="407083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 xmlns:a16="http://schemas.microsoft.com/office/drawing/2014/main" id="{C20C807C-9714-4699-934D-EDEF0D941551}"/>
              </a:ext>
            </a:extLst>
          </p:cNvPr>
          <p:cNvSpPr txBox="1">
            <a:spLocks/>
          </p:cNvSpPr>
          <p:nvPr/>
        </p:nvSpPr>
        <p:spPr>
          <a:xfrm>
            <a:off x="903002" y="5094147"/>
            <a:ext cx="1374206" cy="67507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US" dirty="0">
              <a:latin typeface="Calibri" panose="020F0502020204030204" pitchFamily="34" charset="0"/>
              <a:cs typeface="Calibri" panose="020F0502020204030204" pitchFamily="34" charset="0"/>
            </a:endParaRPr>
          </a:p>
          <a:p>
            <a:pPr marL="457200" lvl="1"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8" name="Content Placeholder 2">
            <a:extLst>
              <a:ext uri="{FF2B5EF4-FFF2-40B4-BE49-F238E27FC236}">
                <a16:creationId xmlns="" xmlns:a16="http://schemas.microsoft.com/office/drawing/2014/main" id="{C5BC9CDC-2AD1-4554-95F0-265D01546F06}"/>
              </a:ext>
            </a:extLst>
          </p:cNvPr>
          <p:cNvSpPr txBox="1">
            <a:spLocks/>
          </p:cNvSpPr>
          <p:nvPr/>
        </p:nvSpPr>
        <p:spPr>
          <a:xfrm>
            <a:off x="519071" y="1591542"/>
            <a:ext cx="8596668" cy="407083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Present value = </a:t>
            </a:r>
          </a:p>
          <a:p>
            <a:pPr marL="0" indent="0">
              <a:buNone/>
            </a:pP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Although </a:t>
            </a:r>
            <a:r>
              <a:rPr lang="en-US" dirty="0">
                <a:latin typeface="Calibri" panose="020F0502020204030204" pitchFamily="34" charset="0"/>
                <a:cs typeface="Calibri" panose="020F0502020204030204" pitchFamily="34" charset="0"/>
              </a:rPr>
              <a:t>the practice of reducing the value of deferred benefits may seem unduly harsh, it will be muted at least to some extent by increases in the unit benefit value over </a:t>
            </a:r>
            <a:r>
              <a:rPr lang="en-US" dirty="0" smtClean="0">
                <a:latin typeface="Calibri" panose="020F0502020204030204" pitchFamily="34" charset="0"/>
                <a:cs typeface="Calibri" panose="020F0502020204030204" pitchFamily="34" charset="0"/>
              </a:rPr>
              <a:t>time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No </a:t>
            </a:r>
            <a:r>
              <a:rPr lang="en-US" dirty="0">
                <a:latin typeface="Calibri" panose="020F0502020204030204" pitchFamily="34" charset="0"/>
                <a:cs typeface="Calibri" panose="020F0502020204030204" pitchFamily="34" charset="0"/>
              </a:rPr>
              <a:t>policies that would affect a unique natural resource or that would lead to the extinction of a species could ever be </a:t>
            </a:r>
            <a:r>
              <a:rPr lang="en-US" dirty="0" smtClean="0">
                <a:latin typeface="Calibri" panose="020F0502020204030204" pitchFamily="34" charset="0"/>
                <a:cs typeface="Calibri" panose="020F0502020204030204" pitchFamily="34" charset="0"/>
              </a:rPr>
              <a:t>pursued</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Review the formula for calculating the present value of an infinite stream of payoffs</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457200" lvl="1"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2046292133"/>
              </p:ext>
            </p:extLst>
          </p:nvPr>
        </p:nvGraphicFramePr>
        <p:xfrm>
          <a:off x="2527795" y="1502274"/>
          <a:ext cx="7022592" cy="585216"/>
        </p:xfrm>
        <a:graphic>
          <a:graphicData uri="http://schemas.openxmlformats.org/presentationml/2006/ole">
            <mc:AlternateContent xmlns:mc="http://schemas.openxmlformats.org/markup-compatibility/2006">
              <mc:Choice xmlns:v="urn:schemas-microsoft-com:vml" Requires="v">
                <p:oleObj spid="_x0000_s1033" name="Document" r:id="rId3" imgW="5486400" imgH="457200" progId="Word.Document.12">
                  <p:embed/>
                </p:oleObj>
              </mc:Choice>
              <mc:Fallback>
                <p:oleObj name="Document" r:id="rId3" imgW="5486400" imgH="457200" progId="Word.Document.12">
                  <p:embed/>
                  <p:pic>
                    <p:nvPicPr>
                      <p:cNvPr id="0" name=""/>
                      <p:cNvPicPr/>
                      <p:nvPr/>
                    </p:nvPicPr>
                    <p:blipFill>
                      <a:blip r:embed="rId4"/>
                      <a:stretch>
                        <a:fillRect/>
                      </a:stretch>
                    </p:blipFill>
                    <p:spPr>
                      <a:xfrm>
                        <a:off x="2527795" y="1502274"/>
                        <a:ext cx="7022592" cy="585216"/>
                      </a:xfrm>
                      <a:prstGeom prst="rect">
                        <a:avLst/>
                      </a:prstGeom>
                    </p:spPr>
                  </p:pic>
                </p:oleObj>
              </mc:Fallback>
            </mc:AlternateContent>
          </a:graphicData>
        </a:graphic>
      </p:graphicFrame>
    </p:spTree>
    <p:extLst>
      <p:ext uri="{BB962C8B-B14F-4D97-AF65-F5344CB8AC3E}">
        <p14:creationId xmlns:p14="http://schemas.microsoft.com/office/powerpoint/2010/main" val="106116373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A1B7B7-1847-4D44-B948-48A870F81351}"/>
              </a:ext>
            </a:extLst>
          </p:cNvPr>
          <p:cNvSpPr>
            <a:spLocks noGrp="1"/>
          </p:cNvSpPr>
          <p:nvPr>
            <p:ph type="title"/>
          </p:nvPr>
        </p:nvSpPr>
        <p:spPr>
          <a:xfrm>
            <a:off x="510280" y="315546"/>
            <a:ext cx="8596668" cy="1530840"/>
          </a:xfrm>
        </p:spPr>
        <p:txBody>
          <a:bodyPr/>
          <a:lstStyle/>
          <a:p>
            <a:r>
              <a:rPr lang="en-US" dirty="0">
                <a:solidFill>
                  <a:schemeClr val="tx1"/>
                </a:solidFill>
                <a:latin typeface="Calibri" panose="020F0502020204030204" pitchFamily="34" charset="0"/>
                <a:cs typeface="Calibri" panose="020F0502020204030204" pitchFamily="34" charset="0"/>
              </a:rPr>
              <a:t>The Criteria Applied in the Oversight Process</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Regulatory Success Stories</a:t>
            </a:r>
          </a:p>
        </p:txBody>
      </p:sp>
      <p:sp>
        <p:nvSpPr>
          <p:cNvPr id="3" name="Content Placeholder 2">
            <a:extLst>
              <a:ext uri="{FF2B5EF4-FFF2-40B4-BE49-F238E27FC236}">
                <a16:creationId xmlns="" xmlns:a16="http://schemas.microsoft.com/office/drawing/2014/main" id="{E14DA56C-A175-4305-8186-CF1458C0200A}"/>
              </a:ext>
            </a:extLst>
          </p:cNvPr>
          <p:cNvSpPr txBox="1">
            <a:spLocks/>
          </p:cNvSpPr>
          <p:nvPr/>
        </p:nvSpPr>
        <p:spPr>
          <a:xfrm>
            <a:off x="510280" y="2017835"/>
            <a:ext cx="8596668" cy="282232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One </a:t>
            </a:r>
            <a:r>
              <a:rPr lang="en-US" dirty="0" smtClean="0">
                <a:latin typeface="Calibri" panose="020F0502020204030204" pitchFamily="34" charset="0"/>
                <a:cs typeface="Calibri" panose="020F0502020204030204" pitchFamily="34" charset="0"/>
              </a:rPr>
              <a:t>prominent </a:t>
            </a:r>
            <a:r>
              <a:rPr lang="en-US" dirty="0">
                <a:latin typeface="Calibri" panose="020F0502020204030204" pitchFamily="34" charset="0"/>
                <a:cs typeface="Calibri" panose="020F0502020204030204" pitchFamily="34" charset="0"/>
              </a:rPr>
              <a:t>regulatory innovation has been the requirement that all cars have center-high mounted stop </a:t>
            </a:r>
            <a:r>
              <a:rPr lang="en-US" dirty="0" smtClean="0">
                <a:latin typeface="Calibri" panose="020F0502020204030204" pitchFamily="34" charset="0"/>
                <a:cs typeface="Calibri" panose="020F0502020204030204" pitchFamily="34" charset="0"/>
              </a:rPr>
              <a:t>lamps</a:t>
            </a:r>
          </a:p>
          <a:p>
            <a:endParaRPr lang="en-US" dirty="0" smtClean="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second example involves the OMB and is the phase-down of lead in gasoline</a:t>
            </a: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457200" lvl="1"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676549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422357" y="377092"/>
            <a:ext cx="8596668" cy="686777"/>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Promotion of Cost-Effective Regulation</a:t>
            </a:r>
          </a:p>
        </p:txBody>
      </p:sp>
      <p:sp>
        <p:nvSpPr>
          <p:cNvPr id="3" name="Content Placeholder 2">
            <a:extLst>
              <a:ext uri="{FF2B5EF4-FFF2-40B4-BE49-F238E27FC236}">
                <a16:creationId xmlns="" xmlns:a16="http://schemas.microsoft.com/office/drawing/2014/main" id="{4460B83B-1E4A-448E-8940-39880ABA1B69}"/>
              </a:ext>
            </a:extLst>
          </p:cNvPr>
          <p:cNvSpPr txBox="1">
            <a:spLocks/>
          </p:cNvSpPr>
          <p:nvPr/>
        </p:nvSpPr>
        <p:spPr>
          <a:xfrm>
            <a:off x="422357" y="1226527"/>
            <a:ext cx="8596668" cy="486654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Performance-oriented regulation</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are two reasons why the adoption of performance-oriented alternatives has generally lagged behind economists’ enthusiasm for these policies: cost and politics</a:t>
            </a:r>
          </a:p>
          <a:p>
            <a:endParaRPr lang="en-US" dirty="0">
              <a:latin typeface="Calibri" panose="020F0502020204030204" pitchFamily="34" charset="0"/>
              <a:cs typeface="Calibri" panose="020F0502020204030204" pitchFamily="34" charset="0"/>
            </a:endParaRPr>
          </a:p>
          <a:p>
            <a:pPr marL="0" indent="0">
              <a:buNone/>
            </a:pPr>
            <a:r>
              <a:rPr lang="en-US" sz="2800" dirty="0">
                <a:solidFill>
                  <a:schemeClr val="tx1"/>
                </a:solidFill>
                <a:latin typeface="Calibri" panose="020F0502020204030204" pitchFamily="34" charset="0"/>
                <a:cs typeface="Calibri" panose="020F0502020204030204" pitchFamily="34" charset="0"/>
              </a:rPr>
              <a:t>Distortion of Benefit and Cost Estimates</a:t>
            </a:r>
            <a:endParaRPr lang="en-US" sz="2800"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Another </a:t>
            </a:r>
            <a:r>
              <a:rPr lang="en-US" dirty="0">
                <a:latin typeface="Calibri" panose="020F0502020204030204" pitchFamily="34" charset="0"/>
                <a:cs typeface="Calibri" panose="020F0502020204030204" pitchFamily="34" charset="0"/>
              </a:rPr>
              <a:t>principle that has been promoted through the oversight process is the utilization of unbiased estimates of the benefits and </a:t>
            </a:r>
            <a:r>
              <a:rPr lang="en-US" dirty="0" smtClean="0">
                <a:latin typeface="Calibri" panose="020F0502020204030204" pitchFamily="34" charset="0"/>
                <a:cs typeface="Calibri" panose="020F0502020204030204" pitchFamily="34" charset="0"/>
              </a:rPr>
              <a:t>costs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Discuss the “conservatism” factors of scientific analyses underlying risk regulations</a:t>
            </a:r>
          </a:p>
          <a:p>
            <a:pPr marL="457200" lvl="1"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8967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668542" y="482600"/>
            <a:ext cx="8596668" cy="924169"/>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Regulatory Role of Price and Quality</a:t>
            </a:r>
          </a:p>
        </p:txBody>
      </p:sp>
      <p:sp>
        <p:nvSpPr>
          <p:cNvPr id="3" name="Content Placeholder 2">
            <a:extLst>
              <a:ext uri="{FF2B5EF4-FFF2-40B4-BE49-F238E27FC236}">
                <a16:creationId xmlns="" xmlns:a16="http://schemas.microsoft.com/office/drawing/2014/main" id="{11B5B417-6456-431A-B902-9207C90A90B8}"/>
              </a:ext>
            </a:extLst>
          </p:cNvPr>
          <p:cNvSpPr txBox="1">
            <a:spLocks/>
          </p:cNvSpPr>
          <p:nvPr/>
        </p:nvSpPr>
        <p:spPr>
          <a:xfrm>
            <a:off x="668542" y="2017835"/>
            <a:ext cx="8596668" cy="282232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general principle that has guided the development of regulation and in particular the deregulation effort is that </a:t>
            </a:r>
            <a:r>
              <a:rPr lang="en-US" dirty="0" smtClean="0">
                <a:latin typeface="Calibri" panose="020F0502020204030204" pitchFamily="34" charset="0"/>
                <a:cs typeface="Calibri" panose="020F0502020204030204" pitchFamily="34" charset="0"/>
              </a:rPr>
              <a:t>"regulation </a:t>
            </a:r>
            <a:r>
              <a:rPr lang="en-US" dirty="0">
                <a:latin typeface="Calibri" panose="020F0502020204030204" pitchFamily="34" charset="0"/>
                <a:cs typeface="Calibri" panose="020F0502020204030204" pitchFamily="34" charset="0"/>
              </a:rPr>
              <a:t>of prices and production in competitive markets should be </a:t>
            </a:r>
            <a:r>
              <a:rPr lang="en-US" dirty="0" smtClean="0">
                <a:latin typeface="Calibri" panose="020F0502020204030204" pitchFamily="34" charset="0"/>
                <a:cs typeface="Calibri" panose="020F0502020204030204" pitchFamily="34" charset="0"/>
              </a:rPr>
              <a:t>avoided"*</a:t>
            </a: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price system has a legitimate role to play</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Just </a:t>
            </a:r>
            <a:r>
              <a:rPr lang="en-US" dirty="0">
                <a:latin typeface="Calibri" panose="020F0502020204030204" pitchFamily="34" charset="0"/>
                <a:cs typeface="Calibri" panose="020F0502020204030204" pitchFamily="34" charset="0"/>
              </a:rPr>
              <a:t>as we do not want to standardize product prices, we also do not wish to standardize quality except when there are legitimate reasons for doing </a:t>
            </a:r>
            <a:r>
              <a:rPr lang="en-US" dirty="0" smtClean="0">
                <a:latin typeface="Calibri" panose="020F0502020204030204" pitchFamily="34" charset="0"/>
                <a:cs typeface="Calibri" panose="020F0502020204030204" pitchFamily="34" charset="0"/>
              </a:rPr>
              <a:t>so</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0" indent="0">
              <a:buNone/>
            </a:pPr>
            <a:r>
              <a:rPr lang="en-US" sz="1400" dirty="0">
                <a:latin typeface="Calibri" panose="020F0502020204030204" pitchFamily="34" charset="0"/>
                <a:cs typeface="Calibri" panose="020F0502020204030204" pitchFamily="34" charset="0"/>
              </a:rPr>
              <a:t>*U.S. Office of Management and Budget, </a:t>
            </a:r>
            <a:r>
              <a:rPr lang="en-US" sz="1400" i="1" dirty="0">
                <a:latin typeface="Calibri" panose="020F0502020204030204" pitchFamily="34" charset="0"/>
                <a:cs typeface="Calibri" panose="020F0502020204030204" pitchFamily="34" charset="0"/>
              </a:rPr>
              <a:t>Regulatory Program </a:t>
            </a:r>
            <a:r>
              <a:rPr lang="en-US" sz="1400" dirty="0">
                <a:latin typeface="Calibri" panose="020F0502020204030204" pitchFamily="34" charset="0"/>
                <a:cs typeface="Calibri" panose="020F0502020204030204" pitchFamily="34" charset="0"/>
              </a:rPr>
              <a:t>(1988), p. 18.</a:t>
            </a:r>
          </a:p>
        </p:txBody>
      </p:sp>
    </p:spTree>
    <p:extLst>
      <p:ext uri="{BB962C8B-B14F-4D97-AF65-F5344CB8AC3E}">
        <p14:creationId xmlns:p14="http://schemas.microsoft.com/office/powerpoint/2010/main" val="638200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A1B7B7-1847-4D44-B948-48A870F81351}"/>
              </a:ext>
            </a:extLst>
          </p:cNvPr>
          <p:cNvSpPr>
            <a:spLocks noGrp="1"/>
          </p:cNvSpPr>
          <p:nvPr>
            <p:ph type="title"/>
          </p:nvPr>
        </p:nvSpPr>
        <p:spPr>
          <a:xfrm>
            <a:off x="668542" y="460620"/>
            <a:ext cx="8596668" cy="1557215"/>
          </a:xfrm>
        </p:spPr>
        <p:txBody>
          <a:bodyPr/>
          <a:lstStyle/>
          <a:p>
            <a:r>
              <a:rPr lang="en-US" dirty="0">
                <a:solidFill>
                  <a:schemeClr val="tx1"/>
                </a:solidFill>
                <a:latin typeface="Calibri" panose="020F0502020204030204" pitchFamily="34" charset="0"/>
                <a:cs typeface="Calibri" panose="020F0502020204030204" pitchFamily="34" charset="0"/>
              </a:rPr>
              <a:t>Impact of the Oversight Process</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Trends in Major Regulations</a:t>
            </a:r>
          </a:p>
        </p:txBody>
      </p:sp>
      <p:sp>
        <p:nvSpPr>
          <p:cNvPr id="3" name="Content Placeholder 2">
            <a:extLst>
              <a:ext uri="{FF2B5EF4-FFF2-40B4-BE49-F238E27FC236}">
                <a16:creationId xmlns="" xmlns:a16="http://schemas.microsoft.com/office/drawing/2014/main" id="{1CF46967-14C9-4749-9260-0B2BA9194BB1}"/>
              </a:ext>
            </a:extLst>
          </p:cNvPr>
          <p:cNvSpPr txBox="1">
            <a:spLocks/>
          </p:cNvSpPr>
          <p:nvPr/>
        </p:nvSpPr>
        <p:spPr>
          <a:xfrm>
            <a:off x="668542" y="2017835"/>
            <a:ext cx="8596668" cy="354769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objective of regulatory oversight is to foster better regulations; however, one consequence of this is that we eliminate regulations that are </a:t>
            </a:r>
            <a:r>
              <a:rPr lang="en-US" dirty="0" smtClean="0">
                <a:latin typeface="Calibri" panose="020F0502020204030204" pitchFamily="34" charset="0"/>
                <a:cs typeface="Calibri" panose="020F0502020204030204" pitchFamily="34" charset="0"/>
              </a:rPr>
              <a:t>unattractive </a:t>
            </a:r>
            <a:r>
              <a:rPr lang="en-US" dirty="0">
                <a:latin typeface="Calibri" panose="020F0502020204030204" pitchFamily="34" charset="0"/>
                <a:cs typeface="Calibri" panose="020F0502020204030204" pitchFamily="34" charset="0"/>
              </a:rPr>
              <a:t>from the standpoint of advancing the national </a:t>
            </a:r>
            <a:r>
              <a:rPr lang="en-US" dirty="0" smtClean="0">
                <a:latin typeface="Calibri" panose="020F0502020204030204" pitchFamily="34" charset="0"/>
                <a:cs typeface="Calibri" panose="020F0502020204030204" pitchFamily="34" charset="0"/>
              </a:rPr>
              <a:t>interest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OMB designated regulations that impose annual costs of $100 million or more as being major </a:t>
            </a:r>
            <a:r>
              <a:rPr lang="en-US" dirty="0" smtClean="0">
                <a:latin typeface="Calibri" panose="020F0502020204030204" pitchFamily="34" charset="0"/>
                <a:cs typeface="Calibri" panose="020F0502020204030204" pitchFamily="34" charset="0"/>
              </a:rPr>
              <a:t>rules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exists rising costs of regulatory policy and a surge in regulatory activity at the end of presidential administrations</a:t>
            </a:r>
          </a:p>
        </p:txBody>
      </p:sp>
    </p:spTree>
    <p:extLst>
      <p:ext uri="{BB962C8B-B14F-4D97-AF65-F5344CB8AC3E}">
        <p14:creationId xmlns:p14="http://schemas.microsoft.com/office/powerpoint/2010/main" val="13370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59751" y="693616"/>
            <a:ext cx="8596668" cy="1891322"/>
          </a:xfrm>
        </p:spPr>
        <p:txBody>
          <a:bodyPr>
            <a:normAutofit fontScale="90000"/>
          </a:bodyPr>
          <a:lstStyle/>
          <a:p>
            <a:r>
              <a:rPr lang="en-US" sz="4000" dirty="0">
                <a:solidFill>
                  <a:schemeClr val="tx1"/>
                </a:solidFill>
                <a:latin typeface="Calibri" panose="020F0502020204030204" pitchFamily="34" charset="0"/>
                <a:cs typeface="Calibri" panose="020F0502020204030204" pitchFamily="34" charset="0"/>
              </a:rPr>
              <a:t>State versus Federal Regulation: The Federalism Debate</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r>
              <a:rPr lang="en-US" sz="3100" dirty="0">
                <a:solidFill>
                  <a:schemeClr val="tx1"/>
                </a:solidFill>
                <a:latin typeface="Calibri" panose="020F0502020204030204" pitchFamily="34" charset="0"/>
                <a:cs typeface="Calibri" panose="020F0502020204030204" pitchFamily="34" charset="0"/>
              </a:rPr>
              <a:t>Advantages of Federalism</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endParaRPr lang="en-US" dirty="0">
              <a:solidFill>
                <a:schemeClr val="tx1"/>
              </a:solidFill>
            </a:endParaRPr>
          </a:p>
        </p:txBody>
      </p:sp>
      <p:sp>
        <p:nvSpPr>
          <p:cNvPr id="3" name="Content Placeholder 2">
            <a:extLst>
              <a:ext uri="{FF2B5EF4-FFF2-40B4-BE49-F238E27FC236}">
                <a16:creationId xmlns="" xmlns:a16="http://schemas.microsoft.com/office/drawing/2014/main" id="{B06FAC8B-8B1C-4B99-B9AF-FC123D4AFAEA}"/>
              </a:ext>
            </a:extLst>
          </p:cNvPr>
          <p:cNvSpPr txBox="1">
            <a:spLocks/>
          </p:cNvSpPr>
          <p:nvPr/>
        </p:nvSpPr>
        <p:spPr>
          <a:xfrm>
            <a:off x="659751" y="2620109"/>
            <a:ext cx="8596668" cy="330590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Not all regulation is at the federal level</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Three advantages of federalism</a:t>
            </a:r>
          </a:p>
          <a:p>
            <a:pPr lvl="1"/>
            <a:r>
              <a:rPr lang="en-US" dirty="0">
                <a:latin typeface="Calibri" panose="020F0502020204030204" pitchFamily="34" charset="0"/>
                <a:cs typeface="Calibri" panose="020F0502020204030204" pitchFamily="34" charset="0"/>
              </a:rPr>
              <a:t>1) Costs and benefits of regulation</a:t>
            </a:r>
          </a:p>
          <a:p>
            <a:pPr lvl="1"/>
            <a:r>
              <a:rPr lang="en-US" dirty="0">
                <a:latin typeface="Calibri" panose="020F0502020204030204" pitchFamily="34" charset="0"/>
                <a:cs typeface="Calibri" panose="020F0502020204030204" pitchFamily="34" charset="0"/>
              </a:rPr>
              <a:t>2) Citizens seeking a different pool of public goods can relocate</a:t>
            </a:r>
          </a:p>
          <a:p>
            <a:pPr lvl="1"/>
            <a:r>
              <a:rPr lang="en-US" dirty="0">
                <a:latin typeface="Calibri" panose="020F0502020204030204" pitchFamily="34" charset="0"/>
                <a:cs typeface="Calibri" panose="020F0502020204030204" pitchFamily="34" charset="0"/>
              </a:rPr>
              <a:t>3) Can reflect the heterogeneity of costs and benefits in a particular locale</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related advantage is the potential for innovation</a:t>
            </a:r>
          </a:p>
          <a:p>
            <a:pPr marL="0" indent="0">
              <a:buFont typeface="Wingdings 3" charset="2"/>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9917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457527" y="429846"/>
            <a:ext cx="8596668" cy="783492"/>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The Costs and Benefits of Major Regulations</a:t>
            </a:r>
          </a:p>
        </p:txBody>
      </p:sp>
      <p:sp>
        <p:nvSpPr>
          <p:cNvPr id="3" name="Content Placeholder 2">
            <a:extLst>
              <a:ext uri="{FF2B5EF4-FFF2-40B4-BE49-F238E27FC236}">
                <a16:creationId xmlns="" xmlns:a16="http://schemas.microsoft.com/office/drawing/2014/main" id="{EB3EE213-3C46-4A96-9471-0E3098F24556}"/>
              </a:ext>
            </a:extLst>
          </p:cNvPr>
          <p:cNvSpPr txBox="1">
            <a:spLocks/>
          </p:cNvSpPr>
          <p:nvPr/>
        </p:nvSpPr>
        <p:spPr>
          <a:xfrm>
            <a:off x="457527" y="1213338"/>
            <a:ext cx="8596668" cy="488510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stakes involved are </a:t>
            </a:r>
            <a:r>
              <a:rPr lang="en-US" dirty="0" smtClean="0">
                <a:latin typeface="Calibri" panose="020F0502020204030204" pitchFamily="34" charset="0"/>
                <a:cs typeface="Calibri" panose="020F0502020204030204" pitchFamily="34" charset="0"/>
              </a:rPr>
              <a:t>enormous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Estimated regulatory benefits exceed costs in every year, yet some of the benefit estimates are controversial</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most prominent agency is the EPA, followed by DOT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 addition to regulatory efforts that impose costs, regulatory policies also include cost-saving deregulation efforts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Deregulation is not always desirable </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15173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536657" y="298451"/>
            <a:ext cx="8596668" cy="677495"/>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Alternative Measures of the Scale of Regulation</a:t>
            </a:r>
          </a:p>
        </p:txBody>
      </p:sp>
      <p:sp>
        <p:nvSpPr>
          <p:cNvPr id="3" name="Content Placeholder 2">
            <a:extLst>
              <a:ext uri="{FF2B5EF4-FFF2-40B4-BE49-F238E27FC236}">
                <a16:creationId xmlns="" xmlns:a16="http://schemas.microsoft.com/office/drawing/2014/main" id="{3D7D1FA1-1322-43D9-B3F5-5A58409E6F2A}"/>
              </a:ext>
            </a:extLst>
          </p:cNvPr>
          <p:cNvSpPr txBox="1">
            <a:spLocks/>
          </p:cNvSpPr>
          <p:nvPr/>
        </p:nvSpPr>
        <p:spPr>
          <a:xfrm>
            <a:off x="536657" y="953965"/>
            <a:ext cx="8596668" cy="495006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Measures of regulatory activity: </a:t>
            </a:r>
            <a:r>
              <a:rPr lang="en-US" i="1" dirty="0">
                <a:latin typeface="Calibri" panose="020F0502020204030204" pitchFamily="34" charset="0"/>
                <a:cs typeface="Calibri" panose="020F0502020204030204" pitchFamily="34" charset="0"/>
              </a:rPr>
              <a:t>The Code of Federal Regulations</a:t>
            </a:r>
            <a:r>
              <a:rPr lang="en-US" dirty="0">
                <a:latin typeface="Calibri" panose="020F0502020204030204" pitchFamily="34" charset="0"/>
                <a:cs typeface="Calibri" panose="020F0502020204030204" pitchFamily="34" charset="0"/>
              </a:rPr>
              <a:t>, </a:t>
            </a:r>
            <a:r>
              <a:rPr lang="en-US" i="1" dirty="0">
                <a:latin typeface="Calibri" panose="020F0502020204030204" pitchFamily="34" charset="0"/>
                <a:cs typeface="Calibri" panose="020F0502020204030204" pitchFamily="34" charset="0"/>
              </a:rPr>
              <a:t>Federal Register</a:t>
            </a:r>
            <a:r>
              <a:rPr lang="en-US" dirty="0">
                <a:latin typeface="Calibri" panose="020F0502020204030204" pitchFamily="34" charset="0"/>
                <a:cs typeface="Calibri" panose="020F0502020204030204" pitchFamily="34" charset="0"/>
              </a:rPr>
              <a:t>, and the total spending by regulatory agencies</a:t>
            </a:r>
          </a:p>
          <a:p>
            <a:pPr marL="0" indent="0">
              <a:buNone/>
            </a:pPr>
            <a:endParaRPr lang="en-US" dirty="0">
              <a:solidFill>
                <a:schemeClr val="tx1"/>
              </a:solidFill>
              <a:latin typeface="Calibri" panose="020F0502020204030204" pitchFamily="34" charset="0"/>
              <a:cs typeface="Calibri" panose="020F0502020204030204" pitchFamily="34" charset="0"/>
            </a:endParaRPr>
          </a:p>
          <a:p>
            <a:pPr marL="0" indent="0">
              <a:buNone/>
            </a:pPr>
            <a:r>
              <a:rPr lang="en-US" sz="2800" dirty="0">
                <a:solidFill>
                  <a:schemeClr val="tx1"/>
                </a:solidFill>
                <a:latin typeface="Calibri" panose="020F0502020204030204" pitchFamily="34" charset="0"/>
                <a:cs typeface="Calibri" panose="020F0502020204030204" pitchFamily="34" charset="0"/>
              </a:rPr>
              <a:t>The Character of Regulatory Oversight Actions</a:t>
            </a:r>
            <a:endParaRPr lang="en-US" sz="2800"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During </a:t>
            </a:r>
            <a:r>
              <a:rPr lang="en-US" dirty="0">
                <a:latin typeface="Calibri" panose="020F0502020204030204" pitchFamily="34" charset="0"/>
                <a:cs typeface="Calibri" panose="020F0502020204030204" pitchFamily="34" charset="0"/>
              </a:rPr>
              <a:t>the early years of the oversight process, the OMB approved over 70 percent of regulations without change. At the present time, the overall approval rate without any changes is just 8 </a:t>
            </a:r>
            <a:r>
              <a:rPr lang="en-US" dirty="0" smtClean="0">
                <a:latin typeface="Calibri" panose="020F0502020204030204" pitchFamily="34" charset="0"/>
                <a:cs typeface="Calibri" panose="020F0502020204030204" pitchFamily="34" charset="0"/>
              </a:rPr>
              <a:t>percent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OMB now approves 90 percent of all regulations; the percentage of instances in which the OMB blocks regulations is quiet small</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are hundreds of major regulations issued by agencies per year, so appeals are only made to a higher level if it involves controversial issues of national policy </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36271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624581" y="280377"/>
            <a:ext cx="8596668" cy="721946"/>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Judicial Review of Regulatory Impact Analyses</a:t>
            </a:r>
          </a:p>
        </p:txBody>
      </p:sp>
      <p:sp>
        <p:nvSpPr>
          <p:cNvPr id="3" name="Content Placeholder 2">
            <a:extLst>
              <a:ext uri="{FF2B5EF4-FFF2-40B4-BE49-F238E27FC236}">
                <a16:creationId xmlns="" xmlns:a16="http://schemas.microsoft.com/office/drawing/2014/main" id="{B1A16D6E-2555-4B43-A4EF-45033D3E346F}"/>
              </a:ext>
            </a:extLst>
          </p:cNvPr>
          <p:cNvSpPr txBox="1">
            <a:spLocks/>
          </p:cNvSpPr>
          <p:nvPr/>
        </p:nvSpPr>
        <p:spPr>
          <a:xfrm>
            <a:off x="624581" y="993531"/>
            <a:ext cx="8596668" cy="5117124"/>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courts play no formal role in terms of a requirement that agency RIAs undergo judicial approval</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but because of the Administrative Procedure Act, courts can </a:t>
            </a:r>
            <a:r>
              <a:rPr lang="en-US" dirty="0" smtClean="0">
                <a:latin typeface="Calibri" panose="020F0502020204030204" pitchFamily="34" charset="0"/>
                <a:cs typeface="Calibri" panose="020F0502020204030204" pitchFamily="34" charset="0"/>
              </a:rPr>
              <a:t>set aside </a:t>
            </a:r>
            <a:r>
              <a:rPr lang="en-US" dirty="0">
                <a:latin typeface="Calibri" panose="020F0502020204030204" pitchFamily="34" charset="0"/>
                <a:cs typeface="Calibri" panose="020F0502020204030204" pitchFamily="34" charset="0"/>
              </a:rPr>
              <a:t>agency efforts that do not follow the law</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To </a:t>
            </a:r>
            <a:r>
              <a:rPr lang="en-US" dirty="0">
                <a:latin typeface="Calibri" panose="020F0502020204030204" pitchFamily="34" charset="0"/>
                <a:cs typeface="Calibri" panose="020F0502020204030204" pitchFamily="34" charset="0"/>
              </a:rPr>
              <a:t>date there have been at least thirty-eight judicial reviews of agencies’ benefit-cost </a:t>
            </a:r>
            <a:r>
              <a:rPr lang="en-US" dirty="0" smtClean="0">
                <a:latin typeface="Calibri" panose="020F0502020204030204" pitchFamily="34" charset="0"/>
                <a:cs typeface="Calibri" panose="020F0502020204030204" pitchFamily="34" charset="0"/>
              </a:rPr>
              <a:t>analyses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Types of challenges to RIAs</a:t>
            </a:r>
          </a:p>
          <a:p>
            <a:pPr lvl="1"/>
            <a:r>
              <a:rPr lang="en-US" dirty="0">
                <a:latin typeface="Calibri" panose="020F0502020204030204" pitchFamily="34" charset="0"/>
                <a:cs typeface="Calibri" panose="020F0502020204030204" pitchFamily="34" charset="0"/>
              </a:rPr>
              <a:t>The scope of the analysis may be challenged</a:t>
            </a:r>
          </a:p>
          <a:p>
            <a:pPr lvl="1"/>
            <a:r>
              <a:rPr lang="en-US" dirty="0">
                <a:latin typeface="Calibri" panose="020F0502020204030204" pitchFamily="34" charset="0"/>
                <a:cs typeface="Calibri" panose="020F0502020204030204" pitchFamily="34" charset="0"/>
              </a:rPr>
              <a:t>The underlying assumptions or the methodology used in the analysis may be challenged</a:t>
            </a:r>
          </a:p>
          <a:p>
            <a:pPr lvl="1"/>
            <a:r>
              <a:rPr lang="en-US" dirty="0">
                <a:latin typeface="Calibri" panose="020F0502020204030204" pitchFamily="34" charset="0"/>
                <a:cs typeface="Calibri" panose="020F0502020204030204" pitchFamily="34" charset="0"/>
              </a:rPr>
              <a:t>The agency’s analysis may not be sufficiently transparent</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Judicial review </a:t>
            </a:r>
            <a:r>
              <a:rPr lang="en-US" dirty="0" smtClean="0">
                <a:latin typeface="Calibri" panose="020F0502020204030204" pitchFamily="34" charset="0"/>
                <a:cs typeface="Calibri" panose="020F0502020204030204" pitchFamily="34" charset="0"/>
              </a:rPr>
              <a:t>can </a:t>
            </a:r>
            <a:r>
              <a:rPr lang="en-US" dirty="0">
                <a:latin typeface="Calibri" panose="020F0502020204030204" pitchFamily="34" charset="0"/>
                <a:cs typeface="Calibri" panose="020F0502020204030204" pitchFamily="34" charset="0"/>
              </a:rPr>
              <a:t>serve as an additional check on the more extreme cases in which agencies overstep their statutory </a:t>
            </a:r>
            <a:r>
              <a:rPr lang="en-US" dirty="0" smtClean="0">
                <a:latin typeface="Calibri" panose="020F0502020204030204" pitchFamily="34" charset="0"/>
                <a:cs typeface="Calibri" panose="020F0502020204030204" pitchFamily="34" charset="0"/>
              </a:rPr>
              <a:t>authority</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3422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A1B7B7-1847-4D44-B948-48A870F81351}"/>
              </a:ext>
            </a:extLst>
          </p:cNvPr>
          <p:cNvSpPr>
            <a:spLocks noGrp="1"/>
          </p:cNvSpPr>
          <p:nvPr>
            <p:ph type="title"/>
          </p:nvPr>
        </p:nvSpPr>
        <p:spPr>
          <a:xfrm>
            <a:off x="554241" y="412261"/>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What Do Regulators Maximize?</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Capture Theory</a:t>
            </a:r>
          </a:p>
        </p:txBody>
      </p:sp>
      <p:sp>
        <p:nvSpPr>
          <p:cNvPr id="3" name="Content Placeholder 2">
            <a:extLst>
              <a:ext uri="{FF2B5EF4-FFF2-40B4-BE49-F238E27FC236}">
                <a16:creationId xmlns="" xmlns:a16="http://schemas.microsoft.com/office/drawing/2014/main" id="{B8B1F9C8-DA27-414A-BC4B-A47D3E13D8D0}"/>
              </a:ext>
            </a:extLst>
          </p:cNvPr>
          <p:cNvSpPr txBox="1">
            <a:spLocks/>
          </p:cNvSpPr>
          <p:nvPr/>
        </p:nvSpPr>
        <p:spPr>
          <a:xfrm>
            <a:off x="554241" y="1846385"/>
            <a:ext cx="8596668" cy="413140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In </a:t>
            </a:r>
            <a:r>
              <a:rPr lang="en-US" dirty="0">
                <a:latin typeface="Calibri" panose="020F0502020204030204" pitchFamily="34" charset="0"/>
                <a:cs typeface="Calibri" panose="020F0502020204030204" pitchFamily="34" charset="0"/>
              </a:rPr>
              <a:t>theory, regulatory agencies serve to maximize the national interest subject to their legislative </a:t>
            </a:r>
            <a:r>
              <a:rPr lang="en-US" dirty="0" smtClean="0">
                <a:latin typeface="Calibri" panose="020F0502020204030204" pitchFamily="34" charset="0"/>
                <a:cs typeface="Calibri" panose="020F0502020204030204" pitchFamily="34" charset="0"/>
              </a:rPr>
              <a:t>mandates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George Stigler, Sam </a:t>
            </a:r>
            <a:r>
              <a:rPr lang="en-US" dirty="0" err="1">
                <a:latin typeface="Calibri" panose="020F0502020204030204" pitchFamily="34" charset="0"/>
                <a:cs typeface="Calibri" panose="020F0502020204030204" pitchFamily="34" charset="0"/>
              </a:rPr>
              <a:t>Peltzman</a:t>
            </a:r>
            <a:r>
              <a:rPr lang="en-US" dirty="0">
                <a:latin typeface="Calibri" panose="020F0502020204030204" pitchFamily="34" charset="0"/>
                <a:cs typeface="Calibri" panose="020F0502020204030204" pitchFamily="34" charset="0"/>
              </a:rPr>
              <a:t>, and Roger Noll</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competing demands on regulatory agencies: </a:t>
            </a:r>
            <a:r>
              <a:rPr lang="en-US" dirty="0" smtClean="0">
                <a:latin typeface="Calibri" panose="020F0502020204030204" pitchFamily="34" charset="0"/>
                <a:cs typeface="Calibri" panose="020F0502020204030204" pitchFamily="34" charset="0"/>
              </a:rPr>
              <a:t>Private </a:t>
            </a:r>
            <a:r>
              <a:rPr lang="en-US" dirty="0">
                <a:latin typeface="Calibri" panose="020F0502020204030204" pitchFamily="34" charset="0"/>
                <a:cs typeface="Calibri" panose="020F0502020204030204" pitchFamily="34" charset="0"/>
              </a:rPr>
              <a:t>interests as well as public interests may affect the political survival of the regulatory officials as well as the agency’s </a:t>
            </a:r>
            <a:r>
              <a:rPr lang="en-US" dirty="0" smtClean="0">
                <a:latin typeface="Calibri" panose="020F0502020204030204" pitchFamily="34" charset="0"/>
                <a:cs typeface="Calibri" panose="020F0502020204030204" pitchFamily="34" charset="0"/>
              </a:rPr>
              <a:t>budget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1143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615787" y="377580"/>
            <a:ext cx="8596668" cy="686777"/>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Other Theories of Influence Patterns</a:t>
            </a:r>
          </a:p>
        </p:txBody>
      </p:sp>
      <p:sp>
        <p:nvSpPr>
          <p:cNvPr id="3" name="Content Placeholder 2">
            <a:extLst>
              <a:ext uri="{FF2B5EF4-FFF2-40B4-BE49-F238E27FC236}">
                <a16:creationId xmlns="" xmlns:a16="http://schemas.microsoft.com/office/drawing/2014/main" id="{9B82E53F-8C67-4040-A904-B15F51738F64}"/>
              </a:ext>
            </a:extLst>
          </p:cNvPr>
          <p:cNvSpPr txBox="1">
            <a:spLocks/>
          </p:cNvSpPr>
          <p:nvPr/>
        </p:nvSpPr>
        <p:spPr>
          <a:xfrm>
            <a:off x="615787" y="1143488"/>
            <a:ext cx="8596668" cy="499354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Other researchers have concluded that particular sets of influences are most influential</a:t>
            </a:r>
          </a:p>
          <a:p>
            <a:pPr lvl="1"/>
            <a:r>
              <a:rPr lang="en-US" dirty="0">
                <a:latin typeface="Calibri" panose="020F0502020204030204" pitchFamily="34" charset="0"/>
                <a:cs typeface="Calibri" panose="020F0502020204030204" pitchFamily="34" charset="0"/>
              </a:rPr>
              <a:t>E.g.: Wilson and Stewart</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Other authors have advocated a different view</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sz="2800" dirty="0">
                <a:solidFill>
                  <a:schemeClr val="tx1"/>
                </a:solidFill>
                <a:latin typeface="Calibri" panose="020F0502020204030204" pitchFamily="34" charset="0"/>
                <a:cs typeface="Calibri" panose="020F0502020204030204" pitchFamily="34" charset="0"/>
              </a:rPr>
              <a:t>Comprehensive Models of Regulatory Objectives</a:t>
            </a:r>
            <a:endParaRPr lang="en-US" sz="2800"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 all likelihood, there are multiple influences at work</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Review the case study of the rulemaking process for the EPA regulations that implemented the industrial effluent standards used to control water pollution</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862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53808E-69B9-4996-84BF-F9E22B8BBE02}"/>
              </a:ext>
            </a:extLst>
          </p:cNvPr>
          <p:cNvSpPr>
            <a:spLocks noGrp="1"/>
          </p:cNvSpPr>
          <p:nvPr>
            <p:ph type="title"/>
          </p:nvPr>
        </p:nvSpPr>
        <p:spPr/>
        <p:txBody>
          <a:bodyPr/>
          <a:lstStyle/>
          <a:p>
            <a:r>
              <a:rPr lang="en-US" dirty="0">
                <a:solidFill>
                  <a:srgbClr val="000000"/>
                </a:solidFill>
                <a:latin typeface="Calibri" panose="020F0502020204030204" pitchFamily="34" charset="0"/>
                <a:cs typeface="Calibri" panose="020F0502020204030204" pitchFamily="34" charset="0"/>
              </a:rPr>
              <a:t>Summary</a:t>
            </a:r>
          </a:p>
        </p:txBody>
      </p:sp>
      <p:sp>
        <p:nvSpPr>
          <p:cNvPr id="3" name="Content Placeholder 2">
            <a:extLst>
              <a:ext uri="{FF2B5EF4-FFF2-40B4-BE49-F238E27FC236}">
                <a16:creationId xmlns="" xmlns:a16="http://schemas.microsoft.com/office/drawing/2014/main" id="{105256A0-1638-49F2-94C4-C5CA8CBB4DC1}"/>
              </a:ext>
            </a:extLst>
          </p:cNvPr>
          <p:cNvSpPr>
            <a:spLocks noGrp="1"/>
          </p:cNvSpPr>
          <p:nvPr>
            <p:ph idx="1"/>
          </p:nvPr>
        </p:nvSpPr>
        <p:spPr/>
        <p:txBody>
          <a:bodyPr/>
          <a:lstStyle/>
          <a:p>
            <a:r>
              <a:rPr lang="en-US" dirty="0" smtClean="0">
                <a:latin typeface="Calibri" panose="020F0502020204030204" pitchFamily="34" charset="0"/>
                <a:cs typeface="Calibri" panose="020F0502020204030204" pitchFamily="34" charset="0"/>
              </a:rPr>
              <a:t>In </a:t>
            </a:r>
            <a:r>
              <a:rPr lang="en-US" dirty="0">
                <a:latin typeface="Calibri" panose="020F0502020204030204" pitchFamily="34" charset="0"/>
                <a:cs typeface="Calibri" panose="020F0502020204030204" pitchFamily="34" charset="0"/>
              </a:rPr>
              <a:t>later chapters we develop a series of models of the regulatory process</a:t>
            </a:r>
            <a:r>
              <a:rPr lang="en-US" dirty="0" smtClean="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Economists have made substantial progress in recent decades in developing approaches to indicate how regulators make decisions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One should not understate the pivotal role that legislative mandates have</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2196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545450" y="478693"/>
            <a:ext cx="8596668" cy="642815"/>
          </a:xfrm>
        </p:spPr>
        <p:txBody>
          <a:bodyPr>
            <a:normAutofit fontScale="90000"/>
          </a:bodyPr>
          <a:lstStyle/>
          <a:p>
            <a:r>
              <a:rPr lang="en-US" sz="3100" dirty="0">
                <a:solidFill>
                  <a:schemeClr val="tx1"/>
                </a:solidFill>
                <a:latin typeface="Calibri" panose="020F0502020204030204" pitchFamily="34" charset="0"/>
                <a:cs typeface="Calibri" panose="020F0502020204030204" pitchFamily="34" charset="0"/>
              </a:rPr>
              <a:t>Advantages of National Regulations</a:t>
            </a:r>
            <a:r>
              <a:rPr lang="en-US" sz="2800" dirty="0">
                <a:solidFill>
                  <a:schemeClr val="tx1"/>
                </a:solidFill>
                <a:latin typeface="Calibri" panose="020F0502020204030204" pitchFamily="34" charset="0"/>
                <a:cs typeface="Calibri" panose="020F0502020204030204" pitchFamily="34" charset="0"/>
              </a:rPr>
              <a:t/>
            </a:r>
            <a:br>
              <a:rPr lang="en-US" sz="2800" dirty="0">
                <a:solidFill>
                  <a:schemeClr val="tx1"/>
                </a:solidFill>
                <a:latin typeface="Calibri" panose="020F0502020204030204" pitchFamily="34" charset="0"/>
                <a:cs typeface="Calibri" panose="020F0502020204030204" pitchFamily="34" charset="0"/>
              </a:rPr>
            </a:br>
            <a:endParaRPr lang="en-US" sz="2800" dirty="0">
              <a:solidFill>
                <a:schemeClr val="tx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494C46C0-1263-4920-9B31-0C35D27BCEA7}"/>
              </a:ext>
            </a:extLst>
          </p:cNvPr>
          <p:cNvSpPr txBox="1">
            <a:spLocks/>
          </p:cNvSpPr>
          <p:nvPr/>
        </p:nvSpPr>
        <p:spPr>
          <a:xfrm>
            <a:off x="545450" y="1397976"/>
            <a:ext cx="8596668" cy="465992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Four advantages and rationales</a:t>
            </a:r>
          </a:p>
          <a:p>
            <a:pPr lvl="1"/>
            <a:r>
              <a:rPr lang="en-US" dirty="0">
                <a:latin typeface="Calibri" panose="020F0502020204030204" pitchFamily="34" charset="0"/>
                <a:cs typeface="Calibri" panose="020F0502020204030204" pitchFamily="34" charset="0"/>
              </a:rPr>
              <a:t>1) Informational advantage over local agencies</a:t>
            </a:r>
          </a:p>
          <a:p>
            <a:pPr lvl="1"/>
            <a:r>
              <a:rPr lang="en-US" dirty="0">
                <a:latin typeface="Calibri" panose="020F0502020204030204" pitchFamily="34" charset="0"/>
                <a:cs typeface="Calibri" panose="020F0502020204030204" pitchFamily="34" charset="0"/>
              </a:rPr>
              <a:t>2) Generally more efficient for nationally marketed consumer products</a:t>
            </a:r>
          </a:p>
          <a:p>
            <a:pPr lvl="1"/>
            <a:r>
              <a:rPr lang="en-US" dirty="0">
                <a:latin typeface="Calibri" panose="020F0502020204030204" pitchFamily="34" charset="0"/>
                <a:cs typeface="Calibri" panose="020F0502020204030204" pitchFamily="34" charset="0"/>
              </a:rPr>
              <a:t>3) Many problems occur locally but have national ramifications</a:t>
            </a:r>
          </a:p>
          <a:p>
            <a:pPr lvl="1"/>
            <a:r>
              <a:rPr lang="en-US" dirty="0">
                <a:latin typeface="Calibri" panose="020F0502020204030204" pitchFamily="34" charset="0"/>
                <a:cs typeface="Calibri" panose="020F0502020204030204" pitchFamily="34" charset="0"/>
              </a:rPr>
              <a:t>4) Certain policy outcomes are so important that all citizens should be guaranteed them</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sz="2800" dirty="0">
                <a:solidFill>
                  <a:schemeClr val="tx1"/>
                </a:solidFill>
                <a:latin typeface="Calibri" panose="020F0502020204030204" pitchFamily="34" charset="0"/>
                <a:cs typeface="Calibri" panose="020F0502020204030204" pitchFamily="34" charset="0"/>
              </a:rPr>
              <a:t>Product Labeling Example</a:t>
            </a:r>
          </a:p>
          <a:p>
            <a:pPr marL="0" indent="0">
              <a:buNone/>
            </a:pPr>
            <a:endParaRPr lang="en-US" dirty="0">
              <a:solidFill>
                <a:schemeClr val="tx1"/>
              </a:solidFill>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1986 California initiative known as Proposition 65</a:t>
            </a:r>
          </a:p>
        </p:txBody>
      </p:sp>
    </p:spTree>
    <p:extLst>
      <p:ext uri="{BB962C8B-B14F-4D97-AF65-F5344CB8AC3E}">
        <p14:creationId xmlns:p14="http://schemas.microsoft.com/office/powerpoint/2010/main" val="750162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510281" y="658448"/>
            <a:ext cx="8596668" cy="932961"/>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Overlap of State and Federal Regulations</a:t>
            </a:r>
          </a:p>
        </p:txBody>
      </p:sp>
      <p:sp>
        <p:nvSpPr>
          <p:cNvPr id="3" name="Content Placeholder 2">
            <a:extLst>
              <a:ext uri="{FF2B5EF4-FFF2-40B4-BE49-F238E27FC236}">
                <a16:creationId xmlns="" xmlns:a16="http://schemas.microsoft.com/office/drawing/2014/main" id="{92E1AAF5-80AD-40EB-A6B8-FF1F9015FE69}"/>
              </a:ext>
            </a:extLst>
          </p:cNvPr>
          <p:cNvSpPr txBox="1">
            <a:spLocks/>
          </p:cNvSpPr>
          <p:nvPr/>
        </p:nvSpPr>
        <p:spPr>
          <a:xfrm>
            <a:off x="510281" y="2145324"/>
            <a:ext cx="8596668" cy="330590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Examples: HHS, DOT, EPA, OSHA</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Forces driving the expanding role of state regulation</a:t>
            </a:r>
          </a:p>
          <a:p>
            <a:pPr lvl="1"/>
            <a:r>
              <a:rPr lang="en-US" dirty="0">
                <a:latin typeface="Calibri" panose="020F0502020204030204" pitchFamily="34" charset="0"/>
                <a:cs typeface="Calibri" panose="020F0502020204030204" pitchFamily="34" charset="0"/>
              </a:rPr>
              <a:t>1) Natural evolution of the development of federal regulation</a:t>
            </a:r>
          </a:p>
          <a:p>
            <a:pPr lvl="1"/>
            <a:r>
              <a:rPr lang="en-US" dirty="0">
                <a:latin typeface="Calibri" panose="020F0502020204030204" pitchFamily="34" charset="0"/>
                <a:cs typeface="Calibri" panose="020F0502020204030204" pitchFamily="34" charset="0"/>
              </a:rPr>
              <a:t>2) Recognition of legitimate differences among states</a:t>
            </a:r>
          </a:p>
          <a:p>
            <a:pPr lvl="1"/>
            <a:r>
              <a:rPr lang="en-US" dirty="0">
                <a:latin typeface="Calibri" panose="020F0502020204030204" pitchFamily="34" charset="0"/>
                <a:cs typeface="Calibri" panose="020F0502020204030204" pitchFamily="34" charset="0"/>
              </a:rPr>
              <a:t>3) Disappointment with the performance of federal regulation</a:t>
            </a:r>
          </a:p>
          <a:p>
            <a:pPr marL="0" indent="0">
              <a:buFont typeface="Wingdings 3" charset="2"/>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5536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A1B7B7-1847-4D44-B948-48A870F81351}"/>
              </a:ext>
            </a:extLst>
          </p:cNvPr>
          <p:cNvSpPr>
            <a:spLocks noGrp="1"/>
          </p:cNvSpPr>
          <p:nvPr>
            <p:ph type="title"/>
          </p:nvPr>
        </p:nvSpPr>
        <p:spPr>
          <a:xfrm>
            <a:off x="510280" y="614484"/>
            <a:ext cx="8596668" cy="1486877"/>
          </a:xfrm>
        </p:spPr>
        <p:txBody>
          <a:bodyPr/>
          <a:lstStyle/>
          <a:p>
            <a:r>
              <a:rPr lang="en-US" dirty="0">
                <a:solidFill>
                  <a:schemeClr val="tx1"/>
                </a:solidFill>
                <a:latin typeface="Calibri" panose="020F0502020204030204" pitchFamily="34" charset="0"/>
                <a:cs typeface="Calibri" panose="020F0502020204030204" pitchFamily="34" charset="0"/>
              </a:rPr>
              <a:t>The Character of the Rulemaking Process</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Chronology of New Regulations</a:t>
            </a:r>
          </a:p>
        </p:txBody>
      </p:sp>
      <p:sp>
        <p:nvSpPr>
          <p:cNvPr id="3" name="Content Placeholder 2">
            <a:extLst>
              <a:ext uri="{FF2B5EF4-FFF2-40B4-BE49-F238E27FC236}">
                <a16:creationId xmlns="" xmlns:a16="http://schemas.microsoft.com/office/drawing/2014/main" id="{118CD7AC-BF42-4210-B1BB-9CF9358BD0A4}"/>
              </a:ext>
            </a:extLst>
          </p:cNvPr>
          <p:cNvSpPr txBox="1">
            <a:spLocks/>
          </p:cNvSpPr>
          <p:nvPr/>
        </p:nvSpPr>
        <p:spPr>
          <a:xfrm>
            <a:off x="510280" y="2540976"/>
            <a:ext cx="8596668" cy="330590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Review the current structure of the rulemaking process and the stages in the development of a regulation</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Two major players in the rulemaking process: the regulatory agency and the OMB</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Describe the </a:t>
            </a:r>
            <a:r>
              <a:rPr lang="en-US" i="1" dirty="0">
                <a:latin typeface="Calibri" panose="020F0502020204030204" pitchFamily="34" charset="0"/>
                <a:cs typeface="Calibri" panose="020F0502020204030204" pitchFamily="34" charset="0"/>
              </a:rPr>
              <a:t>Federal Register </a:t>
            </a:r>
            <a:r>
              <a:rPr lang="en-US" dirty="0">
                <a:latin typeface="Calibri" panose="020F0502020204030204" pitchFamily="34" charset="0"/>
                <a:cs typeface="Calibri" panose="020F0502020204030204" pitchFamily="34" charset="0"/>
              </a:rPr>
              <a:t>and how its publication and review process works</a:t>
            </a:r>
          </a:p>
        </p:txBody>
      </p:sp>
    </p:spTree>
    <p:extLst>
      <p:ext uri="{BB962C8B-B14F-4D97-AF65-F5344CB8AC3E}">
        <p14:creationId xmlns:p14="http://schemas.microsoft.com/office/powerpoint/2010/main" val="1071023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A1B7B7-1847-4D44-B948-48A870F81351}"/>
              </a:ext>
            </a:extLst>
          </p:cNvPr>
          <p:cNvSpPr>
            <a:spLocks noGrp="1"/>
          </p:cNvSpPr>
          <p:nvPr>
            <p:ph type="title"/>
          </p:nvPr>
        </p:nvSpPr>
        <p:spPr>
          <a:xfrm>
            <a:off x="598203" y="500185"/>
            <a:ext cx="8596668" cy="1495669"/>
          </a:xfrm>
        </p:spPr>
        <p:txBody>
          <a:bodyPr/>
          <a:lstStyle/>
          <a:p>
            <a:r>
              <a:rPr lang="en-US" dirty="0">
                <a:solidFill>
                  <a:schemeClr val="tx1"/>
                </a:solidFill>
                <a:latin typeface="Calibri" panose="020F0502020204030204" pitchFamily="34" charset="0"/>
                <a:cs typeface="Calibri" panose="020F0502020204030204" pitchFamily="34" charset="0"/>
              </a:rPr>
              <a:t>Nature of the Regulatory Oversight Process</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The Nixon and Ford Administrations</a:t>
            </a:r>
          </a:p>
        </p:txBody>
      </p:sp>
      <p:sp>
        <p:nvSpPr>
          <p:cNvPr id="3" name="Content Placeholder 2">
            <a:extLst>
              <a:ext uri="{FF2B5EF4-FFF2-40B4-BE49-F238E27FC236}">
                <a16:creationId xmlns="" xmlns:a16="http://schemas.microsoft.com/office/drawing/2014/main" id="{1ABF00F7-3C8C-4304-A9E7-9C5FE20674A6}"/>
              </a:ext>
            </a:extLst>
          </p:cNvPr>
          <p:cNvSpPr txBox="1">
            <a:spLocks/>
          </p:cNvSpPr>
          <p:nvPr/>
        </p:nvSpPr>
        <p:spPr>
          <a:xfrm>
            <a:off x="598203" y="1995854"/>
            <a:ext cx="8596668" cy="381586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There was no executive branch oversight process established until the 1980s</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Nixon instituted the </a:t>
            </a:r>
            <a:r>
              <a:rPr lang="en-US" dirty="0" smtClean="0">
                <a:latin typeface="Calibri" panose="020F0502020204030204" pitchFamily="34" charset="0"/>
                <a:cs typeface="Calibri" panose="020F0502020204030204" pitchFamily="34" charset="0"/>
              </a:rPr>
              <a:t>"quality </a:t>
            </a:r>
            <a:r>
              <a:rPr lang="en-US" dirty="0">
                <a:latin typeface="Calibri" panose="020F0502020204030204" pitchFamily="34" charset="0"/>
                <a:cs typeface="Calibri" panose="020F0502020204030204" pitchFamily="34" charset="0"/>
              </a:rPr>
              <a:t>of life” review process</a:t>
            </a:r>
          </a:p>
          <a:p>
            <a:pPr lvl="1"/>
            <a:r>
              <a:rPr lang="en-US" dirty="0">
                <a:latin typeface="Calibri" panose="020F0502020204030204" pitchFamily="34" charset="0"/>
                <a:cs typeface="Calibri" panose="020F0502020204030204" pitchFamily="34" charset="0"/>
              </a:rPr>
              <a:t>The process was formalized by Ford through Executive Order 11821</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Ford created the Council on Wage and Price Stability, a new executive agency</a:t>
            </a:r>
          </a:p>
        </p:txBody>
      </p:sp>
    </p:spTree>
    <p:extLst>
      <p:ext uri="{BB962C8B-B14F-4D97-AF65-F5344CB8AC3E}">
        <p14:creationId xmlns:p14="http://schemas.microsoft.com/office/powerpoint/2010/main" val="2717216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606997" y="438640"/>
            <a:ext cx="8596668" cy="677984"/>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The Carter Administration</a:t>
            </a:r>
          </a:p>
        </p:txBody>
      </p:sp>
      <p:sp>
        <p:nvSpPr>
          <p:cNvPr id="3" name="Content Placeholder 2">
            <a:extLst>
              <a:ext uri="{FF2B5EF4-FFF2-40B4-BE49-F238E27FC236}">
                <a16:creationId xmlns="" xmlns:a16="http://schemas.microsoft.com/office/drawing/2014/main" id="{45B081F9-B61A-4675-A68E-EBD41A7CB7A1}"/>
              </a:ext>
            </a:extLst>
          </p:cNvPr>
          <p:cNvSpPr txBox="1">
            <a:spLocks/>
          </p:cNvSpPr>
          <p:nvPr/>
        </p:nvSpPr>
        <p:spPr>
          <a:xfrm>
            <a:off x="606997" y="1521069"/>
            <a:ext cx="8596668" cy="381586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Executive Order 12044: added a cost-effectiveness test to the inflationary impact requirement</a:t>
            </a:r>
          </a:p>
          <a:p>
            <a:pPr lvl="1"/>
            <a:r>
              <a:rPr lang="en-US" dirty="0">
                <a:latin typeface="Calibri" panose="020F0502020204030204" pitchFamily="34" charset="0"/>
                <a:cs typeface="Calibri" panose="020F0502020204030204" pitchFamily="34" charset="0"/>
              </a:rPr>
              <a:t>What were some disadvantages of this order?</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Carter also established the Regulatory Analysis Review Group</a:t>
            </a:r>
          </a:p>
          <a:p>
            <a:pPr lvl="1"/>
            <a:r>
              <a:rPr lang="en-US" dirty="0">
                <a:latin typeface="Calibri" panose="020F0502020204030204" pitchFamily="34" charset="0"/>
                <a:cs typeface="Calibri" panose="020F0502020204030204" pitchFamily="34" charset="0"/>
              </a:rPr>
              <a:t>The review group included representatives from the President’s Domestic Policy Staff, the OMB, and various cabinet agencies</a:t>
            </a:r>
          </a:p>
          <a:p>
            <a:pPr lvl="1"/>
            <a:r>
              <a:rPr lang="en-US" dirty="0">
                <a:latin typeface="Calibri" panose="020F0502020204030204" pitchFamily="34" charset="0"/>
                <a:cs typeface="Calibri" panose="020F0502020204030204" pitchFamily="34" charset="0"/>
              </a:rPr>
              <a:t>There was an educational function to this group as well</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Review the famous case involving the OSHA cotton dust standard</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1512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492697" y="385885"/>
            <a:ext cx="8596668" cy="757115"/>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The Reagan Administration</a:t>
            </a:r>
          </a:p>
        </p:txBody>
      </p:sp>
      <p:sp>
        <p:nvSpPr>
          <p:cNvPr id="3" name="Content Placeholder 2">
            <a:extLst>
              <a:ext uri="{FF2B5EF4-FFF2-40B4-BE49-F238E27FC236}">
                <a16:creationId xmlns="" xmlns:a16="http://schemas.microsoft.com/office/drawing/2014/main" id="{3F10B61C-F320-43DB-98BE-D2AB2AF3E911}"/>
              </a:ext>
            </a:extLst>
          </p:cNvPr>
          <p:cNvSpPr txBox="1">
            <a:spLocks/>
          </p:cNvSpPr>
          <p:nvPr/>
        </p:nvSpPr>
        <p:spPr>
          <a:xfrm>
            <a:off x="492697" y="1776045"/>
            <a:ext cx="8596668" cy="381586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These pivotal changes in the regulatory oversight mechanism took place:</a:t>
            </a:r>
          </a:p>
          <a:p>
            <a:pPr lvl="1"/>
            <a:r>
              <a:rPr lang="en-US" dirty="0">
                <a:latin typeface="Calibri" panose="020F0502020204030204" pitchFamily="34" charset="0"/>
                <a:cs typeface="Calibri" panose="020F0502020204030204" pitchFamily="34" charset="0"/>
              </a:rPr>
              <a:t>1) The oversight function was moved from the Council on Wage and Price Stability to the Office of Information and Regulatory Affairs (OIRA), an office in the MBO</a:t>
            </a:r>
          </a:p>
          <a:p>
            <a:pPr lvl="1"/>
            <a:r>
              <a:rPr lang="en-US" dirty="0">
                <a:latin typeface="Calibri" panose="020F0502020204030204" pitchFamily="34" charset="0"/>
                <a:cs typeface="Calibri" panose="020F0502020204030204" pitchFamily="34" charset="0"/>
              </a:rPr>
              <a:t>2) To increase the stringency of the tests being imposed Reagan moved to a full-blown benefit-cost test in his Executive Order 12291</a:t>
            </a:r>
          </a:p>
          <a:p>
            <a:pPr lvl="1"/>
            <a:r>
              <a:rPr lang="en-US" dirty="0">
                <a:latin typeface="Calibri" panose="020F0502020204030204" pitchFamily="34" charset="0"/>
                <a:cs typeface="Calibri" panose="020F0502020204030204" pitchFamily="34" charset="0"/>
              </a:rPr>
              <a:t>3) The development of a formal regulatory planning process, accomplished through Executive Order 12498, which was an extension of a concept begun under the Carter administration known as the Regulatory Calendar</a:t>
            </a:r>
          </a:p>
          <a:p>
            <a:pPr lvl="1"/>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4816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483904" y="412260"/>
            <a:ext cx="8596668" cy="677986"/>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The Bush Administration</a:t>
            </a:r>
          </a:p>
        </p:txBody>
      </p:sp>
      <p:sp>
        <p:nvSpPr>
          <p:cNvPr id="3" name="Content Placeholder 2">
            <a:extLst>
              <a:ext uri="{FF2B5EF4-FFF2-40B4-BE49-F238E27FC236}">
                <a16:creationId xmlns="" xmlns:a16="http://schemas.microsoft.com/office/drawing/2014/main" id="{24A8E5F9-62C2-43E2-B93D-E028FBAD6E81}"/>
              </a:ext>
            </a:extLst>
          </p:cNvPr>
          <p:cNvSpPr txBox="1">
            <a:spLocks/>
          </p:cNvSpPr>
          <p:nvPr/>
        </p:nvSpPr>
        <p:spPr>
          <a:xfrm>
            <a:off x="483904" y="1283676"/>
            <a:ext cx="8596668" cy="4739054"/>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regulatory oversight process was largely unchanged under George H.W. Bush</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sz="2800" dirty="0">
                <a:solidFill>
                  <a:schemeClr val="tx1"/>
                </a:solidFill>
                <a:latin typeface="Calibri" panose="020F0502020204030204" pitchFamily="34" charset="0"/>
                <a:cs typeface="Calibri" panose="020F0502020204030204" pitchFamily="34" charset="0"/>
              </a:rPr>
              <a:t>The Clinton Administration</a:t>
            </a:r>
          </a:p>
          <a:p>
            <a:pPr marL="0" indent="0">
              <a:buNone/>
            </a:pPr>
            <a:endParaRPr lang="en-US" dirty="0">
              <a:solidFill>
                <a:schemeClr val="tx1"/>
              </a:solidFill>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Executive Order 12866: similar regulatory oversight process to previous administrations, but the tone of the order was different, less adversarial</a:t>
            </a:r>
          </a:p>
          <a:p>
            <a:pPr lvl="1"/>
            <a:r>
              <a:rPr lang="en-US" dirty="0" smtClean="0">
                <a:latin typeface="Calibri" panose="020F0502020204030204" pitchFamily="34" charset="0"/>
                <a:cs typeface="Calibri" panose="020F0502020204030204" pitchFamily="34" charset="0"/>
              </a:rPr>
              <a:t>Although </a:t>
            </a:r>
            <a:r>
              <a:rPr lang="en-US" dirty="0">
                <a:latin typeface="Calibri" panose="020F0502020204030204" pitchFamily="34" charset="0"/>
                <a:cs typeface="Calibri" panose="020F0502020204030204" pitchFamily="34" charset="0"/>
              </a:rPr>
              <a:t>subsequent administrations amended parts of this executive order, it remains the cornerstone to the regulatory oversight </a:t>
            </a:r>
            <a:r>
              <a:rPr lang="en-US" dirty="0" smtClean="0">
                <a:latin typeface="Calibri" panose="020F0502020204030204" pitchFamily="34" charset="0"/>
                <a:cs typeface="Calibri" panose="020F0502020204030204" pitchFamily="34" charset="0"/>
              </a:rPr>
              <a:t>process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Clinton also raised the threshold for reviewing proposed regulations</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576767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1346</TotalTime>
  <Words>1739</Words>
  <Application>Microsoft Macintosh PowerPoint</Application>
  <PresentationFormat>Custom</PresentationFormat>
  <Paragraphs>226</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Facet</vt:lpstr>
      <vt:lpstr>Document</vt:lpstr>
      <vt:lpstr>Chapter 2  The Making of a Regulation</vt:lpstr>
      <vt:lpstr>State versus Federal Regulation: The Federalism Debate Advantages of Federalism </vt:lpstr>
      <vt:lpstr>Advantages of National Regulations </vt:lpstr>
      <vt:lpstr>Overlap of State and Federal Regulations</vt:lpstr>
      <vt:lpstr>The Character of the Rulemaking Process Chronology of New Regulations</vt:lpstr>
      <vt:lpstr>Nature of the Regulatory Oversight Process The Nixon and Ford Administrations</vt:lpstr>
      <vt:lpstr>The Carter Administration</vt:lpstr>
      <vt:lpstr>The Reagan Administration</vt:lpstr>
      <vt:lpstr>The Bush Administration</vt:lpstr>
      <vt:lpstr>The George W. Bush Administration</vt:lpstr>
      <vt:lpstr>The Trump Administration</vt:lpstr>
      <vt:lpstr>Regulatory Reform Legislation</vt:lpstr>
      <vt:lpstr>Benefit-Cost Analysis</vt:lpstr>
      <vt:lpstr>Discounting Deferred Effects</vt:lpstr>
      <vt:lpstr>Present Value</vt:lpstr>
      <vt:lpstr>The Criteria Applied in the Oversight Process Regulatory Success Stories</vt:lpstr>
      <vt:lpstr>Promotion of Cost-Effective Regulation</vt:lpstr>
      <vt:lpstr>Regulatory Role of Price and Quality</vt:lpstr>
      <vt:lpstr>Impact of the Oversight Process Trends in Major Regulations</vt:lpstr>
      <vt:lpstr>The Costs and Benefits of Major Regulations</vt:lpstr>
      <vt:lpstr>Alternative Measures of the Scale of Regulation</vt:lpstr>
      <vt:lpstr>Judicial Review of Regulatory Impact Analyses</vt:lpstr>
      <vt:lpstr>What Do Regulators Maximize? Capture Theory</vt:lpstr>
      <vt:lpstr>Other Theories of Influence Patterns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Lewis</dc:creator>
  <cp:lastModifiedBy>Colton Gigot</cp:lastModifiedBy>
  <cp:revision>84</cp:revision>
  <dcterms:created xsi:type="dcterms:W3CDTF">2018-05-27T20:45:24Z</dcterms:created>
  <dcterms:modified xsi:type="dcterms:W3CDTF">2018-07-30T20:05:45Z</dcterms:modified>
</cp:coreProperties>
</file>