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8" r:id="rId14"/>
    <p:sldId id="274" r:id="rId15"/>
    <p:sldId id="276" r:id="rId16"/>
    <p:sldId id="277"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200"/>
    <a:srgbClr val="00CC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5F0B544F-4E14-493E-AF9E-B5E893D6336B}"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5EF9AF0E-4321-4849-9A7C-915C12774A46}"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E28A91A-9949-42FC-BDA4-54DA8EAD7582}"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4AAC854-2E05-48DD-9EB4-70BD05896994}"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A2E5E6D-6D00-4452-8B2F-B04CA1A81DED}"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2738ED19-0C6F-408C-BE4D-133BDC525DC7}"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BAFEA38E-A132-4997-B8DD-956AA9E577DE}"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2B9B87DA-F278-4B4D-A092-1C2B75AC2F8B}"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6B57A0E0-1DEA-47B1-B228-6F07400E9AF1}"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4BA1725E-0BCB-4D06-977C-A64762D6ED52}"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BAB88C90-D562-44FC-8EA9-A8DAD33506B7}"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9FFC930-D4E2-4B34-83E0-59C39973C15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宋体" pitchFamily="2" charset="-122"/>
        </a:defRPr>
      </a:lvl2pPr>
      <a:lvl3pPr algn="ctr" rtl="0" eaLnBrk="1" fontAlgn="base" hangingPunct="1">
        <a:spcBef>
          <a:spcPct val="0"/>
        </a:spcBef>
        <a:spcAft>
          <a:spcPct val="0"/>
        </a:spcAft>
        <a:defRPr sz="4400">
          <a:solidFill>
            <a:schemeClr val="tx2"/>
          </a:solidFill>
          <a:latin typeface="Arial" charset="0"/>
          <a:ea typeface="宋体" pitchFamily="2" charset="-122"/>
        </a:defRPr>
      </a:lvl3pPr>
      <a:lvl4pPr algn="ctr" rtl="0" eaLnBrk="1" fontAlgn="base" hangingPunct="1">
        <a:spcBef>
          <a:spcPct val="0"/>
        </a:spcBef>
        <a:spcAft>
          <a:spcPct val="0"/>
        </a:spcAft>
        <a:defRPr sz="4400">
          <a:solidFill>
            <a:schemeClr val="tx2"/>
          </a:solidFill>
          <a:latin typeface="Arial" charset="0"/>
          <a:ea typeface="宋体" pitchFamily="2" charset="-122"/>
        </a:defRPr>
      </a:lvl4pPr>
      <a:lvl5pPr algn="ctr" rtl="0" eaLnBrk="1" fontAlgn="base" hangingPunct="1">
        <a:spcBef>
          <a:spcPct val="0"/>
        </a:spcBef>
        <a:spcAft>
          <a:spcPct val="0"/>
        </a:spcAft>
        <a:defRPr sz="4400">
          <a:solidFill>
            <a:schemeClr val="tx2"/>
          </a:solidFill>
          <a:latin typeface="Arial" charset="0"/>
          <a:ea typeface="宋体" pitchFamily="2" charset="-122"/>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539552" y="1412776"/>
            <a:ext cx="8064896" cy="923330"/>
          </a:xfrm>
          <a:prstGeom prst="rect">
            <a:avLst/>
          </a:prstGeom>
          <a:noFill/>
          <a:ln w="9525">
            <a:noFill/>
            <a:miter lim="800000"/>
            <a:headEnd/>
            <a:tailEnd/>
          </a:ln>
        </p:spPr>
        <p:txBody>
          <a:bodyPr wrap="square">
            <a:spAutoFit/>
          </a:bodyPr>
          <a:lstStyle/>
          <a:p>
            <a:pPr algn="ctr"/>
            <a:r>
              <a:rPr lang="en-US" altLang="zh-CN" sz="5400" dirty="0" smtClean="0">
                <a:latin typeface="Arial Black" pitchFamily="34" charset="0"/>
                <a:ea typeface="Dotum" pitchFamily="34" charset="-127"/>
              </a:rPr>
              <a:t> Shortness of Breath</a:t>
            </a:r>
            <a:endParaRPr lang="en-US" altLang="zh-CN" sz="5400" dirty="0">
              <a:latin typeface="Arial Black" pitchFamily="34" charset="0"/>
              <a:ea typeface="Dotum" pitchFamily="34" charset="-127"/>
            </a:endParaRPr>
          </a:p>
        </p:txBody>
      </p:sp>
      <p:sp>
        <p:nvSpPr>
          <p:cNvPr id="5" name="TextBox 4"/>
          <p:cNvSpPr txBox="1"/>
          <p:nvPr/>
        </p:nvSpPr>
        <p:spPr>
          <a:xfrm>
            <a:off x="899592" y="3068960"/>
            <a:ext cx="7632848" cy="1938992"/>
          </a:xfrm>
          <a:prstGeom prst="rect">
            <a:avLst/>
          </a:prstGeom>
          <a:noFill/>
        </p:spPr>
        <p:txBody>
          <a:bodyPr wrap="square" rtlCol="0">
            <a:spAutoFit/>
          </a:bodyPr>
          <a:lstStyle/>
          <a:p>
            <a:pPr algn="ctr"/>
            <a:r>
              <a:rPr lang="en-US" sz="3600" dirty="0" smtClean="0">
                <a:latin typeface="Arial Black" pitchFamily="34" charset="0"/>
                <a:cs typeface="Aharoni" pitchFamily="2" charset="-79"/>
              </a:rPr>
              <a:t>Abdulrahman Al Frayh</a:t>
            </a:r>
          </a:p>
          <a:p>
            <a:pPr algn="ctr"/>
            <a:r>
              <a:rPr lang="en-US" sz="2800" b="1" dirty="0" smtClean="0"/>
              <a:t>Professor of Pediatrics</a:t>
            </a:r>
          </a:p>
          <a:p>
            <a:pPr algn="ctr"/>
            <a:r>
              <a:rPr lang="en-US" sz="2800" b="1" dirty="0" smtClean="0"/>
              <a:t>Consultant Pediatric Pulmonologist</a:t>
            </a:r>
          </a:p>
          <a:p>
            <a:pPr algn="ctr"/>
            <a:r>
              <a:rPr lang="en-US" sz="2800" b="1" dirty="0" smtClean="0"/>
              <a:t>King Saud University</a:t>
            </a:r>
            <a:endParaRPr 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Black" pitchFamily="34" charset="0"/>
              </a:rPr>
              <a:t>Neuromuscular Disorders</a:t>
            </a:r>
            <a:endParaRPr lang="en-US" sz="4000" dirty="0">
              <a:latin typeface="Arial Black" pitchFamily="34" charset="0"/>
            </a:endParaRPr>
          </a:p>
        </p:txBody>
      </p:sp>
      <p:sp>
        <p:nvSpPr>
          <p:cNvPr id="3" name="Content Placeholder 2"/>
          <p:cNvSpPr>
            <a:spLocks noGrp="1"/>
          </p:cNvSpPr>
          <p:nvPr>
            <p:ph idx="1"/>
          </p:nvPr>
        </p:nvSpPr>
        <p:spPr>
          <a:xfrm>
            <a:off x="755576" y="1600200"/>
            <a:ext cx="7931224" cy="4781128"/>
          </a:xfrm>
        </p:spPr>
        <p:txBody>
          <a:bodyPr/>
          <a:lstStyle/>
          <a:p>
            <a:pPr>
              <a:lnSpc>
                <a:spcPct val="120000"/>
              </a:lnSpc>
              <a:buNone/>
            </a:pPr>
            <a:r>
              <a:rPr lang="en-US" dirty="0" smtClean="0">
                <a:solidFill>
                  <a:schemeClr val="tx1"/>
                </a:solidFill>
                <a:latin typeface="Arial Black" pitchFamily="34" charset="0"/>
              </a:rPr>
              <a:t>	Neuromuscular disorders cause dyspnea from progressive deterioration of the patient's chest muscles. They include</a:t>
            </a:r>
          </a:p>
          <a:p>
            <a:pPr>
              <a:lnSpc>
                <a:spcPct val="120000"/>
              </a:lnSpc>
              <a:buNone/>
            </a:pPr>
            <a:r>
              <a:rPr lang="en-US" dirty="0" smtClean="0">
                <a:solidFill>
                  <a:schemeClr val="tx1"/>
                </a:solidFill>
                <a:latin typeface="Arial Black" pitchFamily="34" charset="0"/>
              </a:rPr>
              <a:t>	muscular dystrophy, myasthenia gravis, and Werding Hoffman Disease.</a:t>
            </a:r>
            <a:endParaRPr lang="en-US" dirty="0">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864096"/>
          </a:xfrm>
        </p:spPr>
        <p:txBody>
          <a:bodyPr/>
          <a:lstStyle/>
          <a:p>
            <a:r>
              <a:rPr lang="en-US" sz="4000" dirty="0" smtClean="0">
                <a:latin typeface="Arial Black" pitchFamily="34" charset="0"/>
              </a:rPr>
              <a:t>Other Causes</a:t>
            </a:r>
            <a:endParaRPr lang="en-US" sz="4000" dirty="0">
              <a:latin typeface="Arial Black" pitchFamily="34" charset="0"/>
            </a:endParaRPr>
          </a:p>
        </p:txBody>
      </p:sp>
      <p:sp>
        <p:nvSpPr>
          <p:cNvPr id="3" name="Content Placeholder 2"/>
          <p:cNvSpPr>
            <a:spLocks noGrp="1"/>
          </p:cNvSpPr>
          <p:nvPr>
            <p:ph idx="1"/>
          </p:nvPr>
        </p:nvSpPr>
        <p:spPr>
          <a:xfrm>
            <a:off x="323528" y="1412776"/>
            <a:ext cx="8640960" cy="4713387"/>
          </a:xfrm>
        </p:spPr>
        <p:txBody>
          <a:bodyPr/>
          <a:lstStyle/>
          <a:p>
            <a:pPr>
              <a:lnSpc>
                <a:spcPct val="125000"/>
              </a:lnSpc>
              <a:buNone/>
            </a:pPr>
            <a:r>
              <a:rPr lang="en-US" dirty="0" smtClean="0">
                <a:solidFill>
                  <a:schemeClr val="tx1"/>
                </a:solidFill>
                <a:latin typeface="Arial Black" pitchFamily="34" charset="0"/>
              </a:rPr>
              <a:t>	</a:t>
            </a:r>
            <a:r>
              <a:rPr lang="en-US" sz="3000" dirty="0" smtClean="0">
                <a:solidFill>
                  <a:schemeClr val="tx1"/>
                </a:solidFill>
                <a:latin typeface="Arial Black" pitchFamily="34" charset="0"/>
              </a:rPr>
              <a:t>Patients who are severely anemic </a:t>
            </a:r>
          </a:p>
          <a:p>
            <a:pPr>
              <a:lnSpc>
                <a:spcPct val="125000"/>
              </a:lnSpc>
              <a:buNone/>
            </a:pPr>
            <a:r>
              <a:rPr lang="en-US" sz="3000" dirty="0" smtClean="0">
                <a:latin typeface="Arial Black" pitchFamily="34" charset="0"/>
              </a:rPr>
              <a:t>	</a:t>
            </a:r>
            <a:r>
              <a:rPr lang="en-US" sz="3000" dirty="0" smtClean="0">
                <a:solidFill>
                  <a:schemeClr val="tx1"/>
                </a:solidFill>
                <a:latin typeface="Arial Black" pitchFamily="34" charset="0"/>
              </a:rPr>
              <a:t>may develop dyspnea if they exercise vigorously.  Hyperthyroidism or </a:t>
            </a:r>
          </a:p>
          <a:p>
            <a:pPr>
              <a:lnSpc>
                <a:spcPct val="125000"/>
              </a:lnSpc>
              <a:buNone/>
            </a:pPr>
            <a:r>
              <a:rPr lang="en-US" sz="3000" dirty="0" smtClean="0">
                <a:solidFill>
                  <a:schemeClr val="tx1"/>
                </a:solidFill>
                <a:latin typeface="Arial Black" pitchFamily="34" charset="0"/>
              </a:rPr>
              <a:t>	hypothyroidism may cause shortness of breath, and so may gastro-esophageal reflux disease (GERD).  </a:t>
            </a:r>
            <a:endParaRPr lang="en-US" sz="3000" dirty="0">
              <a:latin typeface="Arial Black"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en-US" sz="6000" dirty="0" smtClean="0">
                <a:latin typeface="Arial Black" pitchFamily="34" charset="0"/>
              </a:rPr>
              <a:t>Diagnosis</a:t>
            </a:r>
            <a:endParaRPr lang="en-US" sz="6000" dirty="0">
              <a:latin typeface="Arial Black" pitchFamily="34" charset="0"/>
            </a:endParaRPr>
          </a:p>
        </p:txBody>
      </p:sp>
      <p:sp>
        <p:nvSpPr>
          <p:cNvPr id="3" name="Content Placeholder 2"/>
          <p:cNvSpPr>
            <a:spLocks noGrp="1"/>
          </p:cNvSpPr>
          <p:nvPr>
            <p:ph idx="1"/>
          </p:nvPr>
        </p:nvSpPr>
        <p:spPr>
          <a:xfrm>
            <a:off x="539552" y="2204864"/>
            <a:ext cx="8280920" cy="3921299"/>
          </a:xfrm>
        </p:spPr>
        <p:txBody>
          <a:bodyPr/>
          <a:lstStyle/>
          <a:p>
            <a:pPr>
              <a:lnSpc>
                <a:spcPct val="150000"/>
              </a:lnSpc>
              <a:buFont typeface="Wingdings" pitchFamily="2" charset="2"/>
              <a:buChar char="§"/>
            </a:pPr>
            <a:r>
              <a:rPr lang="en-US" sz="4800" b="1" dirty="0" smtClean="0">
                <a:latin typeface="Arial Black" pitchFamily="34" charset="0"/>
              </a:rPr>
              <a:t>Patient History</a:t>
            </a:r>
          </a:p>
          <a:p>
            <a:pPr>
              <a:lnSpc>
                <a:spcPct val="150000"/>
              </a:lnSpc>
              <a:buNone/>
            </a:pPr>
            <a:endParaRPr lang="en-US" sz="4800" b="1" dirty="0" smtClean="0">
              <a:latin typeface="Arial Black" pitchFamily="34" charset="0"/>
            </a:endParaRPr>
          </a:p>
          <a:p>
            <a:pPr>
              <a:lnSpc>
                <a:spcPct val="150000"/>
              </a:lnSpc>
              <a:buFont typeface="Wingdings" pitchFamily="2" charset="2"/>
              <a:buChar char="§"/>
            </a:pPr>
            <a:r>
              <a:rPr lang="en-US" sz="4800" b="1" dirty="0" smtClean="0">
                <a:latin typeface="Arial Black" pitchFamily="34" charset="0"/>
              </a:rPr>
              <a:t>Physical Examination</a:t>
            </a:r>
            <a:endParaRPr lang="en-US" sz="4800" b="1" dirty="0">
              <a:latin typeface="Arial Black"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sz="4000" b="1" dirty="0" smtClean="0">
                <a:latin typeface="Arial Black" pitchFamily="34" charset="0"/>
              </a:rPr>
              <a:t>Diagnostic Tests </a:t>
            </a:r>
            <a:r>
              <a:rPr lang="en-US" b="1" dirty="0" smtClean="0">
                <a:latin typeface="Arial Black" pitchFamily="34" charset="0"/>
              </a:rPr>
              <a:t/>
            </a:r>
            <a:br>
              <a:rPr lang="en-US" b="1" dirty="0" smtClean="0">
                <a:latin typeface="Arial Black" pitchFamily="34" charset="0"/>
              </a:rPr>
            </a:br>
            <a:endParaRPr lang="en-US" sz="3200" dirty="0"/>
          </a:p>
        </p:txBody>
      </p:sp>
      <p:sp>
        <p:nvSpPr>
          <p:cNvPr id="5" name="Content Placeholder 2"/>
          <p:cNvSpPr>
            <a:spLocks noGrp="1"/>
          </p:cNvSpPr>
          <p:nvPr>
            <p:ph idx="1"/>
          </p:nvPr>
        </p:nvSpPr>
        <p:spPr>
          <a:xfrm>
            <a:off x="323528" y="1600200"/>
            <a:ext cx="8568952" cy="4525963"/>
          </a:xfrm>
        </p:spPr>
        <p:txBody>
          <a:bodyPr/>
          <a:lstStyle/>
          <a:p>
            <a:pPr>
              <a:lnSpc>
                <a:spcPct val="125000"/>
              </a:lnSpc>
              <a:buNone/>
            </a:pPr>
            <a:r>
              <a:rPr lang="en-US" dirty="0" smtClean="0">
                <a:solidFill>
                  <a:schemeClr val="tx1"/>
                </a:solidFill>
                <a:latin typeface="+mn-lt"/>
                <a:ea typeface="+mn-ea"/>
                <a:cs typeface="+mn-cs"/>
              </a:rPr>
              <a:t>	</a:t>
            </a:r>
            <a:r>
              <a:rPr lang="en-US" sz="2800" dirty="0" smtClean="0">
                <a:solidFill>
                  <a:schemeClr val="tx1"/>
                </a:solidFill>
                <a:latin typeface="Arial Black" pitchFamily="34" charset="0"/>
              </a:rPr>
              <a:t>CBC and arterial blood gas tests to rule out infection, anemia, hyperventilation from an anxiety attack, or thyroid dysfunction. A sputum culture or nasopharyngeal aspirate can be used to test for respiratory tract infection including pneumonia.</a:t>
            </a:r>
            <a:endParaRPr lang="en-US" sz="2800" dirty="0">
              <a:latin typeface="Arial Black"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sz="4000" b="1" dirty="0" smtClean="0">
                <a:latin typeface="Arial Black" pitchFamily="34" charset="0"/>
              </a:rPr>
              <a:t>Diagnostic Tests</a:t>
            </a:r>
            <a:endParaRPr lang="en-US" sz="4000" b="1" dirty="0">
              <a:latin typeface="Arial Black" pitchFamily="34" charset="0"/>
            </a:endParaRPr>
          </a:p>
        </p:txBody>
      </p:sp>
      <p:sp>
        <p:nvSpPr>
          <p:cNvPr id="3" name="Content Placeholder 2"/>
          <p:cNvSpPr>
            <a:spLocks noGrp="1"/>
          </p:cNvSpPr>
          <p:nvPr>
            <p:ph idx="1"/>
          </p:nvPr>
        </p:nvSpPr>
        <p:spPr>
          <a:xfrm>
            <a:off x="251520" y="1340768"/>
            <a:ext cx="8424936" cy="5517232"/>
          </a:xfrm>
        </p:spPr>
        <p:txBody>
          <a:bodyPr/>
          <a:lstStyle/>
          <a:p>
            <a:pPr algn="just">
              <a:lnSpc>
                <a:spcPct val="120000"/>
              </a:lnSpc>
              <a:buNone/>
            </a:pPr>
            <a:r>
              <a:rPr lang="en-US" b="1" dirty="0" smtClean="0">
                <a:solidFill>
                  <a:schemeClr val="tx1"/>
                </a:solidFill>
                <a:latin typeface="+mn-lt"/>
                <a:ea typeface="+mn-ea"/>
                <a:cs typeface="+mn-cs"/>
              </a:rPr>
              <a:t>	</a:t>
            </a:r>
            <a:r>
              <a:rPr lang="en-US" sz="2800" b="1" u="sng" dirty="0" smtClean="0">
                <a:solidFill>
                  <a:schemeClr val="tx1"/>
                </a:solidFill>
                <a:latin typeface="Arial Black" pitchFamily="34" charset="0"/>
              </a:rPr>
              <a:t>BASIC DIAGNOSTIC TESTS</a:t>
            </a:r>
            <a:r>
              <a:rPr lang="en-US" sz="2800" b="1" dirty="0" smtClean="0">
                <a:latin typeface="Arial Black" pitchFamily="34" charset="0"/>
              </a:rPr>
              <a:t>:</a:t>
            </a:r>
            <a:r>
              <a:rPr lang="en-US" sz="2800" b="1" dirty="0" smtClean="0">
                <a:solidFill>
                  <a:schemeClr val="tx1"/>
                </a:solidFill>
                <a:latin typeface="Arial Black" pitchFamily="34" charset="0"/>
              </a:rPr>
              <a:t>  Chest X-ray and electrocardiogram (ECG) </a:t>
            </a:r>
            <a:r>
              <a:rPr lang="en-US" sz="2800" dirty="0" smtClean="0">
                <a:solidFill>
                  <a:schemeClr val="tx1"/>
                </a:solidFill>
                <a:latin typeface="Arial Black" pitchFamily="34" charset="0"/>
              </a:rPr>
              <a:t>to assist the clinician in evaluating abnormalities of larynx chest wall, also to determine the position of the diaphragm, possible rib fractures or pneumothorax, irregular heartbeat, or the adequacy of the supply of blood to the heart muscle, SPIROMETRY to screen for airway disorders.</a:t>
            </a:r>
            <a:endParaRPr lang="en-US" sz="2800" dirty="0">
              <a:latin typeface="Arial Black"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994122"/>
          </a:xfrm>
        </p:spPr>
        <p:txBody>
          <a:bodyPr/>
          <a:lstStyle/>
          <a:p>
            <a:r>
              <a:rPr lang="en-US" sz="4000" b="1" dirty="0" smtClean="0">
                <a:latin typeface="Arial Black" pitchFamily="34" charset="0"/>
              </a:rPr>
              <a:t>Diagnostic Tests </a:t>
            </a:r>
            <a:br>
              <a:rPr lang="en-US" sz="4000" b="1" dirty="0" smtClean="0">
                <a:latin typeface="Arial Black" pitchFamily="34" charset="0"/>
              </a:rPr>
            </a:br>
            <a:r>
              <a:rPr lang="en-US" sz="3200" b="1" dirty="0" smtClean="0">
                <a:latin typeface="Arial Black" pitchFamily="34" charset="0"/>
              </a:rPr>
              <a:t>(cont’d)</a:t>
            </a:r>
            <a:endParaRPr lang="en-US" sz="3200" dirty="0"/>
          </a:p>
        </p:txBody>
      </p:sp>
      <p:sp>
        <p:nvSpPr>
          <p:cNvPr id="5" name="Content Placeholder 2"/>
          <p:cNvSpPr>
            <a:spLocks noGrp="1"/>
          </p:cNvSpPr>
          <p:nvPr>
            <p:ph idx="1"/>
          </p:nvPr>
        </p:nvSpPr>
        <p:spPr>
          <a:xfrm>
            <a:off x="323528" y="1412776"/>
            <a:ext cx="8568952" cy="4968552"/>
          </a:xfrm>
        </p:spPr>
        <p:txBody>
          <a:bodyPr/>
          <a:lstStyle/>
          <a:p>
            <a:pPr>
              <a:lnSpc>
                <a:spcPct val="120000"/>
              </a:lnSpc>
              <a:buNone/>
            </a:pPr>
            <a:r>
              <a:rPr lang="en-US" b="1" dirty="0" smtClean="0">
                <a:solidFill>
                  <a:schemeClr val="tx1"/>
                </a:solidFill>
                <a:latin typeface="+mn-lt"/>
                <a:ea typeface="+mn-ea"/>
                <a:cs typeface="+mn-cs"/>
              </a:rPr>
              <a:t>	</a:t>
            </a:r>
            <a:r>
              <a:rPr lang="en-US" sz="2800" b="1" u="sng" dirty="0" smtClean="0">
                <a:solidFill>
                  <a:schemeClr val="tx1"/>
                </a:solidFill>
                <a:latin typeface="Arial Black" pitchFamily="34" charset="0"/>
              </a:rPr>
              <a:t>SPECIALIZED TESTS</a:t>
            </a:r>
            <a:r>
              <a:rPr lang="en-US" sz="2800" b="1" dirty="0" smtClean="0">
                <a:solidFill>
                  <a:schemeClr val="tx1"/>
                </a:solidFill>
                <a:latin typeface="Arial Black" pitchFamily="34" charset="0"/>
              </a:rPr>
              <a:t>:  </a:t>
            </a:r>
          </a:p>
          <a:p>
            <a:pPr>
              <a:lnSpc>
                <a:spcPct val="120000"/>
              </a:lnSpc>
              <a:buNone/>
            </a:pPr>
            <a:r>
              <a:rPr lang="en-US" sz="2800" b="1" dirty="0" smtClean="0">
                <a:latin typeface="Arial Black" pitchFamily="34" charset="0"/>
              </a:rPr>
              <a:t>	</a:t>
            </a:r>
            <a:r>
              <a:rPr lang="en-US" sz="2700" b="1" dirty="0" smtClean="0">
                <a:solidFill>
                  <a:schemeClr val="tx1"/>
                </a:solidFill>
                <a:latin typeface="Arial Black" pitchFamily="34" charset="0"/>
              </a:rPr>
              <a:t>Specialized tests may be ordered for patients with </a:t>
            </a:r>
            <a:r>
              <a:rPr lang="en-US" sz="2700" dirty="0" smtClean="0">
                <a:solidFill>
                  <a:schemeClr val="tx1"/>
                </a:solidFill>
                <a:latin typeface="Arial Black" pitchFamily="34" charset="0"/>
              </a:rPr>
              <a:t>normal results from basic diagnostic tests for dyspnea.  High-resolution CT scans </a:t>
            </a:r>
            <a:r>
              <a:rPr lang="en-US" sz="2700" smtClean="0">
                <a:solidFill>
                  <a:schemeClr val="tx1"/>
                </a:solidFill>
                <a:latin typeface="Arial Black" pitchFamily="34" charset="0"/>
              </a:rPr>
              <a:t>and/or </a:t>
            </a:r>
            <a:r>
              <a:rPr lang="en-US" sz="2700" smtClean="0">
                <a:solidFill>
                  <a:schemeClr val="tx1"/>
                </a:solidFill>
                <a:latin typeface="Arial Black" pitchFamily="34" charset="0"/>
              </a:rPr>
              <a:t> MRI </a:t>
            </a:r>
            <a:r>
              <a:rPr lang="en-US" sz="2700" dirty="0" smtClean="0">
                <a:solidFill>
                  <a:schemeClr val="tx1"/>
                </a:solidFill>
                <a:latin typeface="Arial Black" pitchFamily="34" charset="0"/>
              </a:rPr>
              <a:t>can be used for suspected airway obstruction or mild emphysema. Tissue biopsy performed with a bronchoscope can be used for patients with suspected lung disease.</a:t>
            </a:r>
            <a:endParaRPr lang="en-US" sz="2700" dirty="0">
              <a:latin typeface="Arial Black"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276873"/>
            <a:ext cx="8280920" cy="221599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3800" b="1" cap="none" spc="50" dirty="0" smtClean="0">
                <a:ln w="11430"/>
                <a:solidFill>
                  <a:schemeClr val="accent2">
                    <a:lumMod val="60000"/>
                    <a:lumOff val="40000"/>
                  </a:schemeClr>
                </a:solidFill>
                <a:effectLst>
                  <a:outerShdw blurRad="76200" dist="50800" dir="5400000" algn="tl" rotWithShape="0">
                    <a:srgbClr val="000000">
                      <a:alpha val="65000"/>
                    </a:srgbClr>
                  </a:outerShdw>
                </a:effectLst>
                <a:latin typeface="Edwardian Script ITC" pitchFamily="66" charset="0"/>
              </a:rPr>
              <a:t>Thank You…</a:t>
            </a:r>
            <a:endParaRPr lang="en-US" sz="13800" b="1" cap="none" spc="50" dirty="0">
              <a:ln w="11430"/>
              <a:solidFill>
                <a:schemeClr val="accent2">
                  <a:lumMod val="60000"/>
                  <a:lumOff val="40000"/>
                </a:schemeClr>
              </a:solidFill>
              <a:effectLst>
                <a:outerShdw blurRad="76200" dist="50800" dir="5400000" algn="tl" rotWithShape="0">
                  <a:srgbClr val="000000">
                    <a:alpha val="65000"/>
                  </a:srgbClr>
                </a:outerShdw>
              </a:effectLst>
              <a:latin typeface="Edwardian Script ITC"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US" dirty="0" smtClean="0">
                <a:latin typeface="Arial Black" pitchFamily="34" charset="0"/>
              </a:rPr>
              <a:t>Definition</a:t>
            </a:r>
            <a:endParaRPr lang="en-US" dirty="0">
              <a:latin typeface="Arial Black" pitchFamily="34" charset="0"/>
            </a:endParaRPr>
          </a:p>
        </p:txBody>
      </p:sp>
      <p:sp>
        <p:nvSpPr>
          <p:cNvPr id="3" name="Content Placeholder 2"/>
          <p:cNvSpPr>
            <a:spLocks noGrp="1"/>
          </p:cNvSpPr>
          <p:nvPr>
            <p:ph idx="1"/>
          </p:nvPr>
        </p:nvSpPr>
        <p:spPr/>
        <p:txBody>
          <a:bodyPr/>
          <a:lstStyle/>
          <a:p>
            <a:pPr algn="just">
              <a:lnSpc>
                <a:spcPct val="150000"/>
              </a:lnSpc>
              <a:buNone/>
            </a:pPr>
            <a:r>
              <a:rPr lang="en-US" dirty="0" smtClean="0">
                <a:latin typeface="Arial Black" pitchFamily="34" charset="0"/>
              </a:rPr>
              <a:t>	</a:t>
            </a:r>
            <a:r>
              <a:rPr lang="en-US" sz="2800" dirty="0" smtClean="0">
                <a:latin typeface="Arial Black" pitchFamily="34" charset="0"/>
              </a:rPr>
              <a:t>Shortness of breath (SOB), or dyspnea, is a feeling of difficult or labored breathing that is out of proportion to the patient’s level of physical activity.</a:t>
            </a:r>
            <a:endParaRPr lang="en-US" sz="2800"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Description</a:t>
            </a:r>
            <a:endParaRPr lang="en-US" dirty="0">
              <a:latin typeface="Arial Black" pitchFamily="34" charset="0"/>
            </a:endParaRPr>
          </a:p>
        </p:txBody>
      </p:sp>
      <p:sp>
        <p:nvSpPr>
          <p:cNvPr id="3" name="Content Placeholder 2"/>
          <p:cNvSpPr>
            <a:spLocks noGrp="1"/>
          </p:cNvSpPr>
          <p:nvPr>
            <p:ph idx="1"/>
          </p:nvPr>
        </p:nvSpPr>
        <p:spPr/>
        <p:txBody>
          <a:bodyPr/>
          <a:lstStyle/>
          <a:p>
            <a:pPr>
              <a:lnSpc>
                <a:spcPct val="150000"/>
              </a:lnSpc>
              <a:buNone/>
            </a:pPr>
            <a:r>
              <a:rPr lang="en-US" sz="3600" dirty="0" smtClean="0">
                <a:solidFill>
                  <a:schemeClr val="tx1"/>
                </a:solidFill>
                <a:latin typeface="Arial Black" pitchFamily="34" charset="0"/>
              </a:rPr>
              <a:t>	</a:t>
            </a:r>
            <a:r>
              <a:rPr lang="en-US" sz="2800" dirty="0" smtClean="0">
                <a:solidFill>
                  <a:schemeClr val="tx1"/>
                </a:solidFill>
                <a:latin typeface="Arial Black" pitchFamily="34" charset="0"/>
              </a:rPr>
              <a:t>Unpleasant shortness of breath, a feeling of increased effort or tiredness in moving the chest muscles, a panicky feeling of being smothered, or a sense of tightness or cramping in the chest wall.</a:t>
            </a:r>
            <a:endParaRPr lang="en-US" sz="3600" dirty="0">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sz="4000" dirty="0" smtClean="0">
                <a:latin typeface="Arial Black" pitchFamily="34" charset="0"/>
              </a:rPr>
              <a:t>Acute SOB</a:t>
            </a:r>
            <a:endParaRPr lang="en-US" sz="4000" dirty="0">
              <a:latin typeface="Arial Black" pitchFamily="34" charset="0"/>
            </a:endParaRPr>
          </a:p>
        </p:txBody>
      </p:sp>
      <p:sp>
        <p:nvSpPr>
          <p:cNvPr id="3" name="Content Placeholder 2"/>
          <p:cNvSpPr>
            <a:spLocks noGrp="1"/>
          </p:cNvSpPr>
          <p:nvPr>
            <p:ph idx="1"/>
          </p:nvPr>
        </p:nvSpPr>
        <p:spPr>
          <a:xfrm>
            <a:off x="251520" y="1196752"/>
            <a:ext cx="8712968" cy="5328592"/>
          </a:xfrm>
        </p:spPr>
        <p:txBody>
          <a:bodyPr/>
          <a:lstStyle/>
          <a:p>
            <a:pPr>
              <a:lnSpc>
                <a:spcPct val="125000"/>
              </a:lnSpc>
              <a:buNone/>
            </a:pPr>
            <a:r>
              <a:rPr lang="en-US" sz="2800" b="1" dirty="0" smtClean="0">
                <a:solidFill>
                  <a:schemeClr val="tx1"/>
                </a:solidFill>
                <a:latin typeface="Arial Black" pitchFamily="34" charset="0"/>
              </a:rPr>
              <a:t>	</a:t>
            </a:r>
            <a:r>
              <a:rPr lang="en-US" sz="2600" b="1" u="sng" dirty="0" smtClean="0">
                <a:solidFill>
                  <a:schemeClr val="tx1"/>
                </a:solidFill>
                <a:latin typeface="Arial Black" pitchFamily="34" charset="0"/>
              </a:rPr>
              <a:t>PULMONARY DISORDERS</a:t>
            </a:r>
            <a:r>
              <a:rPr lang="en-US" sz="2600" b="1" dirty="0" smtClean="0">
                <a:solidFill>
                  <a:schemeClr val="tx1"/>
                </a:solidFill>
                <a:latin typeface="Arial Black" pitchFamily="34" charset="0"/>
              </a:rPr>
              <a:t>:  </a:t>
            </a:r>
          </a:p>
          <a:p>
            <a:pPr>
              <a:lnSpc>
                <a:spcPct val="125000"/>
              </a:lnSpc>
              <a:buNone/>
            </a:pPr>
            <a:r>
              <a:rPr lang="en-US" sz="2600" b="1" dirty="0" smtClean="0">
                <a:latin typeface="Arial Black" pitchFamily="34" charset="0"/>
              </a:rPr>
              <a:t>	</a:t>
            </a:r>
            <a:r>
              <a:rPr lang="en-US" sz="2600" b="1" dirty="0" smtClean="0">
                <a:solidFill>
                  <a:schemeClr val="tx1"/>
                </a:solidFill>
                <a:latin typeface="Arial Black" pitchFamily="34" charset="0"/>
              </a:rPr>
              <a:t>Pulmonary disorders that can cause dyspnea </a:t>
            </a:r>
            <a:r>
              <a:rPr lang="en-US" sz="2600" dirty="0" smtClean="0">
                <a:solidFill>
                  <a:schemeClr val="tx1"/>
                </a:solidFill>
                <a:latin typeface="Arial Black" pitchFamily="34" charset="0"/>
              </a:rPr>
              <a:t>include 	airway obstruction by a foreign object, swelling due to infection, or allergic diseases e.g. anaphylactic shock;  acute pneumonia; hemorrhage from the lungs; or severe bronchospasms associated with asthma, or congenital anomalies of airways, lung and diaphragm.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143000"/>
          </a:xfrm>
        </p:spPr>
        <p:txBody>
          <a:bodyPr/>
          <a:lstStyle/>
          <a:p>
            <a:r>
              <a:rPr lang="en-US" sz="4000" dirty="0" smtClean="0">
                <a:latin typeface="Arial Black" pitchFamily="34" charset="0"/>
              </a:rPr>
              <a:t>Cardiovascular Disease</a:t>
            </a:r>
            <a:endParaRPr lang="en-US" sz="4000" dirty="0">
              <a:latin typeface="Arial Black" pitchFamily="34" charset="0"/>
            </a:endParaRPr>
          </a:p>
        </p:txBody>
      </p:sp>
      <p:sp>
        <p:nvSpPr>
          <p:cNvPr id="3" name="Content Placeholder 2"/>
          <p:cNvSpPr>
            <a:spLocks noGrp="1"/>
          </p:cNvSpPr>
          <p:nvPr>
            <p:ph idx="1"/>
          </p:nvPr>
        </p:nvSpPr>
        <p:spPr>
          <a:xfrm>
            <a:off x="457200" y="1772816"/>
            <a:ext cx="8229600" cy="4353347"/>
          </a:xfrm>
        </p:spPr>
        <p:txBody>
          <a:bodyPr/>
          <a:lstStyle/>
          <a:p>
            <a:pPr>
              <a:lnSpc>
                <a:spcPct val="125000"/>
              </a:lnSpc>
              <a:buNone/>
            </a:pPr>
            <a:r>
              <a:rPr lang="en-US" dirty="0" smtClean="0">
                <a:solidFill>
                  <a:schemeClr val="tx1"/>
                </a:solidFill>
                <a:latin typeface="+mn-lt"/>
                <a:ea typeface="+mn-ea"/>
                <a:cs typeface="+mn-cs"/>
              </a:rPr>
              <a:t>	</a:t>
            </a:r>
            <a:r>
              <a:rPr lang="en-US" dirty="0" smtClean="0">
                <a:solidFill>
                  <a:schemeClr val="tx1"/>
                </a:solidFill>
                <a:latin typeface="Arial Black" pitchFamily="34" charset="0"/>
              </a:rPr>
              <a:t>Acute dyspnea can be caused by disturbances of the heart rhythm, failure of the left ventricle, mitral valve dysfunction, </a:t>
            </a:r>
            <a:r>
              <a:rPr lang="en-US" dirty="0" smtClean="0">
                <a:latin typeface="Arial Black" pitchFamily="34" charset="0"/>
              </a:rPr>
              <a:t>congenital heart disease </a:t>
            </a:r>
            <a:r>
              <a:rPr lang="en-US" dirty="0" smtClean="0">
                <a:solidFill>
                  <a:schemeClr val="tx1"/>
                </a:solidFill>
                <a:latin typeface="Arial Black" pitchFamily="34" charset="0"/>
              </a:rPr>
              <a:t>or an embolus.</a:t>
            </a:r>
            <a:endParaRPr lang="en-US" dirty="0">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US" sz="4000" b="1" dirty="0" smtClean="0">
                <a:solidFill>
                  <a:schemeClr val="tx1"/>
                </a:solidFill>
                <a:latin typeface="Arial Black" pitchFamily="34" charset="0"/>
                <a:ea typeface="+mn-ea"/>
                <a:cs typeface="+mn-cs"/>
              </a:rPr>
              <a:t>Trauma</a:t>
            </a:r>
            <a:endParaRPr lang="en-US" sz="4000" dirty="0">
              <a:latin typeface="Arial Black" pitchFamily="34" charset="0"/>
            </a:endParaRPr>
          </a:p>
        </p:txBody>
      </p:sp>
      <p:sp>
        <p:nvSpPr>
          <p:cNvPr id="3" name="Content Placeholder 2"/>
          <p:cNvSpPr>
            <a:spLocks noGrp="1"/>
          </p:cNvSpPr>
          <p:nvPr>
            <p:ph idx="1"/>
          </p:nvPr>
        </p:nvSpPr>
        <p:spPr>
          <a:xfrm>
            <a:off x="467544" y="1600200"/>
            <a:ext cx="8352928" cy="4925144"/>
          </a:xfrm>
        </p:spPr>
        <p:txBody>
          <a:bodyPr/>
          <a:lstStyle/>
          <a:p>
            <a:pPr>
              <a:lnSpc>
                <a:spcPct val="125000"/>
              </a:lnSpc>
              <a:buNone/>
            </a:pPr>
            <a:r>
              <a:rPr lang="en-US" sz="3600" b="1" dirty="0" smtClean="0">
                <a:solidFill>
                  <a:schemeClr val="tx1"/>
                </a:solidFill>
                <a:latin typeface="Arial Black" pitchFamily="34" charset="0"/>
              </a:rPr>
              <a:t>	</a:t>
            </a:r>
            <a:r>
              <a:rPr lang="en-US" b="1" dirty="0" smtClean="0">
                <a:solidFill>
                  <a:schemeClr val="tx1"/>
                </a:solidFill>
                <a:latin typeface="Arial Black" pitchFamily="34" charset="0"/>
              </a:rPr>
              <a:t>Chest injuries, both closed injuries and penetrating wounds, can </a:t>
            </a:r>
            <a:r>
              <a:rPr lang="en-US" dirty="0" smtClean="0">
                <a:solidFill>
                  <a:schemeClr val="tx1"/>
                </a:solidFill>
                <a:latin typeface="Arial Black" pitchFamily="34" charset="0"/>
              </a:rPr>
              <a:t>cause pneumothorax, bruises, or fractured ribs. Pain from these injuries results in SOB.</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Black" pitchFamily="34" charset="0"/>
              </a:rPr>
              <a:t>Other Causes</a:t>
            </a:r>
            <a:endParaRPr lang="en-US" sz="4000" dirty="0">
              <a:latin typeface="Arial Black" pitchFamily="34" charset="0"/>
            </a:endParaRPr>
          </a:p>
        </p:txBody>
      </p:sp>
      <p:sp>
        <p:nvSpPr>
          <p:cNvPr id="3" name="Content Placeholder 2"/>
          <p:cNvSpPr>
            <a:spLocks noGrp="1"/>
          </p:cNvSpPr>
          <p:nvPr>
            <p:ph idx="1"/>
          </p:nvPr>
        </p:nvSpPr>
        <p:spPr>
          <a:xfrm>
            <a:off x="457200" y="1412776"/>
            <a:ext cx="8229600" cy="5112568"/>
          </a:xfrm>
        </p:spPr>
        <p:txBody>
          <a:bodyPr/>
          <a:lstStyle/>
          <a:p>
            <a:pPr>
              <a:lnSpc>
                <a:spcPct val="125000"/>
              </a:lnSpc>
              <a:buNone/>
            </a:pPr>
            <a:r>
              <a:rPr lang="en-US" dirty="0" smtClean="0">
                <a:solidFill>
                  <a:schemeClr val="tx1"/>
                </a:solidFill>
                <a:latin typeface="+mn-lt"/>
                <a:ea typeface="+mn-ea"/>
                <a:cs typeface="+mn-cs"/>
              </a:rPr>
              <a:t>	</a:t>
            </a:r>
            <a:r>
              <a:rPr lang="en-US" dirty="0" smtClean="0">
                <a:solidFill>
                  <a:schemeClr val="tx1"/>
                </a:solidFill>
                <a:latin typeface="Arial Black" pitchFamily="34" charset="0"/>
              </a:rPr>
              <a:t>Anxiety attacks sometimes cause acute dyspnea; they may or may not be associated with chest pain. Anxiety attacks are often accompanied by hyperventilation. Hyperventilation raises the oxygen level in the blood, causing</a:t>
            </a:r>
          </a:p>
          <a:p>
            <a:pPr>
              <a:lnSpc>
                <a:spcPct val="125000"/>
              </a:lnSpc>
              <a:buNone/>
            </a:pPr>
            <a:r>
              <a:rPr lang="en-US" dirty="0" smtClean="0">
                <a:solidFill>
                  <a:schemeClr val="tx1"/>
                </a:solidFill>
                <a:latin typeface="Arial Black" pitchFamily="34" charset="0"/>
              </a:rPr>
              <a:t>	chest pain.</a:t>
            </a:r>
            <a:endParaRPr lang="en-US" dirty="0">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Black" pitchFamily="34" charset="0"/>
              </a:rPr>
              <a:t>Chronic SOB</a:t>
            </a:r>
            <a:endParaRPr lang="en-US" sz="4000" dirty="0">
              <a:latin typeface="Arial Black" pitchFamily="34" charset="0"/>
            </a:endParaRPr>
          </a:p>
        </p:txBody>
      </p:sp>
      <p:sp>
        <p:nvSpPr>
          <p:cNvPr id="3" name="Content Placeholder 2"/>
          <p:cNvSpPr>
            <a:spLocks noGrp="1"/>
          </p:cNvSpPr>
          <p:nvPr>
            <p:ph idx="1"/>
          </p:nvPr>
        </p:nvSpPr>
        <p:spPr>
          <a:xfrm>
            <a:off x="457200" y="1412776"/>
            <a:ext cx="8363272" cy="5040560"/>
          </a:xfrm>
        </p:spPr>
        <p:txBody>
          <a:bodyPr/>
          <a:lstStyle/>
          <a:p>
            <a:pPr>
              <a:lnSpc>
                <a:spcPct val="125000"/>
              </a:lnSpc>
              <a:buNone/>
            </a:pPr>
            <a:r>
              <a:rPr lang="en-US" b="1" dirty="0" smtClean="0">
                <a:solidFill>
                  <a:schemeClr val="tx1"/>
                </a:solidFill>
                <a:latin typeface="Arial Black" pitchFamily="34" charset="0"/>
              </a:rPr>
              <a:t>	PULMONARY DISORDERS. Chronic dyspnea can be caused by asthma, </a:t>
            </a:r>
            <a:r>
              <a:rPr lang="en-US" dirty="0" smtClean="0">
                <a:solidFill>
                  <a:schemeClr val="tx1"/>
                </a:solidFill>
                <a:latin typeface="Arial Black" pitchFamily="34" charset="0"/>
              </a:rPr>
              <a:t>chronic obstructive pulmonary disease (COPD, BPD), bronchilitis, emphysema, inflammation of the lungs, pulmonary hypertension (congenital or acquired), tumors, or disorders of the vocal cords.</a:t>
            </a:r>
            <a:endParaRPr lang="en-US" dirty="0">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496944" cy="5832648"/>
          </a:xfrm>
        </p:spPr>
        <p:txBody>
          <a:bodyPr/>
          <a:lstStyle/>
          <a:p>
            <a:pPr>
              <a:lnSpc>
                <a:spcPct val="125000"/>
              </a:lnSpc>
              <a:buNone/>
            </a:pPr>
            <a:r>
              <a:rPr lang="en-US" sz="3600" b="1" dirty="0" smtClean="0">
                <a:solidFill>
                  <a:schemeClr val="tx1"/>
                </a:solidFill>
                <a:latin typeface="+mn-lt"/>
                <a:ea typeface="+mn-ea"/>
                <a:cs typeface="+mn-cs"/>
              </a:rPr>
              <a:t>	</a:t>
            </a:r>
            <a:r>
              <a:rPr lang="en-US" b="1" dirty="0" smtClean="0">
                <a:solidFill>
                  <a:schemeClr val="tx1"/>
                </a:solidFill>
                <a:latin typeface="Arial Black" pitchFamily="34" charset="0"/>
              </a:rPr>
              <a:t>HEART DISEASE. </a:t>
            </a:r>
          </a:p>
          <a:p>
            <a:pPr>
              <a:lnSpc>
                <a:spcPct val="125000"/>
              </a:lnSpc>
              <a:buNone/>
            </a:pPr>
            <a:r>
              <a:rPr lang="en-US" b="1" dirty="0" smtClean="0">
                <a:latin typeface="Arial Black" pitchFamily="34" charset="0"/>
              </a:rPr>
              <a:t>	C</a:t>
            </a:r>
            <a:r>
              <a:rPr lang="en-US" b="1" dirty="0" smtClean="0">
                <a:solidFill>
                  <a:schemeClr val="tx1"/>
                </a:solidFill>
                <a:latin typeface="Arial Black" pitchFamily="34" charset="0"/>
              </a:rPr>
              <a:t>ongenital, acquired heart diseases or inadequate </a:t>
            </a:r>
            <a:r>
              <a:rPr lang="en-US" dirty="0" smtClean="0">
                <a:solidFill>
                  <a:schemeClr val="tx1"/>
                </a:solidFill>
                <a:latin typeface="Arial Black" pitchFamily="34" charset="0"/>
              </a:rPr>
              <a:t>supply of blood to the heart muscle can cause dyspnea. In some cases a tumor in the heart or </a:t>
            </a:r>
            <a:r>
              <a:rPr lang="en-US" dirty="0" smtClean="0">
                <a:latin typeface="Arial Black" pitchFamily="34" charset="0"/>
              </a:rPr>
              <a:t>p</a:t>
            </a:r>
            <a:r>
              <a:rPr lang="en-US" dirty="0" smtClean="0">
                <a:solidFill>
                  <a:schemeClr val="tx1"/>
                </a:solidFill>
                <a:latin typeface="Arial Black" pitchFamily="34" charset="0"/>
              </a:rPr>
              <a:t>ericarditis may cause dyspnea, congenital storage diseases in heart muscles may result in heart failure and SOB.</a:t>
            </a:r>
          </a:p>
        </p:txBody>
      </p:sp>
    </p:spTree>
  </p:cSld>
  <p:clrMapOvr>
    <a:masterClrMapping/>
  </p:clrMapOvr>
</p:sld>
</file>

<file path=ppt/theme/theme1.xml><?xml version="1.0" encoding="utf-8"?>
<a:theme xmlns:a="http://schemas.openxmlformats.org/drawingml/2006/main" name="yellow green waves (1)">
  <a:themeElements>
    <a:clrScheme name="0419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0419_2">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419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419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419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419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419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419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419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419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419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419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419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419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yellow green waves (1)</Template>
  <TotalTime>93</TotalTime>
  <Words>45</Words>
  <Application>Microsoft Office PowerPoint</Application>
  <PresentationFormat>On-screen Show (4:3)</PresentationFormat>
  <Paragraphs>42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yellow green waves (1)</vt:lpstr>
      <vt:lpstr>Slide 1</vt:lpstr>
      <vt:lpstr>Definition</vt:lpstr>
      <vt:lpstr>Description</vt:lpstr>
      <vt:lpstr>Acute SOB</vt:lpstr>
      <vt:lpstr>Cardiovascular Disease</vt:lpstr>
      <vt:lpstr>Trauma</vt:lpstr>
      <vt:lpstr>Other Causes</vt:lpstr>
      <vt:lpstr>Chronic SOB</vt:lpstr>
      <vt:lpstr>Slide 9</vt:lpstr>
      <vt:lpstr>Neuromuscular Disorders</vt:lpstr>
      <vt:lpstr>Other Causes</vt:lpstr>
      <vt:lpstr>Diagnosis</vt:lpstr>
      <vt:lpstr>Diagnostic Tests  </vt:lpstr>
      <vt:lpstr>Diagnostic Tests</vt:lpstr>
      <vt:lpstr>Diagnostic Tests  (cont’d)</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LOIDA</dc:creator>
  <cp:lastModifiedBy>DR.FRAYH</cp:lastModifiedBy>
  <cp:revision>29</cp:revision>
  <dcterms:created xsi:type="dcterms:W3CDTF">2012-01-15T11:15:02Z</dcterms:created>
  <dcterms:modified xsi:type="dcterms:W3CDTF">2012-01-24T07:24:28Z</dcterms:modified>
</cp:coreProperties>
</file>