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handoutMasterIdLst>
    <p:handoutMasterId r:id="rId228"/>
  </p:handoutMasterIdLst>
  <p:sldIdLst>
    <p:sldId id="257" r:id="rId5"/>
    <p:sldId id="337" r:id="rId6"/>
    <p:sldId id="334" r:id="rId7"/>
    <p:sldId id="338" r:id="rId8"/>
    <p:sldId id="289" r:id="rId9"/>
    <p:sldId id="274" r:id="rId10"/>
    <p:sldId id="258" r:id="rId11"/>
    <p:sldId id="259" r:id="rId12"/>
    <p:sldId id="260" r:id="rId13"/>
    <p:sldId id="261" r:id="rId14"/>
    <p:sldId id="276" r:id="rId15"/>
    <p:sldId id="277" r:id="rId16"/>
    <p:sldId id="275" r:id="rId17"/>
    <p:sldId id="283" r:id="rId18"/>
    <p:sldId id="286" r:id="rId19"/>
    <p:sldId id="262" r:id="rId20"/>
    <p:sldId id="278" r:id="rId21"/>
    <p:sldId id="279" r:id="rId22"/>
    <p:sldId id="280" r:id="rId23"/>
    <p:sldId id="281" r:id="rId24"/>
    <p:sldId id="282" r:id="rId25"/>
    <p:sldId id="320" r:id="rId26"/>
    <p:sldId id="321" r:id="rId27"/>
    <p:sldId id="322" r:id="rId28"/>
    <p:sldId id="268" r:id="rId29"/>
    <p:sldId id="323" r:id="rId30"/>
    <p:sldId id="324" r:id="rId31"/>
    <p:sldId id="526" r:id="rId32"/>
    <p:sldId id="327" r:id="rId33"/>
    <p:sldId id="328" r:id="rId34"/>
    <p:sldId id="419" r:id="rId35"/>
    <p:sldId id="339" r:id="rId36"/>
    <p:sldId id="348" r:id="rId37"/>
    <p:sldId id="341" r:id="rId38"/>
    <p:sldId id="346" r:id="rId39"/>
    <p:sldId id="343" r:id="rId40"/>
    <p:sldId id="347" r:id="rId41"/>
    <p:sldId id="342" r:id="rId42"/>
    <p:sldId id="349" r:id="rId43"/>
    <p:sldId id="290" r:id="rId44"/>
    <p:sldId id="292" r:id="rId45"/>
    <p:sldId id="298" r:id="rId46"/>
    <p:sldId id="299" r:id="rId47"/>
    <p:sldId id="300" r:id="rId48"/>
    <p:sldId id="301" r:id="rId49"/>
    <p:sldId id="302" r:id="rId50"/>
    <p:sldId id="303" r:id="rId51"/>
    <p:sldId id="304" r:id="rId52"/>
    <p:sldId id="305" r:id="rId53"/>
    <p:sldId id="293" r:id="rId54"/>
    <p:sldId id="294" r:id="rId55"/>
    <p:sldId id="306" r:id="rId56"/>
    <p:sldId id="295" r:id="rId57"/>
    <p:sldId id="296" r:id="rId58"/>
    <p:sldId id="307" r:id="rId59"/>
    <p:sldId id="308"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73" r:id="rId78"/>
    <p:sldId id="374" r:id="rId79"/>
    <p:sldId id="375" r:id="rId80"/>
    <p:sldId id="376" r:id="rId81"/>
    <p:sldId id="377" r:id="rId82"/>
    <p:sldId id="378" r:id="rId83"/>
    <p:sldId id="379" r:id="rId84"/>
    <p:sldId id="380" r:id="rId85"/>
    <p:sldId id="381" r:id="rId86"/>
    <p:sldId id="382" r:id="rId87"/>
    <p:sldId id="383" r:id="rId88"/>
    <p:sldId id="384" r:id="rId89"/>
    <p:sldId id="385" r:id="rId90"/>
    <p:sldId id="386" r:id="rId91"/>
    <p:sldId id="387" r:id="rId92"/>
    <p:sldId id="388" r:id="rId93"/>
    <p:sldId id="389" r:id="rId94"/>
    <p:sldId id="390" r:id="rId95"/>
    <p:sldId id="391" r:id="rId96"/>
    <p:sldId id="392" r:id="rId97"/>
    <p:sldId id="393" r:id="rId98"/>
    <p:sldId id="394" r:id="rId99"/>
    <p:sldId id="395" r:id="rId100"/>
    <p:sldId id="396" r:id="rId101"/>
    <p:sldId id="397" r:id="rId102"/>
    <p:sldId id="398" r:id="rId103"/>
    <p:sldId id="399" r:id="rId104"/>
    <p:sldId id="400" r:id="rId105"/>
    <p:sldId id="401" r:id="rId106"/>
    <p:sldId id="402" r:id="rId107"/>
    <p:sldId id="403" r:id="rId108"/>
    <p:sldId id="404" r:id="rId109"/>
    <p:sldId id="405" r:id="rId110"/>
    <p:sldId id="406" r:id="rId111"/>
    <p:sldId id="407" r:id="rId112"/>
    <p:sldId id="408" r:id="rId113"/>
    <p:sldId id="409" r:id="rId114"/>
    <p:sldId id="410" r:id="rId115"/>
    <p:sldId id="411" r:id="rId116"/>
    <p:sldId id="412" r:id="rId117"/>
    <p:sldId id="413" r:id="rId118"/>
    <p:sldId id="414" r:id="rId119"/>
    <p:sldId id="415" r:id="rId120"/>
    <p:sldId id="416" r:id="rId121"/>
    <p:sldId id="417" r:id="rId122"/>
    <p:sldId id="418" r:id="rId123"/>
    <p:sldId id="421" r:id="rId124"/>
    <p:sldId id="422" r:id="rId125"/>
    <p:sldId id="423" r:id="rId126"/>
    <p:sldId id="424" r:id="rId127"/>
    <p:sldId id="425" r:id="rId128"/>
    <p:sldId id="426" r:id="rId129"/>
    <p:sldId id="427" r:id="rId130"/>
    <p:sldId id="428" r:id="rId131"/>
    <p:sldId id="429" r:id="rId132"/>
    <p:sldId id="430" r:id="rId133"/>
    <p:sldId id="431" r:id="rId134"/>
    <p:sldId id="432" r:id="rId135"/>
    <p:sldId id="433" r:id="rId136"/>
    <p:sldId id="434" r:id="rId137"/>
    <p:sldId id="435" r:id="rId138"/>
    <p:sldId id="436" r:id="rId139"/>
    <p:sldId id="437" r:id="rId140"/>
    <p:sldId id="438" r:id="rId141"/>
    <p:sldId id="439" r:id="rId142"/>
    <p:sldId id="440" r:id="rId143"/>
    <p:sldId id="441" r:id="rId144"/>
    <p:sldId id="442" r:id="rId145"/>
    <p:sldId id="443" r:id="rId146"/>
    <p:sldId id="444" r:id="rId147"/>
    <p:sldId id="445" r:id="rId148"/>
    <p:sldId id="446" r:id="rId149"/>
    <p:sldId id="447" r:id="rId150"/>
    <p:sldId id="448" r:id="rId151"/>
    <p:sldId id="450" r:id="rId152"/>
    <p:sldId id="451" r:id="rId153"/>
    <p:sldId id="452" r:id="rId154"/>
    <p:sldId id="453" r:id="rId155"/>
    <p:sldId id="454" r:id="rId156"/>
    <p:sldId id="455" r:id="rId157"/>
    <p:sldId id="456" r:id="rId158"/>
    <p:sldId id="457" r:id="rId159"/>
    <p:sldId id="458" r:id="rId160"/>
    <p:sldId id="459" r:id="rId161"/>
    <p:sldId id="460" r:id="rId162"/>
    <p:sldId id="461" r:id="rId163"/>
    <p:sldId id="462" r:id="rId164"/>
    <p:sldId id="463" r:id="rId165"/>
    <p:sldId id="464" r:id="rId166"/>
    <p:sldId id="465" r:id="rId167"/>
    <p:sldId id="466" r:id="rId168"/>
    <p:sldId id="467" r:id="rId169"/>
    <p:sldId id="468" r:id="rId170"/>
    <p:sldId id="469" r:id="rId171"/>
    <p:sldId id="470" r:id="rId172"/>
    <p:sldId id="471" r:id="rId173"/>
    <p:sldId id="472" r:id="rId174"/>
    <p:sldId id="473" r:id="rId175"/>
    <p:sldId id="474" r:id="rId176"/>
    <p:sldId id="475" r:id="rId177"/>
    <p:sldId id="476" r:id="rId178"/>
    <p:sldId id="477" r:id="rId179"/>
    <p:sldId id="478" r:id="rId180"/>
    <p:sldId id="479" r:id="rId181"/>
    <p:sldId id="480" r:id="rId182"/>
    <p:sldId id="481" r:id="rId183"/>
    <p:sldId id="482" r:id="rId184"/>
    <p:sldId id="483" r:id="rId185"/>
    <p:sldId id="484" r:id="rId186"/>
    <p:sldId id="485" r:id="rId187"/>
    <p:sldId id="486" r:id="rId188"/>
    <p:sldId id="487" r:id="rId189"/>
    <p:sldId id="488" r:id="rId190"/>
    <p:sldId id="489" r:id="rId191"/>
    <p:sldId id="490" r:id="rId192"/>
    <p:sldId id="491" r:id="rId193"/>
    <p:sldId id="492" r:id="rId194"/>
    <p:sldId id="493" r:id="rId195"/>
    <p:sldId id="494" r:id="rId196"/>
    <p:sldId id="495" r:id="rId197"/>
    <p:sldId id="496" r:id="rId198"/>
    <p:sldId id="497" r:id="rId199"/>
    <p:sldId id="498" r:id="rId200"/>
    <p:sldId id="499" r:id="rId201"/>
    <p:sldId id="500" r:id="rId202"/>
    <p:sldId id="501" r:id="rId203"/>
    <p:sldId id="502" r:id="rId204"/>
    <p:sldId id="503" r:id="rId205"/>
    <p:sldId id="504" r:id="rId206"/>
    <p:sldId id="505" r:id="rId207"/>
    <p:sldId id="506" r:id="rId208"/>
    <p:sldId id="507" r:id="rId209"/>
    <p:sldId id="508" r:id="rId210"/>
    <p:sldId id="509" r:id="rId211"/>
    <p:sldId id="510" r:id="rId212"/>
    <p:sldId id="511" r:id="rId213"/>
    <p:sldId id="512" r:id="rId214"/>
    <p:sldId id="513" r:id="rId215"/>
    <p:sldId id="514" r:id="rId216"/>
    <p:sldId id="515" r:id="rId217"/>
    <p:sldId id="516" r:id="rId218"/>
    <p:sldId id="517" r:id="rId219"/>
    <p:sldId id="518" r:id="rId220"/>
    <p:sldId id="519" r:id="rId221"/>
    <p:sldId id="520" r:id="rId222"/>
    <p:sldId id="521" r:id="rId223"/>
    <p:sldId id="522" r:id="rId224"/>
    <p:sldId id="523" r:id="rId225"/>
    <p:sldId id="524" r:id="rId226"/>
    <p:sldId id="525" r:id="rId2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B6E4"/>
    <a:srgbClr val="8E0000"/>
    <a:srgbClr val="FF6D6D"/>
    <a:srgbClr val="3E4036"/>
    <a:srgbClr val="5690D6"/>
    <a:srgbClr val="17375E"/>
    <a:srgbClr val="7BA8DF"/>
    <a:srgbClr val="2A65AC"/>
    <a:srgbClr val="265C9E"/>
    <a:srgbClr val="327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016" autoAdjust="0"/>
    <p:restoredTop sz="94660"/>
  </p:normalViewPr>
  <p:slideViewPr>
    <p:cSldViewPr>
      <p:cViewPr varScale="1">
        <p:scale>
          <a:sx n="73" d="100"/>
          <a:sy n="73" d="100"/>
        </p:scale>
        <p:origin x="1140"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slide" Target="slides/slide223.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presProps" Target="presProps.xml"/><Relationship Id="rId19" Type="http://schemas.openxmlformats.org/officeDocument/2006/relationships/slide" Target="slides/slide15.xml"/><Relationship Id="rId224" Type="http://schemas.openxmlformats.org/officeDocument/2006/relationships/slide" Target="slides/slide220.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viewProps" Target="view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231" Type="http://schemas.openxmlformats.org/officeDocument/2006/relationships/theme" Target="theme/theme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B4D3F-E6DA-4975-AD66-2E24FECFBA2C}" type="doc">
      <dgm:prSet loTypeId="urn:microsoft.com/office/officeart/2005/8/layout/cycle2" loCatId="cycle" qsTypeId="urn:microsoft.com/office/officeart/2005/8/quickstyle/3d3" qsCatId="3D" csTypeId="urn:microsoft.com/office/officeart/2005/8/colors/accent6_4" csCatId="accent6" phldr="1"/>
      <dgm:spPr/>
      <dgm:t>
        <a:bodyPr/>
        <a:lstStyle/>
        <a:p>
          <a:pPr rtl="1"/>
          <a:endParaRPr lang="ar-LY"/>
        </a:p>
      </dgm:t>
    </dgm:pt>
    <dgm:pt modelId="{0EA00AF7-305F-4BD8-8E73-E6ACAD070BFC}">
      <dgm:prSet phldrT="[Text]" custT="1"/>
      <dgm:spPr>
        <a:solidFill>
          <a:srgbClr val="399388"/>
        </a:solidFill>
      </dgm:spPr>
      <dgm:t>
        <a:bodyPr/>
        <a:lstStyle/>
        <a:p>
          <a:pPr rtl="1"/>
          <a:r>
            <a:rPr lang="ar-LY" sz="2400" kern="1200" dirty="0" smtClean="0">
              <a:solidFill>
                <a:schemeClr val="tx1">
                  <a:lumMod val="85000"/>
                  <a:lumOff val="15000"/>
                </a:schemeClr>
              </a:solidFill>
              <a:latin typeface="Arial" pitchFamily="34" charset="0"/>
              <a:ea typeface="+mn-ea"/>
              <a:cs typeface="DecoType Naskh Variants" pitchFamily="2" charset="-78"/>
            </a:rPr>
            <a:t>التركيز على الزبون</a:t>
          </a:r>
          <a:endParaRPr lang="ar-LY" sz="2400" kern="1200" dirty="0">
            <a:solidFill>
              <a:schemeClr val="tx1">
                <a:lumMod val="85000"/>
                <a:lumOff val="15000"/>
              </a:schemeClr>
            </a:solidFill>
            <a:latin typeface="Arial" pitchFamily="34" charset="0"/>
            <a:ea typeface="+mn-ea"/>
            <a:cs typeface="DecoType Naskh Variants" pitchFamily="2" charset="-78"/>
          </a:endParaRPr>
        </a:p>
      </dgm:t>
    </dgm:pt>
    <dgm:pt modelId="{232E6BAB-5D81-410F-94A1-0EB373A98971}" type="parTrans" cxnId="{D4BFDC22-359B-4168-869F-AE41A679A2DE}">
      <dgm:prSet/>
      <dgm:spPr/>
      <dgm:t>
        <a:bodyPr/>
        <a:lstStyle/>
        <a:p>
          <a:pPr rtl="1"/>
          <a:endParaRPr lang="ar-LY" sz="1600" b="1">
            <a:effectLst>
              <a:outerShdw blurRad="38100" dist="38100" dir="2700000" algn="tl">
                <a:srgbClr val="000000">
                  <a:alpha val="43137"/>
                </a:srgbClr>
              </a:outerShdw>
            </a:effectLst>
          </a:endParaRPr>
        </a:p>
      </dgm:t>
    </dgm:pt>
    <dgm:pt modelId="{A09779F5-0C3F-4DB5-919D-12BE72724660}" type="sibTrans" cxnId="{D4BFDC22-359B-4168-869F-AE41A679A2DE}">
      <dgm:prSet custT="1"/>
      <dgm:spPr>
        <a:solidFill>
          <a:srgbClr val="FF5B5B"/>
        </a:solidFill>
      </dgm:spPr>
      <dgm:t>
        <a:bodyPr/>
        <a:lstStyle/>
        <a:p>
          <a:pPr rtl="1"/>
          <a:endParaRPr lang="ar-LY" sz="1600" b="1">
            <a:effectLst>
              <a:outerShdw blurRad="38100" dist="38100" dir="2700000" algn="tl">
                <a:srgbClr val="000000">
                  <a:alpha val="43137"/>
                </a:srgbClr>
              </a:outerShdw>
            </a:effectLst>
          </a:endParaRPr>
        </a:p>
      </dgm:t>
    </dgm:pt>
    <dgm:pt modelId="{BABC9444-3B35-489C-BC50-98D09690A837}">
      <dgm:prSet phldrT="[Text]" custT="1"/>
      <dgm:spPr>
        <a:solidFill>
          <a:srgbClr val="FF5B5B"/>
        </a:solidFill>
      </dgm:spPr>
      <dgm:t>
        <a:bodyPr/>
        <a:lstStyle/>
        <a:p>
          <a:pPr rtl="1"/>
          <a:r>
            <a:rPr lang="ar-LY" sz="4000" kern="1200" dirty="0" smtClean="0">
              <a:solidFill>
                <a:schemeClr val="tx1">
                  <a:lumMod val="85000"/>
                  <a:lumOff val="15000"/>
                </a:schemeClr>
              </a:solidFill>
              <a:latin typeface="Arial" pitchFamily="34" charset="0"/>
              <a:ea typeface="+mn-ea"/>
              <a:cs typeface="DecoType Naskh Variants" pitchFamily="2" charset="-78"/>
            </a:rPr>
            <a:t>القيادة</a:t>
          </a:r>
          <a:endParaRPr lang="ar-LY" sz="1600" kern="1200" dirty="0">
            <a:solidFill>
              <a:schemeClr val="tx1">
                <a:lumMod val="85000"/>
                <a:lumOff val="15000"/>
              </a:schemeClr>
            </a:solidFill>
            <a:latin typeface="Arial" pitchFamily="34" charset="0"/>
            <a:ea typeface="+mn-ea"/>
            <a:cs typeface="DecoType Naskh Variants" pitchFamily="2" charset="-78"/>
          </a:endParaRPr>
        </a:p>
      </dgm:t>
    </dgm:pt>
    <dgm:pt modelId="{1398C31A-5391-426E-ACA5-61F28321307B}" type="parTrans" cxnId="{F7AB4278-045D-4444-A264-FDA905168B84}">
      <dgm:prSet/>
      <dgm:spPr/>
      <dgm:t>
        <a:bodyPr/>
        <a:lstStyle/>
        <a:p>
          <a:pPr rtl="1"/>
          <a:endParaRPr lang="ar-LY" sz="1600" b="1">
            <a:effectLst>
              <a:outerShdw blurRad="38100" dist="38100" dir="2700000" algn="tl">
                <a:srgbClr val="000000">
                  <a:alpha val="43137"/>
                </a:srgbClr>
              </a:outerShdw>
            </a:effectLst>
          </a:endParaRPr>
        </a:p>
      </dgm:t>
    </dgm:pt>
    <dgm:pt modelId="{628E0C71-207F-4A5F-AE57-ADBCB9527AC9}" type="sibTrans" cxnId="{F7AB4278-045D-4444-A264-FDA905168B84}">
      <dgm:prSet custT="1"/>
      <dgm:spPr>
        <a:solidFill>
          <a:srgbClr val="B8A45C"/>
        </a:solidFill>
      </dgm:spPr>
      <dgm:t>
        <a:bodyPr/>
        <a:lstStyle/>
        <a:p>
          <a:pPr rtl="1"/>
          <a:endParaRPr lang="ar-LY" sz="1600" b="1">
            <a:effectLst>
              <a:outerShdw blurRad="38100" dist="38100" dir="2700000" algn="tl">
                <a:srgbClr val="000000">
                  <a:alpha val="43137"/>
                </a:srgbClr>
              </a:outerShdw>
            </a:effectLst>
          </a:endParaRPr>
        </a:p>
      </dgm:t>
    </dgm:pt>
    <dgm:pt modelId="{1820E65B-C762-4A5A-B4F0-15470153FDD3}">
      <dgm:prSet phldrT="[Text]" custT="1"/>
      <dgm:spPr>
        <a:solidFill>
          <a:srgbClr val="B8A45C"/>
        </a:solidFill>
      </dgm:spPr>
      <dgm:t>
        <a:bodyPr/>
        <a:lstStyle/>
        <a:p>
          <a:pPr rtl="1"/>
          <a:r>
            <a:rPr lang="ar-LY" sz="1800" kern="1200" dirty="0" smtClean="0">
              <a:solidFill>
                <a:schemeClr val="tx1">
                  <a:lumMod val="85000"/>
                  <a:lumOff val="15000"/>
                </a:schemeClr>
              </a:solidFill>
              <a:latin typeface="Arial" pitchFamily="34" charset="0"/>
              <a:ea typeface="+mn-ea"/>
              <a:cs typeface="DecoType Naskh Variants" pitchFamily="2" charset="-78"/>
            </a:rPr>
            <a:t>إدارة العلاقة مع الشركاء</a:t>
          </a:r>
          <a:endParaRPr lang="ar-LY" sz="1800" kern="1200" dirty="0">
            <a:solidFill>
              <a:schemeClr val="tx1">
                <a:lumMod val="85000"/>
                <a:lumOff val="15000"/>
              </a:schemeClr>
            </a:solidFill>
            <a:latin typeface="Arial" pitchFamily="34" charset="0"/>
            <a:ea typeface="+mn-ea"/>
            <a:cs typeface="DecoType Naskh Variants" pitchFamily="2" charset="-78"/>
          </a:endParaRPr>
        </a:p>
      </dgm:t>
    </dgm:pt>
    <dgm:pt modelId="{BB2CC990-1123-4379-8FDB-19566863F177}" type="parTrans" cxnId="{5F1F207B-2FF0-47DA-A0E3-FFAAE8685832}">
      <dgm:prSet/>
      <dgm:spPr/>
      <dgm:t>
        <a:bodyPr/>
        <a:lstStyle/>
        <a:p>
          <a:pPr rtl="1"/>
          <a:endParaRPr lang="ar-LY" sz="1600" b="1">
            <a:effectLst>
              <a:outerShdw blurRad="38100" dist="38100" dir="2700000" algn="tl">
                <a:srgbClr val="000000">
                  <a:alpha val="43137"/>
                </a:srgbClr>
              </a:outerShdw>
            </a:effectLst>
          </a:endParaRPr>
        </a:p>
      </dgm:t>
    </dgm:pt>
    <dgm:pt modelId="{459905BA-590C-4D6C-A567-3CC310D693F4}" type="sibTrans" cxnId="{5F1F207B-2FF0-47DA-A0E3-FFAAE8685832}">
      <dgm:prSet custT="1"/>
      <dgm:spPr>
        <a:solidFill>
          <a:srgbClr val="6286FA"/>
        </a:solidFill>
      </dgm:spPr>
      <dgm:t>
        <a:bodyPr/>
        <a:lstStyle/>
        <a:p>
          <a:pPr rtl="1"/>
          <a:endParaRPr lang="ar-LY" sz="1600" b="1">
            <a:effectLst>
              <a:outerShdw blurRad="38100" dist="38100" dir="2700000" algn="tl">
                <a:srgbClr val="000000">
                  <a:alpha val="43137"/>
                </a:srgbClr>
              </a:outerShdw>
            </a:effectLst>
          </a:endParaRPr>
        </a:p>
      </dgm:t>
    </dgm:pt>
    <dgm:pt modelId="{0BDA8099-CC84-48FB-A838-202AB7EE6C65}">
      <dgm:prSet phldrT="[Text]" custT="1"/>
      <dgm:spPr>
        <a:solidFill>
          <a:srgbClr val="6286FA"/>
        </a:solidFill>
      </dgm:spPr>
      <dgm:t>
        <a:bodyPr/>
        <a:lstStyle/>
        <a:p>
          <a:pPr rtl="1"/>
          <a:r>
            <a:rPr lang="ar-LY" sz="1800" kern="1200" dirty="0" smtClean="0">
              <a:solidFill>
                <a:schemeClr val="tx1">
                  <a:lumMod val="85000"/>
                  <a:lumOff val="15000"/>
                </a:schemeClr>
              </a:solidFill>
              <a:latin typeface="Arial" pitchFamily="34" charset="0"/>
              <a:ea typeface="+mn-ea"/>
              <a:cs typeface="DecoType Naskh Variants" pitchFamily="2" charset="-78"/>
            </a:rPr>
            <a:t>القرارات المبنية على الحقائق</a:t>
          </a:r>
          <a:endParaRPr lang="ar-LY" sz="1800" kern="1200" dirty="0">
            <a:solidFill>
              <a:schemeClr val="tx1">
                <a:lumMod val="85000"/>
                <a:lumOff val="15000"/>
              </a:schemeClr>
            </a:solidFill>
            <a:latin typeface="Arial" pitchFamily="34" charset="0"/>
            <a:ea typeface="+mn-ea"/>
            <a:cs typeface="DecoType Naskh Variants" pitchFamily="2" charset="-78"/>
          </a:endParaRPr>
        </a:p>
      </dgm:t>
    </dgm:pt>
    <dgm:pt modelId="{ABD47179-06CC-4324-872C-C123A3248268}" type="parTrans" cxnId="{A4373DCE-BB31-4933-912A-1F9BCB5C57DB}">
      <dgm:prSet/>
      <dgm:spPr/>
      <dgm:t>
        <a:bodyPr/>
        <a:lstStyle/>
        <a:p>
          <a:pPr rtl="1"/>
          <a:endParaRPr lang="ar-LY" sz="1600" b="1">
            <a:effectLst>
              <a:outerShdw blurRad="38100" dist="38100" dir="2700000" algn="tl">
                <a:srgbClr val="000000">
                  <a:alpha val="43137"/>
                </a:srgbClr>
              </a:outerShdw>
            </a:effectLst>
          </a:endParaRPr>
        </a:p>
      </dgm:t>
    </dgm:pt>
    <dgm:pt modelId="{A7FC7E85-A390-45EC-9C2F-BD551DC551F9}" type="sibTrans" cxnId="{A4373DCE-BB31-4933-912A-1F9BCB5C57DB}">
      <dgm:prSet custT="1"/>
      <dgm:spPr>
        <a:solidFill>
          <a:srgbClr val="E6B176"/>
        </a:solidFill>
      </dgm:spPr>
      <dgm:t>
        <a:bodyPr/>
        <a:lstStyle/>
        <a:p>
          <a:pPr rtl="1"/>
          <a:endParaRPr lang="ar-LY" sz="1600" b="1">
            <a:effectLst>
              <a:outerShdw blurRad="38100" dist="38100" dir="2700000" algn="tl">
                <a:srgbClr val="000000">
                  <a:alpha val="43137"/>
                </a:srgbClr>
              </a:outerShdw>
            </a:effectLst>
          </a:endParaRPr>
        </a:p>
      </dgm:t>
    </dgm:pt>
    <dgm:pt modelId="{14478605-7D0D-467B-8E0C-2BA976167A73}">
      <dgm:prSet phldrT="[Text]" custT="1"/>
      <dgm:spPr>
        <a:solidFill>
          <a:srgbClr val="E6B176"/>
        </a:solidFill>
      </dgm:spPr>
      <dgm:t>
        <a:bodyPr/>
        <a:lstStyle/>
        <a:p>
          <a:pPr rtl="1"/>
          <a:r>
            <a:rPr lang="ar-LY" sz="2000" kern="1200" dirty="0" smtClean="0">
              <a:solidFill>
                <a:schemeClr val="tx1">
                  <a:lumMod val="85000"/>
                  <a:lumOff val="15000"/>
                </a:schemeClr>
              </a:solidFill>
              <a:latin typeface="Arial" pitchFamily="34" charset="0"/>
              <a:ea typeface="+mn-ea"/>
              <a:cs typeface="DecoType Naskh Variants" pitchFamily="2" charset="-78"/>
            </a:rPr>
            <a:t>مشاركة العاملين</a:t>
          </a:r>
          <a:endParaRPr lang="ar-LY" sz="2000" kern="1200" dirty="0">
            <a:solidFill>
              <a:schemeClr val="tx1">
                <a:lumMod val="85000"/>
                <a:lumOff val="15000"/>
              </a:schemeClr>
            </a:solidFill>
            <a:latin typeface="Arial" pitchFamily="34" charset="0"/>
            <a:ea typeface="+mn-ea"/>
            <a:cs typeface="DecoType Naskh Variants" pitchFamily="2" charset="-78"/>
          </a:endParaRPr>
        </a:p>
      </dgm:t>
    </dgm:pt>
    <dgm:pt modelId="{4BABD88F-7E32-4A05-A0B0-64C11A54470F}" type="parTrans" cxnId="{AD5B779C-492A-4D16-A0A4-786F750EDE8B}">
      <dgm:prSet/>
      <dgm:spPr/>
      <dgm:t>
        <a:bodyPr/>
        <a:lstStyle/>
        <a:p>
          <a:pPr rtl="1"/>
          <a:endParaRPr lang="ar-LY" sz="1600" b="1">
            <a:effectLst>
              <a:outerShdw blurRad="38100" dist="38100" dir="2700000" algn="tl">
                <a:srgbClr val="000000">
                  <a:alpha val="43137"/>
                </a:srgbClr>
              </a:outerShdw>
            </a:effectLst>
          </a:endParaRPr>
        </a:p>
      </dgm:t>
    </dgm:pt>
    <dgm:pt modelId="{8C0C95F7-232E-4AD9-976F-3404EF169991}" type="sibTrans" cxnId="{AD5B779C-492A-4D16-A0A4-786F750EDE8B}">
      <dgm:prSet custT="1"/>
      <dgm:spPr>
        <a:solidFill>
          <a:srgbClr val="9966FF"/>
        </a:solidFill>
      </dgm:spPr>
      <dgm:t>
        <a:bodyPr/>
        <a:lstStyle/>
        <a:p>
          <a:pPr rtl="1"/>
          <a:endParaRPr lang="ar-LY" sz="1600" b="1">
            <a:effectLst>
              <a:outerShdw blurRad="38100" dist="38100" dir="2700000" algn="tl">
                <a:srgbClr val="000000">
                  <a:alpha val="43137"/>
                </a:srgbClr>
              </a:outerShdw>
            </a:effectLst>
          </a:endParaRPr>
        </a:p>
      </dgm:t>
    </dgm:pt>
    <dgm:pt modelId="{163E1C8D-4F9B-435E-A83D-1778D6DC850F}">
      <dgm:prSet phldrT="[Text]" custT="1"/>
      <dgm:spPr>
        <a:solidFill>
          <a:srgbClr val="9966FF"/>
        </a:solidFill>
      </dgm:spPr>
      <dgm:t>
        <a:bodyPr/>
        <a:lstStyle/>
        <a:p>
          <a:pPr rtl="1"/>
          <a:r>
            <a:rPr lang="ar-LY" sz="2800" kern="1200" dirty="0" smtClean="0">
              <a:solidFill>
                <a:schemeClr val="tx1">
                  <a:lumMod val="85000"/>
                  <a:lumOff val="15000"/>
                </a:schemeClr>
              </a:solidFill>
              <a:latin typeface="Arial" pitchFamily="34" charset="0"/>
              <a:ea typeface="+mn-ea"/>
              <a:cs typeface="DecoType Naskh Variants" pitchFamily="2" charset="-78"/>
            </a:rPr>
            <a:t>التطوير والتحسين</a:t>
          </a:r>
          <a:endParaRPr lang="ar-LY" sz="2800" kern="1200" dirty="0">
            <a:solidFill>
              <a:schemeClr val="tx1">
                <a:lumMod val="85000"/>
                <a:lumOff val="15000"/>
              </a:schemeClr>
            </a:solidFill>
            <a:latin typeface="Arial" pitchFamily="34" charset="0"/>
            <a:ea typeface="+mn-ea"/>
            <a:cs typeface="DecoType Naskh Variants" pitchFamily="2" charset="-78"/>
          </a:endParaRPr>
        </a:p>
      </dgm:t>
    </dgm:pt>
    <dgm:pt modelId="{1685AF4E-5172-4543-AB6A-4C021A744880}" type="parTrans" cxnId="{5F532C48-E0A8-4427-86BD-6B2CCEF30636}">
      <dgm:prSet/>
      <dgm:spPr/>
      <dgm:t>
        <a:bodyPr/>
        <a:lstStyle/>
        <a:p>
          <a:pPr rtl="1"/>
          <a:endParaRPr lang="ar-LY" sz="1600" b="1">
            <a:effectLst>
              <a:outerShdw blurRad="38100" dist="38100" dir="2700000" algn="tl">
                <a:srgbClr val="000000">
                  <a:alpha val="43137"/>
                </a:srgbClr>
              </a:outerShdw>
            </a:effectLst>
          </a:endParaRPr>
        </a:p>
      </dgm:t>
    </dgm:pt>
    <dgm:pt modelId="{B13FB2E9-FD27-4D50-BE7C-C2C89A6C2B72}" type="sibTrans" cxnId="{5F532C48-E0A8-4427-86BD-6B2CCEF30636}">
      <dgm:prSet custT="1"/>
      <dgm:spPr>
        <a:solidFill>
          <a:srgbClr val="808000"/>
        </a:solidFill>
      </dgm:spPr>
      <dgm:t>
        <a:bodyPr/>
        <a:lstStyle/>
        <a:p>
          <a:pPr rtl="1"/>
          <a:endParaRPr lang="ar-LY" sz="1600" b="1">
            <a:effectLst>
              <a:outerShdw blurRad="38100" dist="38100" dir="2700000" algn="tl">
                <a:srgbClr val="000000">
                  <a:alpha val="43137"/>
                </a:srgbClr>
              </a:outerShdw>
            </a:effectLst>
          </a:endParaRPr>
        </a:p>
      </dgm:t>
    </dgm:pt>
    <dgm:pt modelId="{5FD6F9EF-D7FE-4A62-92EB-857E553B13EC}">
      <dgm:prSet phldrT="[Text]" custT="1"/>
      <dgm:spPr>
        <a:solidFill>
          <a:srgbClr val="808000"/>
        </a:solidFill>
      </dgm:spPr>
      <dgm:t>
        <a:bodyPr/>
        <a:lstStyle/>
        <a:p>
          <a:pPr rtl="1"/>
          <a:r>
            <a:rPr lang="ar-LY" sz="2800" kern="1200" dirty="0" smtClean="0">
              <a:solidFill>
                <a:schemeClr val="tx1">
                  <a:lumMod val="85000"/>
                  <a:lumOff val="15000"/>
                </a:schemeClr>
              </a:solidFill>
              <a:latin typeface="Arial" pitchFamily="34" charset="0"/>
              <a:ea typeface="+mn-ea"/>
              <a:cs typeface="DecoType Naskh Variants" pitchFamily="2" charset="-78"/>
            </a:rPr>
            <a:t>مبدأ العملية </a:t>
          </a:r>
          <a:endParaRPr lang="ar-LY" sz="2800" kern="1200" dirty="0">
            <a:solidFill>
              <a:schemeClr val="tx1">
                <a:lumMod val="85000"/>
                <a:lumOff val="15000"/>
              </a:schemeClr>
            </a:solidFill>
            <a:latin typeface="Arial" pitchFamily="34" charset="0"/>
            <a:ea typeface="+mn-ea"/>
            <a:cs typeface="DecoType Naskh Variants" pitchFamily="2" charset="-78"/>
          </a:endParaRPr>
        </a:p>
      </dgm:t>
    </dgm:pt>
    <dgm:pt modelId="{DD67B1DE-17F9-4C9E-B0C0-05B5547CD549}" type="parTrans" cxnId="{0B3E19BE-9B85-4D9B-B7A1-148722ADF021}">
      <dgm:prSet/>
      <dgm:spPr/>
      <dgm:t>
        <a:bodyPr/>
        <a:lstStyle/>
        <a:p>
          <a:pPr rtl="1"/>
          <a:endParaRPr lang="ar-LY" sz="1600" b="1">
            <a:effectLst>
              <a:outerShdw blurRad="38100" dist="38100" dir="2700000" algn="tl">
                <a:srgbClr val="000000">
                  <a:alpha val="43137"/>
                </a:srgbClr>
              </a:outerShdw>
            </a:effectLst>
          </a:endParaRPr>
        </a:p>
      </dgm:t>
    </dgm:pt>
    <dgm:pt modelId="{CDC8B729-AF32-4FFB-8EF1-4F7B6C758C93}" type="sibTrans" cxnId="{0B3E19BE-9B85-4D9B-B7A1-148722ADF021}">
      <dgm:prSet custT="1"/>
      <dgm:spPr>
        <a:solidFill>
          <a:srgbClr val="399388"/>
        </a:solidFill>
      </dgm:spPr>
      <dgm:t>
        <a:bodyPr/>
        <a:lstStyle/>
        <a:p>
          <a:pPr rtl="1"/>
          <a:endParaRPr lang="ar-LY" sz="1600" b="1">
            <a:effectLst>
              <a:outerShdw blurRad="38100" dist="38100" dir="2700000" algn="tl">
                <a:srgbClr val="000000">
                  <a:alpha val="43137"/>
                </a:srgbClr>
              </a:outerShdw>
            </a:effectLst>
          </a:endParaRPr>
        </a:p>
      </dgm:t>
    </dgm:pt>
    <dgm:pt modelId="{A452C56D-76FB-4910-A7A3-12E92FF744DD}" type="pres">
      <dgm:prSet presAssocID="{8A1B4D3F-E6DA-4975-AD66-2E24FECFBA2C}" presName="cycle" presStyleCnt="0">
        <dgm:presLayoutVars>
          <dgm:dir/>
          <dgm:resizeHandles val="exact"/>
        </dgm:presLayoutVars>
      </dgm:prSet>
      <dgm:spPr/>
      <dgm:t>
        <a:bodyPr/>
        <a:lstStyle/>
        <a:p>
          <a:endParaRPr lang="en-US"/>
        </a:p>
      </dgm:t>
    </dgm:pt>
    <dgm:pt modelId="{231208CA-0F0E-4E38-97A1-C1AA956208E1}" type="pres">
      <dgm:prSet presAssocID="{0EA00AF7-305F-4BD8-8E73-E6ACAD070BFC}" presName="node" presStyleLbl="node1" presStyleIdx="0" presStyleCnt="7">
        <dgm:presLayoutVars>
          <dgm:bulletEnabled val="1"/>
        </dgm:presLayoutVars>
      </dgm:prSet>
      <dgm:spPr/>
      <dgm:t>
        <a:bodyPr/>
        <a:lstStyle/>
        <a:p>
          <a:endParaRPr lang="en-US"/>
        </a:p>
      </dgm:t>
    </dgm:pt>
    <dgm:pt modelId="{116F2D56-98EB-4780-81BF-B8FC0EF51CF2}" type="pres">
      <dgm:prSet presAssocID="{A09779F5-0C3F-4DB5-919D-12BE72724660}" presName="sibTrans" presStyleLbl="sibTrans2D1" presStyleIdx="0" presStyleCnt="7"/>
      <dgm:spPr/>
      <dgm:t>
        <a:bodyPr/>
        <a:lstStyle/>
        <a:p>
          <a:endParaRPr lang="en-US"/>
        </a:p>
      </dgm:t>
    </dgm:pt>
    <dgm:pt modelId="{2E56F683-8764-4B95-8F30-AB9BE94A498B}" type="pres">
      <dgm:prSet presAssocID="{A09779F5-0C3F-4DB5-919D-12BE72724660}" presName="connectorText" presStyleLbl="sibTrans2D1" presStyleIdx="0" presStyleCnt="7"/>
      <dgm:spPr/>
      <dgm:t>
        <a:bodyPr/>
        <a:lstStyle/>
        <a:p>
          <a:endParaRPr lang="en-US"/>
        </a:p>
      </dgm:t>
    </dgm:pt>
    <dgm:pt modelId="{687C26D3-5485-4EC5-9262-12D5262079A6}" type="pres">
      <dgm:prSet presAssocID="{BABC9444-3B35-489C-BC50-98D09690A837}" presName="node" presStyleLbl="node1" presStyleIdx="1" presStyleCnt="7">
        <dgm:presLayoutVars>
          <dgm:bulletEnabled val="1"/>
        </dgm:presLayoutVars>
      </dgm:prSet>
      <dgm:spPr/>
      <dgm:t>
        <a:bodyPr/>
        <a:lstStyle/>
        <a:p>
          <a:endParaRPr lang="en-US"/>
        </a:p>
      </dgm:t>
    </dgm:pt>
    <dgm:pt modelId="{55F7B760-79DD-4BB1-B902-A2E2BC06F086}" type="pres">
      <dgm:prSet presAssocID="{628E0C71-207F-4A5F-AE57-ADBCB9527AC9}" presName="sibTrans" presStyleLbl="sibTrans2D1" presStyleIdx="1" presStyleCnt="7"/>
      <dgm:spPr/>
      <dgm:t>
        <a:bodyPr/>
        <a:lstStyle/>
        <a:p>
          <a:endParaRPr lang="en-US"/>
        </a:p>
      </dgm:t>
    </dgm:pt>
    <dgm:pt modelId="{060F3535-AC32-457D-999A-B1CC9E8105DD}" type="pres">
      <dgm:prSet presAssocID="{628E0C71-207F-4A5F-AE57-ADBCB9527AC9}" presName="connectorText" presStyleLbl="sibTrans2D1" presStyleIdx="1" presStyleCnt="7"/>
      <dgm:spPr/>
      <dgm:t>
        <a:bodyPr/>
        <a:lstStyle/>
        <a:p>
          <a:endParaRPr lang="en-US"/>
        </a:p>
      </dgm:t>
    </dgm:pt>
    <dgm:pt modelId="{03B721EB-BCB2-4564-B3A3-A1E561747B32}" type="pres">
      <dgm:prSet presAssocID="{1820E65B-C762-4A5A-B4F0-15470153FDD3}" presName="node" presStyleLbl="node1" presStyleIdx="2" presStyleCnt="7">
        <dgm:presLayoutVars>
          <dgm:bulletEnabled val="1"/>
        </dgm:presLayoutVars>
      </dgm:prSet>
      <dgm:spPr/>
      <dgm:t>
        <a:bodyPr/>
        <a:lstStyle/>
        <a:p>
          <a:pPr rtl="1"/>
          <a:endParaRPr lang="ar-LY"/>
        </a:p>
      </dgm:t>
    </dgm:pt>
    <dgm:pt modelId="{2FE0E177-BFB5-48AE-B754-B11EDFD626FA}" type="pres">
      <dgm:prSet presAssocID="{459905BA-590C-4D6C-A567-3CC310D693F4}" presName="sibTrans" presStyleLbl="sibTrans2D1" presStyleIdx="2" presStyleCnt="7"/>
      <dgm:spPr/>
      <dgm:t>
        <a:bodyPr/>
        <a:lstStyle/>
        <a:p>
          <a:endParaRPr lang="en-US"/>
        </a:p>
      </dgm:t>
    </dgm:pt>
    <dgm:pt modelId="{C55FEA72-98AC-4A92-A6AD-07C674746801}" type="pres">
      <dgm:prSet presAssocID="{459905BA-590C-4D6C-A567-3CC310D693F4}" presName="connectorText" presStyleLbl="sibTrans2D1" presStyleIdx="2" presStyleCnt="7"/>
      <dgm:spPr/>
      <dgm:t>
        <a:bodyPr/>
        <a:lstStyle/>
        <a:p>
          <a:endParaRPr lang="en-US"/>
        </a:p>
      </dgm:t>
    </dgm:pt>
    <dgm:pt modelId="{8B8D8F93-05DF-4DBE-A67B-FEEB211544CB}" type="pres">
      <dgm:prSet presAssocID="{0BDA8099-CC84-48FB-A838-202AB7EE6C65}" presName="node" presStyleLbl="node1" presStyleIdx="3" presStyleCnt="7">
        <dgm:presLayoutVars>
          <dgm:bulletEnabled val="1"/>
        </dgm:presLayoutVars>
      </dgm:prSet>
      <dgm:spPr/>
      <dgm:t>
        <a:bodyPr/>
        <a:lstStyle/>
        <a:p>
          <a:endParaRPr lang="en-US"/>
        </a:p>
      </dgm:t>
    </dgm:pt>
    <dgm:pt modelId="{CF962791-D63A-4E83-8904-6BD56F9F1471}" type="pres">
      <dgm:prSet presAssocID="{A7FC7E85-A390-45EC-9C2F-BD551DC551F9}" presName="sibTrans" presStyleLbl="sibTrans2D1" presStyleIdx="3" presStyleCnt="7"/>
      <dgm:spPr/>
      <dgm:t>
        <a:bodyPr/>
        <a:lstStyle/>
        <a:p>
          <a:endParaRPr lang="en-US"/>
        </a:p>
      </dgm:t>
    </dgm:pt>
    <dgm:pt modelId="{29AA5F32-4212-4CE3-97B2-F6C9C43FA16C}" type="pres">
      <dgm:prSet presAssocID="{A7FC7E85-A390-45EC-9C2F-BD551DC551F9}" presName="connectorText" presStyleLbl="sibTrans2D1" presStyleIdx="3" presStyleCnt="7"/>
      <dgm:spPr/>
      <dgm:t>
        <a:bodyPr/>
        <a:lstStyle/>
        <a:p>
          <a:endParaRPr lang="en-US"/>
        </a:p>
      </dgm:t>
    </dgm:pt>
    <dgm:pt modelId="{9A2585CC-DF41-4C78-AACF-115336FE63CF}" type="pres">
      <dgm:prSet presAssocID="{14478605-7D0D-467B-8E0C-2BA976167A73}" presName="node" presStyleLbl="node1" presStyleIdx="4" presStyleCnt="7">
        <dgm:presLayoutVars>
          <dgm:bulletEnabled val="1"/>
        </dgm:presLayoutVars>
      </dgm:prSet>
      <dgm:spPr/>
      <dgm:t>
        <a:bodyPr/>
        <a:lstStyle/>
        <a:p>
          <a:pPr rtl="1"/>
          <a:endParaRPr lang="ar-LY"/>
        </a:p>
      </dgm:t>
    </dgm:pt>
    <dgm:pt modelId="{922B6B7B-5F8F-4FFA-9597-536E0A0616B0}" type="pres">
      <dgm:prSet presAssocID="{8C0C95F7-232E-4AD9-976F-3404EF169991}" presName="sibTrans" presStyleLbl="sibTrans2D1" presStyleIdx="4" presStyleCnt="7"/>
      <dgm:spPr/>
      <dgm:t>
        <a:bodyPr/>
        <a:lstStyle/>
        <a:p>
          <a:endParaRPr lang="en-US"/>
        </a:p>
      </dgm:t>
    </dgm:pt>
    <dgm:pt modelId="{7B0C5BA7-182C-4E4A-859C-35E649F01681}" type="pres">
      <dgm:prSet presAssocID="{8C0C95F7-232E-4AD9-976F-3404EF169991}" presName="connectorText" presStyleLbl="sibTrans2D1" presStyleIdx="4" presStyleCnt="7"/>
      <dgm:spPr/>
      <dgm:t>
        <a:bodyPr/>
        <a:lstStyle/>
        <a:p>
          <a:endParaRPr lang="en-US"/>
        </a:p>
      </dgm:t>
    </dgm:pt>
    <dgm:pt modelId="{93A3FD75-6F79-406A-99D2-F7CB27009946}" type="pres">
      <dgm:prSet presAssocID="{163E1C8D-4F9B-435E-A83D-1778D6DC850F}" presName="node" presStyleLbl="node1" presStyleIdx="5" presStyleCnt="7" custScaleX="116496">
        <dgm:presLayoutVars>
          <dgm:bulletEnabled val="1"/>
        </dgm:presLayoutVars>
      </dgm:prSet>
      <dgm:spPr/>
      <dgm:t>
        <a:bodyPr/>
        <a:lstStyle/>
        <a:p>
          <a:pPr rtl="1"/>
          <a:endParaRPr lang="ar-LY"/>
        </a:p>
      </dgm:t>
    </dgm:pt>
    <dgm:pt modelId="{2735AF52-DD33-4CF6-8998-86D5DC4F3A31}" type="pres">
      <dgm:prSet presAssocID="{B13FB2E9-FD27-4D50-BE7C-C2C89A6C2B72}" presName="sibTrans" presStyleLbl="sibTrans2D1" presStyleIdx="5" presStyleCnt="7"/>
      <dgm:spPr/>
      <dgm:t>
        <a:bodyPr/>
        <a:lstStyle/>
        <a:p>
          <a:endParaRPr lang="en-US"/>
        </a:p>
      </dgm:t>
    </dgm:pt>
    <dgm:pt modelId="{270E7E99-0394-4D70-8CDA-1EA0C12D8956}" type="pres">
      <dgm:prSet presAssocID="{B13FB2E9-FD27-4D50-BE7C-C2C89A6C2B72}" presName="connectorText" presStyleLbl="sibTrans2D1" presStyleIdx="5" presStyleCnt="7"/>
      <dgm:spPr/>
      <dgm:t>
        <a:bodyPr/>
        <a:lstStyle/>
        <a:p>
          <a:endParaRPr lang="en-US"/>
        </a:p>
      </dgm:t>
    </dgm:pt>
    <dgm:pt modelId="{54D10487-784E-474B-AEB5-2047B7CE020E}" type="pres">
      <dgm:prSet presAssocID="{5FD6F9EF-D7FE-4A62-92EB-857E553B13EC}" presName="node" presStyleLbl="node1" presStyleIdx="6" presStyleCnt="7">
        <dgm:presLayoutVars>
          <dgm:bulletEnabled val="1"/>
        </dgm:presLayoutVars>
      </dgm:prSet>
      <dgm:spPr/>
      <dgm:t>
        <a:bodyPr/>
        <a:lstStyle/>
        <a:p>
          <a:endParaRPr lang="en-US"/>
        </a:p>
      </dgm:t>
    </dgm:pt>
    <dgm:pt modelId="{8667D283-527B-4686-B2F1-70928E8F9B33}" type="pres">
      <dgm:prSet presAssocID="{CDC8B729-AF32-4FFB-8EF1-4F7B6C758C93}" presName="sibTrans" presStyleLbl="sibTrans2D1" presStyleIdx="6" presStyleCnt="7"/>
      <dgm:spPr/>
      <dgm:t>
        <a:bodyPr/>
        <a:lstStyle/>
        <a:p>
          <a:endParaRPr lang="en-US"/>
        </a:p>
      </dgm:t>
    </dgm:pt>
    <dgm:pt modelId="{9B1A30A2-AD31-41F3-BD2C-27C349DF1B4A}" type="pres">
      <dgm:prSet presAssocID="{CDC8B729-AF32-4FFB-8EF1-4F7B6C758C93}" presName="connectorText" presStyleLbl="sibTrans2D1" presStyleIdx="6" presStyleCnt="7"/>
      <dgm:spPr/>
      <dgm:t>
        <a:bodyPr/>
        <a:lstStyle/>
        <a:p>
          <a:endParaRPr lang="en-US"/>
        </a:p>
      </dgm:t>
    </dgm:pt>
  </dgm:ptLst>
  <dgm:cxnLst>
    <dgm:cxn modelId="{6322155B-FB3D-4E0C-A10A-974D7BF97244}" type="presOf" srcId="{A09779F5-0C3F-4DB5-919D-12BE72724660}" destId="{2E56F683-8764-4B95-8F30-AB9BE94A498B}" srcOrd="1" destOrd="0" presId="urn:microsoft.com/office/officeart/2005/8/layout/cycle2"/>
    <dgm:cxn modelId="{F7AB4278-045D-4444-A264-FDA905168B84}" srcId="{8A1B4D3F-E6DA-4975-AD66-2E24FECFBA2C}" destId="{BABC9444-3B35-489C-BC50-98D09690A837}" srcOrd="1" destOrd="0" parTransId="{1398C31A-5391-426E-ACA5-61F28321307B}" sibTransId="{628E0C71-207F-4A5F-AE57-ADBCB9527AC9}"/>
    <dgm:cxn modelId="{2951E9A9-7BC2-4024-A8AA-28ACD7914797}" type="presOf" srcId="{0EA00AF7-305F-4BD8-8E73-E6ACAD070BFC}" destId="{231208CA-0F0E-4E38-97A1-C1AA956208E1}" srcOrd="0" destOrd="0" presId="urn:microsoft.com/office/officeart/2005/8/layout/cycle2"/>
    <dgm:cxn modelId="{5F1F207B-2FF0-47DA-A0E3-FFAAE8685832}" srcId="{8A1B4D3F-E6DA-4975-AD66-2E24FECFBA2C}" destId="{1820E65B-C762-4A5A-B4F0-15470153FDD3}" srcOrd="2" destOrd="0" parTransId="{BB2CC990-1123-4379-8FDB-19566863F177}" sibTransId="{459905BA-590C-4D6C-A567-3CC310D693F4}"/>
    <dgm:cxn modelId="{3E7E8654-C707-4E11-B303-79FBDC20FEC3}" type="presOf" srcId="{BABC9444-3B35-489C-BC50-98D09690A837}" destId="{687C26D3-5485-4EC5-9262-12D5262079A6}" srcOrd="0" destOrd="0" presId="urn:microsoft.com/office/officeart/2005/8/layout/cycle2"/>
    <dgm:cxn modelId="{1C64A972-CDD5-41C8-B5EB-1DFB89034B20}" type="presOf" srcId="{5FD6F9EF-D7FE-4A62-92EB-857E553B13EC}" destId="{54D10487-784E-474B-AEB5-2047B7CE020E}" srcOrd="0" destOrd="0" presId="urn:microsoft.com/office/officeart/2005/8/layout/cycle2"/>
    <dgm:cxn modelId="{4D9CAA4E-CFBF-40B6-899F-94EBC79D79C2}" type="presOf" srcId="{A7FC7E85-A390-45EC-9C2F-BD551DC551F9}" destId="{29AA5F32-4212-4CE3-97B2-F6C9C43FA16C}" srcOrd="1" destOrd="0" presId="urn:microsoft.com/office/officeart/2005/8/layout/cycle2"/>
    <dgm:cxn modelId="{7D3D8087-26BC-4D0C-8B57-13FDD256CDAA}" type="presOf" srcId="{628E0C71-207F-4A5F-AE57-ADBCB9527AC9}" destId="{55F7B760-79DD-4BB1-B902-A2E2BC06F086}" srcOrd="0" destOrd="0" presId="urn:microsoft.com/office/officeart/2005/8/layout/cycle2"/>
    <dgm:cxn modelId="{0A8E018A-F749-4E28-B839-D1C4C0551950}" type="presOf" srcId="{1820E65B-C762-4A5A-B4F0-15470153FDD3}" destId="{03B721EB-BCB2-4564-B3A3-A1E561747B32}" srcOrd="0" destOrd="0" presId="urn:microsoft.com/office/officeart/2005/8/layout/cycle2"/>
    <dgm:cxn modelId="{44295E1F-295E-412C-B866-6474971E2782}" type="presOf" srcId="{CDC8B729-AF32-4FFB-8EF1-4F7B6C758C93}" destId="{8667D283-527B-4686-B2F1-70928E8F9B33}" srcOrd="0" destOrd="0" presId="urn:microsoft.com/office/officeart/2005/8/layout/cycle2"/>
    <dgm:cxn modelId="{0E141C37-0C25-414D-BC53-78FBF4D18C23}" type="presOf" srcId="{B13FB2E9-FD27-4D50-BE7C-C2C89A6C2B72}" destId="{2735AF52-DD33-4CF6-8998-86D5DC4F3A31}" srcOrd="0" destOrd="0" presId="urn:microsoft.com/office/officeart/2005/8/layout/cycle2"/>
    <dgm:cxn modelId="{B41D4159-FDF7-45CD-A7B1-768002372D50}" type="presOf" srcId="{8C0C95F7-232E-4AD9-976F-3404EF169991}" destId="{7B0C5BA7-182C-4E4A-859C-35E649F01681}" srcOrd="1" destOrd="0" presId="urn:microsoft.com/office/officeart/2005/8/layout/cycle2"/>
    <dgm:cxn modelId="{2D99101C-1C94-4196-B09C-E1AEBFD0868D}" type="presOf" srcId="{B13FB2E9-FD27-4D50-BE7C-C2C89A6C2B72}" destId="{270E7E99-0394-4D70-8CDA-1EA0C12D8956}" srcOrd="1" destOrd="0" presId="urn:microsoft.com/office/officeart/2005/8/layout/cycle2"/>
    <dgm:cxn modelId="{FF91F86F-CF4C-4949-BFB9-FC8A74BCA081}" type="presOf" srcId="{163E1C8D-4F9B-435E-A83D-1778D6DC850F}" destId="{93A3FD75-6F79-406A-99D2-F7CB27009946}" srcOrd="0" destOrd="0" presId="urn:microsoft.com/office/officeart/2005/8/layout/cycle2"/>
    <dgm:cxn modelId="{A4373DCE-BB31-4933-912A-1F9BCB5C57DB}" srcId="{8A1B4D3F-E6DA-4975-AD66-2E24FECFBA2C}" destId="{0BDA8099-CC84-48FB-A838-202AB7EE6C65}" srcOrd="3" destOrd="0" parTransId="{ABD47179-06CC-4324-872C-C123A3248268}" sibTransId="{A7FC7E85-A390-45EC-9C2F-BD551DC551F9}"/>
    <dgm:cxn modelId="{D4BFDC22-359B-4168-869F-AE41A679A2DE}" srcId="{8A1B4D3F-E6DA-4975-AD66-2E24FECFBA2C}" destId="{0EA00AF7-305F-4BD8-8E73-E6ACAD070BFC}" srcOrd="0" destOrd="0" parTransId="{232E6BAB-5D81-410F-94A1-0EB373A98971}" sibTransId="{A09779F5-0C3F-4DB5-919D-12BE72724660}"/>
    <dgm:cxn modelId="{B61E2BBD-4294-458D-85A8-FA3407DD9B0B}" type="presOf" srcId="{459905BA-590C-4D6C-A567-3CC310D693F4}" destId="{2FE0E177-BFB5-48AE-B754-B11EDFD626FA}" srcOrd="0" destOrd="0" presId="urn:microsoft.com/office/officeart/2005/8/layout/cycle2"/>
    <dgm:cxn modelId="{1B1A5B39-B8DD-4805-983A-5156AB53C5FD}" type="presOf" srcId="{14478605-7D0D-467B-8E0C-2BA976167A73}" destId="{9A2585CC-DF41-4C78-AACF-115336FE63CF}" srcOrd="0" destOrd="0" presId="urn:microsoft.com/office/officeart/2005/8/layout/cycle2"/>
    <dgm:cxn modelId="{DAC4C919-4470-48B4-A313-7F2752B5EBC6}" type="presOf" srcId="{A7FC7E85-A390-45EC-9C2F-BD551DC551F9}" destId="{CF962791-D63A-4E83-8904-6BD56F9F1471}" srcOrd="0" destOrd="0" presId="urn:microsoft.com/office/officeart/2005/8/layout/cycle2"/>
    <dgm:cxn modelId="{A1C7E403-4FF5-45C7-8767-02741531EDE1}" type="presOf" srcId="{8C0C95F7-232E-4AD9-976F-3404EF169991}" destId="{922B6B7B-5F8F-4FFA-9597-536E0A0616B0}" srcOrd="0" destOrd="0" presId="urn:microsoft.com/office/officeart/2005/8/layout/cycle2"/>
    <dgm:cxn modelId="{62872A58-A6F4-4516-9491-3925FD42ADCB}" type="presOf" srcId="{459905BA-590C-4D6C-A567-3CC310D693F4}" destId="{C55FEA72-98AC-4A92-A6AD-07C674746801}" srcOrd="1" destOrd="0" presId="urn:microsoft.com/office/officeart/2005/8/layout/cycle2"/>
    <dgm:cxn modelId="{8DA2165E-7E07-4FD3-A326-E1F9534D74D1}" type="presOf" srcId="{CDC8B729-AF32-4FFB-8EF1-4F7B6C758C93}" destId="{9B1A30A2-AD31-41F3-BD2C-27C349DF1B4A}" srcOrd="1" destOrd="0" presId="urn:microsoft.com/office/officeart/2005/8/layout/cycle2"/>
    <dgm:cxn modelId="{AD5B779C-492A-4D16-A0A4-786F750EDE8B}" srcId="{8A1B4D3F-E6DA-4975-AD66-2E24FECFBA2C}" destId="{14478605-7D0D-467B-8E0C-2BA976167A73}" srcOrd="4" destOrd="0" parTransId="{4BABD88F-7E32-4A05-A0B0-64C11A54470F}" sibTransId="{8C0C95F7-232E-4AD9-976F-3404EF169991}"/>
    <dgm:cxn modelId="{F3747091-4BD4-4D05-8260-45CB36D36E2B}" type="presOf" srcId="{628E0C71-207F-4A5F-AE57-ADBCB9527AC9}" destId="{060F3535-AC32-457D-999A-B1CC9E8105DD}" srcOrd="1" destOrd="0" presId="urn:microsoft.com/office/officeart/2005/8/layout/cycle2"/>
    <dgm:cxn modelId="{0B3E19BE-9B85-4D9B-B7A1-148722ADF021}" srcId="{8A1B4D3F-E6DA-4975-AD66-2E24FECFBA2C}" destId="{5FD6F9EF-D7FE-4A62-92EB-857E553B13EC}" srcOrd="6" destOrd="0" parTransId="{DD67B1DE-17F9-4C9E-B0C0-05B5547CD549}" sibTransId="{CDC8B729-AF32-4FFB-8EF1-4F7B6C758C93}"/>
    <dgm:cxn modelId="{4890A0A6-CE5A-48AB-B418-F3591860810B}" type="presOf" srcId="{8A1B4D3F-E6DA-4975-AD66-2E24FECFBA2C}" destId="{A452C56D-76FB-4910-A7A3-12E92FF744DD}" srcOrd="0" destOrd="0" presId="urn:microsoft.com/office/officeart/2005/8/layout/cycle2"/>
    <dgm:cxn modelId="{C96B26BC-D883-4721-A9A1-D68944101FB4}" type="presOf" srcId="{A09779F5-0C3F-4DB5-919D-12BE72724660}" destId="{116F2D56-98EB-4780-81BF-B8FC0EF51CF2}" srcOrd="0" destOrd="0" presId="urn:microsoft.com/office/officeart/2005/8/layout/cycle2"/>
    <dgm:cxn modelId="{5F532C48-E0A8-4427-86BD-6B2CCEF30636}" srcId="{8A1B4D3F-E6DA-4975-AD66-2E24FECFBA2C}" destId="{163E1C8D-4F9B-435E-A83D-1778D6DC850F}" srcOrd="5" destOrd="0" parTransId="{1685AF4E-5172-4543-AB6A-4C021A744880}" sibTransId="{B13FB2E9-FD27-4D50-BE7C-C2C89A6C2B72}"/>
    <dgm:cxn modelId="{937BDF1A-5520-4A41-855E-7590871F14FF}" type="presOf" srcId="{0BDA8099-CC84-48FB-A838-202AB7EE6C65}" destId="{8B8D8F93-05DF-4DBE-A67B-FEEB211544CB}" srcOrd="0" destOrd="0" presId="urn:microsoft.com/office/officeart/2005/8/layout/cycle2"/>
    <dgm:cxn modelId="{E602E8C4-619F-4D83-869C-3F1A943AEA48}" type="presParOf" srcId="{A452C56D-76FB-4910-A7A3-12E92FF744DD}" destId="{231208CA-0F0E-4E38-97A1-C1AA956208E1}" srcOrd="0" destOrd="0" presId="urn:microsoft.com/office/officeart/2005/8/layout/cycle2"/>
    <dgm:cxn modelId="{A7C72124-17ED-4FDE-B5A6-4C4168C13631}" type="presParOf" srcId="{A452C56D-76FB-4910-A7A3-12E92FF744DD}" destId="{116F2D56-98EB-4780-81BF-B8FC0EF51CF2}" srcOrd="1" destOrd="0" presId="urn:microsoft.com/office/officeart/2005/8/layout/cycle2"/>
    <dgm:cxn modelId="{82D79709-2FDA-4FB9-915A-7BBD4DB9D0A0}" type="presParOf" srcId="{116F2D56-98EB-4780-81BF-B8FC0EF51CF2}" destId="{2E56F683-8764-4B95-8F30-AB9BE94A498B}" srcOrd="0" destOrd="0" presId="urn:microsoft.com/office/officeart/2005/8/layout/cycle2"/>
    <dgm:cxn modelId="{39277D9B-AE30-4702-8570-238C2DA007B8}" type="presParOf" srcId="{A452C56D-76FB-4910-A7A3-12E92FF744DD}" destId="{687C26D3-5485-4EC5-9262-12D5262079A6}" srcOrd="2" destOrd="0" presId="urn:microsoft.com/office/officeart/2005/8/layout/cycle2"/>
    <dgm:cxn modelId="{7C0F3F72-7EEF-4D28-B075-C0526E49F52C}" type="presParOf" srcId="{A452C56D-76FB-4910-A7A3-12E92FF744DD}" destId="{55F7B760-79DD-4BB1-B902-A2E2BC06F086}" srcOrd="3" destOrd="0" presId="urn:microsoft.com/office/officeart/2005/8/layout/cycle2"/>
    <dgm:cxn modelId="{75ABEEDB-5E0F-429F-AC82-7798280F10DF}" type="presParOf" srcId="{55F7B760-79DD-4BB1-B902-A2E2BC06F086}" destId="{060F3535-AC32-457D-999A-B1CC9E8105DD}" srcOrd="0" destOrd="0" presId="urn:microsoft.com/office/officeart/2005/8/layout/cycle2"/>
    <dgm:cxn modelId="{CB237D58-1EC6-40F0-96A5-DFC9D8BE8A84}" type="presParOf" srcId="{A452C56D-76FB-4910-A7A3-12E92FF744DD}" destId="{03B721EB-BCB2-4564-B3A3-A1E561747B32}" srcOrd="4" destOrd="0" presId="urn:microsoft.com/office/officeart/2005/8/layout/cycle2"/>
    <dgm:cxn modelId="{1846FE70-BE3E-4158-80FF-8DA009250686}" type="presParOf" srcId="{A452C56D-76FB-4910-A7A3-12E92FF744DD}" destId="{2FE0E177-BFB5-48AE-B754-B11EDFD626FA}" srcOrd="5" destOrd="0" presId="urn:microsoft.com/office/officeart/2005/8/layout/cycle2"/>
    <dgm:cxn modelId="{18BE5CC0-51C9-4318-BB50-9C1A694AAD7C}" type="presParOf" srcId="{2FE0E177-BFB5-48AE-B754-B11EDFD626FA}" destId="{C55FEA72-98AC-4A92-A6AD-07C674746801}" srcOrd="0" destOrd="0" presId="urn:microsoft.com/office/officeart/2005/8/layout/cycle2"/>
    <dgm:cxn modelId="{130D826B-93D7-48CF-8F94-3BEE3D99EBDD}" type="presParOf" srcId="{A452C56D-76FB-4910-A7A3-12E92FF744DD}" destId="{8B8D8F93-05DF-4DBE-A67B-FEEB211544CB}" srcOrd="6" destOrd="0" presId="urn:microsoft.com/office/officeart/2005/8/layout/cycle2"/>
    <dgm:cxn modelId="{B5A5BC7A-D050-4E89-B25C-4192CAE631AB}" type="presParOf" srcId="{A452C56D-76FB-4910-A7A3-12E92FF744DD}" destId="{CF962791-D63A-4E83-8904-6BD56F9F1471}" srcOrd="7" destOrd="0" presId="urn:microsoft.com/office/officeart/2005/8/layout/cycle2"/>
    <dgm:cxn modelId="{3ABD2BB2-8A71-4E1A-BC8A-A633DF1CD197}" type="presParOf" srcId="{CF962791-D63A-4E83-8904-6BD56F9F1471}" destId="{29AA5F32-4212-4CE3-97B2-F6C9C43FA16C}" srcOrd="0" destOrd="0" presId="urn:microsoft.com/office/officeart/2005/8/layout/cycle2"/>
    <dgm:cxn modelId="{05FB3127-CA9E-4E38-801B-2B3A6E16A788}" type="presParOf" srcId="{A452C56D-76FB-4910-A7A3-12E92FF744DD}" destId="{9A2585CC-DF41-4C78-AACF-115336FE63CF}" srcOrd="8" destOrd="0" presId="urn:microsoft.com/office/officeart/2005/8/layout/cycle2"/>
    <dgm:cxn modelId="{15AE52F2-65FD-47BF-B443-F402F7AB172C}" type="presParOf" srcId="{A452C56D-76FB-4910-A7A3-12E92FF744DD}" destId="{922B6B7B-5F8F-4FFA-9597-536E0A0616B0}" srcOrd="9" destOrd="0" presId="urn:microsoft.com/office/officeart/2005/8/layout/cycle2"/>
    <dgm:cxn modelId="{5F7D41C0-BDD5-4985-89B4-BE4C765026B1}" type="presParOf" srcId="{922B6B7B-5F8F-4FFA-9597-536E0A0616B0}" destId="{7B0C5BA7-182C-4E4A-859C-35E649F01681}" srcOrd="0" destOrd="0" presId="urn:microsoft.com/office/officeart/2005/8/layout/cycle2"/>
    <dgm:cxn modelId="{DBF3B8DC-3DAB-45B7-A3DB-3426F0F76480}" type="presParOf" srcId="{A452C56D-76FB-4910-A7A3-12E92FF744DD}" destId="{93A3FD75-6F79-406A-99D2-F7CB27009946}" srcOrd="10" destOrd="0" presId="urn:microsoft.com/office/officeart/2005/8/layout/cycle2"/>
    <dgm:cxn modelId="{335C5455-2499-46BD-97F7-52E2E24CA672}" type="presParOf" srcId="{A452C56D-76FB-4910-A7A3-12E92FF744DD}" destId="{2735AF52-DD33-4CF6-8998-86D5DC4F3A31}" srcOrd="11" destOrd="0" presId="urn:microsoft.com/office/officeart/2005/8/layout/cycle2"/>
    <dgm:cxn modelId="{03E69863-2896-41FB-A25F-2EDA6FFB98D6}" type="presParOf" srcId="{2735AF52-DD33-4CF6-8998-86D5DC4F3A31}" destId="{270E7E99-0394-4D70-8CDA-1EA0C12D8956}" srcOrd="0" destOrd="0" presId="urn:microsoft.com/office/officeart/2005/8/layout/cycle2"/>
    <dgm:cxn modelId="{E3FC6714-8D38-49F9-9211-C6B2E3073184}" type="presParOf" srcId="{A452C56D-76FB-4910-A7A3-12E92FF744DD}" destId="{54D10487-784E-474B-AEB5-2047B7CE020E}" srcOrd="12" destOrd="0" presId="urn:microsoft.com/office/officeart/2005/8/layout/cycle2"/>
    <dgm:cxn modelId="{FDAB1FD4-3D70-4DF2-917E-7B0045335A8C}" type="presParOf" srcId="{A452C56D-76FB-4910-A7A3-12E92FF744DD}" destId="{8667D283-527B-4686-B2F1-70928E8F9B33}" srcOrd="13" destOrd="0" presId="urn:microsoft.com/office/officeart/2005/8/layout/cycle2"/>
    <dgm:cxn modelId="{AA8FB4C7-5E21-421F-946C-26C39A2923D1}" type="presParOf" srcId="{8667D283-527B-4686-B2F1-70928E8F9B33}" destId="{9B1A30A2-AD31-41F3-BD2C-27C349DF1B4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208CA-0F0E-4E38-97A1-C1AA956208E1}">
      <dsp:nvSpPr>
        <dsp:cNvPr id="0" name=""/>
        <dsp:cNvSpPr/>
      </dsp:nvSpPr>
      <dsp:spPr>
        <a:xfrm>
          <a:off x="3841804" y="1453"/>
          <a:ext cx="1280302" cy="1280302"/>
        </a:xfrm>
        <a:prstGeom prst="ellipse">
          <a:avLst/>
        </a:prstGeom>
        <a:solidFill>
          <a:srgbClr val="399388"/>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LY" sz="2400" kern="1200" dirty="0" smtClean="0">
              <a:solidFill>
                <a:schemeClr val="tx1">
                  <a:lumMod val="85000"/>
                  <a:lumOff val="15000"/>
                </a:schemeClr>
              </a:solidFill>
              <a:latin typeface="Arial" pitchFamily="34" charset="0"/>
              <a:ea typeface="+mn-ea"/>
              <a:cs typeface="DecoType Naskh Variants" pitchFamily="2" charset="-78"/>
            </a:rPr>
            <a:t>التركيز على الزبون</a:t>
          </a:r>
          <a:endParaRPr lang="ar-LY" sz="2400" kern="1200" dirty="0">
            <a:solidFill>
              <a:schemeClr val="tx1">
                <a:lumMod val="85000"/>
                <a:lumOff val="15000"/>
              </a:schemeClr>
            </a:solidFill>
            <a:latin typeface="Arial" pitchFamily="34" charset="0"/>
            <a:ea typeface="+mn-ea"/>
            <a:cs typeface="DecoType Naskh Variants" pitchFamily="2" charset="-78"/>
          </a:endParaRPr>
        </a:p>
      </dsp:txBody>
      <dsp:txXfrm>
        <a:off x="4029300" y="188949"/>
        <a:ext cx="905310" cy="905310"/>
      </dsp:txXfrm>
    </dsp:sp>
    <dsp:sp modelId="{116F2D56-98EB-4780-81BF-B8FC0EF51CF2}">
      <dsp:nvSpPr>
        <dsp:cNvPr id="0" name=""/>
        <dsp:cNvSpPr/>
      </dsp:nvSpPr>
      <dsp:spPr>
        <a:xfrm rot="1542857">
          <a:off x="5169245" y="838561"/>
          <a:ext cx="340656" cy="432102"/>
        </a:xfrm>
        <a:prstGeom prst="rightArrow">
          <a:avLst>
            <a:gd name="adj1" fmla="val 60000"/>
            <a:gd name="adj2" fmla="val 50000"/>
          </a:avLst>
        </a:prstGeom>
        <a:solidFill>
          <a:srgbClr val="FF5B5B"/>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5174305" y="902810"/>
        <a:ext cx="238459" cy="259262"/>
      </dsp:txXfrm>
    </dsp:sp>
    <dsp:sp modelId="{687C26D3-5485-4EC5-9262-12D5262079A6}">
      <dsp:nvSpPr>
        <dsp:cNvPr id="0" name=""/>
        <dsp:cNvSpPr/>
      </dsp:nvSpPr>
      <dsp:spPr>
        <a:xfrm>
          <a:off x="5574413" y="835834"/>
          <a:ext cx="1280302" cy="1280302"/>
        </a:xfrm>
        <a:prstGeom prst="ellipse">
          <a:avLst/>
        </a:prstGeom>
        <a:solidFill>
          <a:srgbClr val="FF5B5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ar-LY" sz="4000" kern="1200" dirty="0" smtClean="0">
              <a:solidFill>
                <a:schemeClr val="tx1">
                  <a:lumMod val="85000"/>
                  <a:lumOff val="15000"/>
                </a:schemeClr>
              </a:solidFill>
              <a:latin typeface="Arial" pitchFamily="34" charset="0"/>
              <a:ea typeface="+mn-ea"/>
              <a:cs typeface="DecoType Naskh Variants" pitchFamily="2" charset="-78"/>
            </a:rPr>
            <a:t>القيادة</a:t>
          </a:r>
          <a:endParaRPr lang="ar-LY" sz="1600" kern="1200" dirty="0">
            <a:solidFill>
              <a:schemeClr val="tx1">
                <a:lumMod val="85000"/>
                <a:lumOff val="15000"/>
              </a:schemeClr>
            </a:solidFill>
            <a:latin typeface="Arial" pitchFamily="34" charset="0"/>
            <a:ea typeface="+mn-ea"/>
            <a:cs typeface="DecoType Naskh Variants" pitchFamily="2" charset="-78"/>
          </a:endParaRPr>
        </a:p>
      </dsp:txBody>
      <dsp:txXfrm>
        <a:off x="5761909" y="1023330"/>
        <a:ext cx="905310" cy="905310"/>
      </dsp:txXfrm>
    </dsp:sp>
    <dsp:sp modelId="{55F7B760-79DD-4BB1-B902-A2E2BC06F086}">
      <dsp:nvSpPr>
        <dsp:cNvPr id="0" name=""/>
        <dsp:cNvSpPr/>
      </dsp:nvSpPr>
      <dsp:spPr>
        <a:xfrm rot="4628571">
          <a:off x="6256050" y="2187953"/>
          <a:ext cx="340656" cy="432102"/>
        </a:xfrm>
        <a:prstGeom prst="rightArrow">
          <a:avLst>
            <a:gd name="adj1" fmla="val 60000"/>
            <a:gd name="adj2" fmla="val 50000"/>
          </a:avLst>
        </a:prstGeom>
        <a:solidFill>
          <a:srgbClr val="B8A45C"/>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6295778" y="2224556"/>
        <a:ext cx="238459" cy="259262"/>
      </dsp:txXfrm>
    </dsp:sp>
    <dsp:sp modelId="{03B721EB-BCB2-4564-B3A3-A1E561747B32}">
      <dsp:nvSpPr>
        <dsp:cNvPr id="0" name=""/>
        <dsp:cNvSpPr/>
      </dsp:nvSpPr>
      <dsp:spPr>
        <a:xfrm>
          <a:off x="6002332" y="2710670"/>
          <a:ext cx="1280302" cy="1280302"/>
        </a:xfrm>
        <a:prstGeom prst="ellipse">
          <a:avLst/>
        </a:prstGeom>
        <a:solidFill>
          <a:srgbClr val="B8A45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LY" sz="1800" kern="1200" dirty="0" smtClean="0">
              <a:solidFill>
                <a:schemeClr val="tx1">
                  <a:lumMod val="85000"/>
                  <a:lumOff val="15000"/>
                </a:schemeClr>
              </a:solidFill>
              <a:latin typeface="Arial" pitchFamily="34" charset="0"/>
              <a:ea typeface="+mn-ea"/>
              <a:cs typeface="DecoType Naskh Variants" pitchFamily="2" charset="-78"/>
            </a:rPr>
            <a:t>إدارة العلاقة مع الشركاء</a:t>
          </a:r>
          <a:endParaRPr lang="ar-LY" sz="1800" kern="1200" dirty="0">
            <a:solidFill>
              <a:schemeClr val="tx1">
                <a:lumMod val="85000"/>
                <a:lumOff val="15000"/>
              </a:schemeClr>
            </a:solidFill>
            <a:latin typeface="Arial" pitchFamily="34" charset="0"/>
            <a:ea typeface="+mn-ea"/>
            <a:cs typeface="DecoType Naskh Variants" pitchFamily="2" charset="-78"/>
          </a:endParaRPr>
        </a:p>
      </dsp:txBody>
      <dsp:txXfrm>
        <a:off x="6189828" y="2898166"/>
        <a:ext cx="905310" cy="905310"/>
      </dsp:txXfrm>
    </dsp:sp>
    <dsp:sp modelId="{2FE0E177-BFB5-48AE-B754-B11EDFD626FA}">
      <dsp:nvSpPr>
        <dsp:cNvPr id="0" name=""/>
        <dsp:cNvSpPr/>
      </dsp:nvSpPr>
      <dsp:spPr>
        <a:xfrm rot="7714286">
          <a:off x="5878665" y="3878983"/>
          <a:ext cx="340656" cy="432102"/>
        </a:xfrm>
        <a:prstGeom prst="rightArrow">
          <a:avLst>
            <a:gd name="adj1" fmla="val 60000"/>
            <a:gd name="adj2" fmla="val 50000"/>
          </a:avLst>
        </a:prstGeom>
        <a:solidFill>
          <a:srgbClr val="6286FA"/>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rot="10800000">
        <a:off x="5961623" y="3925453"/>
        <a:ext cx="238459" cy="259262"/>
      </dsp:txXfrm>
    </dsp:sp>
    <dsp:sp modelId="{8B8D8F93-05DF-4DBE-A67B-FEEB211544CB}">
      <dsp:nvSpPr>
        <dsp:cNvPr id="0" name=""/>
        <dsp:cNvSpPr/>
      </dsp:nvSpPr>
      <dsp:spPr>
        <a:xfrm>
          <a:off x="4803329" y="4214172"/>
          <a:ext cx="1280302" cy="1280302"/>
        </a:xfrm>
        <a:prstGeom prst="ellipse">
          <a:avLst/>
        </a:prstGeom>
        <a:solidFill>
          <a:srgbClr val="6286FA"/>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LY" sz="1800" kern="1200" dirty="0" smtClean="0">
              <a:solidFill>
                <a:schemeClr val="tx1">
                  <a:lumMod val="85000"/>
                  <a:lumOff val="15000"/>
                </a:schemeClr>
              </a:solidFill>
              <a:latin typeface="Arial" pitchFamily="34" charset="0"/>
              <a:ea typeface="+mn-ea"/>
              <a:cs typeface="DecoType Naskh Variants" pitchFamily="2" charset="-78"/>
            </a:rPr>
            <a:t>القرارات المبنية على الحقائق</a:t>
          </a:r>
          <a:endParaRPr lang="ar-LY" sz="1800" kern="1200" dirty="0">
            <a:solidFill>
              <a:schemeClr val="tx1">
                <a:lumMod val="85000"/>
                <a:lumOff val="15000"/>
              </a:schemeClr>
            </a:solidFill>
            <a:latin typeface="Arial" pitchFamily="34" charset="0"/>
            <a:ea typeface="+mn-ea"/>
            <a:cs typeface="DecoType Naskh Variants" pitchFamily="2" charset="-78"/>
          </a:endParaRPr>
        </a:p>
      </dsp:txBody>
      <dsp:txXfrm>
        <a:off x="4990825" y="4401668"/>
        <a:ext cx="905310" cy="905310"/>
      </dsp:txXfrm>
    </dsp:sp>
    <dsp:sp modelId="{CF962791-D63A-4E83-8904-6BD56F9F1471}">
      <dsp:nvSpPr>
        <dsp:cNvPr id="0" name=""/>
        <dsp:cNvSpPr/>
      </dsp:nvSpPr>
      <dsp:spPr>
        <a:xfrm rot="10800000">
          <a:off x="4321268" y="4638272"/>
          <a:ext cx="340656" cy="432102"/>
        </a:xfrm>
        <a:prstGeom prst="rightArrow">
          <a:avLst>
            <a:gd name="adj1" fmla="val 60000"/>
            <a:gd name="adj2" fmla="val 50000"/>
          </a:avLst>
        </a:prstGeom>
        <a:solidFill>
          <a:srgbClr val="E6B176"/>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rot="10800000">
        <a:off x="4423465" y="4724692"/>
        <a:ext cx="238459" cy="259262"/>
      </dsp:txXfrm>
    </dsp:sp>
    <dsp:sp modelId="{9A2585CC-DF41-4C78-AACF-115336FE63CF}">
      <dsp:nvSpPr>
        <dsp:cNvPr id="0" name=""/>
        <dsp:cNvSpPr/>
      </dsp:nvSpPr>
      <dsp:spPr>
        <a:xfrm>
          <a:off x="2880278" y="4214172"/>
          <a:ext cx="1280302" cy="1280302"/>
        </a:xfrm>
        <a:prstGeom prst="ellipse">
          <a:avLst/>
        </a:prstGeom>
        <a:solidFill>
          <a:srgbClr val="E6B17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LY" sz="2000" kern="1200" dirty="0" smtClean="0">
              <a:solidFill>
                <a:schemeClr val="tx1">
                  <a:lumMod val="85000"/>
                  <a:lumOff val="15000"/>
                </a:schemeClr>
              </a:solidFill>
              <a:latin typeface="Arial" pitchFamily="34" charset="0"/>
              <a:ea typeface="+mn-ea"/>
              <a:cs typeface="DecoType Naskh Variants" pitchFamily="2" charset="-78"/>
            </a:rPr>
            <a:t>مشاركة العاملين</a:t>
          </a:r>
          <a:endParaRPr lang="ar-LY" sz="2000" kern="1200" dirty="0">
            <a:solidFill>
              <a:schemeClr val="tx1">
                <a:lumMod val="85000"/>
                <a:lumOff val="15000"/>
              </a:schemeClr>
            </a:solidFill>
            <a:latin typeface="Arial" pitchFamily="34" charset="0"/>
            <a:ea typeface="+mn-ea"/>
            <a:cs typeface="DecoType Naskh Variants" pitchFamily="2" charset="-78"/>
          </a:endParaRPr>
        </a:p>
      </dsp:txBody>
      <dsp:txXfrm>
        <a:off x="3067774" y="4401668"/>
        <a:ext cx="905310" cy="905310"/>
      </dsp:txXfrm>
    </dsp:sp>
    <dsp:sp modelId="{922B6B7B-5F8F-4FFA-9597-536E0A0616B0}">
      <dsp:nvSpPr>
        <dsp:cNvPr id="0" name=""/>
        <dsp:cNvSpPr/>
      </dsp:nvSpPr>
      <dsp:spPr>
        <a:xfrm rot="13885714">
          <a:off x="2776748" y="3907516"/>
          <a:ext cx="321846" cy="432102"/>
        </a:xfrm>
        <a:prstGeom prst="rightArrow">
          <a:avLst>
            <a:gd name="adj1" fmla="val 60000"/>
            <a:gd name="adj2" fmla="val 50000"/>
          </a:avLst>
        </a:prstGeom>
        <a:solidFill>
          <a:srgbClr val="9966FF"/>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rot="10800000">
        <a:off x="2855125" y="4031680"/>
        <a:ext cx="225292" cy="259262"/>
      </dsp:txXfrm>
    </dsp:sp>
    <dsp:sp modelId="{93A3FD75-6F79-406A-99D2-F7CB27009946}">
      <dsp:nvSpPr>
        <dsp:cNvPr id="0" name=""/>
        <dsp:cNvSpPr/>
      </dsp:nvSpPr>
      <dsp:spPr>
        <a:xfrm>
          <a:off x="1575676" y="2710670"/>
          <a:ext cx="1491501" cy="1280302"/>
        </a:xfrm>
        <a:prstGeom prst="ellipse">
          <a:avLst/>
        </a:prstGeom>
        <a:solidFill>
          <a:srgbClr val="9966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LY" sz="2800" kern="1200" dirty="0" smtClean="0">
              <a:solidFill>
                <a:schemeClr val="tx1">
                  <a:lumMod val="85000"/>
                  <a:lumOff val="15000"/>
                </a:schemeClr>
              </a:solidFill>
              <a:latin typeface="Arial" pitchFamily="34" charset="0"/>
              <a:ea typeface="+mn-ea"/>
              <a:cs typeface="DecoType Naskh Variants" pitchFamily="2" charset="-78"/>
            </a:rPr>
            <a:t>التطوير والتحسين</a:t>
          </a:r>
          <a:endParaRPr lang="ar-LY" sz="2800" kern="1200" dirty="0">
            <a:solidFill>
              <a:schemeClr val="tx1">
                <a:lumMod val="85000"/>
                <a:lumOff val="15000"/>
              </a:schemeClr>
            </a:solidFill>
            <a:latin typeface="Arial" pitchFamily="34" charset="0"/>
            <a:ea typeface="+mn-ea"/>
            <a:cs typeface="DecoType Naskh Variants" pitchFamily="2" charset="-78"/>
          </a:endParaRPr>
        </a:p>
      </dsp:txBody>
      <dsp:txXfrm>
        <a:off x="1794101" y="2898166"/>
        <a:ext cx="1054651" cy="905310"/>
      </dsp:txXfrm>
    </dsp:sp>
    <dsp:sp modelId="{2735AF52-DD33-4CF6-8998-86D5DC4F3A31}">
      <dsp:nvSpPr>
        <dsp:cNvPr id="0" name=""/>
        <dsp:cNvSpPr/>
      </dsp:nvSpPr>
      <dsp:spPr>
        <a:xfrm rot="16971429">
          <a:off x="2364512" y="2204637"/>
          <a:ext cx="338424" cy="432102"/>
        </a:xfrm>
        <a:prstGeom prst="rightArrow">
          <a:avLst>
            <a:gd name="adj1" fmla="val 60000"/>
            <a:gd name="adj2" fmla="val 50000"/>
          </a:avLst>
        </a:prstGeom>
        <a:solidFill>
          <a:srgbClr val="808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2403980" y="2340548"/>
        <a:ext cx="236897" cy="259262"/>
      </dsp:txXfrm>
    </dsp:sp>
    <dsp:sp modelId="{54D10487-784E-474B-AEB5-2047B7CE020E}">
      <dsp:nvSpPr>
        <dsp:cNvPr id="0" name=""/>
        <dsp:cNvSpPr/>
      </dsp:nvSpPr>
      <dsp:spPr>
        <a:xfrm>
          <a:off x="2109195" y="835834"/>
          <a:ext cx="1280302" cy="1280302"/>
        </a:xfrm>
        <a:prstGeom prst="ellipse">
          <a:avLst/>
        </a:prstGeom>
        <a:solidFill>
          <a:srgbClr val="808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LY" sz="2800" kern="1200" dirty="0" smtClean="0">
              <a:solidFill>
                <a:schemeClr val="tx1">
                  <a:lumMod val="85000"/>
                  <a:lumOff val="15000"/>
                </a:schemeClr>
              </a:solidFill>
              <a:latin typeface="Arial" pitchFamily="34" charset="0"/>
              <a:ea typeface="+mn-ea"/>
              <a:cs typeface="DecoType Naskh Variants" pitchFamily="2" charset="-78"/>
            </a:rPr>
            <a:t>مبدأ العملية </a:t>
          </a:r>
          <a:endParaRPr lang="ar-LY" sz="2800" kern="1200" dirty="0">
            <a:solidFill>
              <a:schemeClr val="tx1">
                <a:lumMod val="85000"/>
                <a:lumOff val="15000"/>
              </a:schemeClr>
            </a:solidFill>
            <a:latin typeface="Arial" pitchFamily="34" charset="0"/>
            <a:ea typeface="+mn-ea"/>
            <a:cs typeface="DecoType Naskh Variants" pitchFamily="2" charset="-78"/>
          </a:endParaRPr>
        </a:p>
      </dsp:txBody>
      <dsp:txXfrm>
        <a:off x="2296691" y="1023330"/>
        <a:ext cx="905310" cy="905310"/>
      </dsp:txXfrm>
    </dsp:sp>
    <dsp:sp modelId="{8667D283-527B-4686-B2F1-70928E8F9B33}">
      <dsp:nvSpPr>
        <dsp:cNvPr id="0" name=""/>
        <dsp:cNvSpPr/>
      </dsp:nvSpPr>
      <dsp:spPr>
        <a:xfrm rot="20057143">
          <a:off x="3436636" y="846927"/>
          <a:ext cx="340656" cy="432102"/>
        </a:xfrm>
        <a:prstGeom prst="rightArrow">
          <a:avLst>
            <a:gd name="adj1" fmla="val 60000"/>
            <a:gd name="adj2" fmla="val 50000"/>
          </a:avLst>
        </a:prstGeom>
        <a:solidFill>
          <a:srgbClr val="399388"/>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3441696" y="955518"/>
        <a:ext cx="238459" cy="25926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1DB7ABC2-4A9A-409C-BC0E-2A9776DAEC08}" type="datetimeFigureOut">
              <a:rPr lang="ar-SA" smtClean="0"/>
              <a:pPr/>
              <a:t>10/01/1445</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7E41CC2C-B5A2-44DB-85C1-207F3931ACBC}" type="slidenum">
              <a:rPr lang="ar-SA" smtClean="0"/>
              <a:pPr/>
              <a:t>‹#›</a:t>
            </a:fld>
            <a:endParaRPr lang="ar-SA"/>
          </a:p>
        </p:txBody>
      </p:sp>
    </p:spTree>
    <p:extLst>
      <p:ext uri="{BB962C8B-B14F-4D97-AF65-F5344CB8AC3E}">
        <p14:creationId xmlns:p14="http://schemas.microsoft.com/office/powerpoint/2010/main" val="22630482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10/01/1445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10/01/1445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10/01/1445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10/01/1445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10/01/1445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AF0C3B-9058-4D48-A15B-AA167D8DC099}" type="datetimeFigureOut">
              <a:rPr lang="ar-SA" smtClean="0"/>
              <a:pPr/>
              <a:t>10/01/1445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3AF0C3B-9058-4D48-A15B-AA167D8DC099}" type="datetimeFigureOut">
              <a:rPr lang="ar-SA" smtClean="0"/>
              <a:pPr/>
              <a:t>10/01/1445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3AF0C3B-9058-4D48-A15B-AA167D8DC099}" type="datetimeFigureOut">
              <a:rPr lang="ar-SA" smtClean="0"/>
              <a:pPr/>
              <a:t>10/01/1445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3AF0C3B-9058-4D48-A15B-AA167D8DC099}" type="datetimeFigureOut">
              <a:rPr lang="ar-SA" smtClean="0"/>
              <a:pPr/>
              <a:t>10/01/1445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AF0C3B-9058-4D48-A15B-AA167D8DC099}" type="datetimeFigureOut">
              <a:rPr lang="ar-SA" smtClean="0"/>
              <a:pPr/>
              <a:t>10/01/1445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AF0C3B-9058-4D48-A15B-AA167D8DC099}" type="datetimeFigureOut">
              <a:rPr lang="ar-SA" smtClean="0"/>
              <a:pPr/>
              <a:t>10/01/1445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3AF0C3B-9058-4D48-A15B-AA167D8DC099}" type="datetimeFigureOut">
              <a:rPr lang="ar-SA" smtClean="0"/>
              <a:pPr/>
              <a:t>10/01/1445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BAD287-A75B-4C86-8929-73505902AD8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2.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3.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4.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5.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7.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08.xml"/></Relationships>
</file>

<file path=ppt/slides/_rels/slide10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09.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3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2.xml"/></Relationships>
</file>

<file path=ppt/slides/_rels/slide1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0.xml.rels><?xml version="1.0" encoding="UTF-8" standalone="yes"?>
<Relationships xmlns="http://schemas.openxmlformats.org/package/2006/relationships"><Relationship Id="rId3" Type="http://schemas.openxmlformats.org/officeDocument/2006/relationships/slide" Target="slide130.xml"/><Relationship Id="rId2" Type="http://schemas.openxmlformats.org/officeDocument/2006/relationships/slide" Target="slide121.xml"/><Relationship Id="rId1" Type="http://schemas.openxmlformats.org/officeDocument/2006/relationships/slideLayout" Target="../slideLayouts/slideLayout1.xml"/><Relationship Id="rId5" Type="http://schemas.openxmlformats.org/officeDocument/2006/relationships/slide" Target="slide147.xml"/><Relationship Id="rId4" Type="http://schemas.openxmlformats.org/officeDocument/2006/relationships/slide" Target="slide145.xml"/></Relationships>
</file>

<file path=ppt/slides/_rels/slide121.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23.xml"/></Relationships>
</file>

<file path=ppt/slides/_rels/slide1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24.xml"/></Relationships>
</file>

<file path=ppt/slides/_rels/slide1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25.xml"/></Relationships>
</file>

<file path=ppt/slides/_rels/slide1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26.xml"/></Relationships>
</file>

<file path=ppt/slides/_rels/slide1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27.xml"/></Relationships>
</file>

<file path=ppt/slides/_rels/slide1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28.xml"/></Relationships>
</file>

<file path=ppt/slides/_rels/slide1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29.xml"/></Relationships>
</file>

<file path=ppt/slides/_rels/slide1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slide" Target="slide120.xml"/><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31.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2.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3.xml.rels><?xml version="1.0" encoding="UTF-8" standalone="yes"?>
<Relationships xmlns="http://schemas.openxmlformats.org/package/2006/relationships"><Relationship Id="rId3" Type="http://schemas.openxmlformats.org/officeDocument/2006/relationships/slide" Target="slide134.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4.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5.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6.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7.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slide" Target="slide139.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9.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slide" Target="slide141.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1.xml.rels><?xml version="1.0" encoding="UTF-8" standalone="yes"?>
<Relationships xmlns="http://schemas.openxmlformats.org/package/2006/relationships"><Relationship Id="rId3" Type="http://schemas.openxmlformats.org/officeDocument/2006/relationships/slide" Target="slide142.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2.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3.xml.rels><?xml version="1.0" encoding="UTF-8" standalone="yes"?>
<Relationships xmlns="http://schemas.openxmlformats.org/package/2006/relationships"><Relationship Id="rId3" Type="http://schemas.openxmlformats.org/officeDocument/2006/relationships/slide" Target="slide144.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4.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46.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57.xml"/></Relationships>
</file>

<file path=ppt/slides/_rels/slide1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slide" Target="slide160.xml"/><Relationship Id="rId2" Type="http://schemas.openxmlformats.org/officeDocument/2006/relationships/slide" Target="slide15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slide" Target="slide151.xml"/><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2.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3.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5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3.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slide" Target="slide154.xml"/><Relationship Id="rId5" Type="http://schemas.openxmlformats.org/officeDocument/2006/relationships/image" Target="../media/image57.png"/><Relationship Id="rId4" Type="http://schemas.openxmlformats.org/officeDocument/2006/relationships/image" Target="../media/image56.png"/></Relationships>
</file>

<file path=ppt/slides/_rels/slide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5.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6.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7.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8.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58.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image" Target="../media/image58.jpe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19.png"/></Relationships>
</file>

<file path=ppt/slides/_rels/slide159.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image" Target="../media/image58.jpe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1.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2.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3.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4.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5.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6.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7.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8.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9.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0.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slide" Target="slide171.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2.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3.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4.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5.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6.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7.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19.png"/><Relationship Id="rId4" Type="http://schemas.openxmlformats.org/officeDocument/2006/relationships/slide" Target="slide149.xml"/></Relationships>
</file>

<file path=ppt/slides/_rels/slide1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slide" Target="slide182.xml"/><Relationship Id="rId2" Type="http://schemas.openxmlformats.org/officeDocument/2006/relationships/slide" Target="slide180.xml"/><Relationship Id="rId1" Type="http://schemas.openxmlformats.org/officeDocument/2006/relationships/slideLayout" Target="../slideLayouts/slideLayout1.xml"/><Relationship Id="rId5" Type="http://schemas.openxmlformats.org/officeDocument/2006/relationships/slide" Target="slide202.xml"/><Relationship Id="rId4" Type="http://schemas.openxmlformats.org/officeDocument/2006/relationships/slide" Target="slide19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1.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slide" Target="slide179.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3.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4.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5.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6.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7.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8.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9.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0.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79.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2.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slide" Target="slide193.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3.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4.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5.xml.rels><?xml version="1.0" encoding="UTF-8" standalone="yes"?>
<Relationships xmlns="http://schemas.openxmlformats.org/package/2006/relationships"><Relationship Id="rId3" Type="http://schemas.openxmlformats.org/officeDocument/2006/relationships/slide" Target="slide196.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6.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7.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8.xml.rels><?xml version="1.0" encoding="UTF-8" standalone="yes"?>
<Relationships xmlns="http://schemas.openxmlformats.org/package/2006/relationships"><Relationship Id="rId3" Type="http://schemas.openxmlformats.org/officeDocument/2006/relationships/slide" Target="slide199.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9.xml.rels><?xml version="1.0" encoding="UTF-8" standalone="yes"?>
<Relationships xmlns="http://schemas.openxmlformats.org/package/2006/relationships"><Relationship Id="rId3" Type="http://schemas.openxmlformats.org/officeDocument/2006/relationships/slide" Target="slide200.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slide" Target="slide201.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1.xml.rels><?xml version="1.0" encoding="UTF-8" standalone="yes"?>
<Relationships xmlns="http://schemas.openxmlformats.org/package/2006/relationships"><Relationship Id="rId3" Type="http://schemas.openxmlformats.org/officeDocument/2006/relationships/slide" Target="slide179.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202.xml.rels><?xml version="1.0" encoding="UTF-8" standalone="yes"?>
<Relationships xmlns="http://schemas.openxmlformats.org/package/2006/relationships"><Relationship Id="rId3" Type="http://schemas.openxmlformats.org/officeDocument/2006/relationships/slide" Target="slide203.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3.xml.rels><?xml version="1.0" encoding="UTF-8" standalone="yes"?>
<Relationships xmlns="http://schemas.openxmlformats.org/package/2006/relationships"><Relationship Id="rId3" Type="http://schemas.openxmlformats.org/officeDocument/2006/relationships/slide" Target="slide202.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4.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5.xml.rels><?xml version="1.0" encoding="UTF-8" standalone="yes"?>
<Relationships xmlns="http://schemas.openxmlformats.org/package/2006/relationships"><Relationship Id="rId3" Type="http://schemas.openxmlformats.org/officeDocument/2006/relationships/slide" Target="slide206.xml"/><Relationship Id="rId2" Type="http://schemas.openxmlformats.org/officeDocument/2006/relationships/image" Target="../media/image62.jpe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3.png"/></Relationships>
</file>

<file path=ppt/slides/_rels/slide206.xml.rels><?xml version="1.0" encoding="UTF-8" standalone="yes"?>
<Relationships xmlns="http://schemas.openxmlformats.org/package/2006/relationships"><Relationship Id="rId3" Type="http://schemas.openxmlformats.org/officeDocument/2006/relationships/slide" Target="slide207.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7.xml.rels><?xml version="1.0" encoding="UTF-8" standalone="yes"?>
<Relationships xmlns="http://schemas.openxmlformats.org/package/2006/relationships"><Relationship Id="rId3" Type="http://schemas.openxmlformats.org/officeDocument/2006/relationships/slide" Target="slide208.xml"/><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8.xml.rels><?xml version="1.0" encoding="UTF-8" standalone="yes"?>
<Relationships xmlns="http://schemas.openxmlformats.org/package/2006/relationships"><Relationship Id="rId3" Type="http://schemas.openxmlformats.org/officeDocument/2006/relationships/slide" Target="slide209.xml"/><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9.xml.rels><?xml version="1.0" encoding="UTF-8" standalone="yes"?>
<Relationships xmlns="http://schemas.openxmlformats.org/package/2006/relationships"><Relationship Id="rId3" Type="http://schemas.openxmlformats.org/officeDocument/2006/relationships/slide" Target="slide210.xml"/><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3" Type="http://schemas.openxmlformats.org/officeDocument/2006/relationships/slide" Target="slide211.xml"/><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1.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image" Target="../media/image62.jpeg"/><Relationship Id="rId1" Type="http://schemas.openxmlformats.org/officeDocument/2006/relationships/slideLayout" Target="../slideLayouts/slideLayout1.xml"/><Relationship Id="rId5" Type="http://schemas.openxmlformats.org/officeDocument/2006/relationships/image" Target="../media/image63.jpg"/><Relationship Id="rId4" Type="http://schemas.openxmlformats.org/officeDocument/2006/relationships/image" Target="../media/image3.png"/></Relationships>
</file>

<file path=ppt/slides/_rels/slide212.xml.rels><?xml version="1.0" encoding="UTF-8" standalone="yes"?>
<Relationships xmlns="http://schemas.openxmlformats.org/package/2006/relationships"><Relationship Id="rId3" Type="http://schemas.openxmlformats.org/officeDocument/2006/relationships/slide" Target="slide213.xml"/><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3.xml.rels><?xml version="1.0" encoding="UTF-8" standalone="yes"?>
<Relationships xmlns="http://schemas.openxmlformats.org/package/2006/relationships"><Relationship Id="rId3" Type="http://schemas.openxmlformats.org/officeDocument/2006/relationships/slide" Target="slide214.xml"/><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4.xml.rels><?xml version="1.0" encoding="UTF-8" standalone="yes"?>
<Relationships xmlns="http://schemas.openxmlformats.org/package/2006/relationships"><Relationship Id="rId3" Type="http://schemas.openxmlformats.org/officeDocument/2006/relationships/slide" Target="slide215.xml"/><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6.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17.xml"/></Relationships>
</file>

<file path=ppt/slides/_rels/slide217.xml.rels><?xml version="1.0" encoding="UTF-8" standalone="yes"?>
<Relationships xmlns="http://schemas.openxmlformats.org/package/2006/relationships"><Relationship Id="rId3" Type="http://schemas.openxmlformats.org/officeDocument/2006/relationships/slide" Target="slide218.xml"/><Relationship Id="rId2" Type="http://schemas.openxmlformats.org/officeDocument/2006/relationships/image" Target="../media/image62.jpeg"/><Relationship Id="rId1" Type="http://schemas.openxmlformats.org/officeDocument/2006/relationships/slideLayout" Target="../slideLayouts/slideLayout1.xml"/><Relationship Id="rId5" Type="http://schemas.openxmlformats.org/officeDocument/2006/relationships/image" Target="../media/image65.jpg"/><Relationship Id="rId4" Type="http://schemas.openxmlformats.org/officeDocument/2006/relationships/image" Target="../media/image3.png"/></Relationships>
</file>

<file path=ppt/slides/_rels/slide2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19.xml"/></Relationships>
</file>

<file path=ppt/slides/_rels/slide2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2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21.xml"/></Relationships>
</file>

<file path=ppt/slides/_rels/slide221.xml.rels><?xml version="1.0" encoding="UTF-8" standalone="yes"?>
<Relationships xmlns="http://schemas.openxmlformats.org/package/2006/relationships"><Relationship Id="rId3" Type="http://schemas.openxmlformats.org/officeDocument/2006/relationships/slide" Target="slide222.xml"/><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23.xml"/></Relationships>
</file>

<file path=ppt/slides/_rels/slide223.xml.rels><?xml version="1.0" encoding="UTF-8" standalone="yes"?>
<Relationships xmlns="http://schemas.openxmlformats.org/package/2006/relationships"><Relationship Id="rId3" Type="http://schemas.openxmlformats.org/officeDocument/2006/relationships/slide" Target="slide179.xml"/><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53.xml"/><Relationship Id="rId5" Type="http://schemas.openxmlformats.org/officeDocument/2006/relationships/slide" Target="slide40.xml"/><Relationship Id="rId4" Type="http://schemas.openxmlformats.org/officeDocument/2006/relationships/slide" Target="slide2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58.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slide" Target="slide69.xml"/><Relationship Id="rId4" Type="http://schemas.openxmlformats.org/officeDocument/2006/relationships/slide" Target="slide6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7.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65.xml"/></Relationships>
</file>

<file path=ppt/slides/_rels/slide65.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5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8.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5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5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slide" Target="slide75.xml"/><Relationship Id="rId1" Type="http://schemas.openxmlformats.org/officeDocument/2006/relationships/slideLayout" Target="../slideLayouts/slideLayout1.xml"/><Relationship Id="rId4" Type="http://schemas.openxmlformats.org/officeDocument/2006/relationships/slide" Target="slide94.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77.xml"/></Relationships>
</file>

<file path=ppt/slides/_rels/slide77.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32.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9.xml"/><Relationship Id="rId4" Type="http://schemas.openxmlformats.org/officeDocument/2006/relationships/image" Target="../media/image11.jpeg"/></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32.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7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8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87.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8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8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0.xml"/><Relationship Id="rId4" Type="http://schemas.openxmlformats.org/officeDocument/2006/relationships/image" Target="../media/image14.jpe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1.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3.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74.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sa/url?sa=i&amp;rct=j&amp;q=&amp;esrc=s&amp;source=images&amp;cd=&amp;cad=rja&amp;docid=9P1bWICW04P9sM&amp;tbnid=56pwtFSdJbHnMM:&amp;ved=0CAUQjRw&amp;url=http://aft243.org/&amp;ei=9WrgUobNDKGw0QWAvICgAg&amp;psig=AFQjCNHR0IeAXyoKw0FDkLrR9_uJwutYSA&amp;ust=1390525199520720"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95.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6.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7.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pic>
        <p:nvPicPr>
          <p:cNvPr id="18434" name="Picture 2" descr="http://www.ar-des.com/sites/default/files/ksu_1.png?1391685715"/>
          <p:cNvPicPr>
            <a:picLocks noChangeAspect="1" noChangeArrowheads="1"/>
          </p:cNvPicPr>
          <p:nvPr/>
        </p:nvPicPr>
        <p:blipFill>
          <a:blip r:embed="rId2">
            <a:clrChange>
              <a:clrFrom>
                <a:srgbClr val="FFFFFF"/>
              </a:clrFrom>
              <a:clrTo>
                <a:srgbClr val="FFFFFF">
                  <a:alpha val="0"/>
                </a:srgbClr>
              </a:clrTo>
            </a:clrChange>
          </a:blip>
          <a:srcRect l="3766" t="23810" r="55187" b="34275"/>
          <a:stretch>
            <a:fillRect/>
          </a:stretch>
        </p:blipFill>
        <p:spPr bwMode="auto">
          <a:xfrm>
            <a:off x="7000924" y="121248"/>
            <a:ext cx="1928794" cy="735984"/>
          </a:xfrm>
          <a:prstGeom prst="rect">
            <a:avLst/>
          </a:prstGeom>
          <a:noFill/>
        </p:spPr>
      </p:pic>
      <p:sp>
        <p:nvSpPr>
          <p:cNvPr id="17" name="مربع نص 16"/>
          <p:cNvSpPr txBox="1"/>
          <p:nvPr/>
        </p:nvSpPr>
        <p:spPr>
          <a:xfrm>
            <a:off x="838200" y="1676400"/>
            <a:ext cx="7067962" cy="1323439"/>
          </a:xfrm>
          <a:prstGeom prst="rect">
            <a:avLst/>
          </a:prstGeom>
          <a:noFill/>
        </p:spPr>
        <p:txBody>
          <a:bodyPr wrap="none" rtlCol="1">
            <a:spAutoFit/>
          </a:bodyPr>
          <a:lstStyle/>
          <a:p>
            <a:r>
              <a:rPr lang="ar-SA" sz="8000" dirty="0" smtClean="0">
                <a:solidFill>
                  <a:schemeClr val="tx2">
                    <a:lumMod val="75000"/>
                  </a:schemeClr>
                </a:solidFill>
                <a:cs typeface="DecoType Naskh Variants" pitchFamily="2" charset="-78"/>
              </a:rPr>
              <a:t>بسم الله الرحمن الرحيم</a:t>
            </a: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9" name="مربع نص 18"/>
          <p:cNvSpPr txBox="1"/>
          <p:nvPr/>
        </p:nvSpPr>
        <p:spPr>
          <a:xfrm>
            <a:off x="4659029" y="3202857"/>
            <a:ext cx="3323346"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الحمد لله رب العالمين</a:t>
            </a:r>
          </a:p>
        </p:txBody>
      </p:sp>
      <p:sp>
        <p:nvSpPr>
          <p:cNvPr id="20" name="مربع نص 19"/>
          <p:cNvSpPr txBox="1"/>
          <p:nvPr/>
        </p:nvSpPr>
        <p:spPr>
          <a:xfrm>
            <a:off x="1905000" y="3964857"/>
            <a:ext cx="4421403"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وأفضل الصلاة وأتم التسليم</a:t>
            </a:r>
          </a:p>
        </p:txBody>
      </p:sp>
      <p:sp>
        <p:nvSpPr>
          <p:cNvPr id="21" name="مربع نص 20"/>
          <p:cNvSpPr txBox="1"/>
          <p:nvPr/>
        </p:nvSpPr>
        <p:spPr>
          <a:xfrm>
            <a:off x="1447800" y="4955457"/>
            <a:ext cx="6452408"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على سيدنا محمد وعلى آله وصحبه أجمعين</a:t>
            </a:r>
          </a:p>
        </p:txBody>
      </p:sp>
      <p:cxnSp>
        <p:nvCxnSpPr>
          <p:cNvPr id="24" name="رابط مستقيم 23"/>
          <p:cNvCxnSpPr/>
          <p:nvPr/>
        </p:nvCxnSpPr>
        <p:spPr bwMode="auto">
          <a:xfrm rot="10800000">
            <a:off x="-32" y="150811"/>
            <a:ext cx="6929454" cy="1588"/>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25" name="رابط مستقيم 24"/>
          <p:cNvCxnSpPr/>
          <p:nvPr/>
        </p:nvCxnSpPr>
        <p:spPr bwMode="auto">
          <a:xfrm rot="10800000">
            <a:off x="-32" y="838201"/>
            <a:ext cx="6929454" cy="1588"/>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23" name="مربع نص 22"/>
          <p:cNvSpPr txBox="1"/>
          <p:nvPr/>
        </p:nvSpPr>
        <p:spPr>
          <a:xfrm>
            <a:off x="6172200" y="914400"/>
            <a:ext cx="2836033" cy="369332"/>
          </a:xfrm>
          <a:prstGeom prst="rect">
            <a:avLst/>
          </a:prstGeom>
          <a:noFill/>
        </p:spPr>
        <p:txBody>
          <a:bodyPr wrap="none" rtlCol="1">
            <a:spAutoFit/>
          </a:bodyPr>
          <a:lstStyle/>
          <a:p>
            <a:r>
              <a:rPr lang="ar-SA" dirty="0" smtClean="0">
                <a:latin typeface="GE Dinar Two" pitchFamily="18" charset="-78"/>
                <a:ea typeface="GE Dinar Two" pitchFamily="18" charset="-78"/>
                <a:cs typeface="GE Dinar Two" pitchFamily="18" charset="-78"/>
              </a:rPr>
              <a:t>مركز التدريب وخدمة المجتمع</a:t>
            </a:r>
            <a:endParaRPr lang="ar-SA" dirty="0">
              <a:latin typeface="GE Dinar Two" pitchFamily="18" charset="-78"/>
              <a:ea typeface="GE Dinar Two" pitchFamily="18" charset="-78"/>
              <a:cs typeface="GE Dinar Two" pitchFamily="18" charset="-78"/>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600200"/>
            <a:ext cx="9143999" cy="1323439"/>
          </a:xfrm>
          <a:prstGeom prst="rect">
            <a:avLst/>
          </a:prstGeom>
          <a:noFill/>
        </p:spPr>
        <p:txBody>
          <a:bodyPr wrap="square" rtlCol="1">
            <a:spAutoFit/>
          </a:bodyPr>
          <a:lstStyle/>
          <a:p>
            <a:r>
              <a:rPr lang="ar-SA" sz="6000" dirty="0" smtClean="0">
                <a:solidFill>
                  <a:srgbClr val="17375E"/>
                </a:solidFill>
                <a:cs typeface="DecoType Naskh Variants" pitchFamily="2" charset="-78"/>
              </a:rPr>
              <a:t>تعريف الجودة</a:t>
            </a:r>
            <a:r>
              <a:rPr lang="en-US" sz="8000" i="1" dirty="0" smtClean="0">
                <a:solidFill>
                  <a:srgbClr val="17375E"/>
                </a:solidFill>
                <a:latin typeface="Gabriola" pitchFamily="82" charset="0"/>
              </a:rPr>
              <a:t>Quality </a:t>
            </a:r>
            <a:r>
              <a:rPr lang="en-US" sz="6000" dirty="0" smtClean="0">
                <a:solidFill>
                  <a:srgbClr val="17375E"/>
                </a:solidFill>
                <a:cs typeface="DecoType Naskh Variants" pitchFamily="2" charset="-78"/>
              </a:rPr>
              <a:t>                      </a:t>
            </a:r>
            <a:r>
              <a:rPr lang="ar-SA" b="1" dirty="0" smtClean="0"/>
              <a:t> </a:t>
            </a:r>
            <a:endParaRPr lang="en-US" b="1" dirty="0" smtClean="0"/>
          </a:p>
        </p:txBody>
      </p:sp>
      <p:sp>
        <p:nvSpPr>
          <p:cNvPr id="5" name="مربع نص 4"/>
          <p:cNvSpPr txBox="1"/>
          <p:nvPr/>
        </p:nvSpPr>
        <p:spPr>
          <a:xfrm>
            <a:off x="0" y="3581400"/>
            <a:ext cx="9144000" cy="1938992"/>
          </a:xfrm>
          <a:prstGeom prst="rect">
            <a:avLst/>
          </a:prstGeom>
          <a:noFill/>
        </p:spPr>
        <p:txBody>
          <a:bodyPr wrap="square" rtlCol="1">
            <a:spAutoFit/>
          </a:bodyPr>
          <a:lstStyle/>
          <a:p>
            <a:r>
              <a:rPr lang="ar-SA" sz="6000" dirty="0" smtClean="0">
                <a:solidFill>
                  <a:srgbClr val="17375E"/>
                </a:solidFill>
                <a:cs typeface="DecoType Naskh Variants" pitchFamily="2" charset="-78"/>
              </a:rPr>
              <a:t>لقد صاغ خبراء الجودة تعريفاتهم للجودة في صيغ كثيرة من أهمها ما يلي: </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143000"/>
            <a:ext cx="8763000" cy="5078313"/>
          </a:xfrm>
          <a:prstGeom prst="rect">
            <a:avLst/>
          </a:prstGeom>
        </p:spPr>
        <p:txBody>
          <a:bodyPr wrap="square">
            <a:spAutoFit/>
          </a:bodyPr>
          <a:lstStyle/>
          <a:p>
            <a:pPr algn="just"/>
            <a:r>
              <a:rPr lang="ar-SA" sz="32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مراحل  التخطيط الإستراتيجي</a:t>
            </a:r>
          </a:p>
          <a:p>
            <a:pPr algn="just"/>
            <a:endParaRPr lang="ar-SA" sz="3600" dirty="0" smtClean="0">
              <a:solidFill>
                <a:srgbClr val="17375E"/>
              </a:solidFill>
              <a:cs typeface="DecoType Naskh Variants" pitchFamily="2" charset="-78"/>
            </a:endParaRPr>
          </a:p>
          <a:p>
            <a:pPr marL="742950" indent="-742950" algn="just">
              <a:buFont typeface="+mj-cs"/>
              <a:buAutoNum type="arabic1Minus"/>
            </a:pPr>
            <a:r>
              <a:rPr lang="ar-SA" sz="3600" dirty="0" smtClean="0">
                <a:solidFill>
                  <a:srgbClr val="8E0000"/>
                </a:solidFill>
                <a:cs typeface="DecoType Naskh Variants" pitchFamily="2" charset="-78"/>
              </a:rPr>
              <a:t>تجميع المعلومات وتحليلها ودراستها</a:t>
            </a:r>
          </a:p>
          <a:p>
            <a:pPr algn="just"/>
            <a:endParaRPr lang="ar-SA" sz="3600" dirty="0" smtClean="0">
              <a:solidFill>
                <a:srgbClr val="17375E"/>
              </a:solidFill>
              <a:cs typeface="DecoType Naskh Variants" pitchFamily="2" charset="-78"/>
            </a:endParaRPr>
          </a:p>
          <a:p>
            <a:pPr algn="just"/>
            <a:r>
              <a:rPr lang="ar-SA" sz="3600" dirty="0" smtClean="0">
                <a:solidFill>
                  <a:srgbClr val="17375E"/>
                </a:solidFill>
                <a:cs typeface="DecoType Naskh Variants" pitchFamily="2" charset="-78"/>
              </a:rPr>
              <a:t>التعرف على الوضع الراهن للمؤسسة من خلال تحديد نقاط الضعف ونقاط القوة وتقييم التنظيم الداخلي وتقييم الأداء لكل مجالات العمل داخل المؤسسة ودراسة وتحليل عوامل الخطر والفرص المتاحة في البيئة المحطة بالمؤسسة ، ومن ثم تحديد الفجوة الإستراتيجية التي تحول بين المؤسسة  ورؤيتها.</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1437312244"/>
      </p:ext>
    </p:extLst>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143000"/>
            <a:ext cx="8610600" cy="2308324"/>
          </a:xfrm>
          <a:prstGeom prst="rect">
            <a:avLst/>
          </a:prstGeom>
        </p:spPr>
        <p:txBody>
          <a:bodyPr wrap="square">
            <a:spAutoFit/>
          </a:bodyPr>
          <a:lstStyle/>
          <a:p>
            <a:pPr algn="just"/>
            <a:r>
              <a:rPr lang="ar-SA" sz="32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مراحل  التخطيط الإستراتيجي</a:t>
            </a:r>
          </a:p>
          <a:p>
            <a:pPr algn="just"/>
            <a:endParaRPr lang="ar-SA" sz="3600" dirty="0" smtClean="0">
              <a:solidFill>
                <a:srgbClr val="17375E"/>
              </a:solidFill>
              <a:cs typeface="DecoType Naskh Variants" pitchFamily="2" charset="-78"/>
            </a:endParaRPr>
          </a:p>
          <a:p>
            <a:pPr marL="742950" indent="-742950" algn="just">
              <a:buFont typeface="+mj-cs"/>
              <a:buAutoNum type="arabic1Minus" startAt="2"/>
            </a:pPr>
            <a:r>
              <a:rPr lang="ar-SA" sz="3600" dirty="0" smtClean="0">
                <a:solidFill>
                  <a:srgbClr val="8E0000"/>
                </a:solidFill>
                <a:cs typeface="DecoType Naskh Variants" pitchFamily="2" charset="-78"/>
              </a:rPr>
              <a:t>وضع الأهداف الإستراتيجية لسد الفجوة الإستراتيجية التي تحول بين المؤسسة  ورؤيتها </a:t>
            </a:r>
            <a:r>
              <a:rPr lang="ar-SA" sz="3600" dirty="0" smtClean="0">
                <a:solidFill>
                  <a:srgbClr val="17375E"/>
                </a:solidFill>
                <a:cs typeface="DecoType Naskh Variants" pitchFamily="2" charset="-78"/>
              </a:rPr>
              <a:t>.</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631103953"/>
      </p:ext>
    </p:extLst>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143000"/>
            <a:ext cx="8610600" cy="2092881"/>
          </a:xfrm>
          <a:prstGeom prst="rect">
            <a:avLst/>
          </a:prstGeom>
        </p:spPr>
        <p:txBody>
          <a:bodyPr wrap="square">
            <a:spAutoFit/>
          </a:bodyPr>
          <a:lstStyle/>
          <a:p>
            <a:pPr algn="just"/>
            <a:r>
              <a:rPr lang="ar-SA" sz="32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مراحل  التخطيط الإستراتيجي</a:t>
            </a:r>
          </a:p>
          <a:p>
            <a:pPr marL="742950" indent="-742950" algn="just"/>
            <a:endParaRPr lang="ar-SA" sz="1100" dirty="0" smtClean="0">
              <a:solidFill>
                <a:srgbClr val="17375E"/>
              </a:solidFill>
              <a:cs typeface="DecoType Naskh Variants" pitchFamily="2" charset="-78"/>
            </a:endParaRPr>
          </a:p>
          <a:p>
            <a:pPr marL="742950" indent="-742950" algn="just">
              <a:buFont typeface="+mj-cs"/>
              <a:buAutoNum type="arabic1Minus" startAt="3"/>
            </a:pPr>
            <a:r>
              <a:rPr lang="ar-SA" sz="3600" dirty="0" smtClean="0">
                <a:solidFill>
                  <a:srgbClr val="8E0000"/>
                </a:solidFill>
                <a:cs typeface="DecoType Naskh Variants" pitchFamily="2" charset="-78"/>
              </a:rPr>
              <a:t>بناء الخطة الإستراتيجية</a:t>
            </a:r>
          </a:p>
          <a:p>
            <a:pPr marL="742950" indent="-742950" algn="just"/>
            <a:endParaRPr lang="ar-SA" sz="1100" dirty="0" smtClean="0">
              <a:solidFill>
                <a:srgbClr val="17375E"/>
              </a:solidFill>
              <a:cs typeface="DecoType Naskh Variants" pitchFamily="2" charset="-78"/>
            </a:endParaRPr>
          </a:p>
          <a:p>
            <a:pPr marL="742950" indent="-742950" algn="just"/>
            <a:r>
              <a:rPr lang="ar-SA" sz="3600" dirty="0" smtClean="0">
                <a:solidFill>
                  <a:srgbClr val="17375E"/>
                </a:solidFill>
                <a:cs typeface="DecoType Naskh Variants" pitchFamily="2" charset="-78"/>
              </a:rPr>
              <a:t>	يتم بناء الخطة الإستراتيجية لتشمل على :</a:t>
            </a:r>
          </a:p>
        </p:txBody>
      </p:sp>
      <p:sp>
        <p:nvSpPr>
          <p:cNvPr id="7" name="مستطيل 6"/>
          <p:cNvSpPr/>
          <p:nvPr/>
        </p:nvSpPr>
        <p:spPr>
          <a:xfrm>
            <a:off x="1219200" y="3429000"/>
            <a:ext cx="5791200" cy="3046988"/>
          </a:xfrm>
          <a:prstGeom prst="rect">
            <a:avLst/>
          </a:prstGeom>
        </p:spPr>
        <p:txBody>
          <a:bodyPr wrap="square">
            <a:spAutoFit/>
          </a:bodyPr>
          <a:lstStyle/>
          <a:p>
            <a:pPr marL="742950" indent="-742950" algn="just">
              <a:buFont typeface="Wingdings" pitchFamily="2" charset="2"/>
              <a:buChar char="v"/>
            </a:pPr>
            <a:r>
              <a:rPr lang="ar-SA" sz="3200" dirty="0" smtClean="0">
                <a:solidFill>
                  <a:srgbClr val="17375E"/>
                </a:solidFill>
                <a:cs typeface="DecoType Naskh Variants" pitchFamily="2" charset="-78"/>
              </a:rPr>
              <a:t>الرسالة المؤسسة؛</a:t>
            </a:r>
          </a:p>
          <a:p>
            <a:pPr marL="742950" indent="-742950" algn="just">
              <a:buFont typeface="Wingdings" pitchFamily="2" charset="2"/>
              <a:buChar char="v"/>
            </a:pPr>
            <a:r>
              <a:rPr lang="ar-SA" sz="3200" dirty="0" smtClean="0">
                <a:solidFill>
                  <a:srgbClr val="17375E"/>
                </a:solidFill>
                <a:cs typeface="DecoType Naskh Variants" pitchFamily="2" charset="-78"/>
              </a:rPr>
              <a:t>رؤية المؤسسة؛</a:t>
            </a:r>
          </a:p>
          <a:p>
            <a:pPr marL="742950" indent="-742950" algn="just">
              <a:buFont typeface="Wingdings" pitchFamily="2" charset="2"/>
              <a:buChar char="v"/>
            </a:pPr>
            <a:r>
              <a:rPr lang="ar-SA" sz="3200" dirty="0" smtClean="0">
                <a:solidFill>
                  <a:srgbClr val="17375E"/>
                </a:solidFill>
                <a:cs typeface="DecoType Naskh Variants" pitchFamily="2" charset="-78"/>
              </a:rPr>
              <a:t>قيم المؤسسة؛</a:t>
            </a:r>
          </a:p>
          <a:p>
            <a:pPr marL="742950" indent="-742950" algn="just">
              <a:buFont typeface="Wingdings" pitchFamily="2" charset="2"/>
              <a:buChar char="v"/>
            </a:pPr>
            <a:r>
              <a:rPr lang="ar-SA" sz="3200" dirty="0" smtClean="0">
                <a:solidFill>
                  <a:srgbClr val="17375E"/>
                </a:solidFill>
                <a:cs typeface="DecoType Naskh Variants" pitchFamily="2" charset="-78"/>
              </a:rPr>
              <a:t>الأهداف الإستراتيجية؛</a:t>
            </a:r>
          </a:p>
          <a:p>
            <a:pPr marL="742950" indent="-742950" algn="just">
              <a:buFont typeface="Wingdings" pitchFamily="2" charset="2"/>
              <a:buChar char="v"/>
            </a:pPr>
            <a:r>
              <a:rPr lang="ar-SA" sz="3200" dirty="0" smtClean="0">
                <a:solidFill>
                  <a:srgbClr val="17375E"/>
                </a:solidFill>
                <a:cs typeface="DecoType Naskh Variants" pitchFamily="2" charset="-78"/>
              </a:rPr>
              <a:t>مؤشرات الأداء الأساسية؛</a:t>
            </a:r>
          </a:p>
          <a:p>
            <a:pPr marL="742950" indent="-742950" algn="just">
              <a:buFont typeface="Wingdings" pitchFamily="2" charset="2"/>
              <a:buChar char="v"/>
            </a:pPr>
            <a:r>
              <a:rPr lang="ar-SA" sz="3200" dirty="0" smtClean="0">
                <a:solidFill>
                  <a:srgbClr val="17375E"/>
                </a:solidFill>
                <a:cs typeface="DecoType Naskh Variants" pitchFamily="2" charset="-78"/>
              </a:rPr>
              <a:t>الموارد اللازمة.</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043345123"/>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ربع نص 5"/>
          <p:cNvSpPr txBox="1"/>
          <p:nvPr/>
        </p:nvSpPr>
        <p:spPr>
          <a:xfrm>
            <a:off x="0" y="1981200"/>
            <a:ext cx="8686800" cy="3416320"/>
          </a:xfrm>
          <a:prstGeom prst="rect">
            <a:avLst/>
          </a:prstGeom>
          <a:noFill/>
        </p:spPr>
        <p:txBody>
          <a:bodyPr wrap="square" rtlCol="1">
            <a:spAutoFit/>
          </a:bodyPr>
          <a:lstStyle/>
          <a:p>
            <a:pPr marL="742950" indent="-742950" algn="just"/>
            <a:r>
              <a:rPr lang="ar-SA" sz="3600" dirty="0" smtClean="0">
                <a:solidFill>
                  <a:srgbClr val="17375E"/>
                </a:solidFill>
                <a:cs typeface="DecoType Naskh Variants" pitchFamily="2" charset="-78"/>
              </a:rPr>
              <a:t>مراحل  التخطيط الإستراتيجي</a:t>
            </a:r>
            <a:endParaRPr lang="ar-SA" sz="3600" dirty="0" smtClean="0">
              <a:solidFill>
                <a:srgbClr val="8E0000"/>
              </a:solidFill>
              <a:cs typeface="DecoType Naskh Variants" pitchFamily="2" charset="-78"/>
            </a:endParaRPr>
          </a:p>
          <a:p>
            <a:pPr marL="742950" indent="-742950" algn="just">
              <a:buFont typeface="+mj-cs"/>
              <a:buAutoNum type="arabic1Minus" startAt="4"/>
            </a:pPr>
            <a:endParaRPr lang="ar-SA" sz="3600" dirty="0" smtClean="0">
              <a:solidFill>
                <a:srgbClr val="8E0000"/>
              </a:solidFill>
              <a:cs typeface="DecoType Naskh Variants" pitchFamily="2" charset="-78"/>
            </a:endParaRPr>
          </a:p>
          <a:p>
            <a:pPr marL="742950" indent="-742950" algn="just">
              <a:buFont typeface="+mj-cs"/>
              <a:buAutoNum type="arabic1Minus" startAt="4"/>
            </a:pPr>
            <a:r>
              <a:rPr lang="ar-SA" sz="3600" dirty="0" smtClean="0">
                <a:solidFill>
                  <a:srgbClr val="8E0000"/>
                </a:solidFill>
                <a:cs typeface="DecoType Naskh Variants" pitchFamily="2" charset="-78"/>
              </a:rPr>
              <a:t>إعداد الخطط الطارئة</a:t>
            </a:r>
          </a:p>
          <a:p>
            <a:pPr algn="just"/>
            <a:r>
              <a:rPr lang="ar-SA" sz="3600" dirty="0" smtClean="0">
                <a:solidFill>
                  <a:srgbClr val="17375E"/>
                </a:solidFill>
                <a:cs typeface="DecoType Naskh Variants" pitchFamily="2" charset="-78"/>
              </a:rPr>
              <a:t>ينبغي أن تحوي الخطة الإستراتيجية على سيناريوهات محتملة للحالات الطارئة في المؤسسة أو البيئة الخارجية وخطط بديلة للتعامل مع هذه الطوارئ المحتملة.</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268473915"/>
      </p:ext>
    </p:extLst>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ربع نص 5"/>
          <p:cNvSpPr txBox="1"/>
          <p:nvPr/>
        </p:nvSpPr>
        <p:spPr>
          <a:xfrm>
            <a:off x="0" y="1752600"/>
            <a:ext cx="8610600" cy="3416320"/>
          </a:xfrm>
          <a:prstGeom prst="rect">
            <a:avLst/>
          </a:prstGeom>
          <a:noFill/>
        </p:spPr>
        <p:txBody>
          <a:bodyPr wrap="square" rtlCol="1">
            <a:spAutoFit/>
          </a:bodyPr>
          <a:lstStyle/>
          <a:p>
            <a:pPr marL="742950" indent="-742950" algn="just"/>
            <a:r>
              <a:rPr lang="ar-SA" sz="3600" dirty="0" smtClean="0">
                <a:solidFill>
                  <a:srgbClr val="17375E"/>
                </a:solidFill>
                <a:cs typeface="DecoType Naskh Variants" pitchFamily="2" charset="-78"/>
              </a:rPr>
              <a:t>مراحل  التخطيط الإستراتيجي</a:t>
            </a:r>
            <a:endParaRPr lang="ar-SA" sz="3600" dirty="0" smtClean="0">
              <a:solidFill>
                <a:srgbClr val="8E0000"/>
              </a:solidFill>
              <a:cs typeface="DecoType Naskh Variants" pitchFamily="2" charset="-78"/>
            </a:endParaRPr>
          </a:p>
          <a:p>
            <a:pPr marL="742950" indent="-742950" algn="just">
              <a:buFont typeface="+mj-cs"/>
              <a:buAutoNum type="arabic1Minus" startAt="5"/>
            </a:pPr>
            <a:endParaRPr lang="ar-SA" sz="3600" dirty="0" smtClean="0">
              <a:solidFill>
                <a:srgbClr val="8E0000"/>
              </a:solidFill>
              <a:cs typeface="DecoType Naskh Variants" pitchFamily="2" charset="-78"/>
            </a:endParaRPr>
          </a:p>
          <a:p>
            <a:pPr marL="742950" indent="-742950" algn="just">
              <a:buFont typeface="+mj-cs"/>
              <a:buAutoNum type="arabic1Minus" startAt="5"/>
            </a:pPr>
            <a:r>
              <a:rPr lang="ar-SA" sz="3600" dirty="0" smtClean="0">
                <a:solidFill>
                  <a:srgbClr val="8E0000"/>
                </a:solidFill>
                <a:cs typeface="DecoType Naskh Variants" pitchFamily="2" charset="-78"/>
              </a:rPr>
              <a:t>هيكلة المنشأة وتنظيم الأعمال</a:t>
            </a:r>
          </a:p>
          <a:p>
            <a:pPr algn="just"/>
            <a:r>
              <a:rPr lang="ar-SA" sz="3600" dirty="0" smtClean="0">
                <a:solidFill>
                  <a:srgbClr val="17375E"/>
                </a:solidFill>
                <a:cs typeface="DecoType Naskh Variants" pitchFamily="2" charset="-78"/>
              </a:rPr>
              <a:t>تحتوي الخطة الإستراتيجية على وصف لهيكلة المؤسسة التي تساعد على تحقيق أهداف الخطة الإستراتيجية وتحوي على وصف لتنظيم أعمال المؤسسة بما </a:t>
            </a:r>
            <a:r>
              <a:rPr lang="ar-SA" sz="3600" dirty="0" err="1" smtClean="0">
                <a:solidFill>
                  <a:srgbClr val="17375E"/>
                </a:solidFill>
                <a:cs typeface="DecoType Naskh Variants" pitchFamily="2" charset="-78"/>
              </a:rPr>
              <a:t>يتوائم</a:t>
            </a:r>
            <a:r>
              <a:rPr lang="ar-SA" sz="3600" dirty="0" smtClean="0">
                <a:solidFill>
                  <a:srgbClr val="17375E"/>
                </a:solidFill>
                <a:cs typeface="DecoType Naskh Variants" pitchFamily="2" charset="-78"/>
              </a:rPr>
              <a:t> مع متطلبات تحقيق الخطة الإستراتيجية.</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983014574"/>
      </p:ext>
    </p:extLst>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2209800"/>
            <a:ext cx="8686800" cy="2308324"/>
          </a:xfrm>
          <a:prstGeom prst="rect">
            <a:avLst/>
          </a:prstGeom>
        </p:spPr>
        <p:txBody>
          <a:bodyPr wrap="square">
            <a:spAutoFit/>
          </a:bodyPr>
          <a:lstStyle/>
          <a:p>
            <a:r>
              <a:rPr lang="ar-SA" sz="2400" dirty="0" smtClean="0">
                <a:solidFill>
                  <a:srgbClr val="17375E"/>
                </a:solidFill>
                <a:cs typeface="DecoType Naskh Variants" pitchFamily="2" charset="-78"/>
              </a:rPr>
              <a:t>الخطة التنفيذية:</a:t>
            </a:r>
          </a:p>
          <a:p>
            <a:r>
              <a:rPr lang="ar-SA" sz="2400" dirty="0" smtClean="0">
                <a:solidFill>
                  <a:srgbClr val="17375E"/>
                </a:solidFill>
                <a:cs typeface="DecoType Naskh Variants" pitchFamily="2" charset="-78"/>
              </a:rPr>
              <a:t>هي عبارة عن وثيقة تتضمن تفصيلات عن :</a:t>
            </a:r>
          </a:p>
          <a:p>
            <a:pPr>
              <a:buFont typeface="Wingdings" pitchFamily="2" charset="2"/>
              <a:buChar char=""/>
            </a:pPr>
            <a:r>
              <a:rPr lang="ar-SA" sz="2400" dirty="0" smtClean="0">
                <a:solidFill>
                  <a:srgbClr val="17375E"/>
                </a:solidFill>
                <a:cs typeface="DecoType Naskh Variants" pitchFamily="2" charset="-78"/>
              </a:rPr>
              <a:t>الاستراتيجيات التنفيذية والمهام التي تريد المؤسسة القيام </a:t>
            </a:r>
            <a:r>
              <a:rPr lang="ar-SA" sz="2400" dirty="0" err="1" smtClean="0">
                <a:solidFill>
                  <a:srgbClr val="17375E"/>
                </a:solidFill>
                <a:cs typeface="DecoType Naskh Variants" pitchFamily="2" charset="-78"/>
              </a:rPr>
              <a:t>بها</a:t>
            </a:r>
            <a:r>
              <a:rPr lang="ar-SA" sz="2400" dirty="0" smtClean="0">
                <a:solidFill>
                  <a:srgbClr val="17375E"/>
                </a:solidFill>
                <a:cs typeface="DecoType Naskh Variants" pitchFamily="2" charset="-78"/>
              </a:rPr>
              <a:t>؛</a:t>
            </a:r>
          </a:p>
          <a:p>
            <a:pPr>
              <a:buFont typeface="Wingdings" pitchFamily="2" charset="2"/>
              <a:buChar char=""/>
            </a:pPr>
            <a:r>
              <a:rPr lang="ar-SA" sz="2400" dirty="0" smtClean="0">
                <a:solidFill>
                  <a:srgbClr val="17375E"/>
                </a:solidFill>
                <a:cs typeface="DecoType Naskh Variants" pitchFamily="2" charset="-78"/>
              </a:rPr>
              <a:t>الأشخاص الذين سيقومون بتنفيذ هذه المهام خلال فترة زمنية محددة .</a:t>
            </a:r>
          </a:p>
          <a:p>
            <a:pPr>
              <a:buFont typeface="Wingdings" pitchFamily="2" charset="2"/>
              <a:buChar char=""/>
            </a:pPr>
            <a:endParaRPr lang="ar-SA" sz="2400" dirty="0" smtClean="0">
              <a:solidFill>
                <a:srgbClr val="17375E"/>
              </a:solidFill>
              <a:cs typeface="DecoType Naskh Variants" pitchFamily="2" charset="-78"/>
            </a:endParaRPr>
          </a:p>
          <a:p>
            <a:r>
              <a:rPr lang="ar-SA" sz="2400" dirty="0" smtClean="0">
                <a:solidFill>
                  <a:srgbClr val="17375E"/>
                </a:solidFill>
                <a:cs typeface="DecoType Naskh Variants" pitchFamily="2" charset="-78"/>
              </a:rPr>
              <a:t>تستطيع المؤسسة من خلال إتباعها وتنفيذها بدقة لتحقيق أهدافها الإستراتيجية ومن ثم رسالتها ورؤيتها.</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547839910"/>
      </p:ext>
    </p:extLst>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1143000"/>
            <a:ext cx="8686800" cy="4154984"/>
          </a:xfrm>
          <a:prstGeom prst="rect">
            <a:avLst/>
          </a:prstGeom>
        </p:spPr>
        <p:txBody>
          <a:bodyPr wrap="square">
            <a:spAutoFit/>
          </a:bodyPr>
          <a:lstStyle/>
          <a:p>
            <a:r>
              <a:rPr lang="ar-SA" sz="2400" dirty="0" smtClean="0">
                <a:solidFill>
                  <a:srgbClr val="17375E"/>
                </a:solidFill>
                <a:cs typeface="DecoType Naskh Variants" pitchFamily="2" charset="-78"/>
              </a:rPr>
              <a:t>تابع الخطة التنفيذية:</a:t>
            </a:r>
          </a:p>
          <a:p>
            <a:endParaRPr lang="ar-SA" sz="1200" dirty="0" smtClean="0">
              <a:solidFill>
                <a:srgbClr val="17375E"/>
              </a:solidFill>
              <a:cs typeface="DecoType Naskh Variants" pitchFamily="2" charset="-78"/>
            </a:endParaRPr>
          </a:p>
          <a:p>
            <a:r>
              <a:rPr lang="ar-SA" sz="2400" dirty="0" smtClean="0">
                <a:solidFill>
                  <a:srgbClr val="17375E"/>
                </a:solidFill>
                <a:cs typeface="DecoType Naskh Variants" pitchFamily="2" charset="-78"/>
              </a:rPr>
              <a:t>تحدد الخطط التنفيذية النشاطات المراد تنفيذها وتصف ما هو المطلوب لذلك، ويتم ذلك من خلال تجزئة الأهداف إلى عدة موضوعات ومن ثم يتم تطوير الإستراتيجيات التي تمكننا من الوصول إلى الأهداف وتحقيقها، وهذه الاستراتيجيات تشمل مجموعة من المهمات التي ترتكز على النشاطات المراد القيام </a:t>
            </a:r>
            <a:r>
              <a:rPr lang="ar-SA" sz="2400" dirty="0" err="1" smtClean="0">
                <a:solidFill>
                  <a:srgbClr val="17375E"/>
                </a:solidFill>
                <a:cs typeface="DecoType Naskh Variants" pitchFamily="2" charset="-78"/>
              </a:rPr>
              <a:t>بها</a:t>
            </a:r>
            <a:r>
              <a:rPr lang="ar-SA" sz="2400" dirty="0" smtClean="0">
                <a:solidFill>
                  <a:srgbClr val="17375E"/>
                </a:solidFill>
                <a:cs typeface="DecoType Naskh Variants" pitchFamily="2" charset="-78"/>
              </a:rPr>
              <a:t>، وهذه المهمات تسمى تكتيكات.</a:t>
            </a:r>
          </a:p>
          <a:p>
            <a:endParaRPr lang="ar-SA" sz="1200" dirty="0" smtClean="0">
              <a:solidFill>
                <a:srgbClr val="17375E"/>
              </a:solidFill>
              <a:cs typeface="DecoType Naskh Variants" pitchFamily="2" charset="-78"/>
            </a:endParaRPr>
          </a:p>
          <a:p>
            <a:r>
              <a:rPr lang="ar-SA" sz="2400" dirty="0" smtClean="0">
                <a:solidFill>
                  <a:srgbClr val="17375E"/>
                </a:solidFill>
                <a:cs typeface="DecoType Naskh Variants" pitchFamily="2" charset="-78"/>
              </a:rPr>
              <a:t>و تشمل الخطة التنفيذية  قرار مسبق </a:t>
            </a:r>
          </a:p>
          <a:p>
            <a:pPr>
              <a:buFont typeface="Wingdings" pitchFamily="2" charset="2"/>
              <a:buChar char=""/>
            </a:pPr>
            <a:r>
              <a:rPr lang="ar-SA" sz="2400" dirty="0" smtClean="0">
                <a:solidFill>
                  <a:srgbClr val="17375E"/>
                </a:solidFill>
                <a:cs typeface="DecoType Naskh Variants" pitchFamily="2" charset="-78"/>
              </a:rPr>
              <a:t>بتحديد المسؤوليات بخصوص تنفيذ هذه النشاطات</a:t>
            </a:r>
          </a:p>
          <a:p>
            <a:pPr>
              <a:buFont typeface="Wingdings" pitchFamily="2" charset="2"/>
              <a:buChar char=""/>
            </a:pPr>
            <a:r>
              <a:rPr lang="ar-SA" sz="2400" dirty="0" err="1" smtClean="0">
                <a:solidFill>
                  <a:srgbClr val="17375E"/>
                </a:solidFill>
                <a:cs typeface="DecoType Naskh Variants" pitchFamily="2" charset="-78"/>
              </a:rPr>
              <a:t>بِـ</a:t>
            </a:r>
            <a:r>
              <a:rPr lang="ar-SA" sz="2400" dirty="0" smtClean="0">
                <a:solidFill>
                  <a:srgbClr val="17375E"/>
                </a:solidFill>
                <a:cs typeface="DecoType Naskh Variants" pitchFamily="2" charset="-78"/>
              </a:rPr>
              <a:t> المهام المجدولة زمنياً</a:t>
            </a:r>
          </a:p>
          <a:p>
            <a:pPr>
              <a:buFont typeface="Wingdings" pitchFamily="2" charset="2"/>
              <a:buChar char=""/>
            </a:pPr>
            <a:r>
              <a:rPr lang="ar-SA" sz="2400" dirty="0" smtClean="0">
                <a:solidFill>
                  <a:srgbClr val="17375E"/>
                </a:solidFill>
                <a:cs typeface="DecoType Naskh Variants" pitchFamily="2" charset="-78"/>
              </a:rPr>
              <a:t>بتحديد الأولويات في تنفيذ النشاطات المختلفة</a:t>
            </a:r>
          </a:p>
          <a:p>
            <a:pPr>
              <a:buFont typeface="Wingdings" pitchFamily="2" charset="2"/>
              <a:buChar char=""/>
            </a:pPr>
            <a:r>
              <a:rPr lang="ar-SA" sz="2400" dirty="0" smtClean="0">
                <a:solidFill>
                  <a:srgbClr val="17375E"/>
                </a:solidFill>
                <a:cs typeface="DecoType Naskh Variants" pitchFamily="2" charset="-78"/>
              </a:rPr>
              <a:t>بتحديد احتياجات كل نشاط من الموارد البشرية المالية.</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258561797"/>
      </p:ext>
    </p:extLst>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762000" y="1524000"/>
            <a:ext cx="7772400" cy="3200876"/>
          </a:xfrm>
          <a:prstGeom prst="rect">
            <a:avLst/>
          </a:prstGeom>
        </p:spPr>
        <p:txBody>
          <a:bodyPr wrap="square">
            <a:spAutoFit/>
          </a:bodyPr>
          <a:lstStyle/>
          <a:p>
            <a:r>
              <a:rPr lang="ar-SA" sz="3600" dirty="0" smtClean="0">
                <a:solidFill>
                  <a:srgbClr val="17375E"/>
                </a:solidFill>
                <a:cs typeface="DecoType Naskh Variants" pitchFamily="2" charset="-78"/>
              </a:rPr>
              <a:t>التحليل الإستراتيجي (التحليل الرباعي) </a:t>
            </a:r>
            <a:r>
              <a:rPr lang="en-US" sz="4000" i="1" dirty="0" smtClean="0">
                <a:solidFill>
                  <a:schemeClr val="tx2">
                    <a:lumMod val="75000"/>
                  </a:schemeClr>
                </a:solidFill>
                <a:latin typeface="Gabriola" pitchFamily="82" charset="0"/>
              </a:rPr>
              <a:t>SWOT  Analysis</a:t>
            </a:r>
            <a:endParaRPr lang="ar-SA" sz="8800" i="1" dirty="0" smtClean="0">
              <a:solidFill>
                <a:schemeClr val="tx2">
                  <a:lumMod val="75000"/>
                </a:schemeClr>
              </a:solidFill>
              <a:latin typeface="Gabriola" pitchFamily="82" charset="0"/>
            </a:endParaRPr>
          </a:p>
          <a:p>
            <a:endParaRPr lang="ar-SA"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أسلوب تحليلي في علم التخطيط الإستراتيجي (يمكن استخدامه أيضاً في العديد من العلوم) لتحديد عوامل القوة وعوامل الضعف ولتحديد الفرص وامخاطر والوقوف على الوضع الراهن للمؤسسة وذلك عبر:</a:t>
            </a:r>
          </a:p>
        </p:txBody>
      </p:sp>
      <p:sp>
        <p:nvSpPr>
          <p:cNvPr id="72706" name="AutoShape 2" descr="https://entrprnrshp.com/wp-content/uploads/2014/10/SWOT-analysis.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72708" name="Picture 4" descr="https://entrprnrshp.com/wp-content/uploads/2014/10/SWOT-analysis.jpg"/>
          <p:cNvPicPr>
            <a:picLocks noChangeAspect="1" noChangeArrowheads="1"/>
          </p:cNvPicPr>
          <p:nvPr/>
        </p:nvPicPr>
        <p:blipFill>
          <a:blip r:embed="rId2" cstate="print"/>
          <a:srcRect/>
          <a:stretch>
            <a:fillRect/>
          </a:stretch>
        </p:blipFill>
        <p:spPr bwMode="auto">
          <a:xfrm>
            <a:off x="0" y="0"/>
            <a:ext cx="2209800" cy="1296416"/>
          </a:xfrm>
          <a:prstGeom prst="rect">
            <a:avLst/>
          </a:prstGeom>
          <a:noFill/>
        </p:spPr>
      </p:pic>
      <p:pic>
        <p:nvPicPr>
          <p:cNvPr id="72710" name="Picture 6" descr="http://cdn.free-power-point-templates.com/articles/wp-content/uploads/2013/12/What-is-a-SWOT-Analysis.jpg"/>
          <p:cNvPicPr>
            <a:picLocks noChangeAspect="1" noChangeArrowheads="1"/>
          </p:cNvPicPr>
          <p:nvPr/>
        </p:nvPicPr>
        <p:blipFill>
          <a:blip r:embed="rId3"/>
          <a:srcRect/>
          <a:stretch>
            <a:fillRect/>
          </a:stretch>
        </p:blipFill>
        <p:spPr bwMode="auto">
          <a:xfrm>
            <a:off x="1676400" y="5151120"/>
            <a:ext cx="2133600" cy="1706880"/>
          </a:xfrm>
          <a:prstGeom prst="rect">
            <a:avLst/>
          </a:prstGeom>
          <a:noFill/>
        </p:spPr>
      </p:pic>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560825768"/>
      </p:ext>
    </p:extLst>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609600" y="1295400"/>
            <a:ext cx="7772400" cy="984885"/>
          </a:xfrm>
          <a:prstGeom prst="rect">
            <a:avLst/>
          </a:prstGeom>
        </p:spPr>
        <p:txBody>
          <a:bodyPr wrap="square">
            <a:spAutoFit/>
          </a:bodyPr>
          <a:lstStyle/>
          <a:p>
            <a:r>
              <a:rPr lang="ar-SA" sz="3600" dirty="0" smtClean="0">
                <a:solidFill>
                  <a:srgbClr val="17375E"/>
                </a:solidFill>
                <a:cs typeface="DecoType Naskh Variants" pitchFamily="2" charset="-78"/>
              </a:rPr>
              <a:t>تابع التحليل الإستراتيجي (التحليل الرباعي) </a:t>
            </a:r>
            <a:r>
              <a:rPr lang="en-US" sz="4000" i="1" dirty="0" smtClean="0">
                <a:solidFill>
                  <a:schemeClr val="tx2">
                    <a:lumMod val="75000"/>
                  </a:schemeClr>
                </a:solidFill>
                <a:latin typeface="Gabriola" pitchFamily="82" charset="0"/>
              </a:rPr>
              <a:t>SWOT  Analysis</a:t>
            </a:r>
            <a:endParaRPr lang="ar-SA" sz="8800" i="1" dirty="0" smtClean="0">
              <a:solidFill>
                <a:schemeClr val="tx2">
                  <a:lumMod val="75000"/>
                </a:schemeClr>
              </a:solidFill>
              <a:latin typeface="Gabriola" pitchFamily="82" charset="0"/>
            </a:endParaRPr>
          </a:p>
          <a:p>
            <a:endParaRPr lang="ar-SA" dirty="0" smtClean="0">
              <a:solidFill>
                <a:srgbClr val="17375E"/>
              </a:solidFill>
              <a:cs typeface="DecoType Naskh Variants" pitchFamily="2" charset="-78"/>
            </a:endParaRPr>
          </a:p>
        </p:txBody>
      </p:sp>
      <p:sp>
        <p:nvSpPr>
          <p:cNvPr id="72706" name="AutoShape 2" descr="https://entrprnrshp.com/wp-content/uploads/2014/10/SWOT-analysis.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72708" name="Picture 4" descr="https://entrprnrshp.com/wp-content/uploads/2014/10/SWOT-analysis.jpg"/>
          <p:cNvPicPr>
            <a:picLocks noChangeAspect="1" noChangeArrowheads="1"/>
          </p:cNvPicPr>
          <p:nvPr/>
        </p:nvPicPr>
        <p:blipFill>
          <a:blip r:embed="rId2" cstate="print"/>
          <a:srcRect/>
          <a:stretch>
            <a:fillRect/>
          </a:stretch>
        </p:blipFill>
        <p:spPr bwMode="auto">
          <a:xfrm>
            <a:off x="0" y="0"/>
            <a:ext cx="2209800" cy="1296416"/>
          </a:xfrm>
          <a:prstGeom prst="rect">
            <a:avLst/>
          </a:prstGeom>
          <a:noFill/>
        </p:spPr>
      </p:pic>
      <p:pic>
        <p:nvPicPr>
          <p:cNvPr id="72710" name="Picture 6" descr="http://cdn.free-power-point-templates.com/articles/wp-content/uploads/2013/12/What-is-a-SWOT-Analysis.jpg"/>
          <p:cNvPicPr>
            <a:picLocks noChangeAspect="1" noChangeArrowheads="1"/>
          </p:cNvPicPr>
          <p:nvPr/>
        </p:nvPicPr>
        <p:blipFill>
          <a:blip r:embed="rId3"/>
          <a:srcRect/>
          <a:stretch>
            <a:fillRect/>
          </a:stretch>
        </p:blipFill>
        <p:spPr bwMode="auto">
          <a:xfrm>
            <a:off x="2362200" y="5151120"/>
            <a:ext cx="2133600" cy="1706880"/>
          </a:xfrm>
          <a:prstGeom prst="rect">
            <a:avLst/>
          </a:prstGeom>
          <a:noFill/>
        </p:spPr>
      </p:pic>
      <p:sp>
        <p:nvSpPr>
          <p:cNvPr id="9" name="مستطيل 8"/>
          <p:cNvSpPr/>
          <p:nvPr/>
        </p:nvSpPr>
        <p:spPr>
          <a:xfrm>
            <a:off x="0" y="2057400"/>
            <a:ext cx="8458200" cy="3539430"/>
          </a:xfrm>
          <a:prstGeom prst="rect">
            <a:avLst/>
          </a:prstGeom>
        </p:spPr>
        <p:txBody>
          <a:bodyPr wrap="square">
            <a:spAutoFit/>
          </a:bodyPr>
          <a:lstStyle/>
          <a:p>
            <a:pPr>
              <a:buFont typeface="Wingdings" pitchFamily="2" charset="2"/>
              <a:buChar char=""/>
            </a:pPr>
            <a:r>
              <a:rPr lang="ar-SA" sz="3600" dirty="0" smtClean="0">
                <a:solidFill>
                  <a:srgbClr val="17375E"/>
                </a:solidFill>
                <a:cs typeface="DecoType Naskh Variants" pitchFamily="2" charset="-78"/>
              </a:rPr>
              <a:t>دراسة وتحليل القدرات الداخلية للمؤسسة </a:t>
            </a:r>
          </a:p>
          <a:p>
            <a:pPr>
              <a:buFont typeface="Wingdings" pitchFamily="2" charset="2"/>
              <a:buChar char="×"/>
            </a:pPr>
            <a:r>
              <a:rPr lang="ar-SA" sz="3600" dirty="0" smtClean="0">
                <a:solidFill>
                  <a:srgbClr val="17375E"/>
                </a:solidFill>
                <a:cs typeface="DecoType Naskh Variants" pitchFamily="2" charset="-78"/>
              </a:rPr>
              <a:t>      تحديد نقاط القوة </a:t>
            </a:r>
            <a:r>
              <a:rPr lang="ar-SA" sz="4000" i="1" dirty="0" smtClean="0">
                <a:solidFill>
                  <a:schemeClr val="tx2">
                    <a:lumMod val="75000"/>
                  </a:schemeClr>
                </a:solidFill>
                <a:latin typeface="Gabriola" pitchFamily="82" charset="0"/>
              </a:rPr>
              <a:t>(</a:t>
            </a:r>
            <a:r>
              <a:rPr lang="en-US" sz="4000" i="1" dirty="0" smtClean="0">
                <a:solidFill>
                  <a:schemeClr val="tx2">
                    <a:lumMod val="75000"/>
                  </a:schemeClr>
                </a:solidFill>
                <a:latin typeface="Gabriola" pitchFamily="82" charset="0"/>
              </a:rPr>
              <a:t>Strengths</a:t>
            </a:r>
            <a:r>
              <a:rPr lang="ar-SA" sz="4000" i="1" dirty="0" smtClean="0">
                <a:solidFill>
                  <a:schemeClr val="tx2">
                    <a:lumMod val="75000"/>
                  </a:schemeClr>
                </a:solidFill>
                <a:latin typeface="Gabriola" pitchFamily="82" charset="0"/>
              </a:rPr>
              <a:t>)</a:t>
            </a:r>
            <a:r>
              <a:rPr lang="ar-SA" sz="3600" dirty="0" smtClean="0">
                <a:solidFill>
                  <a:srgbClr val="17375E"/>
                </a:solidFill>
                <a:cs typeface="DecoType Naskh Variants" pitchFamily="2" charset="-78"/>
              </a:rPr>
              <a:t>وهي الميزات والقدرات التي تتميز    </a:t>
            </a:r>
            <a:r>
              <a:rPr lang="ar-SA" sz="3600" dirty="0" err="1" smtClean="0">
                <a:solidFill>
                  <a:srgbClr val="17375E"/>
                </a:solidFill>
                <a:cs typeface="DecoType Naskh Variants" pitchFamily="2" charset="-78"/>
              </a:rPr>
              <a:t>بها</a:t>
            </a:r>
            <a:r>
              <a:rPr lang="ar-SA" sz="3600" dirty="0" smtClean="0">
                <a:solidFill>
                  <a:srgbClr val="17375E"/>
                </a:solidFill>
                <a:cs typeface="DecoType Naskh Variants" pitchFamily="2" charset="-78"/>
              </a:rPr>
              <a:t> المؤسسة وتساهم في تعزيز موقفها التنافسي.</a:t>
            </a:r>
          </a:p>
          <a:p>
            <a:pPr>
              <a:buFont typeface="Wingdings" pitchFamily="2" charset="2"/>
              <a:buChar char="×"/>
            </a:pPr>
            <a:r>
              <a:rPr lang="ar-SA" sz="3600" dirty="0" smtClean="0">
                <a:solidFill>
                  <a:srgbClr val="17375E"/>
                </a:solidFill>
                <a:cs typeface="DecoType Naskh Variants" pitchFamily="2" charset="-78"/>
              </a:rPr>
              <a:t>     نقاط الضعف </a:t>
            </a:r>
            <a:r>
              <a:rPr lang="ar-SA" sz="4000" i="1" dirty="0" smtClean="0">
                <a:solidFill>
                  <a:schemeClr val="tx2">
                    <a:lumMod val="75000"/>
                  </a:schemeClr>
                </a:solidFill>
                <a:latin typeface="Gabriola" pitchFamily="82" charset="0"/>
              </a:rPr>
              <a:t>(</a:t>
            </a:r>
            <a:r>
              <a:rPr lang="en-US" sz="4000" i="1" dirty="0" smtClean="0">
                <a:solidFill>
                  <a:schemeClr val="tx2">
                    <a:lumMod val="75000"/>
                  </a:schemeClr>
                </a:solidFill>
                <a:latin typeface="Gabriola" pitchFamily="82" charset="0"/>
              </a:rPr>
              <a:t>Weaknesses</a:t>
            </a:r>
            <a:r>
              <a:rPr lang="ar-SA" sz="4000" i="1" dirty="0" smtClean="0">
                <a:solidFill>
                  <a:schemeClr val="tx2">
                    <a:lumMod val="75000"/>
                  </a:schemeClr>
                </a:solidFill>
                <a:latin typeface="Gabriola" pitchFamily="82" charset="0"/>
              </a:rPr>
              <a:t>)</a:t>
            </a:r>
            <a:r>
              <a:rPr lang="ar-SA" sz="3600" dirty="0" smtClean="0">
                <a:solidFill>
                  <a:srgbClr val="17375E"/>
                </a:solidFill>
                <a:cs typeface="DecoType Naskh Variants" pitchFamily="2" charset="-78"/>
              </a:rPr>
              <a:t>وهي جوانب الخلل والقصور والضعف في بنية المؤسسة التنظيمية وفي مواردها وقدرتها على المنافسة.</a:t>
            </a:r>
          </a:p>
        </p:txBody>
      </p:sp>
      <p:pic>
        <p:nvPicPr>
          <p:cNvPr id="10"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896081427"/>
      </p:ext>
    </p:extLst>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609600" y="1371600"/>
            <a:ext cx="8077200" cy="1538883"/>
          </a:xfrm>
          <a:prstGeom prst="rect">
            <a:avLst/>
          </a:prstGeom>
        </p:spPr>
        <p:txBody>
          <a:bodyPr wrap="square">
            <a:spAutoFit/>
          </a:bodyPr>
          <a:lstStyle/>
          <a:p>
            <a:r>
              <a:rPr lang="ar-SA" sz="3600" dirty="0" smtClean="0">
                <a:solidFill>
                  <a:srgbClr val="17375E"/>
                </a:solidFill>
                <a:cs typeface="DecoType Naskh Variants" pitchFamily="2" charset="-78"/>
              </a:rPr>
              <a:t>تابع التحليل الإستراتيجي (التحليل الرباعي) </a:t>
            </a:r>
            <a:r>
              <a:rPr lang="en-US" sz="4000" i="1" dirty="0" smtClean="0">
                <a:solidFill>
                  <a:schemeClr val="tx2">
                    <a:lumMod val="75000"/>
                  </a:schemeClr>
                </a:solidFill>
                <a:latin typeface="Gabriola" pitchFamily="82" charset="0"/>
              </a:rPr>
              <a:t>SWOT  Analysis</a:t>
            </a:r>
            <a:endParaRPr lang="ar-SA" sz="8800" i="1" dirty="0" smtClean="0">
              <a:solidFill>
                <a:schemeClr val="tx2">
                  <a:lumMod val="75000"/>
                </a:schemeClr>
              </a:solidFill>
              <a:latin typeface="Gabriola" pitchFamily="82" charset="0"/>
            </a:endParaRPr>
          </a:p>
          <a:p>
            <a:endParaRPr lang="ar-SA" dirty="0" smtClean="0">
              <a:solidFill>
                <a:srgbClr val="17375E"/>
              </a:solidFill>
              <a:cs typeface="DecoType Naskh Variants" pitchFamily="2" charset="-78"/>
            </a:endParaRPr>
          </a:p>
          <a:p>
            <a:pPr>
              <a:buFont typeface="Wingdings" pitchFamily="2" charset="2"/>
              <a:buChar char=""/>
            </a:pPr>
            <a:r>
              <a:rPr lang="ar-SA" sz="3600" dirty="0" smtClean="0">
                <a:solidFill>
                  <a:srgbClr val="17375E"/>
                </a:solidFill>
                <a:cs typeface="DecoType Naskh Variants" pitchFamily="2" charset="-78"/>
              </a:rPr>
              <a:t>دراسة وتحليل العوامل الخارجية</a:t>
            </a:r>
          </a:p>
        </p:txBody>
      </p:sp>
      <p:sp>
        <p:nvSpPr>
          <p:cNvPr id="72706" name="AutoShape 2" descr="https://entrprnrshp.com/wp-content/uploads/2014/10/SWOT-analysis.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72708" name="Picture 4" descr="https://entrprnrshp.com/wp-content/uploads/2014/10/SWOT-analysis.jpg"/>
          <p:cNvPicPr>
            <a:picLocks noChangeAspect="1" noChangeArrowheads="1"/>
          </p:cNvPicPr>
          <p:nvPr/>
        </p:nvPicPr>
        <p:blipFill>
          <a:blip r:embed="rId2" cstate="print"/>
          <a:srcRect/>
          <a:stretch>
            <a:fillRect/>
          </a:stretch>
        </p:blipFill>
        <p:spPr bwMode="auto">
          <a:xfrm>
            <a:off x="0" y="0"/>
            <a:ext cx="2209800" cy="1296416"/>
          </a:xfrm>
          <a:prstGeom prst="rect">
            <a:avLst/>
          </a:prstGeom>
          <a:noFill/>
        </p:spPr>
      </p:pic>
      <p:pic>
        <p:nvPicPr>
          <p:cNvPr id="72710" name="Picture 6" descr="http://cdn.free-power-point-templates.com/articles/wp-content/uploads/2013/12/What-is-a-SWOT-Analysis.jpg"/>
          <p:cNvPicPr>
            <a:picLocks noChangeAspect="1" noChangeArrowheads="1"/>
          </p:cNvPicPr>
          <p:nvPr/>
        </p:nvPicPr>
        <p:blipFill>
          <a:blip r:embed="rId3"/>
          <a:srcRect/>
          <a:stretch>
            <a:fillRect/>
          </a:stretch>
        </p:blipFill>
        <p:spPr bwMode="auto">
          <a:xfrm>
            <a:off x="1981200" y="5151120"/>
            <a:ext cx="2133600" cy="1706880"/>
          </a:xfrm>
          <a:prstGeom prst="rect">
            <a:avLst/>
          </a:prstGeom>
          <a:noFill/>
        </p:spPr>
      </p:pic>
      <p:sp>
        <p:nvSpPr>
          <p:cNvPr id="9" name="مستطيل 8"/>
          <p:cNvSpPr/>
          <p:nvPr/>
        </p:nvSpPr>
        <p:spPr>
          <a:xfrm>
            <a:off x="0" y="2993410"/>
            <a:ext cx="8382000" cy="2492990"/>
          </a:xfrm>
          <a:prstGeom prst="rect">
            <a:avLst/>
          </a:prstGeom>
        </p:spPr>
        <p:txBody>
          <a:bodyPr wrap="square">
            <a:spAutoFit/>
          </a:bodyPr>
          <a:lstStyle/>
          <a:p>
            <a:pPr>
              <a:buFont typeface="Wingdings" pitchFamily="2" charset="2"/>
              <a:buChar char="×"/>
            </a:pPr>
            <a:r>
              <a:rPr lang="ar-SA" sz="2400" dirty="0" smtClean="0">
                <a:solidFill>
                  <a:srgbClr val="17375E"/>
                </a:solidFill>
                <a:cs typeface="DecoType Naskh Variants" pitchFamily="2" charset="-78"/>
              </a:rPr>
              <a:t>التعرف على الفرص المتاحة </a:t>
            </a:r>
            <a:r>
              <a:rPr lang="ar-SA" sz="2800" i="1" dirty="0" smtClean="0">
                <a:solidFill>
                  <a:schemeClr val="tx2">
                    <a:lumMod val="75000"/>
                  </a:schemeClr>
                </a:solidFill>
                <a:latin typeface="Gabriola" pitchFamily="82" charset="0"/>
              </a:rPr>
              <a:t>(</a:t>
            </a:r>
            <a:r>
              <a:rPr lang="en-US" sz="2800" i="1" dirty="0" smtClean="0">
                <a:solidFill>
                  <a:schemeClr val="tx2">
                    <a:lumMod val="75000"/>
                  </a:schemeClr>
                </a:solidFill>
                <a:latin typeface="Gabriola" pitchFamily="82" charset="0"/>
              </a:rPr>
              <a:t>Opportunities</a:t>
            </a:r>
            <a:r>
              <a:rPr lang="ar-SA" sz="2800" i="1" dirty="0" smtClean="0">
                <a:solidFill>
                  <a:schemeClr val="tx2">
                    <a:lumMod val="75000"/>
                  </a:schemeClr>
                </a:solidFill>
                <a:latin typeface="Gabriola" pitchFamily="82" charset="0"/>
              </a:rPr>
              <a:t>) </a:t>
            </a:r>
            <a:r>
              <a:rPr lang="ar-SA" sz="2400" dirty="0" smtClean="0">
                <a:solidFill>
                  <a:srgbClr val="17375E"/>
                </a:solidFill>
                <a:cs typeface="DecoType Naskh Variants" pitchFamily="2" charset="-78"/>
              </a:rPr>
              <a:t>وهي عوامل خارجية حالية أو مستقبلية في المجتمع المحيط بالمؤسسة والسوق الداخلي والخارجي يساهم استغلالها والاستفادة منها في تحقيق أهداف المؤسسة.</a:t>
            </a:r>
            <a:r>
              <a:rPr lang="ar-SA" sz="2800" i="1" dirty="0" smtClean="0">
                <a:solidFill>
                  <a:schemeClr val="tx2">
                    <a:lumMod val="75000"/>
                  </a:schemeClr>
                </a:solidFill>
                <a:latin typeface="Gabriola" pitchFamily="82" charset="0"/>
              </a:rPr>
              <a:t> </a:t>
            </a:r>
          </a:p>
          <a:p>
            <a:pPr>
              <a:buFont typeface="Wingdings" pitchFamily="2" charset="2"/>
              <a:buChar char="×"/>
            </a:pPr>
            <a:r>
              <a:rPr lang="ar-SA" sz="2400" dirty="0" smtClean="0">
                <a:solidFill>
                  <a:srgbClr val="17375E"/>
                </a:solidFill>
                <a:cs typeface="DecoType Naskh Variants" pitchFamily="2" charset="-78"/>
              </a:rPr>
              <a:t>التعرف على الأخطار والتهديدات </a:t>
            </a:r>
            <a:r>
              <a:rPr lang="ar-SA" sz="2800" i="1" dirty="0" smtClean="0">
                <a:solidFill>
                  <a:schemeClr val="tx2">
                    <a:lumMod val="75000"/>
                  </a:schemeClr>
                </a:solidFill>
                <a:latin typeface="Gabriola" pitchFamily="82" charset="0"/>
              </a:rPr>
              <a:t>(</a:t>
            </a:r>
            <a:r>
              <a:rPr lang="en-US" sz="2800" i="1" dirty="0" smtClean="0">
                <a:solidFill>
                  <a:schemeClr val="tx2">
                    <a:lumMod val="75000"/>
                  </a:schemeClr>
                </a:solidFill>
                <a:latin typeface="Gabriola" pitchFamily="82" charset="0"/>
              </a:rPr>
              <a:t>Threats</a:t>
            </a:r>
            <a:r>
              <a:rPr lang="ar-SA" sz="2800" i="1" dirty="0" smtClean="0">
                <a:solidFill>
                  <a:schemeClr val="tx2">
                    <a:lumMod val="75000"/>
                  </a:schemeClr>
                </a:solidFill>
                <a:latin typeface="Gabriola" pitchFamily="82" charset="0"/>
              </a:rPr>
              <a:t>) </a:t>
            </a:r>
            <a:r>
              <a:rPr lang="ar-SA" sz="2400" dirty="0" smtClean="0">
                <a:solidFill>
                  <a:srgbClr val="17375E"/>
                </a:solidFill>
                <a:cs typeface="DecoType Naskh Variants" pitchFamily="2" charset="-78"/>
              </a:rPr>
              <a:t>وهي العوامل الخارجية المحيطة بالمؤسسة حالية أو مستقبلية قد تؤدي إلى تعثر أو فشل المؤسسة في تحقيق أهدافها وقد تكون هذه الأخطار نابعة عن المجتمع أو تنظيمات رسمية أو منافسين  </a:t>
            </a:r>
          </a:p>
        </p:txBody>
      </p:sp>
      <p:pic>
        <p:nvPicPr>
          <p:cNvPr id="10"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840057716"/>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ar-SA" dirty="0" smtClean="0"/>
              <a:t/>
            </a:r>
            <a:br>
              <a:rPr lang="ar-SA" dirty="0" smtClean="0"/>
            </a:br>
            <a:endParaRPr lang="ar-SA"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828800" y="0"/>
            <a:ext cx="7315200" cy="5447645"/>
          </a:xfrm>
          <a:prstGeom prst="rect">
            <a:avLst/>
          </a:prstGeom>
          <a:noFill/>
        </p:spPr>
        <p:txBody>
          <a:bodyPr wrap="square" rtlCol="1">
            <a:spAutoFit/>
          </a:bodyPr>
          <a:lstStyle/>
          <a:p>
            <a:r>
              <a:rPr lang="ar-SA" sz="4800" dirty="0" smtClean="0">
                <a:solidFill>
                  <a:srgbClr val="17375E"/>
                </a:solidFill>
                <a:cs typeface="DecoType Naskh Variants" pitchFamily="2" charset="-78"/>
              </a:rPr>
              <a:t>- تعريف (د.جوران  </a:t>
            </a:r>
            <a:r>
              <a:rPr lang="en-US" sz="4800" i="1" dirty="0" err="1" smtClean="0">
                <a:solidFill>
                  <a:srgbClr val="17375E"/>
                </a:solidFill>
                <a:latin typeface="Gabriola" pitchFamily="82" charset="0"/>
              </a:rPr>
              <a:t>Juran</a:t>
            </a:r>
            <a:r>
              <a:rPr lang="en-US" sz="4800" i="1" dirty="0" smtClean="0">
                <a:solidFill>
                  <a:srgbClr val="17375E"/>
                </a:solidFill>
                <a:latin typeface="Gabriola" pitchFamily="82" charset="0"/>
              </a:rPr>
              <a:t> </a:t>
            </a:r>
            <a:r>
              <a:rPr lang="ar-SA" sz="4800" dirty="0" smtClean="0">
                <a:solidFill>
                  <a:srgbClr val="17375E"/>
                </a:solidFill>
                <a:cs typeface="DecoType Naskh Variants" pitchFamily="2" charset="-78"/>
              </a:rPr>
              <a:t>عام 1974م): ("الجودة هي الملائمة للاستعمال </a:t>
            </a:r>
            <a:r>
              <a:rPr lang="en-US" sz="5400" i="1" dirty="0" smtClean="0">
                <a:solidFill>
                  <a:srgbClr val="17375E"/>
                </a:solidFill>
                <a:latin typeface="Gabriola" pitchFamily="82" charset="0"/>
              </a:rPr>
              <a:t>Quality is fitness for use</a:t>
            </a:r>
            <a:r>
              <a:rPr lang="en-US" sz="4800" dirty="0" smtClean="0">
                <a:solidFill>
                  <a:srgbClr val="17375E"/>
                </a:solidFill>
                <a:cs typeface="DecoType Naskh Variants" pitchFamily="2" charset="-78"/>
              </a:rPr>
              <a:t>"، </a:t>
            </a:r>
            <a:r>
              <a:rPr lang="ar-SA" sz="4800" dirty="0" smtClean="0">
                <a:solidFill>
                  <a:srgbClr val="17375E"/>
                </a:solidFill>
                <a:cs typeface="DecoType Naskh Variants" pitchFamily="2" charset="-78"/>
              </a:rPr>
              <a:t>أي انه كلما كانت الخدمة أو السلعة المصنّعة ملائمة لاستخدام المستهلك، كلما كانت جيدة. وهو الذي يجعل الجودة أكثر قرباً من المستفيد الذي يقوم بالاستعمال.</a:t>
            </a:r>
          </a:p>
        </p:txBody>
      </p:sp>
      <p:pic>
        <p:nvPicPr>
          <p:cNvPr id="32770" name="Picture 2" descr="https://qualitycontrolarticles.files.wordpress.com/2011/09/0604nd_juran.jpg"/>
          <p:cNvPicPr>
            <a:picLocks noChangeAspect="1" noChangeArrowheads="1"/>
          </p:cNvPicPr>
          <p:nvPr/>
        </p:nvPicPr>
        <p:blipFill>
          <a:blip r:embed="rId2"/>
          <a:srcRect/>
          <a:stretch>
            <a:fillRect/>
          </a:stretch>
        </p:blipFill>
        <p:spPr bwMode="auto">
          <a:xfrm>
            <a:off x="0" y="0"/>
            <a:ext cx="2209800" cy="3390465"/>
          </a:xfrm>
          <a:prstGeom prst="rect">
            <a:avLst/>
          </a:prstGeom>
          <a:noFill/>
        </p:spPr>
      </p:pic>
      <p:pic>
        <p:nvPicPr>
          <p:cNvPr id="2" name="Picture 2" descr="http://image.slidesharecdn.com/pqmfinal3rdsem-140123060139-phpapp01/95/philosophies-of-quality-demings-and-jurans-philosophies-14-638.jpg?cb=1390457539"/>
          <p:cNvPicPr>
            <a:picLocks noChangeAspect="1" noChangeArrowheads="1"/>
          </p:cNvPicPr>
          <p:nvPr/>
        </p:nvPicPr>
        <p:blipFill>
          <a:blip r:embed="rId3" cstate="print"/>
          <a:srcRect/>
          <a:stretch>
            <a:fillRect/>
          </a:stretch>
        </p:blipFill>
        <p:spPr bwMode="auto">
          <a:xfrm>
            <a:off x="2955315" y="5014912"/>
            <a:ext cx="2454885" cy="1843088"/>
          </a:xfrm>
          <a:prstGeom prst="rect">
            <a:avLst/>
          </a:prstGeom>
          <a:noFill/>
        </p:spPr>
      </p:pic>
      <p:pic>
        <p:nvPicPr>
          <p:cNvPr id="7"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8" name="مستطيل 7"/>
          <p:cNvSpPr/>
          <p:nvPr/>
        </p:nvSpPr>
        <p:spPr>
          <a:xfrm>
            <a:off x="304801" y="381000"/>
            <a:ext cx="8839200" cy="6124754"/>
          </a:xfrm>
          <a:prstGeom prst="rect">
            <a:avLst/>
          </a:prstGeom>
        </p:spPr>
        <p:txBody>
          <a:bodyPr wrap="square">
            <a:spAutoFit/>
          </a:bodyPr>
          <a:lstStyle/>
          <a:p>
            <a:pPr algn="ctr"/>
            <a:r>
              <a:rPr lang="ar-SA" sz="44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الأهداف الإستراتيجية لجامعة الملك سعود</a:t>
            </a:r>
            <a:endParaRPr lang="ar-SA" sz="3600" dirty="0" smtClean="0">
              <a:solidFill>
                <a:srgbClr val="17375E"/>
              </a:solidFill>
              <a:cs typeface="DecoType Naskh Variants" pitchFamily="2" charset="-78"/>
            </a:endParaRPr>
          </a:p>
          <a:p>
            <a:pPr algn="ctr"/>
            <a:endParaRPr lang="ar-SA" sz="2800" dirty="0" smtClean="0">
              <a:solidFill>
                <a:srgbClr val="C00000"/>
              </a:solidFill>
              <a:cs typeface="DecoType Naskh Variants" pitchFamily="2" charset="-78"/>
            </a:endParaRPr>
          </a:p>
          <a:p>
            <a:pPr marL="4763" indent="4763"/>
            <a:r>
              <a:rPr lang="ar-SA" sz="3200" dirty="0" smtClean="0">
                <a:solidFill>
                  <a:srgbClr val="17375E"/>
                </a:solidFill>
                <a:cs typeface="DecoType Naskh Variants" pitchFamily="2" charset="-78"/>
              </a:rPr>
              <a:t>الهدف الإستراتيجي الأول: الإجادة في جميع المجالات ، والتميز في مجالات محددة.</a:t>
            </a:r>
          </a:p>
          <a:p>
            <a:pPr marL="4763" indent="4763"/>
            <a:r>
              <a:rPr lang="ar-SA" sz="3200" dirty="0" smtClean="0">
                <a:solidFill>
                  <a:srgbClr val="17375E"/>
                </a:solidFill>
                <a:cs typeface="DecoType Naskh Variants" pitchFamily="2" charset="-78"/>
              </a:rPr>
              <a:t>الهدف الإستراتيجي الثاني:أعضاء هيئة تدريس متميزون.</a:t>
            </a:r>
          </a:p>
          <a:p>
            <a:pPr marL="4763" indent="4763"/>
            <a:r>
              <a:rPr lang="ar-SA" sz="3200" dirty="0" smtClean="0">
                <a:solidFill>
                  <a:srgbClr val="17375E"/>
                </a:solidFill>
                <a:cs typeface="DecoType Naskh Variants" pitchFamily="2" charset="-78"/>
              </a:rPr>
              <a:t>الهدف الإستراتيجي الثالث:الكيف وليس الكم</a:t>
            </a:r>
          </a:p>
          <a:p>
            <a:pPr marL="4763" indent="4763"/>
            <a:r>
              <a:rPr lang="ar-SA" sz="3200" dirty="0" smtClean="0">
                <a:solidFill>
                  <a:srgbClr val="17375E"/>
                </a:solidFill>
                <a:cs typeface="DecoType Naskh Variants" pitchFamily="2" charset="-78"/>
              </a:rPr>
              <a:t>الهدف الإستراتيجي الرابع:تعزيز قدرات الخرجين</a:t>
            </a:r>
          </a:p>
          <a:p>
            <a:pPr marL="4763" indent="4763"/>
            <a:r>
              <a:rPr lang="ar-SA" sz="3200" dirty="0" smtClean="0">
                <a:solidFill>
                  <a:srgbClr val="17375E"/>
                </a:solidFill>
                <a:cs typeface="DecoType Naskh Variants" pitchFamily="2" charset="-78"/>
              </a:rPr>
              <a:t>الهدف الإستراتيجي الخامس:بناء جسور التواصل</a:t>
            </a:r>
          </a:p>
          <a:p>
            <a:pPr marL="4763" indent="4763"/>
            <a:r>
              <a:rPr lang="ar-SA" sz="3200" dirty="0" smtClean="0">
                <a:solidFill>
                  <a:srgbClr val="17375E"/>
                </a:solidFill>
                <a:cs typeface="DecoType Naskh Variants" pitchFamily="2" charset="-78"/>
              </a:rPr>
              <a:t>الهدف الإستراتيجي السادس:بيئة تعليمية داعمة</a:t>
            </a:r>
          </a:p>
          <a:p>
            <a:pPr marL="4763" indent="4763"/>
            <a:r>
              <a:rPr lang="ar-SA" sz="3200" dirty="0" smtClean="0">
                <a:solidFill>
                  <a:srgbClr val="17375E"/>
                </a:solidFill>
                <a:cs typeface="DecoType Naskh Variants" pitchFamily="2" charset="-78"/>
              </a:rPr>
              <a:t>الهدف الإستراتيجي السابع:مستقبل مالي مستدام</a:t>
            </a:r>
          </a:p>
          <a:p>
            <a:pPr marL="4763" indent="4763"/>
            <a:r>
              <a:rPr lang="ar-SA" sz="3200" dirty="0" smtClean="0">
                <a:solidFill>
                  <a:srgbClr val="17375E"/>
                </a:solidFill>
                <a:cs typeface="DecoType Naskh Variants" pitchFamily="2" charset="-78"/>
              </a:rPr>
              <a:t>الهدف الإستراتيجي الثامن:المرونة والمسائلة</a:t>
            </a:r>
          </a:p>
          <a:p>
            <a:pPr marL="4763" indent="4763"/>
            <a:r>
              <a:rPr lang="ar-SA" sz="4800" dirty="0" smtClean="0">
                <a:solidFill>
                  <a:srgbClr val="990099"/>
                </a:solidFill>
                <a:cs typeface="DecoType Naskh Variants" pitchFamily="2" charset="-78"/>
              </a:rPr>
              <a:t>الهدف الإستراتيجي التاسع:</a:t>
            </a:r>
            <a:r>
              <a:rPr lang="ar-SA" sz="4800" dirty="0" smtClean="0">
                <a:solidFill>
                  <a:srgbClr val="C00000"/>
                </a:solidFill>
                <a:cs typeface="DecoType Naskh Variants" pitchFamily="2" charset="-78"/>
              </a:rPr>
              <a:t>بناء هيكل إداري داعم</a:t>
            </a:r>
          </a:p>
          <a:p>
            <a:pPr marL="4763" indent="4763"/>
            <a:endParaRPr lang="ar-SA" sz="1600" dirty="0" smtClean="0">
              <a:solidFill>
                <a:srgbClr val="990099"/>
              </a:solidFill>
              <a:cs typeface="DecoType Naskh Variants" pitchFamily="2" charset="-78"/>
            </a:endParaRPr>
          </a:p>
        </p:txBody>
      </p:sp>
      <p:pic>
        <p:nvPicPr>
          <p:cNvPr id="7170" name="Picture 2" descr="http://static-p3.fotolia.com/jpg/00/05/09/00/400_F_5090081_0PylQ2mQd4sOIj5NcwmJcp7hLearFMK6.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20526200" flipH="1">
            <a:off x="548614" y="2312179"/>
            <a:ext cx="2988169" cy="2988168"/>
          </a:xfrm>
          <a:prstGeom prst="rect">
            <a:avLst/>
          </a:prstGeom>
          <a:noFill/>
        </p:spPr>
      </p:pic>
    </p:spTree>
    <p:extLst>
      <p:ext uri="{BB962C8B-B14F-4D97-AF65-F5344CB8AC3E}">
        <p14:creationId xmlns:p14="http://schemas.microsoft.com/office/powerpoint/2010/main" val="234478213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359"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6" name="مستطيل 5"/>
          <p:cNvSpPr/>
          <p:nvPr/>
        </p:nvSpPr>
        <p:spPr>
          <a:xfrm>
            <a:off x="304800" y="0"/>
            <a:ext cx="8534399" cy="769441"/>
          </a:xfrm>
          <a:prstGeom prst="rect">
            <a:avLst/>
          </a:prstGeom>
        </p:spPr>
        <p:txBody>
          <a:bodyPr wrap="square">
            <a:spAutoFit/>
          </a:bodyPr>
          <a:lstStyle/>
          <a:p>
            <a:pPr algn="ctr"/>
            <a:r>
              <a:rPr lang="ar-SA" sz="44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الهيكل التنظيمي لجامعة الملك سعود</a:t>
            </a: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4400"/>
            <a:ext cx="7805201" cy="5518582"/>
          </a:xfrm>
          <a:prstGeom prst="rect">
            <a:avLst/>
          </a:prstGeom>
        </p:spPr>
      </p:pic>
      <p:sp>
        <p:nvSpPr>
          <p:cNvPr id="7" name="شكل بيضاوي 6"/>
          <p:cNvSpPr/>
          <p:nvPr/>
        </p:nvSpPr>
        <p:spPr>
          <a:xfrm>
            <a:off x="2286000" y="2667000"/>
            <a:ext cx="12954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a:off x="2944357" y="2895600"/>
            <a:ext cx="609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8813327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0"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8" name="مستطيل 7"/>
          <p:cNvSpPr/>
          <p:nvPr/>
        </p:nvSpPr>
        <p:spPr>
          <a:xfrm>
            <a:off x="0" y="228601"/>
            <a:ext cx="9144000" cy="6001643"/>
          </a:xfrm>
          <a:prstGeom prst="rect">
            <a:avLst/>
          </a:prstGeom>
        </p:spPr>
        <p:txBody>
          <a:bodyPr wrap="square">
            <a:spAutoFit/>
          </a:bodyPr>
          <a:lstStyle/>
          <a:p>
            <a:pPr algn="ctr"/>
            <a:r>
              <a:rPr lang="ar-SA" sz="44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الأهداف الإستراتيجية لعمادة الجودة</a:t>
            </a:r>
          </a:p>
          <a:p>
            <a:pPr algn="ctr"/>
            <a:endParaRPr lang="ar-SA" sz="2000" dirty="0" smtClean="0">
              <a:solidFill>
                <a:srgbClr val="C00000"/>
              </a:solidFill>
              <a:cs typeface="DecoType Naskh Variants" pitchFamily="2" charset="-78"/>
            </a:endParaRPr>
          </a:p>
          <a:p>
            <a:pPr marL="4763" indent="4763"/>
            <a:r>
              <a:rPr lang="ar-SA" sz="4800" dirty="0" smtClean="0">
                <a:solidFill>
                  <a:srgbClr val="990099"/>
                </a:solidFill>
                <a:cs typeface="DecoType Naskh Variants" pitchFamily="2" charset="-78"/>
              </a:rPr>
              <a:t>الهدف الأول:</a:t>
            </a:r>
            <a:r>
              <a:rPr lang="ar-SA" sz="4800" dirty="0" smtClean="0">
                <a:solidFill>
                  <a:srgbClr val="C00000"/>
                </a:solidFill>
                <a:cs typeface="DecoType Naskh Variants" pitchFamily="2" charset="-78"/>
              </a:rPr>
              <a:t> تطوير العمل الإداري لرفع كفاءة الأداء وزيادة الإنتاجية في الوحدات الإدارية المختلفة بالجامعة.</a:t>
            </a:r>
          </a:p>
          <a:p>
            <a:pPr marL="4763" lvl="0" indent="4763"/>
            <a:r>
              <a:rPr lang="ar-SA" sz="2800" dirty="0" smtClean="0">
                <a:solidFill>
                  <a:srgbClr val="17375E"/>
                </a:solidFill>
                <a:cs typeface="DecoType Naskh Variants" pitchFamily="2" charset="-78"/>
              </a:rPr>
              <a:t>الهدف الثاني: إيجاد نظام شامل وفاعل للتقويم الذاتي وضمان الجودة.</a:t>
            </a:r>
          </a:p>
          <a:p>
            <a:pPr marL="4763" lvl="0" indent="4763"/>
            <a:r>
              <a:rPr lang="ar-SA" sz="2800" dirty="0" smtClean="0">
                <a:solidFill>
                  <a:srgbClr val="17375E"/>
                </a:solidFill>
                <a:cs typeface="DecoType Naskh Variants" pitchFamily="2" charset="-78"/>
              </a:rPr>
              <a:t>الهدف الثالث: تحسين قدرات منسوبي الجامعة في مجال تطبيقات الجودة.</a:t>
            </a:r>
          </a:p>
          <a:p>
            <a:pPr marL="4763" lvl="0" indent="4763"/>
            <a:r>
              <a:rPr lang="ar-SA" sz="2800" dirty="0" smtClean="0">
                <a:solidFill>
                  <a:srgbClr val="17375E"/>
                </a:solidFill>
                <a:cs typeface="DecoType Naskh Variants" pitchFamily="2" charset="-78"/>
              </a:rPr>
              <a:t>الهدف الرابع: تطوير نظام لتبادل المعرفة والمعلومات مع الخبراء والمختصين في مجال الجودة، إضافة إلى التعاون والتنسيق مع وحدات ومراكز وهيئات ومنظمات الجودة محلياً، وإقليمياً، ودولياً.</a:t>
            </a:r>
          </a:p>
          <a:p>
            <a:pPr marL="4763" lvl="0" indent="4763"/>
            <a:r>
              <a:rPr lang="ar-SA" sz="2800" dirty="0" smtClean="0">
                <a:solidFill>
                  <a:srgbClr val="17375E"/>
                </a:solidFill>
                <a:cs typeface="DecoType Naskh Variants" pitchFamily="2" charset="-78"/>
              </a:rPr>
              <a:t>الهدف الخامس: تحقيق الاعتماد الأكاديمي ومستوى عال من التصنيف العالمي لكسب ثقة المجتمع.</a:t>
            </a:r>
          </a:p>
          <a:p>
            <a:pPr marL="4763" lvl="0" indent="4763"/>
            <a:r>
              <a:rPr lang="ar-SA" sz="2800" dirty="0" smtClean="0">
                <a:solidFill>
                  <a:srgbClr val="17375E"/>
                </a:solidFill>
                <a:cs typeface="DecoType Naskh Variants" pitchFamily="2" charset="-78"/>
              </a:rPr>
              <a:t>الهدف الإستراتيجي السادس: دعم وتشجيع الإبداع والتميز وتنمية روح المنافسة في الجامعة.</a:t>
            </a:r>
          </a:p>
          <a:p>
            <a:pPr marL="4763" lvl="0" indent="4763"/>
            <a:r>
              <a:rPr lang="ar-SA" sz="2800" dirty="0" smtClean="0">
                <a:solidFill>
                  <a:srgbClr val="17375E"/>
                </a:solidFill>
                <a:cs typeface="DecoType Naskh Variants" pitchFamily="2" charset="-78"/>
              </a:rPr>
              <a:t>الهدف الإستراتيجي السابع: التحسين المستمر لضمان التوافق مع معايير الجودة.</a:t>
            </a:r>
          </a:p>
          <a:p>
            <a:pPr marL="4763" indent="4763"/>
            <a:r>
              <a:rPr lang="ar-SA" sz="2800" dirty="0" smtClean="0">
                <a:solidFill>
                  <a:srgbClr val="17375E"/>
                </a:solidFill>
                <a:cs typeface="DecoType Naskh Variants" pitchFamily="2" charset="-78"/>
              </a:rPr>
              <a:t>الهدف الإستراتيجي الثامن: ضمان موائمة مخرجات الجامعة لاحتياجات سوق العمل.</a:t>
            </a:r>
          </a:p>
        </p:txBody>
      </p:sp>
      <p:pic>
        <p:nvPicPr>
          <p:cNvPr id="41986" name="Picture 2" descr="strategies works as guidelines for manager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200" y="0"/>
            <a:ext cx="1656543" cy="1222497"/>
          </a:xfrm>
          <a:prstGeom prst="rect">
            <a:avLst/>
          </a:prstGeom>
          <a:noFill/>
        </p:spPr>
      </p:pic>
      <p:pic>
        <p:nvPicPr>
          <p:cNvPr id="41987" name="Picture 3" descr="D:\العمادة\شعار العمادة مربع هشام 1.png"/>
          <p:cNvPicPr>
            <a:picLocks noChangeAspect="1" noChangeArrowheads="1"/>
          </p:cNvPicPr>
          <p:nvPr/>
        </p:nvPicPr>
        <p:blipFill>
          <a:blip r:embed="rId3">
            <a:clrChange>
              <a:clrFrom>
                <a:srgbClr val="F6F6F6"/>
              </a:clrFrom>
              <a:clrTo>
                <a:srgbClr val="F6F6F6">
                  <a:alpha val="0"/>
                </a:srgbClr>
              </a:clrTo>
            </a:clrChange>
          </a:blip>
          <a:srcRect/>
          <a:stretch>
            <a:fillRect/>
          </a:stretch>
        </p:blipFill>
        <p:spPr bwMode="auto">
          <a:xfrm>
            <a:off x="7934325" y="0"/>
            <a:ext cx="1209675" cy="1237272"/>
          </a:xfrm>
          <a:prstGeom prst="rect">
            <a:avLst/>
          </a:prstGeom>
          <a:noFill/>
        </p:spPr>
      </p:pic>
    </p:spTree>
    <p:extLst>
      <p:ext uri="{BB962C8B-B14F-4D97-AF65-F5344CB8AC3E}">
        <p14:creationId xmlns:p14="http://schemas.microsoft.com/office/powerpoint/2010/main" val="64452041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03"/>
            <a:ext cx="9144000" cy="6783993"/>
          </a:xfrm>
          <a:prstGeom prst="rect">
            <a:avLst/>
          </a:prstGeom>
        </p:spPr>
      </p:pic>
      <p:sp>
        <p:nvSpPr>
          <p:cNvPr id="7" name="شكل بيضاوي 6"/>
          <p:cNvSpPr/>
          <p:nvPr/>
        </p:nvSpPr>
        <p:spPr>
          <a:xfrm>
            <a:off x="4343400" y="2469314"/>
            <a:ext cx="23622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شكل بيضاوي 4"/>
          <p:cNvSpPr/>
          <p:nvPr/>
        </p:nvSpPr>
        <p:spPr>
          <a:xfrm>
            <a:off x="4762500" y="3505200"/>
            <a:ext cx="15240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29672237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nvGraphicFramePr>
        <p:xfrm>
          <a:off x="381000" y="2286000"/>
          <a:ext cx="8305799" cy="2494280"/>
        </p:xfrm>
        <a:graphic>
          <a:graphicData uri="http://schemas.openxmlformats.org/drawingml/2006/table">
            <a:tbl>
              <a:tblPr rtl="1" firstRow="1" bandRow="1">
                <a:tableStyleId>{5C22544A-7EE6-4342-B048-85BDC9FD1C3A}</a:tableStyleId>
              </a:tblPr>
              <a:tblGrid>
                <a:gridCol w="628397">
                  <a:extLst>
                    <a:ext uri="{9D8B030D-6E8A-4147-A177-3AD203B41FA5}">
                      <a16:colId xmlns:a16="http://schemas.microsoft.com/office/drawing/2014/main" val="20000"/>
                    </a:ext>
                  </a:extLst>
                </a:gridCol>
                <a:gridCol w="1972182">
                  <a:extLst>
                    <a:ext uri="{9D8B030D-6E8A-4147-A177-3AD203B41FA5}">
                      <a16:colId xmlns:a16="http://schemas.microsoft.com/office/drawing/2014/main" val="20001"/>
                    </a:ext>
                  </a:extLst>
                </a:gridCol>
                <a:gridCol w="5705220">
                  <a:extLst>
                    <a:ext uri="{9D8B030D-6E8A-4147-A177-3AD203B41FA5}">
                      <a16:colId xmlns:a16="http://schemas.microsoft.com/office/drawing/2014/main" val="20002"/>
                    </a:ext>
                  </a:extLst>
                </a:gridCol>
              </a:tblGrid>
              <a:tr h="370840">
                <a:tc>
                  <a:txBody>
                    <a:bodyPr/>
                    <a:lstStyle/>
                    <a:p>
                      <a:pPr algn="ctr" rtl="1"/>
                      <a:r>
                        <a:rPr lang="ar-SA" dirty="0" smtClean="0"/>
                        <a:t>م</a:t>
                      </a:r>
                      <a:endParaRPr lang="ar-SA" dirty="0"/>
                    </a:p>
                  </a:txBody>
                  <a:tcPr/>
                </a:tc>
                <a:tc>
                  <a:txBody>
                    <a:bodyPr/>
                    <a:lstStyle/>
                    <a:p>
                      <a:pPr algn="ctr" rtl="1"/>
                      <a:r>
                        <a:rPr lang="ar-SA" dirty="0" smtClean="0"/>
                        <a:t>الهدف الإستراتيجي</a:t>
                      </a:r>
                      <a:endParaRPr lang="ar-SA" dirty="0"/>
                    </a:p>
                  </a:txBody>
                  <a:tcPr/>
                </a:tc>
                <a:tc>
                  <a:txBody>
                    <a:bodyPr/>
                    <a:lstStyle/>
                    <a:p>
                      <a:pPr rtl="1"/>
                      <a:r>
                        <a:rPr lang="ar-SA" dirty="0" smtClean="0"/>
                        <a:t>المبادرات</a:t>
                      </a:r>
                      <a:endParaRPr lang="ar-SA" dirty="0"/>
                    </a:p>
                  </a:txBody>
                  <a:tcPr/>
                </a:tc>
                <a:extLst>
                  <a:ext uri="{0D108BD9-81ED-4DB2-BD59-A6C34878D82A}">
                    <a16:rowId xmlns:a16="http://schemas.microsoft.com/office/drawing/2014/main" val="10000"/>
                  </a:ext>
                </a:extLst>
              </a:tr>
              <a:tr h="370840">
                <a:tc rowSpan="5">
                  <a:txBody>
                    <a:bodyPr/>
                    <a:lstStyle/>
                    <a:p>
                      <a:pPr algn="ctr" rtl="1"/>
                      <a:endParaRPr lang="ar-SA" dirty="0" smtClean="0"/>
                    </a:p>
                    <a:p>
                      <a:pPr algn="ctr" rtl="1"/>
                      <a:endParaRPr lang="ar-SA" dirty="0" smtClean="0"/>
                    </a:p>
                    <a:p>
                      <a:pPr algn="ctr" rtl="1"/>
                      <a:r>
                        <a:rPr lang="ar-SA" smtClean="0"/>
                        <a:t>9</a:t>
                      </a:r>
                      <a:endParaRPr lang="ar-SA" dirty="0" smtClean="0"/>
                    </a:p>
                    <a:p>
                      <a:pPr algn="ctr" rtl="1"/>
                      <a:endParaRPr lang="ar-SA" dirty="0" smtClean="0"/>
                    </a:p>
                    <a:p>
                      <a:pPr algn="ctr" rtl="1"/>
                      <a:endParaRPr lang="ar-SA" dirty="0" smtClean="0"/>
                    </a:p>
                    <a:p>
                      <a:pPr algn="ctr" rtl="1"/>
                      <a:endParaRPr lang="ar-SA" dirty="0" smtClean="0"/>
                    </a:p>
                    <a:p>
                      <a:pPr algn="ctr" rtl="1"/>
                      <a:endParaRPr lang="ar-SA" dirty="0"/>
                    </a:p>
                  </a:txBody>
                  <a:tcPr/>
                </a:tc>
                <a:tc rowSpan="5">
                  <a:txBody>
                    <a:bodyPr/>
                    <a:lstStyle/>
                    <a:p>
                      <a:pPr algn="ctr" rtl="1"/>
                      <a:endParaRPr lang="ar-SA" dirty="0" smtClean="0"/>
                    </a:p>
                    <a:p>
                      <a:pPr algn="ctr" rtl="1"/>
                      <a:endParaRPr lang="ar-SA" dirty="0" smtClean="0"/>
                    </a:p>
                    <a:p>
                      <a:pPr algn="ctr" rtl="1"/>
                      <a:r>
                        <a:rPr lang="ar-SA" dirty="0" smtClean="0"/>
                        <a:t>بناء تنظيم إداري داعم</a:t>
                      </a:r>
                      <a:endParaRPr lang="ar-SA" dirty="0"/>
                    </a:p>
                  </a:txBody>
                  <a:tcPr/>
                </a:tc>
                <a:tc>
                  <a:txBody>
                    <a:bodyPr/>
                    <a:lstStyle/>
                    <a:p>
                      <a:pPr algn="r" rtl="1"/>
                      <a:r>
                        <a:rPr lang="ar-SA" dirty="0" smtClean="0"/>
                        <a:t>9.1 تنظيم الكليات التكميلية لتصبح كليات مستقلة</a:t>
                      </a:r>
                      <a:endParaRPr lang="ar-SA" dirty="0"/>
                    </a:p>
                  </a:txBody>
                  <a:tcPr/>
                </a:tc>
                <a:extLst>
                  <a:ext uri="{0D108BD9-81ED-4DB2-BD59-A6C34878D82A}">
                    <a16:rowId xmlns:a16="http://schemas.microsoft.com/office/drawing/2014/main" val="10001"/>
                  </a:ext>
                </a:extLst>
              </a:tr>
              <a:tr h="370840">
                <a:tc vMerge="1">
                  <a:txBody>
                    <a:bodyPr/>
                    <a:lstStyle/>
                    <a:p>
                      <a:pPr rtl="1"/>
                      <a:endParaRPr lang="ar-SA" dirty="0"/>
                    </a:p>
                  </a:txBody>
                  <a:tcPr/>
                </a:tc>
                <a:tc vMerge="1">
                  <a:txBody>
                    <a:bodyPr/>
                    <a:lstStyle/>
                    <a:p>
                      <a:pPr rtl="1"/>
                      <a:endParaRPr lang="ar-SA" dirty="0"/>
                    </a:p>
                  </a:txBody>
                  <a:tcPr/>
                </a:tc>
                <a:tc>
                  <a:txBody>
                    <a:bodyPr/>
                    <a:lstStyle/>
                    <a:p>
                      <a:pPr rtl="1"/>
                      <a:r>
                        <a:rPr lang="ar-SA" dirty="0" smtClean="0"/>
                        <a:t>9.2</a:t>
                      </a:r>
                      <a:r>
                        <a:rPr lang="ar-SA" baseline="0" dirty="0" smtClean="0"/>
                        <a:t> </a:t>
                      </a:r>
                      <a:r>
                        <a:rPr lang="ar-SA" dirty="0" smtClean="0"/>
                        <a:t>تقليل عدد وكلاء معالي المدير والعمداء</a:t>
                      </a:r>
                      <a:endParaRPr lang="ar-SA" dirty="0"/>
                    </a:p>
                  </a:txBody>
                  <a:tcPr/>
                </a:tc>
                <a:extLst>
                  <a:ext uri="{0D108BD9-81ED-4DB2-BD59-A6C34878D82A}">
                    <a16:rowId xmlns:a16="http://schemas.microsoft.com/office/drawing/2014/main" val="10002"/>
                  </a:ext>
                </a:extLst>
              </a:tr>
              <a:tr h="370840">
                <a:tc vMerge="1">
                  <a:txBody>
                    <a:bodyPr/>
                    <a:lstStyle/>
                    <a:p>
                      <a:pPr rtl="1"/>
                      <a:endParaRPr lang="ar-SA" dirty="0"/>
                    </a:p>
                  </a:txBody>
                  <a:tcPr/>
                </a:tc>
                <a:tc vMerge="1">
                  <a:txBody>
                    <a:bodyPr/>
                    <a:lstStyle/>
                    <a:p>
                      <a:pPr rtl="1"/>
                      <a:endParaRPr lang="ar-SA" dirty="0"/>
                    </a:p>
                  </a:txBody>
                  <a:tcPr/>
                </a:tc>
                <a:tc>
                  <a:txBody>
                    <a:bodyPr/>
                    <a:lstStyle/>
                    <a:p>
                      <a:pPr rtl="1"/>
                      <a:r>
                        <a:rPr lang="ar-SA" dirty="0" smtClean="0"/>
                        <a:t>9.3</a:t>
                      </a:r>
                      <a:r>
                        <a:rPr lang="ar-SA" baseline="0" dirty="0" smtClean="0"/>
                        <a:t> </a:t>
                      </a:r>
                      <a:r>
                        <a:rPr lang="ar-SA" dirty="0" smtClean="0"/>
                        <a:t>تقديم نموذج جديد للإدارة للقضاء على أوجه القصور في الجوانب الإدارية بين فروع الذكور والإناث</a:t>
                      </a:r>
                      <a:endParaRPr lang="ar-SA" dirty="0"/>
                    </a:p>
                  </a:txBody>
                  <a:tcPr/>
                </a:tc>
                <a:extLst>
                  <a:ext uri="{0D108BD9-81ED-4DB2-BD59-A6C34878D82A}">
                    <a16:rowId xmlns:a16="http://schemas.microsoft.com/office/drawing/2014/main" val="10003"/>
                  </a:ext>
                </a:extLst>
              </a:tr>
              <a:tr h="370840">
                <a:tc vMerge="1">
                  <a:txBody>
                    <a:bodyPr/>
                    <a:lstStyle/>
                    <a:p>
                      <a:pPr rtl="1"/>
                      <a:endParaRPr lang="ar-SA" dirty="0"/>
                    </a:p>
                  </a:txBody>
                  <a:tcPr/>
                </a:tc>
                <a:tc vMerge="1">
                  <a:txBody>
                    <a:bodyPr/>
                    <a:lstStyle/>
                    <a:p>
                      <a:pPr rtl="1"/>
                      <a:endParaRPr lang="ar-SA" dirty="0"/>
                    </a:p>
                  </a:txBody>
                  <a:tcPr/>
                </a:tc>
                <a:tc>
                  <a:txBody>
                    <a:bodyPr/>
                    <a:lstStyle/>
                    <a:p>
                      <a:pPr rtl="1"/>
                      <a:r>
                        <a:rPr lang="ar-SA" dirty="0" smtClean="0"/>
                        <a:t>9.4</a:t>
                      </a:r>
                      <a:r>
                        <a:rPr lang="ar-SA" baseline="0" dirty="0" smtClean="0"/>
                        <a:t> </a:t>
                      </a:r>
                      <a:r>
                        <a:rPr lang="ar-SA" dirty="0" smtClean="0"/>
                        <a:t>تبسيط هيكل مجلس الجامعة وعضويته وسبل إدارته</a:t>
                      </a:r>
                      <a:endParaRPr lang="ar-SA" dirty="0"/>
                    </a:p>
                  </a:txBody>
                  <a:tcPr/>
                </a:tc>
                <a:extLst>
                  <a:ext uri="{0D108BD9-81ED-4DB2-BD59-A6C34878D82A}">
                    <a16:rowId xmlns:a16="http://schemas.microsoft.com/office/drawing/2014/main" val="10004"/>
                  </a:ext>
                </a:extLst>
              </a:tr>
              <a:tr h="370840">
                <a:tc vMerge="1">
                  <a:txBody>
                    <a:bodyPr/>
                    <a:lstStyle/>
                    <a:p>
                      <a:pPr rtl="1"/>
                      <a:endParaRPr lang="ar-SA" dirty="0"/>
                    </a:p>
                  </a:txBody>
                  <a:tcPr/>
                </a:tc>
                <a:tc vMerge="1">
                  <a:txBody>
                    <a:bodyPr/>
                    <a:lstStyle/>
                    <a:p>
                      <a:pPr rtl="1"/>
                      <a:endParaRPr lang="ar-SA" dirty="0"/>
                    </a:p>
                  </a:txBody>
                  <a:tcPr/>
                </a:tc>
                <a:tc>
                  <a:txBody>
                    <a:bodyPr/>
                    <a:lstStyle/>
                    <a:p>
                      <a:pPr rtl="1"/>
                      <a:r>
                        <a:rPr lang="ar-SA" b="1" dirty="0" smtClean="0">
                          <a:solidFill>
                            <a:srgbClr val="C00000"/>
                          </a:solidFill>
                        </a:rPr>
                        <a:t>9.5الارتقاء بمستوى الجودة في صفوف طاقم الدعم الإداري</a:t>
                      </a:r>
                      <a:endParaRPr lang="ar-SA" b="1" dirty="0">
                        <a:solidFill>
                          <a:srgbClr val="C00000"/>
                        </a:solidFill>
                      </a:endParaRPr>
                    </a:p>
                  </a:txBody>
                  <a:tcPr/>
                </a:tc>
                <a:extLst>
                  <a:ext uri="{0D108BD9-81ED-4DB2-BD59-A6C34878D82A}">
                    <a16:rowId xmlns:a16="http://schemas.microsoft.com/office/drawing/2014/main" val="10005"/>
                  </a:ext>
                </a:extLst>
              </a:tr>
            </a:tbl>
          </a:graphicData>
        </a:graphic>
      </p:graphicFrame>
      <p:sp>
        <p:nvSpPr>
          <p:cNvPr id="6" name="مستطيل 5"/>
          <p:cNvSpPr/>
          <p:nvPr/>
        </p:nvSpPr>
        <p:spPr>
          <a:xfrm>
            <a:off x="0" y="228601"/>
            <a:ext cx="9144000" cy="1815882"/>
          </a:xfrm>
          <a:prstGeom prst="rect">
            <a:avLst/>
          </a:prstGeom>
        </p:spPr>
        <p:txBody>
          <a:bodyPr wrap="square">
            <a:spAutoFit/>
          </a:bodyPr>
          <a:lstStyle/>
          <a:p>
            <a:pPr algn="ctr"/>
            <a:r>
              <a:rPr lang="ar-SA" sz="48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جدول المبادرات التي اتخذتها الجامعة حيال</a:t>
            </a:r>
          </a:p>
          <a:p>
            <a:pPr algn="ctr"/>
            <a:r>
              <a:rPr lang="ar-SA" sz="4400" dirty="0" smtClean="0">
                <a:solidFill>
                  <a:srgbClr val="17375E"/>
                </a:solidFill>
                <a:cs typeface="DecoType Naskh Variants" pitchFamily="2" charset="-78"/>
              </a:rPr>
              <a:t> الهدف الإستراتيجي التاسع</a:t>
            </a:r>
          </a:p>
          <a:p>
            <a:pPr algn="ctr"/>
            <a:endParaRPr lang="ar-SA" sz="2000" dirty="0" smtClean="0">
              <a:solidFill>
                <a:srgbClr val="C00000"/>
              </a:solidFill>
              <a:cs typeface="DecoType Naskh Variants" pitchFamily="2" charset="-78"/>
            </a:endParaRPr>
          </a:p>
        </p:txBody>
      </p:sp>
    </p:spTree>
    <p:extLst>
      <p:ext uri="{BB962C8B-B14F-4D97-AF65-F5344CB8AC3E}">
        <p14:creationId xmlns:p14="http://schemas.microsoft.com/office/powerpoint/2010/main" val="129277193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6" name="مستطيل 5"/>
          <p:cNvSpPr/>
          <p:nvPr/>
        </p:nvSpPr>
        <p:spPr>
          <a:xfrm>
            <a:off x="0" y="838200"/>
            <a:ext cx="9144000" cy="4524315"/>
          </a:xfrm>
          <a:prstGeom prst="rect">
            <a:avLst/>
          </a:prstGeom>
        </p:spPr>
        <p:txBody>
          <a:bodyPr wrap="square">
            <a:spAutoFit/>
          </a:bodyPr>
          <a:lstStyle/>
          <a:p>
            <a:pPr algn="ctr"/>
            <a:r>
              <a:rPr lang="ar-SA" sz="48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تساهم وكالة الجامعة للتخطيط والتطوير </a:t>
            </a:r>
          </a:p>
          <a:p>
            <a:pPr algn="ctr"/>
            <a:r>
              <a:rPr lang="ar-SA" sz="4400" dirty="0" smtClean="0">
                <a:solidFill>
                  <a:srgbClr val="17375E"/>
                </a:solidFill>
                <a:cs typeface="DecoType Naskh Variants" pitchFamily="2" charset="-78"/>
              </a:rPr>
              <a:t>من خلال </a:t>
            </a:r>
          </a:p>
          <a:p>
            <a:pPr algn="ctr"/>
            <a:r>
              <a:rPr lang="ar-SA" sz="4400" dirty="0" smtClean="0">
                <a:solidFill>
                  <a:srgbClr val="17375E"/>
                </a:solidFill>
                <a:cs typeface="DecoType Naskh Variants" pitchFamily="2" charset="-78"/>
              </a:rPr>
              <a:t>عمادة التطوير و الجودة  في تحقيق</a:t>
            </a:r>
          </a:p>
          <a:p>
            <a:pPr algn="ctr"/>
            <a:r>
              <a:rPr lang="ar-SA" sz="4400" dirty="0" smtClean="0">
                <a:solidFill>
                  <a:srgbClr val="17375E"/>
                </a:solidFill>
                <a:cs typeface="DecoType Naskh Variants" pitchFamily="2" charset="-78"/>
              </a:rPr>
              <a:t> الهدف الإستراتيجي  التاسع</a:t>
            </a:r>
          </a:p>
          <a:p>
            <a:pPr algn="ctr"/>
            <a:r>
              <a:rPr lang="ar-SA" sz="4400" dirty="0" smtClean="0">
                <a:solidFill>
                  <a:srgbClr val="17375E"/>
                </a:solidFill>
                <a:cs typeface="DecoType Naskh Variants" pitchFamily="2" charset="-78"/>
              </a:rPr>
              <a:t>وخططت لذلك </a:t>
            </a:r>
          </a:p>
          <a:p>
            <a:pPr algn="ctr"/>
            <a:r>
              <a:rPr lang="ar-SA" sz="4400" dirty="0" smtClean="0">
                <a:solidFill>
                  <a:srgbClr val="17375E"/>
                </a:solidFill>
                <a:cs typeface="DecoType Naskh Variants" pitchFamily="2" charset="-78"/>
              </a:rPr>
              <a:t>الهدف الإستراتيجي الأول</a:t>
            </a:r>
          </a:p>
          <a:p>
            <a:pPr algn="ctr"/>
            <a:endParaRPr lang="ar-SA" sz="2000" dirty="0" smtClean="0">
              <a:solidFill>
                <a:srgbClr val="C00000"/>
              </a:solidFill>
              <a:cs typeface="DecoType Naskh Variants" pitchFamily="2" charset="-78"/>
            </a:endParaRPr>
          </a:p>
        </p:txBody>
      </p:sp>
    </p:spTree>
    <p:extLst>
      <p:ext uri="{BB962C8B-B14F-4D97-AF65-F5344CB8AC3E}">
        <p14:creationId xmlns:p14="http://schemas.microsoft.com/office/powerpoint/2010/main" val="245611319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extLst>
              <p:ext uri="{D42A27DB-BD31-4B8C-83A1-F6EECF244321}">
                <p14:modId xmlns:p14="http://schemas.microsoft.com/office/powerpoint/2010/main" val="2930003114"/>
              </p:ext>
            </p:extLst>
          </p:nvPr>
        </p:nvGraphicFramePr>
        <p:xfrm>
          <a:off x="152400" y="1869440"/>
          <a:ext cx="8839198" cy="4150360"/>
        </p:xfrm>
        <a:graphic>
          <a:graphicData uri="http://schemas.openxmlformats.org/drawingml/2006/table">
            <a:tbl>
              <a:tblPr rtl="1" firstRow="1" bandRow="1">
                <a:tableStyleId>{5C22544A-7EE6-4342-B048-85BDC9FD1C3A}</a:tableStyleId>
              </a:tblPr>
              <a:tblGrid>
                <a:gridCol w="396441">
                  <a:extLst>
                    <a:ext uri="{9D8B030D-6E8A-4147-A177-3AD203B41FA5}">
                      <a16:colId xmlns:a16="http://schemas.microsoft.com/office/drawing/2014/main" val="20000"/>
                    </a:ext>
                  </a:extLst>
                </a:gridCol>
                <a:gridCol w="2823622">
                  <a:extLst>
                    <a:ext uri="{9D8B030D-6E8A-4147-A177-3AD203B41FA5}">
                      <a16:colId xmlns:a16="http://schemas.microsoft.com/office/drawing/2014/main" val="20001"/>
                    </a:ext>
                  </a:extLst>
                </a:gridCol>
                <a:gridCol w="2019856">
                  <a:extLst>
                    <a:ext uri="{9D8B030D-6E8A-4147-A177-3AD203B41FA5}">
                      <a16:colId xmlns:a16="http://schemas.microsoft.com/office/drawing/2014/main" val="20002"/>
                    </a:ext>
                  </a:extLst>
                </a:gridCol>
                <a:gridCol w="1190376">
                  <a:extLst>
                    <a:ext uri="{9D8B030D-6E8A-4147-A177-3AD203B41FA5}">
                      <a16:colId xmlns:a16="http://schemas.microsoft.com/office/drawing/2014/main" val="20003"/>
                    </a:ext>
                  </a:extLst>
                </a:gridCol>
                <a:gridCol w="2408903">
                  <a:extLst>
                    <a:ext uri="{9D8B030D-6E8A-4147-A177-3AD203B41FA5}">
                      <a16:colId xmlns:a16="http://schemas.microsoft.com/office/drawing/2014/main" val="20004"/>
                    </a:ext>
                  </a:extLst>
                </a:gridCol>
              </a:tblGrid>
              <a:tr h="370840">
                <a:tc>
                  <a:txBody>
                    <a:bodyPr/>
                    <a:lstStyle/>
                    <a:p>
                      <a:pPr algn="ctr" rtl="1"/>
                      <a:r>
                        <a:rPr lang="ar-SA" dirty="0" smtClean="0"/>
                        <a:t>م</a:t>
                      </a:r>
                      <a:endParaRPr lang="ar-SA" dirty="0"/>
                    </a:p>
                  </a:txBody>
                  <a:tcPr anchor="ctr"/>
                </a:tc>
                <a:tc>
                  <a:txBody>
                    <a:bodyPr/>
                    <a:lstStyle/>
                    <a:p>
                      <a:pPr algn="ctr" rtl="1"/>
                      <a:r>
                        <a:rPr lang="ar-SA" dirty="0" smtClean="0"/>
                        <a:t>الهدف الإستراتيجي</a:t>
                      </a:r>
                      <a:endParaRPr lang="ar-SA" dirty="0"/>
                    </a:p>
                  </a:txBody>
                  <a:tcPr anchor="ctr"/>
                </a:tc>
                <a:tc gridSpan="2">
                  <a:txBody>
                    <a:bodyPr/>
                    <a:lstStyle/>
                    <a:p>
                      <a:pPr algn="ctr" rtl="1"/>
                      <a:r>
                        <a:rPr lang="ar-SA" dirty="0" smtClean="0"/>
                        <a:t>المبادرات</a:t>
                      </a:r>
                      <a:endParaRPr lang="ar-SA" dirty="0"/>
                    </a:p>
                  </a:txBody>
                  <a:tcPr anchor="ctr"/>
                </a:tc>
                <a:tc hMerge="1">
                  <a:txBody>
                    <a:bodyPr/>
                    <a:lstStyle/>
                    <a:p>
                      <a:pPr algn="ctr" rtl="1"/>
                      <a:endParaRPr lang="ar-SA" dirty="0"/>
                    </a:p>
                  </a:txBody>
                  <a:tcPr anchor="ctr"/>
                </a:tc>
                <a:tc>
                  <a:txBody>
                    <a:bodyPr/>
                    <a:lstStyle/>
                    <a:p>
                      <a:pPr algn="ctr" rtl="1"/>
                      <a:r>
                        <a:rPr lang="ar-SA" dirty="0" smtClean="0"/>
                        <a:t>مؤشرات الأداء</a:t>
                      </a:r>
                      <a:endParaRPr lang="ar-SA" dirty="0"/>
                    </a:p>
                  </a:txBody>
                  <a:tcPr anchor="ctr"/>
                </a:tc>
                <a:extLst>
                  <a:ext uri="{0D108BD9-81ED-4DB2-BD59-A6C34878D82A}">
                    <a16:rowId xmlns:a16="http://schemas.microsoft.com/office/drawing/2014/main" val="10000"/>
                  </a:ext>
                </a:extLst>
              </a:tr>
              <a:tr h="370840">
                <a:tc rowSpan="3">
                  <a:txBody>
                    <a:bodyPr/>
                    <a:lstStyle/>
                    <a:p>
                      <a:pPr algn="ctr" rtl="1"/>
                      <a:endParaRPr lang="ar-SA" dirty="0" smtClean="0"/>
                    </a:p>
                    <a:p>
                      <a:pPr algn="ctr" rtl="1"/>
                      <a:endParaRPr lang="ar-SA" dirty="0" smtClean="0"/>
                    </a:p>
                    <a:p>
                      <a:pPr algn="ctr" rtl="1"/>
                      <a:r>
                        <a:rPr lang="ar-SA" dirty="0" smtClean="0"/>
                        <a:t>1</a:t>
                      </a:r>
                    </a:p>
                    <a:p>
                      <a:pPr algn="ctr" rtl="1"/>
                      <a:endParaRPr lang="ar-SA" dirty="0" smtClean="0"/>
                    </a:p>
                    <a:p>
                      <a:pPr algn="ctr" rtl="1"/>
                      <a:endParaRPr lang="ar-SA" dirty="0" smtClean="0"/>
                    </a:p>
                    <a:p>
                      <a:pPr algn="ctr" rtl="1"/>
                      <a:endParaRPr lang="ar-SA" dirty="0" smtClean="0"/>
                    </a:p>
                    <a:p>
                      <a:pPr algn="ctr" rtl="1"/>
                      <a:endParaRPr lang="ar-SA" dirty="0"/>
                    </a:p>
                  </a:txBody>
                  <a:tcPr/>
                </a:tc>
                <a:tc rowSpan="3">
                  <a:txBody>
                    <a:bodyPr/>
                    <a:lstStyle/>
                    <a:p>
                      <a:pPr algn="r" rtl="1"/>
                      <a:r>
                        <a:rPr lang="ar-SA" sz="1800" kern="1200" dirty="0" smtClean="0">
                          <a:solidFill>
                            <a:schemeClr val="dk1"/>
                          </a:solidFill>
                          <a:latin typeface="+mn-lt"/>
                          <a:ea typeface="+mn-ea"/>
                          <a:cs typeface="+mn-cs"/>
                        </a:rPr>
                        <a:t>تطوير العمل الإداري لرفع كفاءة الأداء وزيادة الإنتاجية في الوحدات الإدارية المختلفة بالجامعة</a:t>
                      </a:r>
                      <a:endParaRPr lang="ar-SA" dirty="0"/>
                    </a:p>
                  </a:txBody>
                  <a:tcPr/>
                </a:tc>
                <a:tc gridSpan="2">
                  <a:txBody>
                    <a:bodyPr/>
                    <a:lstStyle/>
                    <a:p>
                      <a:pPr rtl="1"/>
                      <a:r>
                        <a:rPr lang="ar-SA" dirty="0" smtClean="0"/>
                        <a:t>1.1</a:t>
                      </a:r>
                      <a:r>
                        <a:rPr lang="ar-SA" sz="1800" kern="1200" dirty="0" smtClean="0">
                          <a:solidFill>
                            <a:schemeClr val="dk1"/>
                          </a:solidFill>
                          <a:latin typeface="+mn-lt"/>
                          <a:ea typeface="+mn-ea"/>
                          <a:cs typeface="+mn-cs"/>
                        </a:rPr>
                        <a:t>    العمل على تطوير العملية الإدارية في مختلف وحدات   الجامعة بما يمكن أن يساعد في رفع كفاءة الأداء</a:t>
                      </a:r>
                      <a:r>
                        <a:rPr lang="ar-SA" sz="1800" kern="1200" baseline="0" dirty="0" smtClean="0">
                          <a:solidFill>
                            <a:schemeClr val="dk1"/>
                          </a:solidFill>
                          <a:latin typeface="+mn-lt"/>
                          <a:ea typeface="+mn-ea"/>
                          <a:cs typeface="+mn-cs"/>
                        </a:rPr>
                        <a:t> </a:t>
                      </a:r>
                      <a:r>
                        <a:rPr lang="ar-SA" sz="1800" kern="1200" dirty="0" smtClean="0">
                          <a:solidFill>
                            <a:schemeClr val="dk1"/>
                          </a:solidFill>
                          <a:latin typeface="+mn-lt"/>
                          <a:ea typeface="+mn-ea"/>
                          <a:cs typeface="+mn-cs"/>
                        </a:rPr>
                        <a:t>وزيادة  إنتاجية   الأقسام والإدارات في الجامعة</a:t>
                      </a:r>
                      <a:endParaRPr lang="ar-SA" dirty="0"/>
                    </a:p>
                  </a:txBody>
                  <a:tcPr/>
                </a:tc>
                <a:tc hMerge="1">
                  <a:txBody>
                    <a:bodyPr/>
                    <a:lstStyle/>
                    <a:p>
                      <a:pPr rtl="1"/>
                      <a:endParaRPr lang="ar-SA" dirty="0"/>
                    </a:p>
                  </a:txBody>
                  <a:tcPr/>
                </a:tc>
                <a:tc>
                  <a:txBody>
                    <a:bodyPr/>
                    <a:lstStyle/>
                    <a:p>
                      <a:pPr algn="ctr" rtl="1"/>
                      <a:r>
                        <a:rPr lang="ar-SA" sz="1800" kern="1200" dirty="0" smtClean="0">
                          <a:solidFill>
                            <a:schemeClr val="dk1"/>
                          </a:solidFill>
                          <a:latin typeface="+mn-lt"/>
                          <a:ea typeface="+mn-ea"/>
                          <a:cs typeface="+mn-cs"/>
                        </a:rPr>
                        <a:t>عدد الوحدات التي حصلت على شهادة الجودة</a:t>
                      </a:r>
                      <a:endParaRPr lang="en-US" sz="1800" kern="1200" dirty="0" smtClean="0">
                        <a:solidFill>
                          <a:schemeClr val="dk1"/>
                        </a:solidFill>
                        <a:latin typeface="+mn-lt"/>
                        <a:ea typeface="+mn-ea"/>
                        <a:cs typeface="+mn-cs"/>
                      </a:endParaRPr>
                    </a:p>
                    <a:p>
                      <a:pPr algn="ctr" rtl="1"/>
                      <a:r>
                        <a:rPr lang="en-US" sz="1800" kern="1200" smtClean="0">
                          <a:solidFill>
                            <a:schemeClr val="dk1"/>
                          </a:solidFill>
                          <a:latin typeface="+mn-lt"/>
                          <a:ea typeface="+mn-ea"/>
                          <a:cs typeface="+mn-cs"/>
                        </a:rPr>
                        <a:t>ISO 9001 : 2008</a:t>
                      </a:r>
                      <a:r>
                        <a:rPr lang="ar-SA" sz="1800" b="1" kern="1200" dirty="0" smtClean="0">
                          <a:solidFill>
                            <a:schemeClr val="dk1"/>
                          </a:solidFill>
                          <a:latin typeface="+mn-lt"/>
                          <a:ea typeface="+mn-ea"/>
                          <a:cs typeface="+mn-cs"/>
                        </a:rPr>
                        <a:t>.</a:t>
                      </a:r>
                      <a:endParaRPr lang="en-US" sz="1800" kern="1200" dirty="0" smtClean="0">
                        <a:solidFill>
                          <a:schemeClr val="dk1"/>
                        </a:solidFill>
                        <a:latin typeface="+mn-lt"/>
                        <a:ea typeface="+mn-ea"/>
                        <a:cs typeface="+mn-cs"/>
                      </a:endParaRPr>
                    </a:p>
                    <a:p>
                      <a:pPr rtl="1"/>
                      <a:endParaRPr lang="ar-SA" dirty="0"/>
                    </a:p>
                  </a:txBody>
                  <a:tcPr/>
                </a:tc>
                <a:extLst>
                  <a:ext uri="{0D108BD9-81ED-4DB2-BD59-A6C34878D82A}">
                    <a16:rowId xmlns:a16="http://schemas.microsoft.com/office/drawing/2014/main" val="10001"/>
                  </a:ext>
                </a:extLst>
              </a:tr>
              <a:tr h="1112520">
                <a:tc vMerge="1">
                  <a:txBody>
                    <a:bodyPr/>
                    <a:lstStyle/>
                    <a:p>
                      <a:pPr rtl="1"/>
                      <a:endParaRPr lang="ar-SA" dirty="0"/>
                    </a:p>
                  </a:txBody>
                  <a:tcPr/>
                </a:tc>
                <a:tc vMerge="1">
                  <a:txBody>
                    <a:bodyPr/>
                    <a:lstStyle/>
                    <a:p>
                      <a:pPr rtl="1"/>
                      <a:endParaRPr lang="ar-SA" dirty="0"/>
                    </a:p>
                  </a:txBody>
                  <a:tcPr/>
                </a:tc>
                <a:tc gridSpan="3">
                  <a:txBody>
                    <a:bodyPr/>
                    <a:lstStyle/>
                    <a:p>
                      <a:pPr algn="ctr" rtl="1"/>
                      <a:r>
                        <a:rPr lang="ar-SA" dirty="0" smtClean="0"/>
                        <a:t>--------</a:t>
                      </a:r>
                      <a:endParaRPr lang="ar-SA" dirty="0"/>
                    </a:p>
                  </a:txBody>
                  <a:tcPr vert="vert"/>
                </a:tc>
                <a:tc hMerge="1">
                  <a:txBody>
                    <a:bodyPr/>
                    <a:lstStyle/>
                    <a:p>
                      <a:pPr rtl="1"/>
                      <a:endParaRPr lang="ar-SA" dirty="0"/>
                    </a:p>
                  </a:txBody>
                  <a:tcPr/>
                </a:tc>
                <a:tc hMerge="1">
                  <a:txBody>
                    <a:bodyPr/>
                    <a:lstStyle/>
                    <a:p>
                      <a:pPr rtl="1"/>
                      <a:endParaRPr lang="ar-SA"/>
                    </a:p>
                  </a:txBody>
                  <a:tcPr/>
                </a:tc>
                <a:extLst>
                  <a:ext uri="{0D108BD9-81ED-4DB2-BD59-A6C34878D82A}">
                    <a16:rowId xmlns:a16="http://schemas.microsoft.com/office/drawing/2014/main" val="10002"/>
                  </a:ext>
                </a:extLst>
              </a:tr>
              <a:tr h="147320">
                <a:tc vMerge="1">
                  <a:txBody>
                    <a:bodyPr/>
                    <a:lstStyle/>
                    <a:p>
                      <a:pPr rtl="1"/>
                      <a:endParaRPr lang="ar-SA" dirty="0"/>
                    </a:p>
                  </a:txBody>
                  <a:tcPr/>
                </a:tc>
                <a:tc vMerge="1">
                  <a:txBody>
                    <a:bodyPr/>
                    <a:lstStyle/>
                    <a:p>
                      <a:pPr rtl="1"/>
                      <a:endParaRPr lang="ar-SA" dirty="0"/>
                    </a:p>
                  </a:txBody>
                  <a:tcPr/>
                </a:tc>
                <a:tc>
                  <a:txBody>
                    <a:bodyPr/>
                    <a:lstStyle/>
                    <a:p>
                      <a:pPr rtl="1"/>
                      <a:r>
                        <a:rPr lang="en-US" dirty="0" smtClean="0"/>
                        <a:t>X.1</a:t>
                      </a:r>
                      <a:endParaRPr lang="ar-SA" dirty="0"/>
                    </a:p>
                  </a:txBody>
                  <a:tcPr/>
                </a:tc>
                <a:tc gridSpan="2">
                  <a:txBody>
                    <a:bodyPr/>
                    <a:lstStyle/>
                    <a:p>
                      <a:pPr algn="ctr" rtl="1"/>
                      <a:r>
                        <a:rPr lang="ar-SA" dirty="0" smtClean="0"/>
                        <a:t>---------------</a:t>
                      </a:r>
                      <a:endParaRPr lang="ar-SA" dirty="0"/>
                    </a:p>
                  </a:txBody>
                  <a:tcPr/>
                </a:tc>
                <a:tc hMerge="1">
                  <a:txBody>
                    <a:bodyPr/>
                    <a:lstStyle/>
                    <a:p>
                      <a:pPr rtl="1"/>
                      <a:endParaRPr lang="ar-SA"/>
                    </a:p>
                  </a:txBody>
                  <a:tcPr/>
                </a:tc>
                <a:extLst>
                  <a:ext uri="{0D108BD9-81ED-4DB2-BD59-A6C34878D82A}">
                    <a16:rowId xmlns:a16="http://schemas.microsoft.com/office/drawing/2014/main" val="10003"/>
                  </a:ext>
                </a:extLst>
              </a:tr>
              <a:tr h="370840">
                <a:tc>
                  <a:txBody>
                    <a:bodyPr/>
                    <a:lstStyle/>
                    <a:p>
                      <a:pPr algn="ctr" rtl="1"/>
                      <a:r>
                        <a:rPr lang="ar-SA" dirty="0" smtClean="0"/>
                        <a:t>------</a:t>
                      </a:r>
                      <a:endParaRPr lang="ar-SA" dirty="0"/>
                    </a:p>
                  </a:txBody>
                  <a:tcPr vert="vert"/>
                </a:tc>
                <a:tc>
                  <a:txBody>
                    <a:bodyPr/>
                    <a:lstStyle/>
                    <a:p>
                      <a:pPr algn="ctr" rtl="1"/>
                      <a:r>
                        <a:rPr lang="ar-SA" dirty="0" smtClean="0"/>
                        <a:t>-------------</a:t>
                      </a:r>
                      <a:endParaRPr lang="ar-SA" dirty="0"/>
                    </a:p>
                  </a:txBody>
                  <a:tcPr/>
                </a:tc>
                <a:tc>
                  <a:txBody>
                    <a:bodyPr/>
                    <a:lstStyle/>
                    <a:p>
                      <a:pPr rtl="1"/>
                      <a:r>
                        <a:rPr lang="ar-SA" dirty="0" smtClean="0"/>
                        <a:t>---------------</a:t>
                      </a:r>
                      <a:endParaRPr lang="ar-SA" dirty="0"/>
                    </a:p>
                  </a:txBody>
                  <a:tcPr/>
                </a:tc>
                <a:tc gridSpan="2">
                  <a:txBody>
                    <a:bodyPr/>
                    <a:lstStyle/>
                    <a:p>
                      <a:pPr algn="ctr" rtl="1"/>
                      <a:r>
                        <a:rPr lang="ar-SA" dirty="0" smtClean="0"/>
                        <a:t>---------------</a:t>
                      </a:r>
                      <a:endParaRPr lang="ar-SA" dirty="0"/>
                    </a:p>
                  </a:txBody>
                  <a:tcPr/>
                </a:tc>
                <a:tc hMerge="1">
                  <a:txBody>
                    <a:bodyPr/>
                    <a:lstStyle/>
                    <a:p>
                      <a:pPr rtl="1"/>
                      <a:endParaRPr lang="ar-SA"/>
                    </a:p>
                  </a:txBody>
                  <a:tcPr/>
                </a:tc>
                <a:extLst>
                  <a:ext uri="{0D108BD9-81ED-4DB2-BD59-A6C34878D82A}">
                    <a16:rowId xmlns:a16="http://schemas.microsoft.com/office/drawing/2014/main" val="10004"/>
                  </a:ext>
                </a:extLst>
              </a:tr>
              <a:tr h="370840">
                <a:tc>
                  <a:txBody>
                    <a:bodyPr/>
                    <a:lstStyle/>
                    <a:p>
                      <a:pPr algn="ctr" rtl="1"/>
                      <a:r>
                        <a:rPr lang="ar-SA" dirty="0" smtClean="0"/>
                        <a:t>7</a:t>
                      </a:r>
                      <a:endParaRPr lang="ar-SA" dirty="0"/>
                    </a:p>
                  </a:txBody>
                  <a:tcPr/>
                </a:tc>
                <a:tc>
                  <a:txBody>
                    <a:bodyPr/>
                    <a:lstStyle/>
                    <a:p>
                      <a:pPr algn="ctr" rtl="1"/>
                      <a:r>
                        <a:rPr lang="ar-SA" dirty="0" smtClean="0"/>
                        <a:t>-------------</a:t>
                      </a:r>
                      <a:endParaRPr lang="ar-SA" dirty="0"/>
                    </a:p>
                  </a:txBody>
                  <a:tcPr/>
                </a:tc>
                <a:tc>
                  <a:txBody>
                    <a:bodyPr/>
                    <a:lstStyle/>
                    <a:p>
                      <a:pPr rtl="1"/>
                      <a:r>
                        <a:rPr lang="ar-SA" dirty="0" smtClean="0"/>
                        <a:t>---------------</a:t>
                      </a:r>
                      <a:endParaRPr lang="ar-SA" dirty="0"/>
                    </a:p>
                  </a:txBody>
                  <a:tcPr/>
                </a:tc>
                <a:tc gridSpan="2">
                  <a:txBody>
                    <a:bodyPr/>
                    <a:lstStyle/>
                    <a:p>
                      <a:pPr algn="ctr" rtl="1"/>
                      <a:r>
                        <a:rPr lang="ar-SA" dirty="0" smtClean="0"/>
                        <a:t>---------------</a:t>
                      </a:r>
                      <a:endParaRPr lang="ar-SA" dirty="0"/>
                    </a:p>
                  </a:txBody>
                  <a:tcPr/>
                </a:tc>
                <a:tc hMerge="1">
                  <a:txBody>
                    <a:bodyPr/>
                    <a:lstStyle/>
                    <a:p>
                      <a:pPr rtl="1"/>
                      <a:endParaRPr lang="ar-SA"/>
                    </a:p>
                  </a:txBody>
                  <a:tcPr/>
                </a:tc>
                <a:extLst>
                  <a:ext uri="{0D108BD9-81ED-4DB2-BD59-A6C34878D82A}">
                    <a16:rowId xmlns:a16="http://schemas.microsoft.com/office/drawing/2014/main" val="10005"/>
                  </a:ext>
                </a:extLst>
              </a:tr>
              <a:tr h="370840">
                <a:tc>
                  <a:txBody>
                    <a:bodyPr/>
                    <a:lstStyle/>
                    <a:p>
                      <a:pPr algn="ctr" rtl="1"/>
                      <a:r>
                        <a:rPr lang="ar-SA" dirty="0" smtClean="0"/>
                        <a:t>8</a:t>
                      </a:r>
                      <a:endParaRPr lang="ar-SA" dirty="0"/>
                    </a:p>
                  </a:txBody>
                  <a:tcPr/>
                </a:tc>
                <a:tc>
                  <a:txBody>
                    <a:bodyPr/>
                    <a:lstStyle/>
                    <a:p>
                      <a:pPr algn="ctr" rtl="1"/>
                      <a:r>
                        <a:rPr lang="ar-SA" dirty="0" smtClean="0"/>
                        <a:t>-------------</a:t>
                      </a:r>
                      <a:endParaRPr lang="ar-SA" dirty="0"/>
                    </a:p>
                  </a:txBody>
                  <a:tcPr/>
                </a:tc>
                <a:tc>
                  <a:txBody>
                    <a:bodyPr/>
                    <a:lstStyle/>
                    <a:p>
                      <a:pPr rtl="1"/>
                      <a:r>
                        <a:rPr lang="ar-SA" dirty="0" smtClean="0"/>
                        <a:t>----------------</a:t>
                      </a:r>
                      <a:endParaRPr lang="ar-SA" dirty="0"/>
                    </a:p>
                  </a:txBody>
                  <a:tcPr/>
                </a:tc>
                <a:tc gridSpan="2">
                  <a:txBody>
                    <a:bodyPr/>
                    <a:lstStyle/>
                    <a:p>
                      <a:pPr algn="ctr" rtl="1"/>
                      <a:r>
                        <a:rPr lang="ar-SA" dirty="0" smtClean="0"/>
                        <a:t>---------------</a:t>
                      </a:r>
                      <a:endParaRPr lang="ar-SA" dirty="0"/>
                    </a:p>
                  </a:txBody>
                  <a:tcPr/>
                </a:tc>
                <a:tc hMerge="1">
                  <a:txBody>
                    <a:bodyPr/>
                    <a:lstStyle/>
                    <a:p>
                      <a:pPr rtl="1"/>
                      <a:endParaRPr lang="ar-SA"/>
                    </a:p>
                  </a:txBody>
                  <a:tcPr/>
                </a:tc>
                <a:extLst>
                  <a:ext uri="{0D108BD9-81ED-4DB2-BD59-A6C34878D82A}">
                    <a16:rowId xmlns:a16="http://schemas.microsoft.com/office/drawing/2014/main" val="10006"/>
                  </a:ext>
                </a:extLst>
              </a:tr>
            </a:tbl>
          </a:graphicData>
        </a:graphic>
      </p:graphicFrame>
      <p:sp>
        <p:nvSpPr>
          <p:cNvPr id="6" name="مستطيل 5"/>
          <p:cNvSpPr/>
          <p:nvPr/>
        </p:nvSpPr>
        <p:spPr>
          <a:xfrm>
            <a:off x="0" y="152400"/>
            <a:ext cx="9144000" cy="1815882"/>
          </a:xfrm>
          <a:prstGeom prst="rect">
            <a:avLst/>
          </a:prstGeom>
        </p:spPr>
        <p:txBody>
          <a:bodyPr wrap="square">
            <a:spAutoFit/>
          </a:bodyPr>
          <a:lstStyle/>
          <a:p>
            <a:pPr algn="ctr"/>
            <a:r>
              <a:rPr lang="ar-SA" sz="40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جدول يبين المبادرات ومؤشرات الأداء </a:t>
            </a:r>
          </a:p>
          <a:p>
            <a:pPr algn="ctr"/>
            <a:r>
              <a:rPr lang="ar-SA" sz="3600" dirty="0" smtClean="0">
                <a:solidFill>
                  <a:srgbClr val="17375E"/>
                </a:solidFill>
                <a:cs typeface="DecoType Naskh Variants" pitchFamily="2" charset="-78"/>
              </a:rPr>
              <a:t>للهدف الإستراتيجي الأول</a:t>
            </a:r>
          </a:p>
          <a:p>
            <a:pPr algn="ctr"/>
            <a:r>
              <a:rPr lang="ar-SA" sz="3600" dirty="0" smtClean="0">
                <a:solidFill>
                  <a:srgbClr val="17375E"/>
                </a:solidFill>
                <a:cs typeface="DecoType Naskh Variants" pitchFamily="2" charset="-78"/>
              </a:rPr>
              <a:t> لعمادة التطوير والجودة في جامعة الملك سعود</a:t>
            </a:r>
          </a:p>
        </p:txBody>
      </p:sp>
    </p:spTree>
    <p:extLst>
      <p:ext uri="{BB962C8B-B14F-4D97-AF65-F5344CB8AC3E}">
        <p14:creationId xmlns:p14="http://schemas.microsoft.com/office/powerpoint/2010/main" val="363065040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nvGraphicFramePr>
        <p:xfrm>
          <a:off x="152403" y="533400"/>
          <a:ext cx="8839196" cy="5415280"/>
        </p:xfrm>
        <a:graphic>
          <a:graphicData uri="http://schemas.openxmlformats.org/drawingml/2006/table">
            <a:tbl>
              <a:tblPr rtl="1" firstRow="1" bandRow="1">
                <a:tableStyleId>{5C22544A-7EE6-4342-B048-85BDC9FD1C3A}</a:tableStyleId>
              </a:tblPr>
              <a:tblGrid>
                <a:gridCol w="1575325">
                  <a:extLst>
                    <a:ext uri="{9D8B030D-6E8A-4147-A177-3AD203B41FA5}">
                      <a16:colId xmlns:a16="http://schemas.microsoft.com/office/drawing/2014/main" val="20000"/>
                    </a:ext>
                  </a:extLst>
                </a:gridCol>
                <a:gridCol w="791954">
                  <a:extLst>
                    <a:ext uri="{9D8B030D-6E8A-4147-A177-3AD203B41FA5}">
                      <a16:colId xmlns:a16="http://schemas.microsoft.com/office/drawing/2014/main" val="20001"/>
                    </a:ext>
                  </a:extLst>
                </a:gridCol>
                <a:gridCol w="791954">
                  <a:extLst>
                    <a:ext uri="{9D8B030D-6E8A-4147-A177-3AD203B41FA5}">
                      <a16:colId xmlns:a16="http://schemas.microsoft.com/office/drawing/2014/main" val="20002"/>
                    </a:ext>
                  </a:extLst>
                </a:gridCol>
                <a:gridCol w="791954">
                  <a:extLst>
                    <a:ext uri="{9D8B030D-6E8A-4147-A177-3AD203B41FA5}">
                      <a16:colId xmlns:a16="http://schemas.microsoft.com/office/drawing/2014/main" val="20003"/>
                    </a:ext>
                  </a:extLst>
                </a:gridCol>
                <a:gridCol w="791954">
                  <a:extLst>
                    <a:ext uri="{9D8B030D-6E8A-4147-A177-3AD203B41FA5}">
                      <a16:colId xmlns:a16="http://schemas.microsoft.com/office/drawing/2014/main" val="20004"/>
                    </a:ext>
                  </a:extLst>
                </a:gridCol>
                <a:gridCol w="791954">
                  <a:extLst>
                    <a:ext uri="{9D8B030D-6E8A-4147-A177-3AD203B41FA5}">
                      <a16:colId xmlns:a16="http://schemas.microsoft.com/office/drawing/2014/main" val="20005"/>
                    </a:ext>
                  </a:extLst>
                </a:gridCol>
                <a:gridCol w="3304101">
                  <a:extLst>
                    <a:ext uri="{9D8B030D-6E8A-4147-A177-3AD203B41FA5}">
                      <a16:colId xmlns:a16="http://schemas.microsoft.com/office/drawing/2014/main" val="20006"/>
                    </a:ext>
                  </a:extLst>
                </a:gridCol>
              </a:tblGrid>
              <a:tr h="37084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الهدف الإستراتيجي 1 :</a:t>
                      </a:r>
                      <a:r>
                        <a:rPr lang="ar-SA" sz="1600" dirty="0" smtClean="0"/>
                        <a:t>تطوير العمل الإداري لرفع كفاءة الأداء وزيادة الإنتاجية في الوحدات الإدارية المختلفة بالجامعة.</a:t>
                      </a:r>
                      <a:endParaRPr lang="en-US" sz="1100" dirty="0" smtClean="0">
                        <a:solidFill>
                          <a:srgbClr val="FFFF00"/>
                        </a:solidFill>
                        <a:latin typeface="Times New Roman"/>
                        <a:ea typeface="Times New Roman"/>
                        <a:cs typeface="Arial"/>
                      </a:endParaRPr>
                    </a:p>
                  </a:txBody>
                  <a:tcPr anchor="ctr"/>
                </a:tc>
                <a:tc hMerge="1">
                  <a:txBody>
                    <a:bodyPr/>
                    <a:lstStyle/>
                    <a:p>
                      <a:pPr algn="ctr" rtl="1"/>
                      <a:endParaRPr lang="ar-SA" dirty="0"/>
                    </a:p>
                  </a:txBody>
                  <a:tcPr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dirty="0"/>
                    </a:p>
                  </a:txBody>
                  <a:tcPr anchor="ctr"/>
                </a:tc>
                <a:extLst>
                  <a:ext uri="{0D108BD9-81ED-4DB2-BD59-A6C34878D82A}">
                    <a16:rowId xmlns:a16="http://schemas.microsoft.com/office/drawing/2014/main" val="10000"/>
                  </a:ext>
                </a:extLst>
              </a:tr>
              <a:tr h="37084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1800" dirty="0" smtClean="0"/>
                        <a:t>المبادرة 1</a:t>
                      </a:r>
                      <a:r>
                        <a:rPr lang="ar-SA" sz="1800" dirty="0" smtClean="0"/>
                        <a:t>.</a:t>
                      </a:r>
                      <a:r>
                        <a:rPr lang="ar-JO" sz="1800" dirty="0" smtClean="0"/>
                        <a:t>1:</a:t>
                      </a:r>
                      <a:r>
                        <a:rPr lang="ar-SA" sz="1800" dirty="0" smtClean="0"/>
                        <a:t> العمل على تطوير العملية الإدارية في مختلف وحدات الجامعة بما يمكن أن يساعد في رفع كفاءة الأداء وزيادة إنتاجية الأقسام والإدارات في الجامعة </a:t>
                      </a:r>
                      <a:endParaRPr lang="en-US" sz="1100" b="1" dirty="0" smtClean="0">
                        <a:solidFill>
                          <a:schemeClr val="accent2">
                            <a:lumMod val="75000"/>
                          </a:schemeClr>
                        </a:solidFill>
                        <a:latin typeface="Times New Roman"/>
                        <a:ea typeface="Times New Roman"/>
                        <a:cs typeface="Arial"/>
                      </a:endParaRPr>
                    </a:p>
                  </a:txBody>
                  <a:tcPr anchor="ctr"/>
                </a:tc>
                <a:tc hMerge="1">
                  <a:txBody>
                    <a:bodyPr/>
                    <a:lstStyle/>
                    <a:p>
                      <a:pPr algn="ctr" rtl="1"/>
                      <a:endParaRPr lang="ar-SA" dirty="0"/>
                    </a:p>
                  </a:txBody>
                  <a:tcPr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dirty="0"/>
                    </a:p>
                  </a:txBody>
                  <a:tcPr anchor="ctr"/>
                </a:tc>
                <a:extLst>
                  <a:ext uri="{0D108BD9-81ED-4DB2-BD59-A6C34878D82A}">
                    <a16:rowId xmlns:a16="http://schemas.microsoft.com/office/drawing/2014/main" val="10001"/>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smtClean="0">
                          <a:latin typeface="Times New Roman"/>
                          <a:ea typeface="Times New Roman"/>
                          <a:cs typeface="+mn-cs"/>
                        </a:rPr>
                        <a:t>المشاريع  (</a:t>
                      </a:r>
                      <a:r>
                        <a:rPr lang="en-US" sz="1800" dirty="0" smtClean="0">
                          <a:latin typeface="Arial"/>
                          <a:ea typeface="Times New Roman"/>
                          <a:cs typeface="Arial"/>
                        </a:rPr>
                        <a:t>(Action plan</a:t>
                      </a:r>
                      <a:endParaRPr lang="en-US" sz="2000" dirty="0" smtClean="0">
                        <a:latin typeface="Times New Roman"/>
                        <a:ea typeface="Times New Roman"/>
                        <a:cs typeface="Arial"/>
                      </a:endParaRPr>
                    </a:p>
                  </a:txBody>
                  <a:tcPr anchor="ctr"/>
                </a:tc>
                <a:tc>
                  <a:txBody>
                    <a:bodyPr/>
                    <a:lstStyle/>
                    <a:p>
                      <a:pPr algn="ctr" rtl="1"/>
                      <a:r>
                        <a:rPr lang="ar-SA" dirty="0" smtClean="0"/>
                        <a:t>2009</a:t>
                      </a:r>
                      <a:endParaRPr lang="ar-SA" dirty="0"/>
                    </a:p>
                  </a:txBody>
                  <a:tcPr anchor="ctr"/>
                </a:tc>
                <a:tc>
                  <a:txBody>
                    <a:bodyPr/>
                    <a:lstStyle/>
                    <a:p>
                      <a:pPr algn="ctr" rtl="1"/>
                      <a:r>
                        <a:rPr lang="ar-SA" dirty="0" smtClean="0"/>
                        <a:t>2010</a:t>
                      </a:r>
                      <a:endParaRPr lang="ar-SA" dirty="0"/>
                    </a:p>
                  </a:txBody>
                  <a:tcPr anchor="ctr"/>
                </a:tc>
                <a:tc>
                  <a:txBody>
                    <a:bodyPr/>
                    <a:lstStyle/>
                    <a:p>
                      <a:pPr algn="ctr" rtl="1"/>
                      <a:r>
                        <a:rPr lang="ar-SA" dirty="0" smtClean="0"/>
                        <a:t>2011</a:t>
                      </a:r>
                      <a:endParaRPr lang="ar-SA" dirty="0"/>
                    </a:p>
                  </a:txBody>
                  <a:tcPr anchor="ctr"/>
                </a:tc>
                <a:tc>
                  <a:txBody>
                    <a:bodyPr/>
                    <a:lstStyle/>
                    <a:p>
                      <a:pPr algn="ctr" rtl="1"/>
                      <a:r>
                        <a:rPr lang="ar-SA" dirty="0" smtClean="0"/>
                        <a:t>2012</a:t>
                      </a:r>
                      <a:endParaRPr lang="ar-SA" dirty="0"/>
                    </a:p>
                  </a:txBody>
                  <a:tcPr anchor="ctr"/>
                </a:tc>
                <a:tc>
                  <a:txBody>
                    <a:bodyPr/>
                    <a:lstStyle/>
                    <a:p>
                      <a:pPr algn="ctr" rtl="1"/>
                      <a:r>
                        <a:rPr lang="ar-SA" dirty="0" smtClean="0"/>
                        <a:t>2013</a:t>
                      </a:r>
                      <a:endParaRPr lang="ar-SA"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1800" dirty="0" smtClean="0">
                          <a:latin typeface="Times New Roman"/>
                          <a:ea typeface="Times New Roman"/>
                          <a:cs typeface="+mn-cs"/>
                        </a:rPr>
                        <a:t>مؤشرات الأداء </a:t>
                      </a:r>
                      <a:r>
                        <a:rPr lang="en-US" sz="1800" dirty="0" smtClean="0">
                          <a:latin typeface="Arial"/>
                          <a:ea typeface="Times New Roman"/>
                          <a:cs typeface="Arial"/>
                        </a:rPr>
                        <a:t>KPI's</a:t>
                      </a:r>
                      <a:endParaRPr lang="en-US" sz="2000" dirty="0" smtClean="0">
                        <a:latin typeface="Times New Roman"/>
                        <a:ea typeface="Times New Roman"/>
                        <a:cs typeface="Arial"/>
                      </a:endParaRPr>
                    </a:p>
                  </a:txBody>
                  <a:tcPr anchor="ctr"/>
                </a:tc>
                <a:extLst>
                  <a:ext uri="{0D108BD9-81ED-4DB2-BD59-A6C34878D82A}">
                    <a16:rowId xmlns:a16="http://schemas.microsoft.com/office/drawing/2014/main" val="10002"/>
                  </a:ext>
                </a:extLst>
              </a:tr>
              <a:tr h="1691640">
                <a:tc rowSpan="2">
                  <a:txBody>
                    <a:bodyPr/>
                    <a:lstStyle/>
                    <a:p>
                      <a:pPr marL="0" marR="0" algn="ctr" rtl="1">
                        <a:spcBef>
                          <a:spcPts val="0"/>
                        </a:spcBef>
                        <a:spcAft>
                          <a:spcPts val="0"/>
                        </a:spcAft>
                      </a:pPr>
                      <a:r>
                        <a:rPr lang="ar-SA" sz="1800" dirty="0" smtClean="0">
                          <a:latin typeface="Times New Roman"/>
                          <a:ea typeface="Times New Roman"/>
                          <a:cs typeface="AL-Mohanad"/>
                        </a:rPr>
                        <a:t>1.1.1</a:t>
                      </a:r>
                      <a:r>
                        <a:rPr lang="ar-SA" sz="1600" dirty="0" smtClean="0">
                          <a:latin typeface="Times New Roman"/>
                          <a:ea typeface="Times New Roman"/>
                          <a:cs typeface="AL-Mohanad"/>
                        </a:rPr>
                        <a:t>:</a:t>
                      </a:r>
                      <a:r>
                        <a:rPr lang="ar-SA" sz="1400" dirty="0" smtClean="0">
                          <a:latin typeface="Times New Roman"/>
                          <a:ea typeface="Times New Roman"/>
                          <a:cs typeface="AL-Mohanad"/>
                        </a:rPr>
                        <a:t> مشروع تطبيق نظام الجودة </a:t>
                      </a:r>
                      <a:r>
                        <a:rPr lang="en-US" sz="1200" dirty="0" smtClean="0">
                          <a:latin typeface="Times New Roman"/>
                          <a:ea typeface="Times New Roman"/>
                          <a:cs typeface="AL-Mohanad"/>
                        </a:rPr>
                        <a:t>ISO (9001 : 2008)</a:t>
                      </a:r>
                      <a:endParaRPr lang="en-US" sz="1400" dirty="0" smtClean="0">
                        <a:latin typeface="Times New Roman"/>
                        <a:ea typeface="Times New Roman"/>
                        <a:cs typeface="Arial"/>
                      </a:endParaRPr>
                    </a:p>
                    <a:p>
                      <a:pPr marL="0" marR="0" algn="ctr" rtl="1">
                        <a:spcBef>
                          <a:spcPts val="0"/>
                        </a:spcBef>
                        <a:spcAft>
                          <a:spcPts val="0"/>
                        </a:spcAft>
                      </a:pPr>
                      <a:r>
                        <a:rPr lang="ar-SA" sz="1400" cap="all" dirty="0" smtClean="0">
                          <a:latin typeface="Arial"/>
                          <a:ea typeface="Times New Roman"/>
                          <a:cs typeface="AL-Mohanad"/>
                        </a:rPr>
                        <a:t>     يسعى مشروع تطبيق نظام الجودة (</a:t>
                      </a:r>
                      <a:r>
                        <a:rPr lang="en-US" sz="1400" dirty="0" smtClean="0">
                          <a:latin typeface="Times New Roman"/>
                          <a:ea typeface="Times New Roman"/>
                          <a:cs typeface="AL-Mohanad"/>
                        </a:rPr>
                        <a:t>ISO(9001:2008</a:t>
                      </a:r>
                      <a:r>
                        <a:rPr lang="ar-SA" sz="1400" cap="all" dirty="0" smtClean="0">
                          <a:latin typeface="Arial"/>
                          <a:ea typeface="Times New Roman"/>
                          <a:cs typeface="AL-Mohanad"/>
                        </a:rPr>
                        <a:t> إلى رفع مستوى الأداء الإداري في مختلف إدارات ووحدات الجامعة بما يضمن تحسن العملية الإدارية التي يمكن أن تنعكس إيجاباً على بقية عمليات الأداء في الجامعة</a:t>
                      </a:r>
                      <a:endParaRPr lang="en-US" sz="1400" dirty="0" smtClean="0">
                        <a:latin typeface="Times New Roman"/>
                        <a:ea typeface="Times New Roman"/>
                        <a:cs typeface="Arial"/>
                      </a:endParaRPr>
                    </a:p>
                    <a:p>
                      <a:pPr algn="ctr" rtl="1"/>
                      <a:endParaRPr lang="ar-SA" dirty="0"/>
                    </a:p>
                  </a:txBody>
                  <a:tcPr/>
                </a:tc>
                <a:tc>
                  <a:txBody>
                    <a:bodyPr/>
                    <a:lstStyle/>
                    <a:p>
                      <a:pPr algn="ctr" rtl="1"/>
                      <a:r>
                        <a:rPr lang="ar-SA" dirty="0" smtClean="0"/>
                        <a:t>10 وحدات</a:t>
                      </a:r>
                      <a:endParaRPr lang="ar-SA" dirty="0"/>
                    </a:p>
                  </a:txBody>
                  <a:tcPr/>
                </a:tc>
                <a:tc>
                  <a:txBody>
                    <a:bodyPr/>
                    <a:lstStyle/>
                    <a:p>
                      <a:pPr algn="ctr" rtl="1"/>
                      <a:r>
                        <a:rPr lang="ar-SA" dirty="0" smtClean="0"/>
                        <a:t>10 وحدات</a:t>
                      </a:r>
                      <a:endParaRPr lang="ar-SA" dirty="0"/>
                    </a:p>
                  </a:txBody>
                  <a:tcPr/>
                </a:tc>
                <a:tc>
                  <a:txBody>
                    <a:bodyPr/>
                    <a:lstStyle/>
                    <a:p>
                      <a:pPr algn="ctr" rtl="1"/>
                      <a:r>
                        <a:rPr lang="ar-SA" dirty="0" smtClean="0"/>
                        <a:t>10 وحدات</a:t>
                      </a:r>
                      <a:endParaRPr lang="ar-SA" dirty="0"/>
                    </a:p>
                  </a:txBody>
                  <a:tcPr/>
                </a:tc>
                <a:tc>
                  <a:txBody>
                    <a:bodyPr/>
                    <a:lstStyle/>
                    <a:p>
                      <a:pPr algn="ctr" rtl="1"/>
                      <a:r>
                        <a:rPr lang="ar-SA" dirty="0" smtClean="0"/>
                        <a:t>10 وحدات</a:t>
                      </a:r>
                      <a:endParaRPr lang="ar-SA" dirty="0"/>
                    </a:p>
                  </a:txBody>
                  <a:tcPr/>
                </a:tc>
                <a:tc>
                  <a:txBody>
                    <a:bodyPr/>
                    <a:lstStyle/>
                    <a:p>
                      <a:pPr algn="ctr" rtl="1"/>
                      <a:r>
                        <a:rPr lang="ar-SA" dirty="0" smtClean="0"/>
                        <a:t>10 وحدات</a:t>
                      </a:r>
                      <a:endParaRPr lang="ar-SA" dirty="0"/>
                    </a:p>
                  </a:txBody>
                  <a:tcPr/>
                </a:tc>
                <a:tc rowSpan="2">
                  <a:txBody>
                    <a:bodyPr/>
                    <a:lstStyle/>
                    <a:p>
                      <a:pPr algn="just" rtl="1"/>
                      <a:r>
                        <a:rPr lang="ar-SA" sz="1800" dirty="0" smtClean="0">
                          <a:latin typeface="+mn-lt"/>
                          <a:ea typeface="Times New Roman"/>
                          <a:cs typeface="AL-Mohanad"/>
                        </a:rPr>
                        <a:t>1-عدد الوحدات التي حصلت على شهادة الجودة في العام.</a:t>
                      </a:r>
                      <a:endParaRPr lang="en-US" sz="1800" dirty="0" smtClean="0">
                        <a:latin typeface="+mn-lt"/>
                        <a:ea typeface="Times New Roman"/>
                        <a:cs typeface="Arial"/>
                      </a:endParaRPr>
                    </a:p>
                    <a:p>
                      <a:pPr algn="just" rtl="1"/>
                      <a:r>
                        <a:rPr lang="ar-SA" sz="1800" b="1" dirty="0" smtClean="0">
                          <a:solidFill>
                            <a:srgbClr val="C00000"/>
                          </a:solidFill>
                          <a:latin typeface="+mn-lt"/>
                          <a:ea typeface="Times New Roman"/>
                          <a:cs typeface="AL-Mohanad"/>
                        </a:rPr>
                        <a:t>2-عدد الوحدات التي تعمل حالياً على  تطبيق </a:t>
                      </a:r>
                      <a:r>
                        <a:rPr lang="ar-SA" sz="1800" b="1" dirty="0" err="1" smtClean="0">
                          <a:solidFill>
                            <a:srgbClr val="C00000"/>
                          </a:solidFill>
                          <a:latin typeface="+mn-lt"/>
                          <a:ea typeface="Times New Roman"/>
                          <a:cs typeface="AL-Mohanad"/>
                        </a:rPr>
                        <a:t>الـ</a:t>
                      </a:r>
                      <a:r>
                        <a:rPr lang="ar-SA" sz="1800" b="1" dirty="0" smtClean="0">
                          <a:solidFill>
                            <a:srgbClr val="C00000"/>
                          </a:solidFill>
                          <a:latin typeface="+mn-lt"/>
                          <a:ea typeface="Times New Roman"/>
                          <a:cs typeface="AL-Mohanad"/>
                        </a:rPr>
                        <a:t> </a:t>
                      </a:r>
                      <a:r>
                        <a:rPr lang="en-US" sz="1800" b="1" dirty="0" smtClean="0">
                          <a:solidFill>
                            <a:srgbClr val="C00000"/>
                          </a:solidFill>
                          <a:latin typeface="+mn-lt"/>
                          <a:ea typeface="Times New Roman"/>
                          <a:cs typeface="AL-Mohanad"/>
                        </a:rPr>
                        <a:t>ISO 9001:2008 </a:t>
                      </a:r>
                      <a:r>
                        <a:rPr lang="ar-SA" sz="1800" b="1" dirty="0" smtClean="0">
                          <a:solidFill>
                            <a:srgbClr val="C00000"/>
                          </a:solidFill>
                          <a:latin typeface="+mn-lt"/>
                          <a:ea typeface="Times New Roman"/>
                          <a:cs typeface="AL-Mohanad"/>
                        </a:rPr>
                        <a:t>.</a:t>
                      </a:r>
                      <a:endParaRPr lang="en-US" sz="1800" b="1" dirty="0" smtClean="0">
                        <a:solidFill>
                          <a:srgbClr val="C00000"/>
                        </a:solidFill>
                        <a:latin typeface="+mn-lt"/>
                        <a:ea typeface="Times New Roman"/>
                        <a:cs typeface="Arial"/>
                      </a:endParaRPr>
                    </a:p>
                    <a:p>
                      <a:pPr algn="just" rtl="1"/>
                      <a:r>
                        <a:rPr lang="ar-SA" sz="1800" dirty="0" smtClean="0">
                          <a:latin typeface="+mn-lt"/>
                          <a:ea typeface="Times New Roman"/>
                          <a:cs typeface="AL-Mohanad"/>
                        </a:rPr>
                        <a:t>3-عدد زيارات الخبراء الداخليين إلى وحدات الجامعة.</a:t>
                      </a:r>
                      <a:endParaRPr lang="en-US" sz="1800" dirty="0" smtClean="0">
                        <a:latin typeface="+mn-lt"/>
                        <a:ea typeface="Times New Roman"/>
                        <a:cs typeface="Arial"/>
                      </a:endParaRPr>
                    </a:p>
                    <a:p>
                      <a:pPr marL="0" marR="0" algn="just" rtl="1">
                        <a:spcBef>
                          <a:spcPts val="0"/>
                        </a:spcBef>
                        <a:spcAft>
                          <a:spcPts val="0"/>
                        </a:spcAft>
                      </a:pPr>
                      <a:r>
                        <a:rPr lang="ar-SA" sz="1800" dirty="0" smtClean="0">
                          <a:latin typeface="Times New Roman"/>
                          <a:ea typeface="Times New Roman"/>
                          <a:cs typeface="AL-Mohanad"/>
                        </a:rPr>
                        <a:t>4-عدد زيارات الخبراء الخارجيين إلى وحدات الجامعة.</a:t>
                      </a:r>
                      <a:endParaRPr lang="en-US" sz="2000" dirty="0" smtClean="0">
                        <a:latin typeface="Times New Roman"/>
                        <a:ea typeface="Times New Roman"/>
                        <a:cs typeface="Arial"/>
                      </a:endParaRPr>
                    </a:p>
                    <a:p>
                      <a:pPr marL="0" marR="0" algn="just" rtl="1">
                        <a:spcBef>
                          <a:spcPts val="0"/>
                        </a:spcBef>
                        <a:spcAft>
                          <a:spcPts val="0"/>
                        </a:spcAft>
                      </a:pPr>
                      <a:r>
                        <a:rPr lang="ar-SA" sz="1800" dirty="0" smtClean="0">
                          <a:latin typeface="Times New Roman"/>
                          <a:ea typeface="Times New Roman"/>
                          <a:cs typeface="AL-Mohanad"/>
                        </a:rPr>
                        <a:t>5-العدد الفعلي للوحدات التي حصلت على شهادات </a:t>
                      </a:r>
                      <a:r>
                        <a:rPr lang="ar-SA" sz="1800" dirty="0" err="1" smtClean="0">
                          <a:latin typeface="Times New Roman"/>
                          <a:ea typeface="Times New Roman"/>
                          <a:cs typeface="AL-Mohanad"/>
                        </a:rPr>
                        <a:t>الـ</a:t>
                      </a:r>
                      <a:r>
                        <a:rPr lang="en-US" sz="1800" dirty="0" smtClean="0">
                          <a:latin typeface="+mn-lt"/>
                          <a:ea typeface="Times New Roman"/>
                          <a:cs typeface="AL-Mohanad"/>
                        </a:rPr>
                        <a:t>ISO 9001:2008  </a:t>
                      </a:r>
                      <a:r>
                        <a:rPr lang="ar-SA" sz="1800" dirty="0" smtClean="0">
                          <a:latin typeface="+mn-lt"/>
                          <a:ea typeface="Times New Roman"/>
                          <a:cs typeface="AL-Mohanad"/>
                        </a:rPr>
                        <a:t> </a:t>
                      </a:r>
                      <a:r>
                        <a:rPr lang="ar-SA" sz="1800" dirty="0" smtClean="0">
                          <a:latin typeface="Times New Roman"/>
                          <a:ea typeface="Times New Roman"/>
                          <a:cs typeface="AL-Mohanad"/>
                        </a:rPr>
                        <a:t>.</a:t>
                      </a:r>
                      <a:endParaRPr lang="en-US" sz="2000" dirty="0" smtClean="0">
                        <a:latin typeface="Times New Roman"/>
                        <a:ea typeface="Times New Roman"/>
                        <a:cs typeface="Arial"/>
                      </a:endParaRPr>
                    </a:p>
                    <a:p>
                      <a:pPr rtl="1"/>
                      <a:endParaRPr lang="ar-SA" dirty="0"/>
                    </a:p>
                  </a:txBody>
                  <a:tcPr/>
                </a:tc>
                <a:extLst>
                  <a:ext uri="{0D108BD9-81ED-4DB2-BD59-A6C34878D82A}">
                    <a16:rowId xmlns:a16="http://schemas.microsoft.com/office/drawing/2014/main" val="10003"/>
                  </a:ext>
                </a:extLst>
              </a:tr>
              <a:tr h="1691640">
                <a:tc vMerge="1">
                  <a:txBody>
                    <a:bodyPr/>
                    <a:lstStyle/>
                    <a:p>
                      <a:pPr rtl="1"/>
                      <a:endParaRPr lang="ar-SA"/>
                    </a:p>
                  </a:txBody>
                  <a:tcPr/>
                </a:tc>
                <a:tc>
                  <a:txBody>
                    <a:bodyPr/>
                    <a:lstStyle/>
                    <a:p>
                      <a:pPr algn="ctr" rtl="1"/>
                      <a:r>
                        <a:rPr lang="en-US" sz="1200" dirty="0" smtClean="0"/>
                        <a:t>300.000 SR</a:t>
                      </a:r>
                      <a:endParaRPr lang="ar-SA" dirty="0"/>
                    </a:p>
                  </a:txBody>
                  <a:tcPr/>
                </a:tc>
                <a:tc>
                  <a:txBody>
                    <a:bodyPr/>
                    <a:lstStyle/>
                    <a:p>
                      <a:pPr algn="ctr" rtl="1"/>
                      <a:r>
                        <a:rPr lang="en-US" sz="1200" smtClean="0"/>
                        <a:t>300.000 SR</a:t>
                      </a:r>
                      <a:endParaRPr lang="ar-SA" dirty="0"/>
                    </a:p>
                  </a:txBody>
                  <a:tcPr/>
                </a:tc>
                <a:tc>
                  <a:txBody>
                    <a:bodyPr/>
                    <a:lstStyle/>
                    <a:p>
                      <a:pPr algn="ctr" rtl="1"/>
                      <a:r>
                        <a:rPr lang="en-US" sz="1200" dirty="0" smtClean="0"/>
                        <a:t>300.000 SR</a:t>
                      </a:r>
                      <a:endParaRPr lang="ar-SA" dirty="0"/>
                    </a:p>
                  </a:txBody>
                  <a:tcPr/>
                </a:tc>
                <a:tc>
                  <a:txBody>
                    <a:bodyPr/>
                    <a:lstStyle/>
                    <a:p>
                      <a:pPr algn="ctr" rtl="1"/>
                      <a:r>
                        <a:rPr lang="en-US" sz="1200" smtClean="0"/>
                        <a:t>300.000 SR</a:t>
                      </a:r>
                      <a:endParaRPr lang="ar-SA" dirty="0"/>
                    </a:p>
                  </a:txBody>
                  <a:tcPr/>
                </a:tc>
                <a:tc>
                  <a:txBody>
                    <a:bodyPr/>
                    <a:lstStyle/>
                    <a:p>
                      <a:pPr algn="ctr" rtl="1"/>
                      <a:r>
                        <a:rPr lang="en-US" sz="1200" dirty="0" smtClean="0"/>
                        <a:t>300.000 SR</a:t>
                      </a:r>
                      <a:endParaRPr lang="ar-SA" dirty="0"/>
                    </a:p>
                  </a:txBody>
                  <a:tcPr/>
                </a:tc>
                <a:tc vMerge="1">
                  <a:txBody>
                    <a:bodyPr/>
                    <a:lstStyle/>
                    <a:p>
                      <a:pPr rtl="1"/>
                      <a:endParaRPr lang="ar-SA"/>
                    </a:p>
                  </a:txBody>
                  <a:tcPr/>
                </a:tc>
                <a:extLst>
                  <a:ext uri="{0D108BD9-81ED-4DB2-BD59-A6C34878D82A}">
                    <a16:rowId xmlns:a16="http://schemas.microsoft.com/office/drawing/2014/main" val="10004"/>
                  </a:ext>
                </a:extLst>
              </a:tr>
              <a:tr h="381000">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857869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nvGraphicFramePr>
        <p:xfrm>
          <a:off x="2133601" y="457214"/>
          <a:ext cx="5257799" cy="6420948"/>
        </p:xfrm>
        <a:graphic>
          <a:graphicData uri="http://schemas.openxmlformats.org/drawingml/2006/table">
            <a:tbl>
              <a:tblPr rtl="1"/>
              <a:tblGrid>
                <a:gridCol w="242276">
                  <a:extLst>
                    <a:ext uri="{9D8B030D-6E8A-4147-A177-3AD203B41FA5}">
                      <a16:colId xmlns:a16="http://schemas.microsoft.com/office/drawing/2014/main" val="20000"/>
                    </a:ext>
                  </a:extLst>
                </a:gridCol>
                <a:gridCol w="1601272">
                  <a:extLst>
                    <a:ext uri="{9D8B030D-6E8A-4147-A177-3AD203B41FA5}">
                      <a16:colId xmlns:a16="http://schemas.microsoft.com/office/drawing/2014/main" val="20001"/>
                    </a:ext>
                  </a:extLst>
                </a:gridCol>
                <a:gridCol w="1747684">
                  <a:extLst>
                    <a:ext uri="{9D8B030D-6E8A-4147-A177-3AD203B41FA5}">
                      <a16:colId xmlns:a16="http://schemas.microsoft.com/office/drawing/2014/main" val="20002"/>
                    </a:ext>
                  </a:extLst>
                </a:gridCol>
                <a:gridCol w="772926">
                  <a:extLst>
                    <a:ext uri="{9D8B030D-6E8A-4147-A177-3AD203B41FA5}">
                      <a16:colId xmlns:a16="http://schemas.microsoft.com/office/drawing/2014/main" val="20003"/>
                    </a:ext>
                  </a:extLst>
                </a:gridCol>
                <a:gridCol w="893641">
                  <a:extLst>
                    <a:ext uri="{9D8B030D-6E8A-4147-A177-3AD203B41FA5}">
                      <a16:colId xmlns:a16="http://schemas.microsoft.com/office/drawing/2014/main" val="20004"/>
                    </a:ext>
                  </a:extLst>
                </a:gridCol>
              </a:tblGrid>
              <a:tr h="185854">
                <a:tc>
                  <a:txBody>
                    <a:bodyPr/>
                    <a:lstStyle/>
                    <a:p>
                      <a:pPr marL="0" marR="0" algn="ctr" rtl="1">
                        <a:lnSpc>
                          <a:spcPct val="115000"/>
                        </a:lnSpc>
                        <a:spcBef>
                          <a:spcPts val="0"/>
                        </a:spcBef>
                        <a:spcAft>
                          <a:spcPts val="0"/>
                        </a:spcAft>
                      </a:pPr>
                      <a:r>
                        <a:rPr lang="ar-SA" sz="800" b="1" dirty="0">
                          <a:latin typeface="Calibri"/>
                          <a:ea typeface="Calibri"/>
                          <a:cs typeface="Traditional Arabic"/>
                        </a:rPr>
                        <a:t>م</a:t>
                      </a:r>
                      <a:r>
                        <a:rPr lang="en-US" sz="800" b="1" dirty="0">
                          <a:latin typeface="Traditional Arabic"/>
                          <a:ea typeface="Calibri"/>
                          <a:cs typeface="Arial"/>
                        </a:rPr>
                        <a:t>.</a:t>
                      </a:r>
                      <a:endParaRPr lang="en-US" sz="600" dirty="0">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latin typeface="Calibri"/>
                          <a:ea typeface="Calibri"/>
                          <a:cs typeface="Traditional Arabic"/>
                        </a:rPr>
                        <a:t>اسم الجهة</a:t>
                      </a:r>
                      <a:endParaRPr lang="en-US" sz="800" b="1">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800" b="1">
                          <a:latin typeface="Calibri"/>
                          <a:ea typeface="Calibri"/>
                          <a:cs typeface="Traditional Arabic"/>
                        </a:rPr>
                        <a:t>تاريخ الحصول على الشهادة أو التوصية بالحصول عليها</a:t>
                      </a:r>
                      <a:endParaRPr lang="en-US" sz="600">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dirty="0" smtClean="0">
                          <a:latin typeface="Calibri"/>
                          <a:ea typeface="Calibri"/>
                          <a:cs typeface="Arial"/>
                        </a:rPr>
                        <a:t>العام</a:t>
                      </a:r>
                      <a:endParaRPr lang="en-US" sz="1000" dirty="0">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kern="1200" dirty="0" smtClean="0">
                          <a:solidFill>
                            <a:schemeClr val="tx1"/>
                          </a:solidFill>
                          <a:latin typeface="Calibri"/>
                          <a:ea typeface="Calibri"/>
                          <a:cs typeface="Arial"/>
                        </a:rPr>
                        <a:t>عدد الجهات </a:t>
                      </a:r>
                      <a:endParaRPr lang="en-US" sz="1000" kern="1200" dirty="0">
                        <a:solidFill>
                          <a:schemeClr val="tx1"/>
                        </a:solidFill>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01</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rgbClr val="C00000"/>
                          </a:solidFill>
                          <a:latin typeface="Calibri"/>
                          <a:ea typeface="Calibri"/>
                          <a:cs typeface="Traditional Arabic"/>
                        </a:rPr>
                        <a:t>وكالة الجامعة للتبادل المعرفي ونقل التقنية </a:t>
                      </a:r>
                      <a:endParaRPr lang="en-US" sz="800" b="1">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rgbClr val="C00000"/>
                          </a:solidFill>
                          <a:latin typeface="Calibri"/>
                          <a:ea typeface="Calibri"/>
                          <a:cs typeface="Traditional Arabic"/>
                        </a:rPr>
                        <a:t>30/01/2009</a:t>
                      </a: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rtl="1">
                        <a:lnSpc>
                          <a:spcPct val="115000"/>
                        </a:lnSpc>
                        <a:spcBef>
                          <a:spcPts val="0"/>
                        </a:spcBef>
                        <a:spcAft>
                          <a:spcPts val="0"/>
                        </a:spcAft>
                      </a:pPr>
                      <a:endParaRPr lang="ar-SA" sz="1200" b="1" dirty="0" smtClean="0">
                        <a:solidFill>
                          <a:srgbClr val="C00000"/>
                        </a:solidFill>
                        <a:latin typeface="Calibri"/>
                        <a:ea typeface="Calibri"/>
                        <a:cs typeface="Arial"/>
                      </a:endParaRPr>
                    </a:p>
                    <a:p>
                      <a:pPr marL="0" marR="0" algn="ctr" rtl="1">
                        <a:lnSpc>
                          <a:spcPct val="115000"/>
                        </a:lnSpc>
                        <a:spcBef>
                          <a:spcPts val="0"/>
                        </a:spcBef>
                        <a:spcAft>
                          <a:spcPts val="0"/>
                        </a:spcAft>
                      </a:pPr>
                      <a:endParaRPr lang="ar-SA" sz="700" b="1" dirty="0" smtClean="0">
                        <a:solidFill>
                          <a:srgbClr val="C00000"/>
                        </a:solidFill>
                        <a:latin typeface="Calibri"/>
                        <a:ea typeface="Calibri"/>
                        <a:cs typeface="Arial"/>
                      </a:endParaRPr>
                    </a:p>
                    <a:p>
                      <a:pPr marL="0" marR="0" algn="ctr" rtl="1">
                        <a:lnSpc>
                          <a:spcPct val="115000"/>
                        </a:lnSpc>
                        <a:spcBef>
                          <a:spcPts val="0"/>
                        </a:spcBef>
                        <a:spcAft>
                          <a:spcPts val="0"/>
                        </a:spcAft>
                      </a:pPr>
                      <a:r>
                        <a:rPr lang="ar-SA" sz="1200" b="1" dirty="0" smtClean="0">
                          <a:solidFill>
                            <a:srgbClr val="C00000"/>
                          </a:solidFill>
                          <a:latin typeface="Calibri"/>
                          <a:ea typeface="Calibri"/>
                          <a:cs typeface="Arial"/>
                        </a:rPr>
                        <a:t>2009</a:t>
                      </a:r>
                      <a:endParaRPr lang="en-US" sz="12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rtl="1">
                        <a:lnSpc>
                          <a:spcPct val="115000"/>
                        </a:lnSpc>
                        <a:spcBef>
                          <a:spcPts val="0"/>
                        </a:spcBef>
                        <a:spcAft>
                          <a:spcPts val="0"/>
                        </a:spcAft>
                      </a:pPr>
                      <a:endParaRPr lang="ar-SA" sz="1200" b="1" dirty="0" smtClean="0">
                        <a:solidFill>
                          <a:srgbClr val="C00000"/>
                        </a:solidFill>
                        <a:latin typeface="Calibri"/>
                        <a:ea typeface="Calibri"/>
                        <a:cs typeface="Arial"/>
                      </a:endParaRPr>
                    </a:p>
                    <a:p>
                      <a:pPr marL="0" marR="0" algn="ctr" rtl="1">
                        <a:lnSpc>
                          <a:spcPct val="115000"/>
                        </a:lnSpc>
                        <a:spcBef>
                          <a:spcPts val="0"/>
                        </a:spcBef>
                        <a:spcAft>
                          <a:spcPts val="0"/>
                        </a:spcAft>
                      </a:pPr>
                      <a:endParaRPr lang="ar-SA" sz="700" b="1" dirty="0" smtClean="0">
                        <a:solidFill>
                          <a:srgbClr val="C00000"/>
                        </a:solidFill>
                        <a:latin typeface="Calibri"/>
                        <a:ea typeface="Calibri"/>
                        <a:cs typeface="Arial"/>
                      </a:endParaRPr>
                    </a:p>
                    <a:p>
                      <a:pPr marL="0" marR="0" algn="ctr" rtl="1">
                        <a:lnSpc>
                          <a:spcPct val="115000"/>
                        </a:lnSpc>
                        <a:spcBef>
                          <a:spcPts val="0"/>
                        </a:spcBef>
                        <a:spcAft>
                          <a:spcPts val="0"/>
                        </a:spcAft>
                      </a:pPr>
                      <a:r>
                        <a:rPr lang="ar-SA" sz="1200" b="1" dirty="0" smtClean="0">
                          <a:solidFill>
                            <a:srgbClr val="C00000"/>
                          </a:solidFill>
                          <a:latin typeface="Calibri"/>
                          <a:ea typeface="Calibri"/>
                          <a:cs typeface="Arial"/>
                        </a:rPr>
                        <a:t>5</a:t>
                      </a:r>
                      <a:endParaRPr lang="en-US" sz="12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02</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rgbClr val="C00000"/>
                          </a:solidFill>
                          <a:latin typeface="Calibri"/>
                          <a:ea typeface="Calibri"/>
                          <a:cs typeface="Traditional Arabic"/>
                        </a:rPr>
                        <a:t>كلية الصيدلة </a:t>
                      </a:r>
                      <a:endParaRPr lang="en-US" sz="800" b="1">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smtClean="0">
                          <a:solidFill>
                            <a:srgbClr val="C00000"/>
                          </a:solidFill>
                          <a:latin typeface="Calibri"/>
                          <a:ea typeface="Calibri"/>
                          <a:cs typeface="Traditional Arabic"/>
                        </a:rPr>
                        <a:t>29/04/2009</a:t>
                      </a:r>
                      <a:endParaRPr lang="en-US" sz="900" b="1" kern="1200" dirty="0">
                        <a:solidFill>
                          <a:srgbClr val="C00000"/>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03</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rgbClr val="C00000"/>
                          </a:solidFill>
                          <a:latin typeface="Calibri"/>
                          <a:ea typeface="Calibri"/>
                          <a:cs typeface="Traditional Arabic"/>
                        </a:rPr>
                        <a:t>كلية الهندسة </a:t>
                      </a:r>
                      <a:endParaRPr lang="en-US" sz="800" b="1">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900" b="1" kern="1200" dirty="0">
                          <a:solidFill>
                            <a:srgbClr val="C00000"/>
                          </a:solidFill>
                          <a:latin typeface="Calibri"/>
                          <a:ea typeface="Calibri"/>
                          <a:cs typeface="Traditional Arabic"/>
                        </a:rPr>
                        <a:t>14/05/2009</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04</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C00000"/>
                          </a:solidFill>
                          <a:latin typeface="Calibri"/>
                          <a:ea typeface="Calibri"/>
                          <a:cs typeface="Traditional Arabic"/>
                        </a:rPr>
                        <a:t>عمادة أعضاء هيئة التدريس وشؤون الموظفين </a:t>
                      </a: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900" b="1" kern="1200" dirty="0">
                          <a:solidFill>
                            <a:srgbClr val="C00000"/>
                          </a:solidFill>
                          <a:latin typeface="Calibri"/>
                          <a:ea typeface="Calibri"/>
                          <a:cs typeface="Traditional Arabic"/>
                        </a:rPr>
                        <a:t>15/09/2009</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05</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C00000"/>
                          </a:solidFill>
                          <a:latin typeface="Calibri"/>
                          <a:ea typeface="Calibri"/>
                          <a:cs typeface="Traditional Arabic"/>
                        </a:rPr>
                        <a:t>كلية الآداب </a:t>
                      </a: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rgbClr val="C00000"/>
                          </a:solidFill>
                          <a:latin typeface="Calibri"/>
                          <a:ea typeface="Calibri"/>
                          <a:cs typeface="Traditional Arabic"/>
                        </a:rPr>
                        <a:t>16/10/2009</a:t>
                      </a: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ar-SA" sz="900" b="1" dirty="0">
                        <a:solidFill>
                          <a:srgbClr val="4F6228"/>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endParaRPr lang="ar-SA" sz="900" b="1" dirty="0">
                        <a:solidFill>
                          <a:srgbClr val="4F6228"/>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endParaRPr lang="ar-SA" sz="900" b="1" dirty="0">
                        <a:solidFill>
                          <a:srgbClr val="4F6228"/>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2622">
                <a:tc>
                  <a:txBody>
                    <a:bodyPr/>
                    <a:lstStyle/>
                    <a:p>
                      <a:pPr marL="0" marR="0" algn="ctr" rtl="1">
                        <a:lnSpc>
                          <a:spcPct val="115000"/>
                        </a:lnSpc>
                        <a:spcBef>
                          <a:spcPts val="0"/>
                        </a:spcBef>
                        <a:spcAft>
                          <a:spcPts val="0"/>
                        </a:spcAft>
                      </a:pPr>
                      <a:r>
                        <a:rPr lang="en-US" sz="700" b="1" dirty="0">
                          <a:solidFill>
                            <a:schemeClr val="accent3">
                              <a:lumMod val="50000"/>
                            </a:schemeClr>
                          </a:solidFill>
                          <a:latin typeface="Traditional Arabic"/>
                          <a:ea typeface="Calibri"/>
                          <a:cs typeface="Arial"/>
                        </a:rPr>
                        <a:t>01</a:t>
                      </a:r>
                      <a:endParaRPr lang="en-US" sz="6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مكتب المدير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04/06/2010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r>
                        <a:rPr lang="ar-SA" sz="1200" b="1" dirty="0" smtClean="0">
                          <a:latin typeface="Calibri"/>
                          <a:ea typeface="Calibri"/>
                          <a:cs typeface="Arial"/>
                        </a:rPr>
                        <a:t>2010</a:t>
                      </a:r>
                      <a:endParaRPr lang="ar-SA" sz="900" b="1" dirty="0" smtClean="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r>
                        <a:rPr lang="ar-SA" sz="1200" b="1" dirty="0" smtClean="0">
                          <a:latin typeface="Calibri"/>
                          <a:ea typeface="Calibri"/>
                          <a:cs typeface="Arial"/>
                        </a:rPr>
                        <a:t>7</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02</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عمادة البحث العلمي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ar-SA" sz="900" b="1" kern="1200" dirty="0" smtClean="0">
                          <a:solidFill>
                            <a:schemeClr val="accent3">
                              <a:lumMod val="50000"/>
                            </a:schemeClr>
                          </a:solidFill>
                          <a:latin typeface="Calibri"/>
                          <a:ea typeface="Calibri"/>
                          <a:cs typeface="Traditional Arabic"/>
                        </a:rPr>
                        <a:t>07</a:t>
                      </a:r>
                      <a:r>
                        <a:rPr lang="en-US" sz="900" b="1" kern="1200" dirty="0" smtClean="0">
                          <a:solidFill>
                            <a:schemeClr val="accent3">
                              <a:lumMod val="50000"/>
                            </a:schemeClr>
                          </a:solidFill>
                          <a:latin typeface="Calibri"/>
                          <a:ea typeface="Calibri"/>
                          <a:cs typeface="Traditional Arabic"/>
                        </a:rPr>
                        <a:t>/02/2010</a:t>
                      </a:r>
                      <a:endParaRPr lang="en-US" sz="900" b="1" kern="1200" dirty="0">
                        <a:solidFill>
                          <a:schemeClr val="accent3">
                            <a:lumMod val="50000"/>
                          </a:schemeClr>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03</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كلية التربية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31/03/2010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04</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مركز الشباب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11/03/2010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05</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كلية الزراعة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09/06/2010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06</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كلية طب الأسنان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11/08/2010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07</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وكالة الجامعة للدراسات العليا والبحث العلمي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10/12/2010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ar-SA" sz="900" b="1" dirty="0">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endParaRPr lang="ar-SA" sz="900" b="1" dirty="0">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endParaRPr lang="ar-SA" sz="900" b="1" dirty="0">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2622">
                <a:tc>
                  <a:txBody>
                    <a:bodyPr/>
                    <a:lstStyle/>
                    <a:p>
                      <a:pPr marL="0" marR="0" algn="ctr" rtl="1">
                        <a:lnSpc>
                          <a:spcPct val="115000"/>
                        </a:lnSpc>
                        <a:spcBef>
                          <a:spcPts val="0"/>
                        </a:spcBef>
                        <a:spcAft>
                          <a:spcPts val="0"/>
                        </a:spcAft>
                      </a:pPr>
                      <a:r>
                        <a:rPr lang="en-US" sz="700" dirty="0">
                          <a:solidFill>
                            <a:schemeClr val="accent4">
                              <a:lumMod val="50000"/>
                            </a:schemeClr>
                          </a:solidFill>
                          <a:latin typeface="Traditional Arabic"/>
                          <a:ea typeface="Calibri"/>
                          <a:cs typeface="Arial"/>
                        </a:rPr>
                        <a:t>01</a:t>
                      </a:r>
                      <a:endParaRPr lang="en-US" sz="600"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chemeClr val="accent4">
                              <a:lumMod val="50000"/>
                            </a:schemeClr>
                          </a:solidFill>
                          <a:latin typeface="Calibri"/>
                          <a:ea typeface="Calibri"/>
                          <a:cs typeface="Traditional Arabic"/>
                        </a:rPr>
                        <a:t>عمادة تطوير المهارات </a:t>
                      </a:r>
                      <a:endParaRPr lang="en-US" sz="800" b="1">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4">
                              <a:lumMod val="50000"/>
                            </a:schemeClr>
                          </a:solidFill>
                          <a:latin typeface="Calibri"/>
                          <a:ea typeface="Calibri"/>
                          <a:cs typeface="Traditional Arabic"/>
                        </a:rPr>
                        <a:t>07/02/2011</a:t>
                      </a:r>
                      <a:endParaRPr lang="en-US" sz="800" b="1"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200" b="1" dirty="0" smtClean="0">
                          <a:latin typeface="Calibri"/>
                          <a:ea typeface="Calibri"/>
                          <a:cs typeface="Arial"/>
                        </a:rPr>
                        <a:t>2011</a:t>
                      </a:r>
                      <a:endParaRPr lang="en-US" sz="12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200" b="1" dirty="0" smtClean="0">
                          <a:latin typeface="Calibri"/>
                          <a:ea typeface="Calibri"/>
                          <a:cs typeface="Arial"/>
                        </a:rPr>
                        <a:t>2</a:t>
                      </a:r>
                      <a:endParaRPr lang="en-US" sz="12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2622">
                <a:tc>
                  <a:txBody>
                    <a:bodyPr/>
                    <a:lstStyle/>
                    <a:p>
                      <a:pPr marL="0" marR="0" algn="ctr" rtl="1">
                        <a:lnSpc>
                          <a:spcPct val="115000"/>
                        </a:lnSpc>
                        <a:spcBef>
                          <a:spcPts val="0"/>
                        </a:spcBef>
                        <a:spcAft>
                          <a:spcPts val="0"/>
                        </a:spcAft>
                      </a:pPr>
                      <a:r>
                        <a:rPr lang="en-US" sz="700" dirty="0">
                          <a:solidFill>
                            <a:schemeClr val="accent4">
                              <a:lumMod val="50000"/>
                            </a:schemeClr>
                          </a:solidFill>
                          <a:latin typeface="Traditional Arabic"/>
                          <a:ea typeface="Calibri"/>
                          <a:cs typeface="Arial"/>
                        </a:rPr>
                        <a:t>02</a:t>
                      </a:r>
                      <a:endParaRPr lang="en-US" sz="600"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4">
                              <a:lumMod val="50000"/>
                            </a:schemeClr>
                          </a:solidFill>
                          <a:latin typeface="Calibri"/>
                          <a:ea typeface="Calibri"/>
                          <a:cs typeface="Traditional Arabic"/>
                        </a:rPr>
                        <a:t>عمادة الجودة </a:t>
                      </a:r>
                      <a:endParaRPr lang="en-US" sz="800" b="1"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4">
                              <a:lumMod val="50000"/>
                            </a:schemeClr>
                          </a:solidFill>
                          <a:latin typeface="Calibri"/>
                          <a:ea typeface="Calibri"/>
                          <a:cs typeface="Traditional Arabic"/>
                        </a:rPr>
                        <a:t>29/01/2011</a:t>
                      </a:r>
                      <a:endParaRPr lang="en-US" sz="800" b="1"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2622">
                <a:tc>
                  <a:txBody>
                    <a:bodyPr/>
                    <a:lstStyle/>
                    <a:p>
                      <a:pPr marL="0" marR="0" algn="ctr" rtl="1">
                        <a:lnSpc>
                          <a:spcPct val="115000"/>
                        </a:lnSpc>
                        <a:spcBef>
                          <a:spcPts val="0"/>
                        </a:spcBef>
                        <a:spcAft>
                          <a:spcPts val="0"/>
                        </a:spcAft>
                      </a:pPr>
                      <a:r>
                        <a:rPr lang="en-US" sz="700" b="1" dirty="0">
                          <a:solidFill>
                            <a:schemeClr val="accent6">
                              <a:lumMod val="50000"/>
                            </a:schemeClr>
                          </a:solidFill>
                          <a:latin typeface="Traditional Arabic"/>
                          <a:ea typeface="Calibri"/>
                          <a:cs typeface="Arial"/>
                        </a:rPr>
                        <a:t>01</a:t>
                      </a:r>
                      <a:endParaRPr lang="en-US" sz="6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chemeClr val="accent6">
                              <a:lumMod val="50000"/>
                            </a:schemeClr>
                          </a:solidFill>
                          <a:latin typeface="Calibri"/>
                          <a:ea typeface="Calibri"/>
                          <a:cs typeface="Traditional Arabic"/>
                        </a:rPr>
                        <a:t>إدارة النشر العلمي و المطابع </a:t>
                      </a:r>
                      <a:endParaRPr lang="en-US" sz="800" b="1">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05/03/2012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rtl="0">
                        <a:lnSpc>
                          <a:spcPct val="115000"/>
                        </a:lnSpc>
                        <a:spcBef>
                          <a:spcPts val="0"/>
                        </a:spcBef>
                        <a:spcAft>
                          <a:spcPts val="0"/>
                        </a:spcAft>
                      </a:pPr>
                      <a:endParaRPr lang="en-US" sz="1200" b="1" dirty="0" smtClean="0">
                        <a:solidFill>
                          <a:schemeClr val="accent6">
                            <a:lumMod val="50000"/>
                          </a:schemeClr>
                        </a:solidFill>
                        <a:latin typeface="Calibri"/>
                        <a:ea typeface="Calibri"/>
                        <a:cs typeface="Arial"/>
                      </a:endParaRPr>
                    </a:p>
                    <a:p>
                      <a:pPr marL="0" marR="0" algn="ctr" rtl="0">
                        <a:lnSpc>
                          <a:spcPct val="115000"/>
                        </a:lnSpc>
                        <a:spcBef>
                          <a:spcPts val="0"/>
                        </a:spcBef>
                        <a:spcAft>
                          <a:spcPts val="0"/>
                        </a:spcAft>
                      </a:pPr>
                      <a:r>
                        <a:rPr lang="ar-SA" sz="1200" b="1" dirty="0" smtClean="0">
                          <a:solidFill>
                            <a:schemeClr val="accent6">
                              <a:lumMod val="50000"/>
                            </a:schemeClr>
                          </a:solidFill>
                          <a:latin typeface="Calibri"/>
                          <a:ea typeface="Calibri"/>
                          <a:cs typeface="Arial"/>
                        </a:rPr>
                        <a:t>2012</a:t>
                      </a:r>
                      <a:endParaRPr lang="en-US" sz="1200" b="1" dirty="0" smtClean="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rtl="0">
                        <a:lnSpc>
                          <a:spcPct val="115000"/>
                        </a:lnSpc>
                        <a:spcBef>
                          <a:spcPts val="0"/>
                        </a:spcBef>
                        <a:spcAft>
                          <a:spcPts val="0"/>
                        </a:spcAft>
                      </a:pPr>
                      <a:endParaRPr lang="en-US" sz="1200" b="1" dirty="0" smtClean="0">
                        <a:solidFill>
                          <a:schemeClr val="accent6">
                            <a:lumMod val="50000"/>
                          </a:schemeClr>
                        </a:solidFill>
                        <a:latin typeface="Calibri"/>
                        <a:ea typeface="Calibri"/>
                        <a:cs typeface="Arial"/>
                      </a:endParaRPr>
                    </a:p>
                    <a:p>
                      <a:pPr marL="0" marR="0" algn="ctr" rtl="0">
                        <a:lnSpc>
                          <a:spcPct val="115000"/>
                        </a:lnSpc>
                        <a:spcBef>
                          <a:spcPts val="0"/>
                        </a:spcBef>
                        <a:spcAft>
                          <a:spcPts val="0"/>
                        </a:spcAft>
                      </a:pPr>
                      <a:r>
                        <a:rPr lang="en-US" sz="1200" b="1" dirty="0" smtClean="0">
                          <a:solidFill>
                            <a:schemeClr val="accent6">
                              <a:lumMod val="50000"/>
                            </a:schemeClr>
                          </a:solidFill>
                          <a:latin typeface="Calibri"/>
                          <a:ea typeface="Calibri"/>
                          <a:cs typeface="Arial"/>
                        </a:rPr>
                        <a:t>5</a:t>
                      </a:r>
                      <a:endParaRPr lang="en-US" sz="12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2622">
                <a:tc>
                  <a:txBody>
                    <a:bodyPr/>
                    <a:lstStyle/>
                    <a:p>
                      <a:pPr marL="0" marR="0" algn="ctr" rtl="1">
                        <a:lnSpc>
                          <a:spcPct val="115000"/>
                        </a:lnSpc>
                        <a:spcBef>
                          <a:spcPts val="0"/>
                        </a:spcBef>
                        <a:spcAft>
                          <a:spcPts val="0"/>
                        </a:spcAft>
                      </a:pPr>
                      <a:r>
                        <a:rPr lang="en-US" sz="700" b="1" dirty="0">
                          <a:solidFill>
                            <a:schemeClr val="accent6">
                              <a:lumMod val="50000"/>
                            </a:schemeClr>
                          </a:solidFill>
                          <a:latin typeface="Traditional Arabic"/>
                          <a:ea typeface="Calibri"/>
                          <a:cs typeface="Arial"/>
                        </a:rPr>
                        <a:t>02</a:t>
                      </a:r>
                      <a:endParaRPr lang="en-US" sz="6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chemeClr val="accent6">
                              <a:lumMod val="50000"/>
                            </a:schemeClr>
                          </a:solidFill>
                          <a:latin typeface="Calibri"/>
                          <a:ea typeface="Calibri"/>
                          <a:cs typeface="Traditional Arabic"/>
                        </a:rPr>
                        <a:t>كلية المجتمع </a:t>
                      </a:r>
                      <a:endParaRPr lang="en-US" sz="800" b="1">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07/03/2012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2622">
                <a:tc>
                  <a:txBody>
                    <a:bodyPr/>
                    <a:lstStyle/>
                    <a:p>
                      <a:pPr marL="0" marR="0" algn="ctr" rtl="1">
                        <a:lnSpc>
                          <a:spcPct val="115000"/>
                        </a:lnSpc>
                        <a:spcBef>
                          <a:spcPts val="0"/>
                        </a:spcBef>
                        <a:spcAft>
                          <a:spcPts val="0"/>
                        </a:spcAft>
                      </a:pPr>
                      <a:r>
                        <a:rPr lang="en-US" sz="700" b="1" dirty="0">
                          <a:solidFill>
                            <a:schemeClr val="accent6">
                              <a:lumMod val="50000"/>
                            </a:schemeClr>
                          </a:solidFill>
                          <a:latin typeface="Traditional Arabic"/>
                          <a:ea typeface="Calibri"/>
                          <a:cs typeface="Arial"/>
                        </a:rPr>
                        <a:t>03</a:t>
                      </a:r>
                      <a:endParaRPr lang="en-US" sz="6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6">
                              <a:lumMod val="50000"/>
                            </a:schemeClr>
                          </a:solidFill>
                          <a:latin typeface="Calibri"/>
                          <a:ea typeface="Calibri"/>
                          <a:cs typeface="Traditional Arabic"/>
                        </a:rPr>
                        <a:t>كلية العمارة والتخطيط </a:t>
                      </a: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13/03/2012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62622">
                <a:tc>
                  <a:txBody>
                    <a:bodyPr/>
                    <a:lstStyle/>
                    <a:p>
                      <a:pPr marL="0" marR="0" algn="ctr" rtl="1">
                        <a:lnSpc>
                          <a:spcPct val="115000"/>
                        </a:lnSpc>
                        <a:spcBef>
                          <a:spcPts val="0"/>
                        </a:spcBef>
                        <a:spcAft>
                          <a:spcPts val="0"/>
                        </a:spcAft>
                      </a:pPr>
                      <a:r>
                        <a:rPr lang="en-US" sz="700" b="1" dirty="0">
                          <a:solidFill>
                            <a:schemeClr val="accent6">
                              <a:lumMod val="50000"/>
                            </a:schemeClr>
                          </a:solidFill>
                          <a:latin typeface="Traditional Arabic"/>
                          <a:ea typeface="Calibri"/>
                          <a:cs typeface="Arial"/>
                        </a:rPr>
                        <a:t>04</a:t>
                      </a:r>
                      <a:endParaRPr lang="en-US" sz="6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smtClean="0">
                          <a:solidFill>
                            <a:schemeClr val="accent6">
                              <a:lumMod val="50000"/>
                            </a:schemeClr>
                          </a:solidFill>
                          <a:latin typeface="Calibri"/>
                          <a:ea typeface="Calibri"/>
                          <a:cs typeface="Traditional Arabic"/>
                        </a:rPr>
                        <a:t>مركز </a:t>
                      </a:r>
                      <a:r>
                        <a:rPr lang="ar-SA" sz="900" b="1" dirty="0">
                          <a:solidFill>
                            <a:schemeClr val="accent6">
                              <a:lumMod val="50000"/>
                            </a:schemeClr>
                          </a:solidFill>
                          <a:latin typeface="Calibri"/>
                          <a:ea typeface="Calibri"/>
                          <a:cs typeface="Traditional Arabic"/>
                        </a:rPr>
                        <a:t>الدراسات الجامعية للبنات </a:t>
                      </a: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07/03/2012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62622">
                <a:tc>
                  <a:txBody>
                    <a:bodyPr/>
                    <a:lstStyle/>
                    <a:p>
                      <a:pPr marL="0" marR="0" algn="ctr" rtl="1">
                        <a:lnSpc>
                          <a:spcPct val="115000"/>
                        </a:lnSpc>
                        <a:spcBef>
                          <a:spcPts val="0"/>
                        </a:spcBef>
                        <a:spcAft>
                          <a:spcPts val="0"/>
                        </a:spcAft>
                      </a:pPr>
                      <a:r>
                        <a:rPr lang="en-US" sz="700" b="1">
                          <a:solidFill>
                            <a:schemeClr val="accent6">
                              <a:lumMod val="50000"/>
                            </a:schemeClr>
                          </a:solidFill>
                          <a:latin typeface="Traditional Arabic"/>
                          <a:ea typeface="Calibri"/>
                          <a:cs typeface="Arial"/>
                        </a:rPr>
                        <a:t>05</a:t>
                      </a:r>
                      <a:endParaRPr lang="en-US" sz="600" b="1">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6">
                              <a:lumMod val="50000"/>
                            </a:schemeClr>
                          </a:solidFill>
                          <a:latin typeface="Calibri"/>
                          <a:ea typeface="Calibri"/>
                          <a:cs typeface="Traditional Arabic"/>
                        </a:rPr>
                        <a:t>أقسام العلوم والدراسات الطبية</a:t>
                      </a: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03/03/2012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dirty="0">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62622">
                <a:tc>
                  <a:txBody>
                    <a:bodyPr/>
                    <a:lstStyle/>
                    <a:p>
                      <a:pPr marL="0" marR="0" algn="ctr" rtl="1">
                        <a:lnSpc>
                          <a:spcPct val="115000"/>
                        </a:lnSpc>
                        <a:spcBef>
                          <a:spcPts val="0"/>
                        </a:spcBef>
                        <a:spcAft>
                          <a:spcPts val="0"/>
                        </a:spcAft>
                      </a:pPr>
                      <a:r>
                        <a:rPr lang="ar-SA" sz="700" b="1" dirty="0">
                          <a:solidFill>
                            <a:srgbClr val="0000FF"/>
                          </a:solidFill>
                          <a:latin typeface="Calibri"/>
                          <a:ea typeface="Calibri"/>
                          <a:cs typeface="Traditional Arabic"/>
                        </a:rPr>
                        <a:t>01</a:t>
                      </a:r>
                      <a:endParaRPr lang="en-US" sz="6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وحدة العلوم والتقنية والابتكار</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17/04/2013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rtl="0">
                        <a:lnSpc>
                          <a:spcPct val="115000"/>
                        </a:lnSpc>
                        <a:spcBef>
                          <a:spcPts val="0"/>
                        </a:spcBef>
                        <a:spcAft>
                          <a:spcPts val="0"/>
                        </a:spcAft>
                      </a:pPr>
                      <a:endParaRPr lang="en-US" sz="1200" b="1" kern="1200" dirty="0" smtClean="0">
                        <a:solidFill>
                          <a:srgbClr val="0000FF"/>
                        </a:solidFill>
                        <a:latin typeface="Calibri"/>
                        <a:ea typeface="Calibri"/>
                        <a:cs typeface="Traditional Arabic"/>
                      </a:endParaRPr>
                    </a:p>
                    <a:p>
                      <a:pPr marL="0" marR="0" algn="ctr" rtl="0">
                        <a:lnSpc>
                          <a:spcPct val="115000"/>
                        </a:lnSpc>
                        <a:spcBef>
                          <a:spcPts val="0"/>
                        </a:spcBef>
                        <a:spcAft>
                          <a:spcPts val="0"/>
                        </a:spcAft>
                      </a:pPr>
                      <a:endParaRPr lang="en-US" sz="1200" b="1" kern="1200" dirty="0" smtClean="0">
                        <a:solidFill>
                          <a:srgbClr val="0000FF"/>
                        </a:solidFill>
                        <a:latin typeface="Calibri"/>
                        <a:ea typeface="Calibri"/>
                        <a:cs typeface="Traditional Arabic"/>
                      </a:endParaRPr>
                    </a:p>
                    <a:p>
                      <a:pPr marL="0" marR="0" algn="ctr" rtl="0">
                        <a:lnSpc>
                          <a:spcPct val="115000"/>
                        </a:lnSpc>
                        <a:spcBef>
                          <a:spcPts val="0"/>
                        </a:spcBef>
                        <a:spcAft>
                          <a:spcPts val="0"/>
                        </a:spcAft>
                      </a:pPr>
                      <a:r>
                        <a:rPr lang="en-US" sz="1200" b="1" kern="1200" dirty="0" smtClean="0">
                          <a:solidFill>
                            <a:srgbClr val="0000FF"/>
                          </a:solidFill>
                          <a:latin typeface="Calibri"/>
                          <a:ea typeface="Calibri"/>
                          <a:cs typeface="Traditional Arabic"/>
                        </a:rPr>
                        <a:t>2013</a:t>
                      </a:r>
                      <a:endParaRPr lang="en-US" sz="1200" b="1" kern="1200" dirty="0">
                        <a:solidFill>
                          <a:srgbClr val="0000FF"/>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rtl="0">
                        <a:lnSpc>
                          <a:spcPct val="115000"/>
                        </a:lnSpc>
                        <a:spcBef>
                          <a:spcPts val="0"/>
                        </a:spcBef>
                        <a:spcAft>
                          <a:spcPts val="0"/>
                        </a:spcAft>
                      </a:pPr>
                      <a:endParaRPr lang="en-US" sz="1200" b="1" kern="1200" dirty="0" smtClean="0">
                        <a:solidFill>
                          <a:srgbClr val="0000FF"/>
                        </a:solidFill>
                        <a:latin typeface="Calibri"/>
                        <a:ea typeface="Calibri"/>
                        <a:cs typeface="Traditional Arabic"/>
                      </a:endParaRPr>
                    </a:p>
                    <a:p>
                      <a:pPr marL="0" marR="0" algn="ctr" rtl="0">
                        <a:lnSpc>
                          <a:spcPct val="115000"/>
                        </a:lnSpc>
                        <a:spcBef>
                          <a:spcPts val="0"/>
                        </a:spcBef>
                        <a:spcAft>
                          <a:spcPts val="0"/>
                        </a:spcAft>
                      </a:pPr>
                      <a:endParaRPr lang="en-US" sz="1200" b="1" kern="1200" dirty="0" smtClean="0">
                        <a:solidFill>
                          <a:srgbClr val="0000FF"/>
                        </a:solidFill>
                        <a:latin typeface="Calibri"/>
                        <a:ea typeface="Calibri"/>
                        <a:cs typeface="Traditional Arabic"/>
                      </a:endParaRPr>
                    </a:p>
                    <a:p>
                      <a:pPr marL="0" marR="0" algn="ctr" rtl="0">
                        <a:lnSpc>
                          <a:spcPct val="115000"/>
                        </a:lnSpc>
                        <a:spcBef>
                          <a:spcPts val="0"/>
                        </a:spcBef>
                        <a:spcAft>
                          <a:spcPts val="0"/>
                        </a:spcAft>
                      </a:pPr>
                      <a:r>
                        <a:rPr lang="en-US" sz="1200" b="1" kern="1200" dirty="0" smtClean="0">
                          <a:solidFill>
                            <a:srgbClr val="0000FF"/>
                          </a:solidFill>
                          <a:latin typeface="Calibri"/>
                          <a:ea typeface="Calibri"/>
                          <a:cs typeface="Traditional Arabic"/>
                        </a:rPr>
                        <a:t>7</a:t>
                      </a:r>
                      <a:endParaRPr lang="en-US" sz="1200" b="1" kern="1200" dirty="0">
                        <a:solidFill>
                          <a:srgbClr val="0000FF"/>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62622">
                <a:tc>
                  <a:txBody>
                    <a:bodyPr/>
                    <a:lstStyle/>
                    <a:p>
                      <a:pPr marL="0" marR="0" algn="ctr" rtl="1">
                        <a:lnSpc>
                          <a:spcPct val="115000"/>
                        </a:lnSpc>
                        <a:spcBef>
                          <a:spcPts val="0"/>
                        </a:spcBef>
                        <a:spcAft>
                          <a:spcPts val="0"/>
                        </a:spcAft>
                      </a:pPr>
                      <a:r>
                        <a:rPr lang="ar-SA" sz="700" b="1">
                          <a:solidFill>
                            <a:srgbClr val="0000FF"/>
                          </a:solidFill>
                          <a:latin typeface="Calibri"/>
                          <a:ea typeface="Calibri"/>
                          <a:cs typeface="Traditional Arabic"/>
                        </a:rPr>
                        <a:t>02</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كرسي </a:t>
                      </a:r>
                      <a:r>
                        <a:rPr lang="ar-SA" sz="900" b="1" dirty="0" err="1">
                          <a:solidFill>
                            <a:srgbClr val="0000FF"/>
                          </a:solidFill>
                          <a:latin typeface="Calibri"/>
                          <a:ea typeface="Calibri"/>
                          <a:cs typeface="Traditional Arabic"/>
                        </a:rPr>
                        <a:t>بقشان</a:t>
                      </a:r>
                      <a:r>
                        <a:rPr lang="ar-SA" sz="900" b="1" dirty="0">
                          <a:solidFill>
                            <a:srgbClr val="0000FF"/>
                          </a:solidFill>
                          <a:latin typeface="Calibri"/>
                          <a:ea typeface="Calibri"/>
                          <a:cs typeface="Traditional Arabic"/>
                        </a:rPr>
                        <a:t> لأبحاث النحل</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smtClean="0">
                          <a:solidFill>
                            <a:srgbClr val="0000FF"/>
                          </a:solidFill>
                          <a:latin typeface="Calibri"/>
                          <a:ea typeface="Calibri"/>
                          <a:cs typeface="Traditional Arabic"/>
                        </a:rPr>
                        <a:t>30/03/2013</a:t>
                      </a:r>
                      <a:endParaRPr lang="en-US" sz="900" b="1" kern="1200" dirty="0">
                        <a:solidFill>
                          <a:srgbClr val="0000FF"/>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03</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الإدارة العامة للسلامة والأمن الجامعي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27/11/2013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04</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وكالة الجامعة للتطوير والجودة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16</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12</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05</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وكالة الجامعة للشؤون التعليمية والأكاديمية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26</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12</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06</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عمادة التعليم الإلكتروني والتعلم عن بعد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31</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12</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07</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عمادة الدراسات العليا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smtClean="0">
                          <a:solidFill>
                            <a:srgbClr val="0000FF"/>
                          </a:solidFill>
                          <a:latin typeface="Calibri"/>
                          <a:ea typeface="Calibri"/>
                          <a:cs typeface="Traditional Arabic"/>
                        </a:rPr>
                        <a:t>06</a:t>
                      </a:r>
                      <a:r>
                        <a:rPr lang="ar-SA" sz="900" b="1" kern="1200" dirty="0" smtClean="0">
                          <a:solidFill>
                            <a:srgbClr val="0000FF"/>
                          </a:solidFill>
                          <a:latin typeface="Calibri"/>
                          <a:ea typeface="Calibri"/>
                          <a:cs typeface="Traditional Arabic"/>
                        </a:rPr>
                        <a:t>/</a:t>
                      </a:r>
                      <a:r>
                        <a:rPr lang="en-US" sz="900" b="1" kern="1200" dirty="0" smtClean="0">
                          <a:solidFill>
                            <a:srgbClr val="0000FF"/>
                          </a:solidFill>
                          <a:latin typeface="Calibri"/>
                          <a:ea typeface="Calibri"/>
                          <a:cs typeface="Traditional Arabic"/>
                        </a:rPr>
                        <a:t>04</a:t>
                      </a:r>
                      <a:r>
                        <a:rPr lang="ar-SA" sz="900" b="1" kern="1200" dirty="0" smtClean="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kern="1200" dirty="0">
                        <a:solidFill>
                          <a:schemeClr val="tx1"/>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62622">
                <a:tc>
                  <a:txBody>
                    <a:bodyPr/>
                    <a:lstStyle/>
                    <a:p>
                      <a:pPr marL="0" marR="0" algn="ctr" rtl="1">
                        <a:lnSpc>
                          <a:spcPct val="115000"/>
                        </a:lnSpc>
                        <a:spcBef>
                          <a:spcPts val="0"/>
                        </a:spcBef>
                        <a:spcAft>
                          <a:spcPts val="0"/>
                        </a:spcAft>
                      </a:pPr>
                      <a:r>
                        <a:rPr lang="en-US" sz="700" dirty="0">
                          <a:solidFill>
                            <a:srgbClr val="D60093"/>
                          </a:solidFill>
                          <a:latin typeface="Traditional Arabic"/>
                          <a:ea typeface="Calibri"/>
                          <a:cs typeface="Arial"/>
                        </a:rPr>
                        <a:t>01</a:t>
                      </a:r>
                      <a:endParaRPr lang="en-US" sz="600" dirty="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r" rtl="1">
                        <a:lnSpc>
                          <a:spcPct val="115000"/>
                        </a:lnSpc>
                        <a:spcBef>
                          <a:spcPts val="0"/>
                        </a:spcBef>
                        <a:spcAft>
                          <a:spcPts val="0"/>
                        </a:spcAft>
                      </a:pPr>
                      <a:r>
                        <a:rPr lang="ar-SA" sz="900" b="1" dirty="0">
                          <a:solidFill>
                            <a:srgbClr val="D60093"/>
                          </a:solidFill>
                          <a:latin typeface="Calibri"/>
                          <a:ea typeface="Calibri"/>
                          <a:cs typeface="Traditional Arabic"/>
                        </a:rPr>
                        <a:t>عمادة شؤون المكتبات </a:t>
                      </a:r>
                      <a:endParaRPr lang="en-US" sz="800" b="1" dirty="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900" b="1" kern="1200" dirty="0">
                          <a:solidFill>
                            <a:srgbClr val="D60093"/>
                          </a:solidFill>
                          <a:latin typeface="+mj-lt"/>
                          <a:ea typeface="Calibri"/>
                          <a:cs typeface="Traditional Arabic"/>
                        </a:rPr>
                        <a:t>02</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01</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2014</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marL="0" marR="0" algn="ctr" rtl="0">
                        <a:lnSpc>
                          <a:spcPct val="115000"/>
                        </a:lnSpc>
                        <a:spcBef>
                          <a:spcPts val="0"/>
                        </a:spcBef>
                        <a:spcAft>
                          <a:spcPts val="0"/>
                        </a:spcAft>
                      </a:pPr>
                      <a:r>
                        <a:rPr lang="en-US" sz="1200" b="1" kern="1200" dirty="0" smtClean="0">
                          <a:solidFill>
                            <a:srgbClr val="D60093"/>
                          </a:solidFill>
                          <a:latin typeface="Calibri"/>
                          <a:ea typeface="Calibri"/>
                          <a:cs typeface="Traditional Arabic"/>
                        </a:rPr>
                        <a:t>2014</a:t>
                      </a:r>
                      <a:endParaRPr lang="en-US" sz="1200" b="1" kern="1200" dirty="0">
                        <a:solidFill>
                          <a:srgbClr val="D60093"/>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marL="0" marR="0" algn="ctr" rtl="0">
                        <a:lnSpc>
                          <a:spcPct val="115000"/>
                        </a:lnSpc>
                        <a:spcBef>
                          <a:spcPts val="0"/>
                        </a:spcBef>
                        <a:spcAft>
                          <a:spcPts val="0"/>
                        </a:spcAft>
                      </a:pPr>
                      <a:r>
                        <a:rPr lang="en-US" sz="1200" b="1" kern="1200" dirty="0" smtClean="0">
                          <a:solidFill>
                            <a:srgbClr val="D60093"/>
                          </a:solidFill>
                          <a:latin typeface="Calibri"/>
                          <a:ea typeface="Calibri"/>
                          <a:cs typeface="Traditional Arabic"/>
                        </a:rPr>
                        <a:t>3</a:t>
                      </a:r>
                      <a:endParaRPr lang="en-US" sz="1200" b="1" kern="1200" dirty="0">
                        <a:solidFill>
                          <a:srgbClr val="D60093"/>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32"/>
                  </a:ext>
                </a:extLst>
              </a:tr>
              <a:tr h="162622">
                <a:tc>
                  <a:txBody>
                    <a:bodyPr/>
                    <a:lstStyle/>
                    <a:p>
                      <a:pPr marL="0" marR="0" algn="ctr" rtl="1">
                        <a:lnSpc>
                          <a:spcPct val="115000"/>
                        </a:lnSpc>
                        <a:spcBef>
                          <a:spcPts val="0"/>
                        </a:spcBef>
                        <a:spcAft>
                          <a:spcPts val="0"/>
                        </a:spcAft>
                      </a:pPr>
                      <a:r>
                        <a:rPr lang="en-US" sz="700">
                          <a:solidFill>
                            <a:srgbClr val="D60093"/>
                          </a:solidFill>
                          <a:latin typeface="Traditional Arabic"/>
                          <a:ea typeface="Calibri"/>
                          <a:cs typeface="Arial"/>
                        </a:rPr>
                        <a:t>02</a:t>
                      </a:r>
                      <a:endParaRPr lang="en-US" sz="60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r" rtl="1">
                        <a:lnSpc>
                          <a:spcPct val="115000"/>
                        </a:lnSpc>
                        <a:spcBef>
                          <a:spcPts val="0"/>
                        </a:spcBef>
                        <a:spcAft>
                          <a:spcPts val="0"/>
                        </a:spcAft>
                      </a:pPr>
                      <a:r>
                        <a:rPr lang="ar-SA" sz="900" b="1">
                          <a:solidFill>
                            <a:srgbClr val="D60093"/>
                          </a:solidFill>
                          <a:latin typeface="Calibri"/>
                          <a:ea typeface="Calibri"/>
                          <a:cs typeface="Traditional Arabic"/>
                        </a:rPr>
                        <a:t>كلية التمريض</a:t>
                      </a:r>
                      <a:endParaRPr lang="en-US" sz="800" b="1">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900" b="1" kern="1200" dirty="0">
                          <a:solidFill>
                            <a:srgbClr val="D60093"/>
                          </a:solidFill>
                          <a:latin typeface="+mj-lt"/>
                          <a:ea typeface="Calibri"/>
                          <a:cs typeface="Traditional Arabic"/>
                        </a:rPr>
                        <a:t>06</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01</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2014</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62622">
                <a:tc>
                  <a:txBody>
                    <a:bodyPr/>
                    <a:lstStyle/>
                    <a:p>
                      <a:pPr marL="0" marR="0" algn="ctr" rtl="1">
                        <a:lnSpc>
                          <a:spcPct val="115000"/>
                        </a:lnSpc>
                        <a:spcBef>
                          <a:spcPts val="0"/>
                        </a:spcBef>
                        <a:spcAft>
                          <a:spcPts val="0"/>
                        </a:spcAft>
                      </a:pPr>
                      <a:r>
                        <a:rPr lang="en-US" sz="700">
                          <a:solidFill>
                            <a:srgbClr val="D60093"/>
                          </a:solidFill>
                          <a:latin typeface="Traditional Arabic"/>
                          <a:ea typeface="Calibri"/>
                          <a:cs typeface="Arial"/>
                        </a:rPr>
                        <a:t>03</a:t>
                      </a:r>
                      <a:endParaRPr lang="en-US" sz="60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r" rtl="1">
                        <a:lnSpc>
                          <a:spcPct val="115000"/>
                        </a:lnSpc>
                        <a:spcBef>
                          <a:spcPts val="0"/>
                        </a:spcBef>
                        <a:spcAft>
                          <a:spcPts val="0"/>
                        </a:spcAft>
                      </a:pPr>
                      <a:r>
                        <a:rPr lang="ar-SA" sz="900" b="1" dirty="0">
                          <a:solidFill>
                            <a:srgbClr val="D60093"/>
                          </a:solidFill>
                          <a:latin typeface="Calibri"/>
                          <a:ea typeface="Calibri"/>
                          <a:cs typeface="Traditional Arabic"/>
                        </a:rPr>
                        <a:t>عمادة التطوير</a:t>
                      </a:r>
                      <a:endParaRPr lang="en-US" sz="800" b="1" dirty="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900" b="1" kern="1200" dirty="0">
                          <a:solidFill>
                            <a:srgbClr val="D60093"/>
                          </a:solidFill>
                          <a:latin typeface="+mj-lt"/>
                          <a:ea typeface="Calibri"/>
                          <a:cs typeface="Traditional Arabic"/>
                        </a:rPr>
                        <a:t>07</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01</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2014</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bl>
          </a:graphicData>
        </a:graphic>
      </p:graphicFrame>
    </p:spTree>
    <p:extLst>
      <p:ext uri="{BB962C8B-B14F-4D97-AF65-F5344CB8AC3E}">
        <p14:creationId xmlns:p14="http://schemas.microsoft.com/office/powerpoint/2010/main" val="334676304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nvGraphicFramePr>
        <p:xfrm>
          <a:off x="152403" y="533400"/>
          <a:ext cx="8839196" cy="5415280"/>
        </p:xfrm>
        <a:graphic>
          <a:graphicData uri="http://schemas.openxmlformats.org/drawingml/2006/table">
            <a:tbl>
              <a:tblPr rtl="1" firstRow="1" bandRow="1">
                <a:tableStyleId>{5C22544A-7EE6-4342-B048-85BDC9FD1C3A}</a:tableStyleId>
              </a:tblPr>
              <a:tblGrid>
                <a:gridCol w="1575325">
                  <a:extLst>
                    <a:ext uri="{9D8B030D-6E8A-4147-A177-3AD203B41FA5}">
                      <a16:colId xmlns:a16="http://schemas.microsoft.com/office/drawing/2014/main" val="20000"/>
                    </a:ext>
                  </a:extLst>
                </a:gridCol>
                <a:gridCol w="791954">
                  <a:extLst>
                    <a:ext uri="{9D8B030D-6E8A-4147-A177-3AD203B41FA5}">
                      <a16:colId xmlns:a16="http://schemas.microsoft.com/office/drawing/2014/main" val="20001"/>
                    </a:ext>
                  </a:extLst>
                </a:gridCol>
                <a:gridCol w="791954">
                  <a:extLst>
                    <a:ext uri="{9D8B030D-6E8A-4147-A177-3AD203B41FA5}">
                      <a16:colId xmlns:a16="http://schemas.microsoft.com/office/drawing/2014/main" val="20002"/>
                    </a:ext>
                  </a:extLst>
                </a:gridCol>
                <a:gridCol w="791954">
                  <a:extLst>
                    <a:ext uri="{9D8B030D-6E8A-4147-A177-3AD203B41FA5}">
                      <a16:colId xmlns:a16="http://schemas.microsoft.com/office/drawing/2014/main" val="20003"/>
                    </a:ext>
                  </a:extLst>
                </a:gridCol>
                <a:gridCol w="791954">
                  <a:extLst>
                    <a:ext uri="{9D8B030D-6E8A-4147-A177-3AD203B41FA5}">
                      <a16:colId xmlns:a16="http://schemas.microsoft.com/office/drawing/2014/main" val="20004"/>
                    </a:ext>
                  </a:extLst>
                </a:gridCol>
                <a:gridCol w="791954">
                  <a:extLst>
                    <a:ext uri="{9D8B030D-6E8A-4147-A177-3AD203B41FA5}">
                      <a16:colId xmlns:a16="http://schemas.microsoft.com/office/drawing/2014/main" val="20005"/>
                    </a:ext>
                  </a:extLst>
                </a:gridCol>
                <a:gridCol w="3304101">
                  <a:extLst>
                    <a:ext uri="{9D8B030D-6E8A-4147-A177-3AD203B41FA5}">
                      <a16:colId xmlns:a16="http://schemas.microsoft.com/office/drawing/2014/main" val="20006"/>
                    </a:ext>
                  </a:extLst>
                </a:gridCol>
              </a:tblGrid>
              <a:tr h="37084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الهدف الإستراتيجي 1 :</a:t>
                      </a:r>
                      <a:r>
                        <a:rPr lang="ar-SA" sz="1600" dirty="0" smtClean="0"/>
                        <a:t>تطوير العمل الإداري لرفع كفاءة الأداء وزيادة الإنتاجية في الوحدات الإدارية المختلفة بالجامعة.</a:t>
                      </a:r>
                      <a:endParaRPr lang="en-US" sz="1100" dirty="0" smtClean="0">
                        <a:solidFill>
                          <a:srgbClr val="FFFF00"/>
                        </a:solidFill>
                        <a:latin typeface="Times New Roman"/>
                        <a:ea typeface="Times New Roman"/>
                        <a:cs typeface="Arial"/>
                      </a:endParaRPr>
                    </a:p>
                  </a:txBody>
                  <a:tcPr anchor="ctr"/>
                </a:tc>
                <a:tc hMerge="1">
                  <a:txBody>
                    <a:bodyPr/>
                    <a:lstStyle/>
                    <a:p>
                      <a:pPr algn="ctr" rtl="1"/>
                      <a:endParaRPr lang="ar-SA" dirty="0"/>
                    </a:p>
                  </a:txBody>
                  <a:tcPr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dirty="0"/>
                    </a:p>
                  </a:txBody>
                  <a:tcPr anchor="ctr"/>
                </a:tc>
                <a:extLst>
                  <a:ext uri="{0D108BD9-81ED-4DB2-BD59-A6C34878D82A}">
                    <a16:rowId xmlns:a16="http://schemas.microsoft.com/office/drawing/2014/main" val="10000"/>
                  </a:ext>
                </a:extLst>
              </a:tr>
              <a:tr h="37084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1800" dirty="0" smtClean="0"/>
                        <a:t>المبادرة 1</a:t>
                      </a:r>
                      <a:r>
                        <a:rPr lang="ar-SA" sz="1800" dirty="0" smtClean="0"/>
                        <a:t>.</a:t>
                      </a:r>
                      <a:r>
                        <a:rPr lang="ar-JO" sz="1800" dirty="0" smtClean="0"/>
                        <a:t>1:</a:t>
                      </a:r>
                      <a:r>
                        <a:rPr lang="ar-SA" sz="1800" dirty="0" smtClean="0"/>
                        <a:t> العمل على تطوير العملية الإدارية في مختلف وحدات الجامعة بما يمكن أن يساعد في رفع كفاءة الأداء وزيادة إنتاجية الأقسام والإدارات في الجامعة </a:t>
                      </a:r>
                      <a:endParaRPr lang="en-US" sz="1100" b="1" dirty="0" smtClean="0">
                        <a:solidFill>
                          <a:schemeClr val="accent2">
                            <a:lumMod val="75000"/>
                          </a:schemeClr>
                        </a:solidFill>
                        <a:latin typeface="Times New Roman"/>
                        <a:ea typeface="Times New Roman"/>
                        <a:cs typeface="Arial"/>
                      </a:endParaRPr>
                    </a:p>
                  </a:txBody>
                  <a:tcPr anchor="ctr"/>
                </a:tc>
                <a:tc hMerge="1">
                  <a:txBody>
                    <a:bodyPr/>
                    <a:lstStyle/>
                    <a:p>
                      <a:pPr algn="ctr" rtl="1"/>
                      <a:endParaRPr lang="ar-SA" dirty="0"/>
                    </a:p>
                  </a:txBody>
                  <a:tcPr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dirty="0"/>
                    </a:p>
                  </a:txBody>
                  <a:tcPr anchor="ctr"/>
                </a:tc>
                <a:extLst>
                  <a:ext uri="{0D108BD9-81ED-4DB2-BD59-A6C34878D82A}">
                    <a16:rowId xmlns:a16="http://schemas.microsoft.com/office/drawing/2014/main" val="10001"/>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smtClean="0">
                          <a:latin typeface="Times New Roman"/>
                          <a:ea typeface="Times New Roman"/>
                          <a:cs typeface="+mn-cs"/>
                        </a:rPr>
                        <a:t>المشاريع  (</a:t>
                      </a:r>
                      <a:r>
                        <a:rPr lang="en-US" sz="1800" dirty="0" smtClean="0">
                          <a:latin typeface="Arial"/>
                          <a:ea typeface="Times New Roman"/>
                          <a:cs typeface="Arial"/>
                        </a:rPr>
                        <a:t>(Action plan</a:t>
                      </a:r>
                      <a:endParaRPr lang="en-US" sz="2000" dirty="0" smtClean="0">
                        <a:latin typeface="Times New Roman"/>
                        <a:ea typeface="Times New Roman"/>
                        <a:cs typeface="Arial"/>
                      </a:endParaRPr>
                    </a:p>
                  </a:txBody>
                  <a:tcPr anchor="ctr"/>
                </a:tc>
                <a:tc>
                  <a:txBody>
                    <a:bodyPr/>
                    <a:lstStyle/>
                    <a:p>
                      <a:pPr algn="ctr" rtl="1"/>
                      <a:r>
                        <a:rPr lang="ar-SA" dirty="0" smtClean="0"/>
                        <a:t>2009</a:t>
                      </a:r>
                      <a:endParaRPr lang="ar-SA" dirty="0"/>
                    </a:p>
                  </a:txBody>
                  <a:tcPr anchor="ctr"/>
                </a:tc>
                <a:tc>
                  <a:txBody>
                    <a:bodyPr/>
                    <a:lstStyle/>
                    <a:p>
                      <a:pPr algn="ctr" rtl="1"/>
                      <a:r>
                        <a:rPr lang="ar-SA" dirty="0" smtClean="0"/>
                        <a:t>2010</a:t>
                      </a:r>
                      <a:endParaRPr lang="ar-SA" dirty="0"/>
                    </a:p>
                  </a:txBody>
                  <a:tcPr anchor="ctr"/>
                </a:tc>
                <a:tc>
                  <a:txBody>
                    <a:bodyPr/>
                    <a:lstStyle/>
                    <a:p>
                      <a:pPr algn="ctr" rtl="1"/>
                      <a:r>
                        <a:rPr lang="ar-SA" dirty="0" smtClean="0"/>
                        <a:t>2011</a:t>
                      </a:r>
                      <a:endParaRPr lang="ar-SA" dirty="0"/>
                    </a:p>
                  </a:txBody>
                  <a:tcPr anchor="ctr"/>
                </a:tc>
                <a:tc>
                  <a:txBody>
                    <a:bodyPr/>
                    <a:lstStyle/>
                    <a:p>
                      <a:pPr algn="ctr" rtl="1"/>
                      <a:r>
                        <a:rPr lang="ar-SA" dirty="0" smtClean="0"/>
                        <a:t>2012</a:t>
                      </a:r>
                      <a:endParaRPr lang="ar-SA" dirty="0"/>
                    </a:p>
                  </a:txBody>
                  <a:tcPr anchor="ctr"/>
                </a:tc>
                <a:tc>
                  <a:txBody>
                    <a:bodyPr/>
                    <a:lstStyle/>
                    <a:p>
                      <a:pPr algn="ctr" rtl="1"/>
                      <a:r>
                        <a:rPr lang="ar-SA" dirty="0" smtClean="0"/>
                        <a:t>2013</a:t>
                      </a:r>
                      <a:endParaRPr lang="ar-SA"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1800" dirty="0" smtClean="0">
                          <a:latin typeface="Times New Roman"/>
                          <a:ea typeface="Times New Roman"/>
                          <a:cs typeface="+mn-cs"/>
                        </a:rPr>
                        <a:t>مؤشرات الأداء </a:t>
                      </a:r>
                      <a:r>
                        <a:rPr lang="en-US" sz="1800" dirty="0" smtClean="0">
                          <a:latin typeface="Arial"/>
                          <a:ea typeface="Times New Roman"/>
                          <a:cs typeface="Arial"/>
                        </a:rPr>
                        <a:t>KPI's</a:t>
                      </a:r>
                      <a:endParaRPr lang="en-US" sz="2000" dirty="0" smtClean="0">
                        <a:latin typeface="Times New Roman"/>
                        <a:ea typeface="Times New Roman"/>
                        <a:cs typeface="Arial"/>
                      </a:endParaRPr>
                    </a:p>
                  </a:txBody>
                  <a:tcPr anchor="ctr"/>
                </a:tc>
                <a:extLst>
                  <a:ext uri="{0D108BD9-81ED-4DB2-BD59-A6C34878D82A}">
                    <a16:rowId xmlns:a16="http://schemas.microsoft.com/office/drawing/2014/main" val="10002"/>
                  </a:ext>
                </a:extLst>
              </a:tr>
              <a:tr h="1691640">
                <a:tc rowSpan="2">
                  <a:txBody>
                    <a:bodyPr/>
                    <a:lstStyle/>
                    <a:p>
                      <a:pPr marL="0" marR="0" algn="ctr" rtl="1">
                        <a:spcBef>
                          <a:spcPts val="0"/>
                        </a:spcBef>
                        <a:spcAft>
                          <a:spcPts val="0"/>
                        </a:spcAft>
                      </a:pPr>
                      <a:r>
                        <a:rPr lang="ar-SA" sz="1800" dirty="0" smtClean="0">
                          <a:latin typeface="Times New Roman"/>
                          <a:ea typeface="Times New Roman"/>
                          <a:cs typeface="AL-Mohanad"/>
                        </a:rPr>
                        <a:t>1.1.1</a:t>
                      </a:r>
                      <a:r>
                        <a:rPr lang="ar-SA" sz="1600" dirty="0" smtClean="0">
                          <a:latin typeface="Times New Roman"/>
                          <a:ea typeface="Times New Roman"/>
                          <a:cs typeface="AL-Mohanad"/>
                        </a:rPr>
                        <a:t>:</a:t>
                      </a:r>
                      <a:r>
                        <a:rPr lang="ar-SA" sz="1400" dirty="0" smtClean="0">
                          <a:latin typeface="Times New Roman"/>
                          <a:ea typeface="Times New Roman"/>
                          <a:cs typeface="AL-Mohanad"/>
                        </a:rPr>
                        <a:t> مشروع تطبيق نظام الجودة </a:t>
                      </a:r>
                      <a:r>
                        <a:rPr lang="en-US" sz="1200" dirty="0" smtClean="0">
                          <a:latin typeface="Times New Roman"/>
                          <a:ea typeface="Times New Roman"/>
                          <a:cs typeface="AL-Mohanad"/>
                        </a:rPr>
                        <a:t>ISO (9001 : 2008)</a:t>
                      </a:r>
                      <a:endParaRPr lang="en-US" sz="1400" dirty="0" smtClean="0">
                        <a:latin typeface="Times New Roman"/>
                        <a:ea typeface="Times New Roman"/>
                        <a:cs typeface="Arial"/>
                      </a:endParaRPr>
                    </a:p>
                    <a:p>
                      <a:pPr marL="0" marR="0" algn="ctr" rtl="1">
                        <a:spcBef>
                          <a:spcPts val="0"/>
                        </a:spcBef>
                        <a:spcAft>
                          <a:spcPts val="0"/>
                        </a:spcAft>
                      </a:pPr>
                      <a:r>
                        <a:rPr lang="ar-SA" sz="1400" cap="all" dirty="0" smtClean="0">
                          <a:latin typeface="Arial"/>
                          <a:ea typeface="Times New Roman"/>
                          <a:cs typeface="AL-Mohanad"/>
                        </a:rPr>
                        <a:t>     يسعى مشروع تطبيق نظام الجودة (</a:t>
                      </a:r>
                      <a:r>
                        <a:rPr lang="en-US" sz="1400" dirty="0" smtClean="0">
                          <a:latin typeface="Times New Roman"/>
                          <a:ea typeface="Times New Roman"/>
                          <a:cs typeface="AL-Mohanad"/>
                        </a:rPr>
                        <a:t>ISO(9001:2008</a:t>
                      </a:r>
                      <a:r>
                        <a:rPr lang="ar-SA" sz="1400" cap="all" dirty="0" smtClean="0">
                          <a:latin typeface="Arial"/>
                          <a:ea typeface="Times New Roman"/>
                          <a:cs typeface="AL-Mohanad"/>
                        </a:rPr>
                        <a:t> إلى رفع مستوى الأداء الإداري في مختلف إدارات ووحدات الجامعة بما يضمن تحسن العملية الإدارية التي يمكن أن تنعكس إيجاباً على بقية عمليات الأداء في الجامعة</a:t>
                      </a:r>
                      <a:endParaRPr lang="en-US" sz="1400" dirty="0" smtClean="0">
                        <a:latin typeface="Times New Roman"/>
                        <a:ea typeface="Times New Roman"/>
                        <a:cs typeface="Arial"/>
                      </a:endParaRPr>
                    </a:p>
                    <a:p>
                      <a:pPr algn="ctr" rtl="1"/>
                      <a:endParaRPr lang="ar-SA" dirty="0"/>
                    </a:p>
                  </a:txBody>
                  <a:tcPr/>
                </a:tc>
                <a:tc>
                  <a:txBody>
                    <a:bodyPr/>
                    <a:lstStyle/>
                    <a:p>
                      <a:pPr algn="ctr" rtl="1"/>
                      <a:r>
                        <a:rPr lang="en-US" dirty="0" smtClean="0"/>
                        <a:t>5</a:t>
                      </a:r>
                      <a:r>
                        <a:rPr lang="ar-SA" dirty="0" smtClean="0"/>
                        <a:t> وحدات</a:t>
                      </a:r>
                      <a:endParaRPr lang="ar-SA" dirty="0"/>
                    </a:p>
                  </a:txBody>
                  <a:tcPr/>
                </a:tc>
                <a:tc>
                  <a:txBody>
                    <a:bodyPr/>
                    <a:lstStyle/>
                    <a:p>
                      <a:pPr algn="ctr" rtl="1"/>
                      <a:r>
                        <a:rPr lang="ar-SA" dirty="0" smtClean="0"/>
                        <a:t>7 وحدات</a:t>
                      </a:r>
                      <a:endParaRPr lang="ar-SA" dirty="0"/>
                    </a:p>
                  </a:txBody>
                  <a:tcPr/>
                </a:tc>
                <a:tc>
                  <a:txBody>
                    <a:bodyPr/>
                    <a:lstStyle/>
                    <a:p>
                      <a:pPr algn="ctr" rtl="1"/>
                      <a:r>
                        <a:rPr lang="ar-SA" dirty="0" smtClean="0"/>
                        <a:t>2 وحدات</a:t>
                      </a:r>
                      <a:endParaRPr lang="ar-SA" dirty="0"/>
                    </a:p>
                  </a:txBody>
                  <a:tcPr/>
                </a:tc>
                <a:tc>
                  <a:txBody>
                    <a:bodyPr/>
                    <a:lstStyle/>
                    <a:p>
                      <a:pPr algn="ctr" rtl="1"/>
                      <a:r>
                        <a:rPr lang="ar-SA" dirty="0" smtClean="0"/>
                        <a:t>5 وحدات</a:t>
                      </a:r>
                      <a:endParaRPr lang="ar-SA" dirty="0"/>
                    </a:p>
                  </a:txBody>
                  <a:tcPr/>
                </a:tc>
                <a:tc>
                  <a:txBody>
                    <a:bodyPr/>
                    <a:lstStyle/>
                    <a:p>
                      <a:pPr algn="ctr" rtl="1"/>
                      <a:r>
                        <a:rPr lang="ar-SA" dirty="0" smtClean="0"/>
                        <a:t>7 وحدات</a:t>
                      </a:r>
                      <a:endParaRPr lang="ar-SA" dirty="0"/>
                    </a:p>
                  </a:txBody>
                  <a:tcPr/>
                </a:tc>
                <a:tc rowSpan="2">
                  <a:txBody>
                    <a:bodyPr/>
                    <a:lstStyle/>
                    <a:p>
                      <a:pPr algn="just" rtl="1"/>
                      <a:r>
                        <a:rPr lang="ar-SA" sz="1800" dirty="0" smtClean="0">
                          <a:latin typeface="+mn-lt"/>
                          <a:ea typeface="Times New Roman"/>
                          <a:cs typeface="AL-Mohanad"/>
                        </a:rPr>
                        <a:t>1-عدد الوحدات التي حصلت على شهادة الجودة في العام.</a:t>
                      </a:r>
                      <a:endParaRPr lang="en-US" sz="1800" dirty="0" smtClean="0">
                        <a:latin typeface="+mn-lt"/>
                        <a:ea typeface="Times New Roman"/>
                        <a:cs typeface="Arial"/>
                      </a:endParaRPr>
                    </a:p>
                    <a:p>
                      <a:pPr algn="just" rtl="1"/>
                      <a:r>
                        <a:rPr lang="ar-SA" sz="1800" b="1" dirty="0" smtClean="0">
                          <a:solidFill>
                            <a:srgbClr val="C00000"/>
                          </a:solidFill>
                          <a:latin typeface="+mn-lt"/>
                          <a:ea typeface="Times New Roman"/>
                          <a:cs typeface="AL-Mohanad"/>
                        </a:rPr>
                        <a:t>2-عدد الوحدات التي تعمل حالياً على  تطبيق </a:t>
                      </a:r>
                      <a:r>
                        <a:rPr lang="ar-SA" sz="1800" b="1" dirty="0" err="1" smtClean="0">
                          <a:solidFill>
                            <a:srgbClr val="C00000"/>
                          </a:solidFill>
                          <a:latin typeface="+mn-lt"/>
                          <a:ea typeface="Times New Roman"/>
                          <a:cs typeface="AL-Mohanad"/>
                        </a:rPr>
                        <a:t>الـ</a:t>
                      </a:r>
                      <a:r>
                        <a:rPr lang="ar-SA" sz="1800" b="1" dirty="0" smtClean="0">
                          <a:solidFill>
                            <a:srgbClr val="C00000"/>
                          </a:solidFill>
                          <a:latin typeface="+mn-lt"/>
                          <a:ea typeface="Times New Roman"/>
                          <a:cs typeface="AL-Mohanad"/>
                        </a:rPr>
                        <a:t> </a:t>
                      </a:r>
                      <a:r>
                        <a:rPr lang="en-US" sz="1800" b="1" dirty="0" smtClean="0">
                          <a:solidFill>
                            <a:srgbClr val="C00000"/>
                          </a:solidFill>
                          <a:latin typeface="+mn-lt"/>
                          <a:ea typeface="Times New Roman"/>
                          <a:cs typeface="AL-Mohanad"/>
                        </a:rPr>
                        <a:t>ISO 9001:2008 </a:t>
                      </a:r>
                      <a:r>
                        <a:rPr lang="ar-SA" sz="1800" b="1" dirty="0" smtClean="0">
                          <a:latin typeface="+mn-lt"/>
                          <a:ea typeface="Times New Roman"/>
                          <a:cs typeface="AL-Mohanad"/>
                        </a:rPr>
                        <a:t>.</a:t>
                      </a:r>
                      <a:endParaRPr lang="en-US" sz="1800" b="1" dirty="0" smtClean="0">
                        <a:latin typeface="+mn-lt"/>
                        <a:ea typeface="Times New Roman"/>
                        <a:cs typeface="Arial"/>
                      </a:endParaRPr>
                    </a:p>
                    <a:p>
                      <a:pPr algn="just" rtl="1"/>
                      <a:r>
                        <a:rPr lang="ar-SA" sz="1800" dirty="0" smtClean="0">
                          <a:latin typeface="+mn-lt"/>
                          <a:ea typeface="Times New Roman"/>
                          <a:cs typeface="AL-Mohanad"/>
                        </a:rPr>
                        <a:t>3-عدد زيارات الخبراء الداخليين إلى وحدات الجامعة.</a:t>
                      </a:r>
                      <a:endParaRPr lang="en-US" sz="1800" dirty="0" smtClean="0">
                        <a:latin typeface="+mn-lt"/>
                        <a:ea typeface="Times New Roman"/>
                        <a:cs typeface="Arial"/>
                      </a:endParaRPr>
                    </a:p>
                    <a:p>
                      <a:pPr marL="0" marR="0" algn="just" rtl="1">
                        <a:spcBef>
                          <a:spcPts val="0"/>
                        </a:spcBef>
                        <a:spcAft>
                          <a:spcPts val="0"/>
                        </a:spcAft>
                      </a:pPr>
                      <a:r>
                        <a:rPr lang="ar-SA" sz="1800" dirty="0" smtClean="0">
                          <a:latin typeface="Times New Roman"/>
                          <a:ea typeface="Times New Roman"/>
                          <a:cs typeface="AL-Mohanad"/>
                        </a:rPr>
                        <a:t>4-عدد زيارات الخبراء الخارجيين إلى وحدات الجامعة.</a:t>
                      </a:r>
                      <a:endParaRPr lang="en-US" sz="2000" dirty="0" smtClean="0">
                        <a:latin typeface="Times New Roman"/>
                        <a:ea typeface="Times New Roman"/>
                        <a:cs typeface="Arial"/>
                      </a:endParaRPr>
                    </a:p>
                    <a:p>
                      <a:pPr marL="0" marR="0" algn="just" rtl="1">
                        <a:spcBef>
                          <a:spcPts val="0"/>
                        </a:spcBef>
                        <a:spcAft>
                          <a:spcPts val="0"/>
                        </a:spcAft>
                      </a:pPr>
                      <a:r>
                        <a:rPr lang="ar-SA" sz="1800" dirty="0" smtClean="0">
                          <a:latin typeface="Times New Roman"/>
                          <a:ea typeface="Times New Roman"/>
                          <a:cs typeface="AL-Mohanad"/>
                        </a:rPr>
                        <a:t>5-العدد الفعلي للوحدات التي حصلت على شهادات </a:t>
                      </a:r>
                      <a:r>
                        <a:rPr lang="ar-SA" sz="1800" dirty="0" err="1" smtClean="0">
                          <a:latin typeface="Times New Roman"/>
                          <a:ea typeface="Times New Roman"/>
                          <a:cs typeface="AL-Mohanad"/>
                        </a:rPr>
                        <a:t>الـ</a:t>
                      </a:r>
                      <a:r>
                        <a:rPr lang="en-US" sz="1800" dirty="0" smtClean="0">
                          <a:latin typeface="+mn-lt"/>
                          <a:ea typeface="Times New Roman"/>
                          <a:cs typeface="AL-Mohanad"/>
                        </a:rPr>
                        <a:t>ISO 9001:2008  </a:t>
                      </a:r>
                      <a:r>
                        <a:rPr lang="ar-SA" sz="1800" dirty="0" smtClean="0">
                          <a:latin typeface="+mn-lt"/>
                          <a:ea typeface="Times New Roman"/>
                          <a:cs typeface="AL-Mohanad"/>
                        </a:rPr>
                        <a:t> </a:t>
                      </a:r>
                      <a:r>
                        <a:rPr lang="ar-SA" sz="1800" dirty="0" smtClean="0">
                          <a:latin typeface="Times New Roman"/>
                          <a:ea typeface="Times New Roman"/>
                          <a:cs typeface="AL-Mohanad"/>
                        </a:rPr>
                        <a:t>.</a:t>
                      </a:r>
                      <a:endParaRPr lang="en-US" sz="2000" dirty="0" smtClean="0">
                        <a:latin typeface="Times New Roman"/>
                        <a:ea typeface="Times New Roman"/>
                        <a:cs typeface="Arial"/>
                      </a:endParaRPr>
                    </a:p>
                    <a:p>
                      <a:pPr rtl="1"/>
                      <a:endParaRPr lang="ar-SA" dirty="0"/>
                    </a:p>
                  </a:txBody>
                  <a:tcPr/>
                </a:tc>
                <a:extLst>
                  <a:ext uri="{0D108BD9-81ED-4DB2-BD59-A6C34878D82A}">
                    <a16:rowId xmlns:a16="http://schemas.microsoft.com/office/drawing/2014/main" val="10003"/>
                  </a:ext>
                </a:extLst>
              </a:tr>
              <a:tr h="1691640">
                <a:tc vMerge="1">
                  <a:txBody>
                    <a:bodyPr/>
                    <a:lstStyle/>
                    <a:p>
                      <a:pPr rtl="1"/>
                      <a:endParaRPr lang="ar-SA"/>
                    </a:p>
                  </a:txBody>
                  <a:tcPr/>
                </a:tc>
                <a:tc>
                  <a:txBody>
                    <a:bodyPr/>
                    <a:lstStyle/>
                    <a:p>
                      <a:pPr algn="ctr" rtl="1"/>
                      <a:r>
                        <a:rPr lang="en-US" sz="1200" dirty="0" smtClean="0"/>
                        <a:t>150.000 SR</a:t>
                      </a:r>
                      <a:endParaRPr lang="ar-SA" dirty="0"/>
                    </a:p>
                  </a:txBody>
                  <a:tcPr/>
                </a:tc>
                <a:tc>
                  <a:txBody>
                    <a:bodyPr/>
                    <a:lstStyle/>
                    <a:p>
                      <a:pPr algn="ctr" rtl="1"/>
                      <a:r>
                        <a:rPr lang="en-US" sz="1200" dirty="0" smtClean="0"/>
                        <a:t>200.000 SR</a:t>
                      </a:r>
                      <a:endParaRPr lang="ar-SA" dirty="0"/>
                    </a:p>
                  </a:txBody>
                  <a:tcPr/>
                </a:tc>
                <a:tc>
                  <a:txBody>
                    <a:bodyPr/>
                    <a:lstStyle/>
                    <a:p>
                      <a:pPr algn="ctr" rtl="1"/>
                      <a:r>
                        <a:rPr lang="en-US" sz="1200" dirty="0" smtClean="0"/>
                        <a:t>70.000</a:t>
                      </a:r>
                      <a:r>
                        <a:rPr lang="en-US" sz="1200" baseline="0" dirty="0" smtClean="0"/>
                        <a:t> </a:t>
                      </a:r>
                      <a:r>
                        <a:rPr lang="en-US" sz="1200" dirty="0" smtClean="0"/>
                        <a:t>SR</a:t>
                      </a:r>
                      <a:endParaRPr lang="ar-SA" dirty="0"/>
                    </a:p>
                  </a:txBody>
                  <a:tcPr/>
                </a:tc>
                <a:tc>
                  <a:txBody>
                    <a:bodyPr/>
                    <a:lstStyle/>
                    <a:p>
                      <a:pPr algn="ctr" rtl="1"/>
                      <a:r>
                        <a:rPr lang="en-US" sz="1200" dirty="0" smtClean="0"/>
                        <a:t>160.000 SR</a:t>
                      </a:r>
                      <a:endParaRPr lang="ar-SA" dirty="0"/>
                    </a:p>
                  </a:txBody>
                  <a:tcPr/>
                </a:tc>
                <a:tc>
                  <a:txBody>
                    <a:bodyPr/>
                    <a:lstStyle/>
                    <a:p>
                      <a:pPr algn="ctr" rtl="1"/>
                      <a:r>
                        <a:rPr lang="en-US" sz="1200" dirty="0" smtClean="0"/>
                        <a:t>225.000 SR</a:t>
                      </a:r>
                      <a:endParaRPr lang="ar-SA" dirty="0"/>
                    </a:p>
                  </a:txBody>
                  <a:tcPr/>
                </a:tc>
                <a:tc vMerge="1">
                  <a:txBody>
                    <a:bodyPr/>
                    <a:lstStyle/>
                    <a:p>
                      <a:pPr rtl="1"/>
                      <a:endParaRPr lang="ar-SA"/>
                    </a:p>
                  </a:txBody>
                  <a:tcPr/>
                </a:tc>
                <a:extLst>
                  <a:ext uri="{0D108BD9-81ED-4DB2-BD59-A6C34878D82A}">
                    <a16:rowId xmlns:a16="http://schemas.microsoft.com/office/drawing/2014/main" val="10004"/>
                  </a:ext>
                </a:extLst>
              </a:tr>
              <a:tr h="381000">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6265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buFontTx/>
              <a:buChar char="-"/>
            </a:pPr>
            <a:r>
              <a:rPr lang="ar-SA" sz="4800" dirty="0" smtClean="0">
                <a:solidFill>
                  <a:srgbClr val="17375E"/>
                </a:solidFill>
                <a:cs typeface="DecoType Naskh Variants" pitchFamily="2" charset="-78"/>
              </a:rPr>
              <a:t>تعريف (كروسبي </a:t>
            </a:r>
            <a:r>
              <a:rPr lang="en-US" sz="4800" i="1" dirty="0" err="1" smtClean="0">
                <a:solidFill>
                  <a:srgbClr val="17375E"/>
                </a:solidFill>
                <a:latin typeface="Gabriola" pitchFamily="82" charset="0"/>
              </a:rPr>
              <a:t>Crosby</a:t>
            </a:r>
            <a:r>
              <a:rPr lang="en-US" sz="4800" dirty="0" smtClean="0">
                <a:solidFill>
                  <a:srgbClr val="17375E"/>
                </a:solidFill>
                <a:cs typeface="DecoType Naskh Variants" pitchFamily="2" charset="-78"/>
              </a:rPr>
              <a:t> </a:t>
            </a:r>
            <a:r>
              <a:rPr lang="ar-SA" sz="4800" dirty="0" smtClean="0">
                <a:solidFill>
                  <a:srgbClr val="17375E"/>
                </a:solidFill>
                <a:cs typeface="DecoType Naskh Variants" pitchFamily="2" charset="-78"/>
              </a:rPr>
              <a:t>عام 1979م) </a:t>
            </a:r>
          </a:p>
          <a:p>
            <a:pPr>
              <a:buFontTx/>
              <a:buChar char="-"/>
            </a:pPr>
            <a:r>
              <a:rPr lang="ar-SA" sz="4800" dirty="0" smtClean="0">
                <a:solidFill>
                  <a:srgbClr val="17375E"/>
                </a:solidFill>
                <a:cs typeface="DecoType Naskh Variants" pitchFamily="2" charset="-78"/>
              </a:rPr>
              <a:t>"الجودة هي المطابقة للمتطلبات </a:t>
            </a:r>
          </a:p>
          <a:p>
            <a:pPr algn="ctr"/>
            <a:r>
              <a:rPr lang="en-US" sz="5400" i="1" dirty="0" smtClean="0">
                <a:solidFill>
                  <a:srgbClr val="17375E"/>
                </a:solidFill>
                <a:latin typeface="Gabriola" pitchFamily="82" charset="0"/>
              </a:rPr>
              <a:t>Quality is conformance to requirements </a:t>
            </a:r>
            <a:r>
              <a:rPr lang="en-US" sz="4800" dirty="0" smtClean="0">
                <a:solidFill>
                  <a:srgbClr val="17375E"/>
                </a:solidFill>
                <a:cs typeface="DecoType Naskh Variants" pitchFamily="2" charset="-78"/>
              </a:rPr>
              <a:t>"، </a:t>
            </a:r>
            <a:r>
              <a:rPr lang="ar-SA" sz="4500" dirty="0" smtClean="0">
                <a:solidFill>
                  <a:srgbClr val="17375E"/>
                </a:solidFill>
                <a:cs typeface="DecoType Naskh Variants" pitchFamily="2" charset="-78"/>
              </a:rPr>
              <a:t>وهذا يجعل الجودة أكثر قرباً من الإنتاج وخصائصه.</a:t>
            </a:r>
          </a:p>
          <a:p>
            <a:r>
              <a:rPr lang="ar-SA" sz="4500" dirty="0" smtClean="0">
                <a:solidFill>
                  <a:srgbClr val="17375E"/>
                </a:solidFill>
                <a:cs typeface="DecoType Naskh Variants" pitchFamily="2" charset="-78"/>
              </a:rPr>
              <a:t>ويشترط هذا التعريف توفر ثلاثة شروط لتحقيق الجودة: </a:t>
            </a:r>
            <a:br>
              <a:rPr lang="ar-SA" sz="4500" dirty="0" smtClean="0">
                <a:solidFill>
                  <a:srgbClr val="17375E"/>
                </a:solidFill>
                <a:cs typeface="DecoType Naskh Variants" pitchFamily="2" charset="-78"/>
              </a:rPr>
            </a:br>
            <a:r>
              <a:rPr lang="ar-SA" sz="4500" dirty="0" smtClean="0">
                <a:solidFill>
                  <a:srgbClr val="17375E"/>
                </a:solidFill>
                <a:cs typeface="DecoType Naskh Variants" pitchFamily="2" charset="-78"/>
              </a:rPr>
              <a:t>1- الوفاء بالمتطلبات </a:t>
            </a:r>
            <a:br>
              <a:rPr lang="ar-SA" sz="4500" dirty="0" smtClean="0">
                <a:solidFill>
                  <a:srgbClr val="17375E"/>
                </a:solidFill>
                <a:cs typeface="DecoType Naskh Variants" pitchFamily="2" charset="-78"/>
              </a:rPr>
            </a:br>
            <a:r>
              <a:rPr lang="ar-SA" sz="4500" dirty="0" smtClean="0">
                <a:solidFill>
                  <a:srgbClr val="17375E"/>
                </a:solidFill>
                <a:cs typeface="DecoType Naskh Variants" pitchFamily="2" charset="-78"/>
              </a:rPr>
              <a:t>2- اختفاء العيوب </a:t>
            </a:r>
            <a:br>
              <a:rPr lang="ar-SA" sz="4500" dirty="0" smtClean="0">
                <a:solidFill>
                  <a:srgbClr val="17375E"/>
                </a:solidFill>
                <a:cs typeface="DecoType Naskh Variants" pitchFamily="2" charset="-78"/>
              </a:rPr>
            </a:br>
            <a:r>
              <a:rPr lang="ar-SA" sz="4500" dirty="0" smtClean="0">
                <a:solidFill>
                  <a:srgbClr val="17375E"/>
                </a:solidFill>
                <a:cs typeface="DecoType Naskh Variants" pitchFamily="2" charset="-78"/>
              </a:rPr>
              <a:t>3- </a:t>
            </a:r>
            <a:r>
              <a:rPr lang="ar-SA" sz="4400" dirty="0" smtClean="0">
                <a:solidFill>
                  <a:srgbClr val="17375E"/>
                </a:solidFill>
                <a:cs typeface="DecoType Naskh Variants" pitchFamily="2" charset="-78"/>
              </a:rPr>
              <a:t>تنفيذ الإجراءات بشكل صحيح من</a:t>
            </a:r>
          </a:p>
          <a:p>
            <a:r>
              <a:rPr lang="ar-SA" sz="4400" dirty="0" smtClean="0">
                <a:solidFill>
                  <a:srgbClr val="17375E"/>
                </a:solidFill>
                <a:cs typeface="DecoType Naskh Variants" pitchFamily="2" charset="-78"/>
              </a:rPr>
              <a:t>	 أول مرة وكل مرة</a:t>
            </a:r>
            <a:r>
              <a:rPr lang="ar-SA" sz="4800" dirty="0" smtClean="0">
                <a:solidFill>
                  <a:srgbClr val="17375E"/>
                </a:solidFill>
                <a:cs typeface="DecoType Naskh Variants" pitchFamily="2" charset="-78"/>
              </a:rPr>
              <a:t>.</a:t>
            </a:r>
            <a:r>
              <a:rPr lang="ar-SA" dirty="0" smtClean="0"/>
              <a:t> </a:t>
            </a:r>
            <a:br>
              <a:rPr lang="ar-SA" dirty="0" smtClean="0"/>
            </a:br>
            <a:endParaRPr lang="en-US" b="0" i="0" dirty="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31746" name="Picture 2" descr="http://avcc.ru/assets/images/razum/quality/PhilipCrosby.jpg"/>
          <p:cNvPicPr>
            <a:picLocks noChangeAspect="1" noChangeArrowheads="1"/>
          </p:cNvPicPr>
          <p:nvPr/>
        </p:nvPicPr>
        <p:blipFill>
          <a:blip r:embed="rId2"/>
          <a:srcRect/>
          <a:stretch>
            <a:fillRect/>
          </a:stretch>
        </p:blipFill>
        <p:spPr bwMode="auto">
          <a:xfrm>
            <a:off x="1143000" y="3657600"/>
            <a:ext cx="1990725" cy="2295526"/>
          </a:xfrm>
          <a:prstGeom prst="rect">
            <a:avLst/>
          </a:prstGeom>
          <a:noFill/>
        </p:spPr>
      </p:pic>
      <p:pic>
        <p:nvPicPr>
          <p:cNvPr id="5"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8458199" cy="6247864"/>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endParaRPr lang="ar-SA" sz="4000" dirty="0" smtClean="0">
              <a:solidFill>
                <a:srgbClr val="17375E"/>
              </a:solidFill>
              <a:cs typeface="DecoType Naskh Variants" pitchFamily="2" charset="-78"/>
            </a:endParaRPr>
          </a:p>
          <a:p>
            <a:endParaRPr lang="ar-SA" sz="2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90B6E4"/>
                </a:solidFill>
                <a:cs typeface="DecoType Naskh Variants" pitchFamily="2" charset="-78"/>
              </a:rPr>
              <a:t>مفاهيم أساسية</a:t>
            </a:r>
          </a:p>
          <a:p>
            <a:r>
              <a:rPr lang="ar-SA" sz="4000" dirty="0" smtClean="0">
                <a:solidFill>
                  <a:srgbClr val="90B6E4"/>
                </a:solidFill>
                <a:cs typeface="DecoType Naskh Variants" pitchFamily="2" charset="-78"/>
              </a:rPr>
              <a:t>	</a:t>
            </a:r>
            <a:r>
              <a:rPr lang="ar-SA" sz="4000" dirty="0" smtClean="0">
                <a:solidFill>
                  <a:srgbClr val="17375E"/>
                </a:solidFill>
                <a:cs typeface="DecoType Naskh Variants" pitchFamily="2" charset="-78"/>
              </a:rPr>
              <a:t>مبادئ إدارة الجودة الشاملة</a:t>
            </a:r>
          </a:p>
          <a:p>
            <a:pPr lvl="3">
              <a:buFont typeface="Wingdings" pitchFamily="2" charset="2"/>
              <a:buChar char=""/>
            </a:pPr>
            <a:r>
              <a:rPr lang="ar-SA" sz="4000" dirty="0" smtClean="0">
                <a:solidFill>
                  <a:srgbClr val="90B6E4"/>
                </a:solidFill>
                <a:cs typeface="DecoType Naskh Variants" pitchFamily="2" charset="-78"/>
              </a:rPr>
              <a:t>القيادة</a:t>
            </a:r>
          </a:p>
          <a:p>
            <a:pPr lvl="3">
              <a:buFont typeface="Wingdings" pitchFamily="2" charset="2"/>
              <a:buChar char=""/>
            </a:pPr>
            <a:r>
              <a:rPr lang="ar-SA" sz="4000" dirty="0" smtClean="0">
                <a:solidFill>
                  <a:srgbClr val="90B6E4"/>
                </a:solidFill>
                <a:cs typeface="DecoType Naskh Variants" pitchFamily="2" charset="-78"/>
              </a:rPr>
              <a:t>التخطيط الإستراتيجي</a:t>
            </a:r>
          </a:p>
          <a:p>
            <a:pPr lvl="3">
              <a:buFont typeface="Wingdings" pitchFamily="2" charset="2"/>
              <a:buChar char=""/>
            </a:pPr>
            <a:r>
              <a:rPr lang="ar-SA" sz="4000" dirty="0" smtClean="0">
                <a:solidFill>
                  <a:srgbClr val="17375E"/>
                </a:solidFill>
                <a:cs typeface="DecoType Naskh Variants" pitchFamily="2" charset="-78"/>
                <a:hlinkClick r:id="rId2" action="ppaction://hlinksldjump"/>
              </a:rPr>
              <a:t>التركيز على المستفيدين</a:t>
            </a:r>
            <a:endParaRPr lang="ar-SA" sz="4000" dirty="0" smtClean="0">
              <a:solidFill>
                <a:srgbClr val="17375E"/>
              </a:solidFill>
              <a:cs typeface="DecoType Naskh Variants" pitchFamily="2" charset="-78"/>
            </a:endParaRPr>
          </a:p>
          <a:p>
            <a:pPr lvl="3">
              <a:buFont typeface="Wingdings" pitchFamily="2" charset="2"/>
              <a:buChar char=""/>
            </a:pPr>
            <a:r>
              <a:rPr lang="ar-SA" sz="4000" dirty="0" smtClean="0">
                <a:solidFill>
                  <a:srgbClr val="17375E"/>
                </a:solidFill>
                <a:cs typeface="DecoType Naskh Variants" pitchFamily="2" charset="-78"/>
                <a:hlinkClick r:id="rId3" action="ppaction://hlinksldjump"/>
              </a:rPr>
              <a:t>الاهتمام بالموارد البشرية</a:t>
            </a:r>
            <a:endParaRPr lang="ar-SA" sz="4000" dirty="0" smtClean="0">
              <a:solidFill>
                <a:srgbClr val="17375E"/>
              </a:solidFill>
              <a:cs typeface="DecoType Naskh Variants" pitchFamily="2" charset="-78"/>
            </a:endParaRPr>
          </a:p>
          <a:p>
            <a:pPr lvl="3">
              <a:buFont typeface="Wingdings" pitchFamily="2" charset="2"/>
              <a:buChar char=""/>
            </a:pPr>
            <a:r>
              <a:rPr lang="ar-SA" sz="4000" dirty="0" smtClean="0">
                <a:solidFill>
                  <a:srgbClr val="17375E"/>
                </a:solidFill>
                <a:cs typeface="DecoType Naskh Variants" pitchFamily="2" charset="-78"/>
                <a:hlinkClick r:id="rId4" action="ppaction://hlinksldjump"/>
              </a:rPr>
              <a:t>العلاقة مع الموردين</a:t>
            </a:r>
            <a:endParaRPr lang="ar-SA" sz="4000" dirty="0" smtClean="0">
              <a:solidFill>
                <a:srgbClr val="17375E"/>
              </a:solidFill>
              <a:cs typeface="DecoType Naskh Variants" pitchFamily="2" charset="-78"/>
            </a:endParaRPr>
          </a:p>
          <a:p>
            <a:pPr lvl="3">
              <a:buFont typeface="Wingdings" pitchFamily="2" charset="2"/>
              <a:buChar char=""/>
            </a:pPr>
            <a:r>
              <a:rPr lang="ar-SA" sz="4000" dirty="0" smtClean="0">
                <a:solidFill>
                  <a:srgbClr val="17375E"/>
                </a:solidFill>
                <a:cs typeface="DecoType Naskh Variants" pitchFamily="2" charset="-78"/>
                <a:hlinkClick r:id="rId5" action="ppaction://hlinksldjump"/>
              </a:rPr>
              <a:t>التحسين المستمر</a:t>
            </a:r>
            <a:endParaRPr lang="ar-SA" sz="4000" dirty="0" smtClean="0">
              <a:solidFill>
                <a:srgbClr val="17375E"/>
              </a:solidFill>
              <a:cs typeface="DecoType Naskh Variants" pitchFamily="2" charset="-78"/>
            </a:endParaRPr>
          </a:p>
        </p:txBody>
      </p:sp>
    </p:spTree>
    <p:extLst>
      <p:ext uri="{BB962C8B-B14F-4D97-AF65-F5344CB8AC3E}">
        <p14:creationId xmlns:p14="http://schemas.microsoft.com/office/powerpoint/2010/main" val="110059622"/>
      </p:ext>
    </p:extLst>
  </p:cSld>
  <p:clrMapOvr>
    <a:masterClrMapping/>
  </p:clrMapOvr>
  <p:transition advClick="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990600"/>
            <a:ext cx="9144000" cy="2677656"/>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التركيز على المستفيدين</a:t>
            </a:r>
          </a:p>
          <a:p>
            <a:pPr algn="ctr"/>
            <a:r>
              <a:rPr lang="en-US" sz="8800" i="1" dirty="0" smtClean="0">
                <a:solidFill>
                  <a:schemeClr val="tx2">
                    <a:lumMod val="75000"/>
                  </a:schemeClr>
                </a:solidFill>
                <a:latin typeface="Gabriola" pitchFamily="82" charset="0"/>
              </a:rPr>
              <a:t>Customer Focus</a:t>
            </a:r>
            <a:endParaRPr lang="ar-SA" sz="8800" i="1" dirty="0" smtClean="0">
              <a:solidFill>
                <a:schemeClr val="tx2">
                  <a:lumMod val="75000"/>
                </a:schemeClr>
              </a:solidFill>
              <a:latin typeface="Gabriola" pitchFamily="82" charset="0"/>
            </a:endParaRPr>
          </a:p>
        </p:txBody>
      </p:sp>
      <p:pic>
        <p:nvPicPr>
          <p:cNvPr id="26626" name="Picture 2" descr="http://shqblogimages.s3.amazonaws.com/serving_customers.jpg"/>
          <p:cNvPicPr>
            <a:picLocks noChangeAspect="1" noChangeArrowheads="1"/>
          </p:cNvPicPr>
          <p:nvPr/>
        </p:nvPicPr>
        <p:blipFill>
          <a:blip r:embed="rId2">
            <a:clrChange>
              <a:clrFrom>
                <a:srgbClr val="F9F9F9"/>
              </a:clrFrom>
              <a:clrTo>
                <a:srgbClr val="F9F9F9">
                  <a:alpha val="0"/>
                </a:srgbClr>
              </a:clrTo>
            </a:clrChange>
          </a:blip>
          <a:srcRect/>
          <a:stretch>
            <a:fillRect/>
          </a:stretch>
        </p:blipFill>
        <p:spPr bwMode="auto">
          <a:xfrm>
            <a:off x="2133600" y="3429000"/>
            <a:ext cx="6400800" cy="2761489"/>
          </a:xfrm>
          <a:prstGeom prst="rect">
            <a:avLst/>
          </a:prstGeom>
          <a:noFill/>
        </p:spPr>
      </p:pic>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800785097"/>
      </p:ext>
    </p:extLst>
  </p:cSld>
  <p:clrMapOvr>
    <a:masterClrMapping/>
  </p:clrMapOvr>
  <p:transition advClick="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2209800" y="13716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2362200"/>
            <a:ext cx="2286000" cy="2000251"/>
          </a:xfrm>
          <a:prstGeom prst="rect">
            <a:avLst/>
          </a:prstGeom>
          <a:noFill/>
        </p:spPr>
      </p:pic>
      <p:sp>
        <p:nvSpPr>
          <p:cNvPr id="8" name="مستطيل 7"/>
          <p:cNvSpPr/>
          <p:nvPr/>
        </p:nvSpPr>
        <p:spPr>
          <a:xfrm>
            <a:off x="1752600" y="1981200"/>
            <a:ext cx="6781800" cy="3785652"/>
          </a:xfrm>
          <a:prstGeom prst="rect">
            <a:avLst/>
          </a:prstGeom>
        </p:spPr>
        <p:txBody>
          <a:bodyPr wrap="square">
            <a:spAutoFit/>
          </a:bodyPr>
          <a:lstStyle/>
          <a:p>
            <a:pPr>
              <a:buFont typeface="Wingdings 2" pitchFamily="18" charset="2"/>
              <a:buChar char=""/>
            </a:pPr>
            <a:r>
              <a:rPr lang="ar-SA" sz="4800" dirty="0" smtClean="0">
                <a:solidFill>
                  <a:srgbClr val="17375E"/>
                </a:solidFill>
                <a:cs typeface="DecoType Naskh Variants" pitchFamily="2" charset="-78"/>
              </a:rPr>
              <a:t>المستفيد</a:t>
            </a:r>
          </a:p>
          <a:p>
            <a:pPr>
              <a:buFont typeface="Wingdings 2" pitchFamily="18" charset="2"/>
              <a:buChar char=""/>
            </a:pPr>
            <a:r>
              <a:rPr lang="ar-SA" sz="4800" dirty="0" smtClean="0">
                <a:solidFill>
                  <a:srgbClr val="17375E"/>
                </a:solidFill>
                <a:cs typeface="DecoType Naskh Variants" pitchFamily="2" charset="-78"/>
              </a:rPr>
              <a:t>تصنيف المستفيدين</a:t>
            </a:r>
          </a:p>
          <a:p>
            <a:pPr>
              <a:buFont typeface="Wingdings 2" pitchFamily="18" charset="2"/>
              <a:buChar char="ô"/>
            </a:pPr>
            <a:r>
              <a:rPr lang="ar-SA" sz="4800" dirty="0" smtClean="0">
                <a:solidFill>
                  <a:srgbClr val="17375E"/>
                </a:solidFill>
                <a:cs typeface="DecoType Naskh Variants" pitchFamily="2" charset="-78"/>
              </a:rPr>
              <a:t>التعرف على متطلبات المستفيدين</a:t>
            </a:r>
          </a:p>
          <a:p>
            <a:pPr>
              <a:buFont typeface="Wingdings 2" pitchFamily="18" charset="2"/>
              <a:buChar char="ô"/>
            </a:pPr>
            <a:r>
              <a:rPr lang="ar-SA" sz="4800" dirty="0" smtClean="0">
                <a:solidFill>
                  <a:srgbClr val="17375E"/>
                </a:solidFill>
                <a:cs typeface="DecoType Naskh Variants" pitchFamily="2" charset="-78"/>
              </a:rPr>
              <a:t>العلاقة مع المستفيدين</a:t>
            </a:r>
          </a:p>
          <a:p>
            <a:pPr>
              <a:buFont typeface="Wingdings 2" pitchFamily="18" charset="2"/>
              <a:buChar char="ô"/>
            </a:pPr>
            <a:r>
              <a:rPr lang="ar-SA" sz="4800" dirty="0" smtClean="0">
                <a:solidFill>
                  <a:srgbClr val="17375E"/>
                </a:solidFill>
                <a:cs typeface="DecoType Naskh Variants" pitchFamily="2" charset="-78"/>
              </a:rPr>
              <a:t>دور المستفيدين  في التحسين المستمر</a:t>
            </a:r>
          </a:p>
        </p:txBody>
      </p:sp>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701547047"/>
      </p:ext>
    </p:extLst>
  </p:cSld>
  <p:clrMapOvr>
    <a:masterClrMapping/>
  </p:clrMapOvr>
  <p:transition advClick="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8" name="مستطيل 7"/>
          <p:cNvSpPr/>
          <p:nvPr/>
        </p:nvSpPr>
        <p:spPr>
          <a:xfrm>
            <a:off x="0" y="1752600"/>
            <a:ext cx="8915400" cy="3570208"/>
          </a:xfrm>
          <a:prstGeom prst="rect">
            <a:avLst/>
          </a:prstGeom>
        </p:spPr>
        <p:txBody>
          <a:bodyPr wrap="square">
            <a:spAutoFit/>
          </a:bodyPr>
          <a:lstStyle/>
          <a:p>
            <a:pPr algn="just">
              <a:buFont typeface="Wingdings 2" pitchFamily="18" charset="2"/>
              <a:buChar char="ô"/>
            </a:pPr>
            <a:r>
              <a:rPr lang="ar-SA" sz="4800" dirty="0" smtClean="0">
                <a:solidFill>
                  <a:srgbClr val="17375E"/>
                </a:solidFill>
                <a:cs typeface="DecoType Naskh Variants" pitchFamily="2" charset="-78"/>
              </a:rPr>
              <a:t>المستفيد هي الشخصية الاعتبارية التي:</a:t>
            </a:r>
          </a:p>
          <a:p>
            <a:pPr algn="just">
              <a:buFont typeface="Arial" pitchFamily="34" charset="0"/>
              <a:buChar char="•"/>
            </a:pPr>
            <a:r>
              <a:rPr lang="ar-SA" sz="3000" dirty="0" smtClean="0">
                <a:solidFill>
                  <a:srgbClr val="17375E"/>
                </a:solidFill>
                <a:cs typeface="DecoType Naskh Variants" pitchFamily="2" charset="-78"/>
              </a:rPr>
              <a:t>تتيح للمؤسسة الفرصة كي تخدمها؛</a:t>
            </a:r>
          </a:p>
          <a:p>
            <a:pPr algn="just">
              <a:buFont typeface="Arial" pitchFamily="34" charset="0"/>
              <a:buChar char="•"/>
            </a:pPr>
            <a:r>
              <a:rPr lang="ar-SA" sz="3000" dirty="0" smtClean="0">
                <a:solidFill>
                  <a:srgbClr val="17375E"/>
                </a:solidFill>
                <a:cs typeface="DecoType Naskh Variants" pitchFamily="2" charset="-78"/>
              </a:rPr>
              <a:t>تعتبر الأكثر أهمية في كل زمان ومكان؛</a:t>
            </a:r>
          </a:p>
          <a:p>
            <a:pPr algn="just">
              <a:buFont typeface="Arial" pitchFamily="34" charset="0"/>
              <a:buChar char="•"/>
            </a:pPr>
            <a:r>
              <a:rPr lang="ar-SA" sz="3000" dirty="0" smtClean="0">
                <a:solidFill>
                  <a:srgbClr val="17375E"/>
                </a:solidFill>
                <a:cs typeface="DecoType Naskh Variants" pitchFamily="2" charset="-78"/>
              </a:rPr>
              <a:t>تعتمد عليها المؤسسة في التخطيط لحاضرها ومستقبلها؛</a:t>
            </a:r>
          </a:p>
          <a:p>
            <a:pPr algn="just">
              <a:buFont typeface="Arial" pitchFamily="34" charset="0"/>
              <a:buChar char="•"/>
            </a:pPr>
            <a:r>
              <a:rPr lang="ar-SA" sz="2800" dirty="0" smtClean="0">
                <a:solidFill>
                  <a:srgbClr val="17375E"/>
                </a:solidFill>
                <a:cs typeface="DecoType Naskh Variants" pitchFamily="2" charset="-78"/>
              </a:rPr>
              <a:t>تعبّر عن رغباتها ومتطلباتها وتصبح مهمة المؤسسة أن تلبي لها هذه الرغبات وتفي بهذه المطالب؛</a:t>
            </a:r>
          </a:p>
          <a:p>
            <a:pPr algn="just">
              <a:buFont typeface="Arial" pitchFamily="34" charset="0"/>
              <a:buChar char="•"/>
            </a:pPr>
            <a:r>
              <a:rPr lang="ar-SA" sz="3000" dirty="0" smtClean="0">
                <a:solidFill>
                  <a:srgbClr val="17375E"/>
                </a:solidFill>
                <a:cs typeface="DecoType Naskh Variants" pitchFamily="2" charset="-78"/>
              </a:rPr>
              <a:t>تمنح المؤسسة القدرة على الاستمرار وتحقيق النجاح؛</a:t>
            </a:r>
          </a:p>
          <a:p>
            <a:pPr algn="just">
              <a:buFont typeface="Arial" pitchFamily="34" charset="0"/>
              <a:buChar char="•"/>
            </a:pPr>
            <a:r>
              <a:rPr lang="ar-SA" sz="3000" dirty="0" smtClean="0">
                <a:solidFill>
                  <a:srgbClr val="17375E"/>
                </a:solidFill>
                <a:cs typeface="DecoType Naskh Variants" pitchFamily="2" charset="-78"/>
              </a:rPr>
              <a:t>قد تكون أحد أسباب خروج المؤسسة من السوق.</a:t>
            </a: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2209800" y="5132178"/>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219200"/>
            <a:ext cx="2286000" cy="2000251"/>
          </a:xfrm>
          <a:prstGeom prst="rect">
            <a:avLst/>
          </a:prstGeom>
          <a:noFill/>
        </p:spPr>
      </p:pic>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758616985"/>
      </p:ext>
    </p:extLst>
  </p:cSld>
  <p:clrMapOvr>
    <a:masterClrMapping/>
  </p:clrMapOvr>
  <p:transition advClick="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762000" y="37338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2209800"/>
            <a:ext cx="2286000" cy="2000251"/>
          </a:xfrm>
          <a:prstGeom prst="rect">
            <a:avLst/>
          </a:prstGeom>
          <a:noFill/>
        </p:spPr>
      </p:pic>
      <p:sp>
        <p:nvSpPr>
          <p:cNvPr id="8" name="مستطيل 7"/>
          <p:cNvSpPr/>
          <p:nvPr/>
        </p:nvSpPr>
        <p:spPr>
          <a:xfrm>
            <a:off x="1752600" y="1447800"/>
            <a:ext cx="6934200" cy="5139869"/>
          </a:xfrm>
          <a:prstGeom prst="rect">
            <a:avLst/>
          </a:prstGeom>
        </p:spPr>
        <p:txBody>
          <a:bodyPr wrap="square">
            <a:spAutoFit/>
          </a:bodyPr>
          <a:lstStyle/>
          <a:p>
            <a:pPr>
              <a:buFont typeface="Wingdings 2" pitchFamily="18" charset="2"/>
              <a:buChar char="ô"/>
            </a:pPr>
            <a:r>
              <a:rPr lang="ar-SA" sz="4800" dirty="0" smtClean="0">
                <a:solidFill>
                  <a:srgbClr val="17375E"/>
                </a:solidFill>
                <a:cs typeface="DecoType Naskh Variants" pitchFamily="2" charset="-78"/>
              </a:rPr>
              <a:t>تصنيف المستفيدين</a:t>
            </a:r>
          </a:p>
          <a:p>
            <a:r>
              <a:rPr lang="ar-SA" sz="3600" dirty="0" smtClean="0">
                <a:solidFill>
                  <a:srgbClr val="17375E"/>
                </a:solidFill>
                <a:cs typeface="DecoType Naskh Variants" pitchFamily="2" charset="-78"/>
              </a:rPr>
              <a:t>         المستفيدين الخارجيين (</a:t>
            </a:r>
            <a:r>
              <a:rPr lang="en-US" sz="4400" i="1" dirty="0" smtClean="0">
                <a:solidFill>
                  <a:schemeClr val="tx2">
                    <a:lumMod val="75000"/>
                  </a:schemeClr>
                </a:solidFill>
                <a:latin typeface="Gabriola" pitchFamily="82" charset="0"/>
              </a:rPr>
              <a:t>External</a:t>
            </a:r>
            <a:r>
              <a:rPr lang="en-US" sz="3600" dirty="0" smtClean="0">
                <a:solidFill>
                  <a:srgbClr val="17375E"/>
                </a:solidFill>
                <a:cs typeface="DecoType Naskh Variants" pitchFamily="2" charset="-78"/>
              </a:rPr>
              <a:t> </a:t>
            </a:r>
            <a:r>
              <a:rPr lang="en-US" sz="4400" i="1" dirty="0" smtClean="0">
                <a:solidFill>
                  <a:schemeClr val="tx2">
                    <a:lumMod val="75000"/>
                  </a:schemeClr>
                </a:solidFill>
                <a:latin typeface="Gabriola" pitchFamily="82" charset="0"/>
              </a:rPr>
              <a:t>Customer</a:t>
            </a:r>
            <a:r>
              <a:rPr lang="ar-SA" sz="3600" dirty="0" smtClean="0">
                <a:solidFill>
                  <a:srgbClr val="17375E"/>
                </a:solidFill>
                <a:cs typeface="DecoType Naskh Variants" pitchFamily="2" charset="-78"/>
              </a:rPr>
              <a:t>)</a:t>
            </a:r>
          </a:p>
          <a:p>
            <a:r>
              <a:rPr lang="ar-SA" sz="3600" dirty="0" smtClean="0">
                <a:solidFill>
                  <a:srgbClr val="17375E"/>
                </a:solidFill>
                <a:cs typeface="DecoType Naskh Variants" pitchFamily="2" charset="-78"/>
              </a:rPr>
              <a:t>هم أناس لا يعملون داخل المؤسسة ولهم حاجة تستطيع هذه المؤسسة تلبيتها لهم.</a:t>
            </a:r>
          </a:p>
          <a:p>
            <a:r>
              <a:rPr lang="ar-SA" sz="2800" dirty="0" smtClean="0">
                <a:solidFill>
                  <a:srgbClr val="17375E"/>
                </a:solidFill>
                <a:cs typeface="DecoType Naskh Variants" pitchFamily="2" charset="-78"/>
              </a:rPr>
              <a:t>المستفيدون من المنتج أو الخدمة </a:t>
            </a:r>
          </a:p>
          <a:p>
            <a:r>
              <a:rPr lang="ar-SA" sz="2800" dirty="0" smtClean="0">
                <a:solidFill>
                  <a:srgbClr val="17375E"/>
                </a:solidFill>
                <a:cs typeface="DecoType Naskh Variants" pitchFamily="2" charset="-78"/>
              </a:rPr>
              <a:t>مستعمل للمنتج</a:t>
            </a:r>
          </a:p>
          <a:p>
            <a:r>
              <a:rPr lang="ar-SA" sz="2800" dirty="0" smtClean="0">
                <a:solidFill>
                  <a:srgbClr val="17375E"/>
                </a:solidFill>
                <a:cs typeface="DecoType Naskh Variants" pitchFamily="2" charset="-78"/>
              </a:rPr>
              <a:t>مستفيد من الخدمة</a:t>
            </a:r>
          </a:p>
          <a:p>
            <a:r>
              <a:rPr lang="ar-SA" sz="2800" dirty="0" smtClean="0">
                <a:solidFill>
                  <a:srgbClr val="17375E"/>
                </a:solidFill>
                <a:cs typeface="DecoType Naskh Variants" pitchFamily="2" charset="-78"/>
              </a:rPr>
              <a:t>موزع  للمنتج </a:t>
            </a:r>
            <a:r>
              <a:rPr lang="ar-SA" sz="3600" dirty="0" smtClean="0">
                <a:solidFill>
                  <a:srgbClr val="17375E"/>
                </a:solidFill>
                <a:cs typeface="DecoType Naskh Variants" pitchFamily="2" charset="-78"/>
              </a:rPr>
              <a:t>(</a:t>
            </a:r>
            <a:r>
              <a:rPr lang="ar-SA" sz="2400" dirty="0" smtClean="0">
                <a:solidFill>
                  <a:srgbClr val="17375E"/>
                </a:solidFill>
                <a:cs typeface="DecoType Naskh Variants" pitchFamily="2" charset="-78"/>
              </a:rPr>
              <a:t>تاجر جملة، تاجر نصف، جملة تاجر تجزئة</a:t>
            </a:r>
            <a:r>
              <a:rPr lang="ar-SA" sz="3600" dirty="0" smtClean="0">
                <a:solidFill>
                  <a:srgbClr val="17375E"/>
                </a:solidFill>
                <a:cs typeface="DecoType Naskh Variants" pitchFamily="2" charset="-78"/>
              </a:rPr>
              <a:t>) </a:t>
            </a:r>
            <a:r>
              <a:rPr lang="ar-SA" sz="2800" dirty="0" smtClean="0">
                <a:solidFill>
                  <a:srgbClr val="17375E"/>
                </a:solidFill>
                <a:cs typeface="DecoType Naskh Variants" pitchFamily="2" charset="-78"/>
              </a:rPr>
              <a:t>أو الخدمة</a:t>
            </a:r>
          </a:p>
          <a:p>
            <a:endParaRPr lang="ar-SA" sz="3600" dirty="0" smtClean="0">
              <a:solidFill>
                <a:srgbClr val="17375E"/>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520182484"/>
      </p:ext>
    </p:extLst>
  </p:cSld>
  <p:clrMapOvr>
    <a:masterClrMapping/>
  </p:clrMapOvr>
  <p:transition advClick="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2514600" y="45720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2209800"/>
            <a:ext cx="2286000" cy="2000251"/>
          </a:xfrm>
          <a:prstGeom prst="rect">
            <a:avLst/>
          </a:prstGeom>
          <a:noFill/>
        </p:spPr>
      </p:pic>
      <p:sp>
        <p:nvSpPr>
          <p:cNvPr id="8" name="مستطيل 7"/>
          <p:cNvSpPr/>
          <p:nvPr/>
        </p:nvSpPr>
        <p:spPr>
          <a:xfrm>
            <a:off x="1752600" y="1447800"/>
            <a:ext cx="6934200" cy="4462760"/>
          </a:xfrm>
          <a:prstGeom prst="rect">
            <a:avLst/>
          </a:prstGeom>
        </p:spPr>
        <p:txBody>
          <a:bodyPr wrap="square">
            <a:spAutoFit/>
          </a:bodyPr>
          <a:lstStyle/>
          <a:p>
            <a:pPr>
              <a:buFont typeface="Wingdings 2" pitchFamily="18" charset="2"/>
              <a:buChar char="ô"/>
            </a:pPr>
            <a:r>
              <a:rPr lang="ar-SA" sz="4800" dirty="0" smtClean="0">
                <a:solidFill>
                  <a:srgbClr val="17375E"/>
                </a:solidFill>
                <a:cs typeface="DecoType Naskh Variants" pitchFamily="2" charset="-78"/>
              </a:rPr>
              <a:t>تابع تصنيف المستفيدين</a:t>
            </a:r>
          </a:p>
          <a:p>
            <a:r>
              <a:rPr lang="ar-SA" sz="3600" dirty="0" smtClean="0">
                <a:solidFill>
                  <a:srgbClr val="17375E"/>
                </a:solidFill>
                <a:cs typeface="DecoType Naskh Variants" pitchFamily="2" charset="-78"/>
              </a:rPr>
              <a:t>         المستفيدين الداخليين (</a:t>
            </a:r>
            <a:r>
              <a:rPr lang="en-US" sz="4400" i="1" dirty="0" smtClean="0">
                <a:solidFill>
                  <a:schemeClr val="tx2">
                    <a:lumMod val="75000"/>
                  </a:schemeClr>
                </a:solidFill>
                <a:latin typeface="Gabriola" pitchFamily="82" charset="0"/>
              </a:rPr>
              <a:t>Internal Customer</a:t>
            </a:r>
            <a:r>
              <a:rPr lang="ar-SA" sz="3600" dirty="0" smtClean="0">
                <a:solidFill>
                  <a:srgbClr val="17375E"/>
                </a:solidFill>
                <a:cs typeface="DecoType Naskh Variants" pitchFamily="2" charset="-78"/>
              </a:rPr>
              <a:t>)</a:t>
            </a:r>
          </a:p>
          <a:p>
            <a:r>
              <a:rPr lang="ar-SA" sz="3600" dirty="0" smtClean="0">
                <a:solidFill>
                  <a:srgbClr val="17375E"/>
                </a:solidFill>
                <a:cs typeface="DecoType Naskh Variants" pitchFamily="2" charset="-78"/>
              </a:rPr>
              <a:t>هم الأشخاص الذين يعملون داخل المؤسسة ويعتمدون عليها في أعمالهم.</a:t>
            </a:r>
          </a:p>
          <a:p>
            <a:r>
              <a:rPr lang="ar-SA" sz="2800" dirty="0" smtClean="0">
                <a:solidFill>
                  <a:srgbClr val="17375E"/>
                </a:solidFill>
                <a:cs typeface="DecoType Naskh Variants" pitchFamily="2" charset="-78"/>
              </a:rPr>
              <a:t>العاملين في المؤسسة</a:t>
            </a:r>
          </a:p>
          <a:p>
            <a:r>
              <a:rPr lang="ar-SA" sz="2800" dirty="0" smtClean="0">
                <a:solidFill>
                  <a:srgbClr val="17375E"/>
                </a:solidFill>
                <a:cs typeface="DecoType Naskh Variants" pitchFamily="2" charset="-78"/>
              </a:rPr>
              <a:t>الإدارات والوحدات والأقسام</a:t>
            </a:r>
          </a:p>
          <a:p>
            <a:endParaRPr lang="ar-SA" sz="2800" dirty="0" smtClean="0">
              <a:solidFill>
                <a:srgbClr val="17375E"/>
              </a:solidFill>
              <a:cs typeface="DecoType Naskh Variants" pitchFamily="2" charset="-78"/>
            </a:endParaRPr>
          </a:p>
          <a:p>
            <a:endParaRPr lang="ar-SA" sz="3600" dirty="0" smtClean="0">
              <a:solidFill>
                <a:srgbClr val="17375E"/>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773951355"/>
      </p:ext>
    </p:extLst>
  </p:cSld>
  <p:clrMapOvr>
    <a:masterClrMapping/>
  </p:clrMapOvr>
  <p:transition advClick="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3200400" y="38100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2209800"/>
            <a:ext cx="2286000" cy="2000251"/>
          </a:xfrm>
          <a:prstGeom prst="rect">
            <a:avLst/>
          </a:prstGeom>
          <a:noFill/>
        </p:spPr>
      </p:pic>
      <p:sp>
        <p:nvSpPr>
          <p:cNvPr id="8" name="مستطيل 7"/>
          <p:cNvSpPr/>
          <p:nvPr/>
        </p:nvSpPr>
        <p:spPr>
          <a:xfrm>
            <a:off x="1752600" y="1447800"/>
            <a:ext cx="6934200" cy="2677656"/>
          </a:xfrm>
          <a:prstGeom prst="rect">
            <a:avLst/>
          </a:prstGeom>
        </p:spPr>
        <p:txBody>
          <a:bodyPr wrap="square">
            <a:spAutoFit/>
          </a:bodyPr>
          <a:lstStyle/>
          <a:p>
            <a:pPr>
              <a:buFont typeface="Wingdings 2" pitchFamily="18" charset="2"/>
              <a:buChar char="ô"/>
            </a:pPr>
            <a:r>
              <a:rPr lang="ar-SA" sz="4800" dirty="0" smtClean="0">
                <a:solidFill>
                  <a:srgbClr val="17375E"/>
                </a:solidFill>
                <a:cs typeface="DecoType Naskh Variants" pitchFamily="2" charset="-78"/>
              </a:rPr>
              <a:t>تابع تصنيف المستفيدين</a:t>
            </a:r>
          </a:p>
          <a:p>
            <a:r>
              <a:rPr lang="ar-SA" sz="3600" dirty="0" smtClean="0">
                <a:solidFill>
                  <a:srgbClr val="17375E"/>
                </a:solidFill>
                <a:cs typeface="DecoType Naskh Variants" pitchFamily="2" charset="-78"/>
              </a:rPr>
              <a:t>         المعنيين بأعمال ونجاحات المؤسسة</a:t>
            </a:r>
          </a:p>
          <a:p>
            <a:r>
              <a:rPr lang="ar-SA" sz="2800" dirty="0" smtClean="0">
                <a:solidFill>
                  <a:srgbClr val="17375E"/>
                </a:solidFill>
                <a:cs typeface="DecoType Naskh Variants" pitchFamily="2" charset="-78"/>
              </a:rPr>
              <a:t>مالكي الأسهم؛</a:t>
            </a:r>
          </a:p>
          <a:p>
            <a:r>
              <a:rPr lang="ar-SA" sz="2800" dirty="0" smtClean="0">
                <a:solidFill>
                  <a:srgbClr val="17375E"/>
                </a:solidFill>
                <a:cs typeface="DecoType Naskh Variants" pitchFamily="2" charset="-78"/>
              </a:rPr>
              <a:t>الشركات ذات العلاقة؛</a:t>
            </a:r>
          </a:p>
          <a:p>
            <a:r>
              <a:rPr lang="ar-SA" sz="2800" dirty="0" smtClean="0">
                <a:solidFill>
                  <a:srgbClr val="17375E"/>
                </a:solidFill>
                <a:cs typeface="DecoType Naskh Variants" pitchFamily="2" charset="-78"/>
              </a:rPr>
              <a:t>المجتمع.</a:t>
            </a:r>
          </a:p>
        </p:txBody>
      </p:sp>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609648268"/>
      </p:ext>
    </p:extLst>
  </p:cSld>
  <p:clrMapOvr>
    <a:masterClrMapping/>
  </p:clrMapOvr>
  <p:transition advClick="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2438400" y="24384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2362200"/>
            <a:ext cx="2286000" cy="2000251"/>
          </a:xfrm>
          <a:prstGeom prst="rect">
            <a:avLst/>
          </a:prstGeom>
          <a:noFill/>
        </p:spPr>
      </p:pic>
      <p:sp>
        <p:nvSpPr>
          <p:cNvPr id="8" name="مستطيل 7"/>
          <p:cNvSpPr/>
          <p:nvPr/>
        </p:nvSpPr>
        <p:spPr>
          <a:xfrm>
            <a:off x="228600" y="1219200"/>
            <a:ext cx="8382000" cy="5078313"/>
          </a:xfrm>
          <a:prstGeom prst="rect">
            <a:avLst/>
          </a:prstGeom>
        </p:spPr>
        <p:txBody>
          <a:bodyPr wrap="square">
            <a:spAutoFit/>
          </a:bodyPr>
          <a:lstStyle/>
          <a:p>
            <a:r>
              <a:rPr lang="ar-SA" sz="3600" dirty="0" smtClean="0">
                <a:solidFill>
                  <a:srgbClr val="17375E"/>
                </a:solidFill>
                <a:cs typeface="DecoType Naskh Variants" pitchFamily="2" charset="-78"/>
              </a:rPr>
              <a:t>آليات التعرف على مطالب ورغبات المستفيدين:</a:t>
            </a:r>
          </a:p>
          <a:p>
            <a:r>
              <a:rPr lang="ar-SA" sz="3600" dirty="0" smtClean="0">
                <a:solidFill>
                  <a:srgbClr val="17375E"/>
                </a:solidFill>
                <a:cs typeface="DecoType Naskh Variants" pitchFamily="2" charset="-78"/>
              </a:rPr>
              <a:t>إجراء دراسات؛ </a:t>
            </a:r>
          </a:p>
          <a:p>
            <a:r>
              <a:rPr lang="ar-SA" sz="3600" dirty="0" smtClean="0">
                <a:solidFill>
                  <a:srgbClr val="17375E"/>
                </a:solidFill>
                <a:cs typeface="DecoType Naskh Variants" pitchFamily="2" charset="-78"/>
              </a:rPr>
              <a:t>تحليل تقارير؛</a:t>
            </a:r>
          </a:p>
          <a:p>
            <a:r>
              <a:rPr lang="ar-SA" sz="3600" dirty="0" smtClean="0">
                <a:solidFill>
                  <a:srgbClr val="17375E"/>
                </a:solidFill>
                <a:cs typeface="DecoType Naskh Variants" pitchFamily="2" charset="-78"/>
              </a:rPr>
              <a:t>عقد مؤتمرات؛</a:t>
            </a:r>
          </a:p>
          <a:p>
            <a:r>
              <a:rPr lang="ar-SA" sz="3600" dirty="0" smtClean="0">
                <a:solidFill>
                  <a:srgbClr val="17375E"/>
                </a:solidFill>
                <a:cs typeface="DecoType Naskh Variants" pitchFamily="2" charset="-78"/>
              </a:rPr>
              <a:t>إقامة معارض؛</a:t>
            </a:r>
          </a:p>
          <a:p>
            <a:r>
              <a:rPr lang="ar-SA" sz="3600" dirty="0" smtClean="0">
                <a:solidFill>
                  <a:srgbClr val="17375E"/>
                </a:solidFill>
                <a:cs typeface="DecoType Naskh Variants" pitchFamily="2" charset="-78"/>
              </a:rPr>
              <a:t>طرح الاستبيانات لمعرفة احتياجات المستفيدين وتوقعاتهم وتحليلها؛</a:t>
            </a:r>
          </a:p>
          <a:p>
            <a:r>
              <a:rPr lang="ar-SA" sz="3600" dirty="0" smtClean="0">
                <a:solidFill>
                  <a:srgbClr val="17375E"/>
                </a:solidFill>
                <a:cs typeface="DecoType Naskh Variants" pitchFamily="2" charset="-78"/>
              </a:rPr>
              <a:t>الاتصال المباشر مع المستفيدين (</a:t>
            </a:r>
            <a:r>
              <a:rPr lang="ar-SA" sz="2400" dirty="0" smtClean="0">
                <a:solidFill>
                  <a:srgbClr val="17375E"/>
                </a:solidFill>
                <a:cs typeface="DecoType Naskh Variants" pitchFamily="2" charset="-78"/>
              </a:rPr>
              <a:t>زيارات – مقابلات شخصية</a:t>
            </a:r>
            <a:r>
              <a:rPr lang="ar-SA" sz="3600" dirty="0" smtClean="0">
                <a:solidFill>
                  <a:srgbClr val="17375E"/>
                </a:solidFill>
                <a:cs typeface="DecoType Naskh Variants" pitchFamily="2" charset="-78"/>
              </a:rPr>
              <a:t>)؛</a:t>
            </a:r>
          </a:p>
          <a:p>
            <a:r>
              <a:rPr lang="ar-SA" sz="3600" dirty="0" smtClean="0">
                <a:solidFill>
                  <a:srgbClr val="17375E"/>
                </a:solidFill>
                <a:cs typeface="DecoType Naskh Variants" pitchFamily="2" charset="-78"/>
              </a:rPr>
              <a:t>الاتصال غير المباشر (</a:t>
            </a:r>
            <a:r>
              <a:rPr lang="ar-SA" sz="2400" dirty="0" smtClean="0">
                <a:solidFill>
                  <a:srgbClr val="17375E"/>
                </a:solidFill>
                <a:cs typeface="DecoType Naskh Variants" pitchFamily="2" charset="-78"/>
              </a:rPr>
              <a:t>مكالمات هاتفية - رسائل الكترونية  - وسائل التواصل الإجتماعي </a:t>
            </a:r>
            <a:r>
              <a:rPr lang="ar-SA" sz="3600" dirty="0" smtClean="0">
                <a:solidFill>
                  <a:srgbClr val="17375E"/>
                </a:solidFill>
                <a:cs typeface="DecoType Naskh Variants" pitchFamily="2" charset="-78"/>
              </a:rPr>
              <a:t>)؛</a:t>
            </a:r>
          </a:p>
          <a:p>
            <a:r>
              <a:rPr lang="ar-SA" sz="3600" dirty="0" smtClean="0">
                <a:solidFill>
                  <a:srgbClr val="17375E"/>
                </a:solidFill>
                <a:cs typeface="DecoType Naskh Variants" pitchFamily="2" charset="-78"/>
              </a:rPr>
              <a:t>تحليل شكاوي المستفيدين لتحديد احتياجاتهم الحالية والمستقبلية. </a:t>
            </a:r>
          </a:p>
        </p:txBody>
      </p:sp>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1932013198"/>
      </p:ext>
    </p:extLst>
  </p:cSld>
  <p:clrMapOvr>
    <a:masterClrMapping/>
  </p:clrMapOvr>
  <p:transition advClick="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3505200" y="41148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2362200"/>
            <a:ext cx="2286000" cy="2000251"/>
          </a:xfrm>
          <a:prstGeom prst="rect">
            <a:avLst/>
          </a:prstGeom>
          <a:noFill/>
        </p:spPr>
      </p:pic>
      <p:sp>
        <p:nvSpPr>
          <p:cNvPr id="8" name="مستطيل 7"/>
          <p:cNvSpPr/>
          <p:nvPr/>
        </p:nvSpPr>
        <p:spPr>
          <a:xfrm>
            <a:off x="2514600" y="2362200"/>
            <a:ext cx="6019800" cy="1754326"/>
          </a:xfrm>
          <a:prstGeom prst="rect">
            <a:avLst/>
          </a:prstGeom>
        </p:spPr>
        <p:txBody>
          <a:bodyPr wrap="square">
            <a:spAutoFit/>
          </a:bodyPr>
          <a:lstStyle/>
          <a:p>
            <a:r>
              <a:rPr lang="ar-SA" sz="3600" dirty="0" smtClean="0">
                <a:solidFill>
                  <a:srgbClr val="17375E"/>
                </a:solidFill>
                <a:cs typeface="DecoType Naskh Variants" pitchFamily="2" charset="-78"/>
              </a:rPr>
              <a:t>تعزيز الصلة مع المستفيدين</a:t>
            </a:r>
          </a:p>
          <a:p>
            <a:pPr>
              <a:buFont typeface="Wingdings" pitchFamily="2" charset="2"/>
              <a:buChar char="v"/>
            </a:pPr>
            <a:r>
              <a:rPr lang="ar-SA" sz="3600" dirty="0" smtClean="0">
                <a:solidFill>
                  <a:srgbClr val="17375E"/>
                </a:solidFill>
                <a:cs typeface="DecoType Naskh Variants" pitchFamily="2" charset="-78"/>
              </a:rPr>
              <a:t>مراكز خدمة المستفيدين؛</a:t>
            </a:r>
          </a:p>
          <a:p>
            <a:pPr>
              <a:buFont typeface="Wingdings" pitchFamily="2" charset="2"/>
              <a:buChar char="v"/>
            </a:pPr>
            <a:r>
              <a:rPr lang="ar-SA" sz="3600" dirty="0" smtClean="0">
                <a:solidFill>
                  <a:srgbClr val="17375E"/>
                </a:solidFill>
                <a:cs typeface="DecoType Naskh Variants" pitchFamily="2" charset="-78"/>
              </a:rPr>
              <a:t>خدمة ما بعد البيع.</a:t>
            </a:r>
          </a:p>
        </p:txBody>
      </p:sp>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020387594"/>
      </p:ext>
    </p:extLst>
  </p:cSld>
  <p:clrMapOvr>
    <a:masterClrMapping/>
  </p:clrMapOvr>
  <p:transition advClick="0"/>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1905000" y="39624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2362200"/>
            <a:ext cx="2286000" cy="2000251"/>
          </a:xfrm>
          <a:prstGeom prst="rect">
            <a:avLst/>
          </a:prstGeom>
          <a:noFill/>
        </p:spPr>
      </p:pic>
      <p:sp>
        <p:nvSpPr>
          <p:cNvPr id="8" name="مستطيل 7"/>
          <p:cNvSpPr/>
          <p:nvPr/>
        </p:nvSpPr>
        <p:spPr>
          <a:xfrm>
            <a:off x="2514600" y="2362200"/>
            <a:ext cx="6019800" cy="1200329"/>
          </a:xfrm>
          <a:prstGeom prst="rect">
            <a:avLst/>
          </a:prstGeom>
        </p:spPr>
        <p:txBody>
          <a:bodyPr wrap="square">
            <a:spAutoFit/>
          </a:bodyPr>
          <a:lstStyle/>
          <a:p>
            <a:r>
              <a:rPr lang="ar-SA" sz="3600" dirty="0" smtClean="0">
                <a:solidFill>
                  <a:srgbClr val="17375E"/>
                </a:solidFill>
                <a:cs typeface="DecoType Naskh Variants" pitchFamily="2" charset="-78"/>
              </a:rPr>
              <a:t>التغذية الراجعة في التحسين المستمر</a:t>
            </a:r>
          </a:p>
          <a:p>
            <a:endParaRPr lang="ar-SA" sz="3600" dirty="0" smtClean="0">
              <a:solidFill>
                <a:srgbClr val="17375E"/>
              </a:solidFill>
              <a:cs typeface="DecoType Naskh Variants" pitchFamily="2" charset="-78"/>
            </a:endParaRPr>
          </a:p>
        </p:txBody>
      </p:sp>
      <p:pic>
        <p:nvPicPr>
          <p:cNvPr id="25602" name="Picture 2" descr="http://absolutetraining.org/wp-content/uploads/2013/06/ID-100144314.jpg"/>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6477000" y="2895600"/>
            <a:ext cx="2667000" cy="2667000"/>
          </a:xfrm>
          <a:prstGeom prst="rect">
            <a:avLst/>
          </a:prstGeom>
          <a:noFill/>
        </p:spPr>
      </p:pic>
      <p:pic>
        <p:nvPicPr>
          <p:cNvPr id="9" name="Picture 8" descr="http://keytothecity.co.uk/images/back-button.png">
            <a:hlinkClick r:id="rId5" action="ppaction://hlinksldjump"/>
          </p:cNvPr>
          <p:cNvPicPr>
            <a:picLocks noChangeAspect="1" noChangeArrowheads="1"/>
          </p:cNvPicPr>
          <p:nvPr/>
        </p:nvPicPr>
        <p:blipFill>
          <a:blip r:embed="rId6"/>
          <a:srcRect/>
          <a:stretch>
            <a:fillRect/>
          </a:stretch>
        </p:blipFill>
        <p:spPr bwMode="auto">
          <a:xfrm flipH="1">
            <a:off x="0" y="5410200"/>
            <a:ext cx="1447800" cy="1447800"/>
          </a:xfrm>
          <a:prstGeom prst="rect">
            <a:avLst/>
          </a:prstGeom>
          <a:noFill/>
        </p:spPr>
      </p:pic>
    </p:spTree>
    <p:extLst>
      <p:ext uri="{BB962C8B-B14F-4D97-AF65-F5344CB8AC3E}">
        <p14:creationId xmlns:p14="http://schemas.microsoft.com/office/powerpoint/2010/main" val="242580786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ar-SA" dirty="0" smtClean="0"/>
              <a:t/>
            </a:r>
            <a:br>
              <a:rPr lang="ar-SA" dirty="0" smtClean="0"/>
            </a:br>
            <a:r>
              <a:rPr lang="ar-SA" dirty="0" smtClean="0"/>
              <a:t/>
            </a:r>
            <a:br>
              <a:rPr lang="ar-SA" dirty="0" smtClean="0"/>
            </a:br>
            <a:r>
              <a:rPr lang="ar-SA" sz="4800" dirty="0" smtClean="0">
                <a:solidFill>
                  <a:srgbClr val="17375E"/>
                </a:solidFill>
                <a:cs typeface="DecoType Naskh Variants" pitchFamily="2" charset="-78"/>
              </a:rPr>
              <a:t>- ويعرفها (ديمنج </a:t>
            </a:r>
            <a:r>
              <a:rPr lang="en-US" sz="4800" i="1" dirty="0" smtClean="0">
                <a:solidFill>
                  <a:srgbClr val="17375E"/>
                </a:solidFill>
                <a:latin typeface="Gabriola" pitchFamily="82" charset="0"/>
              </a:rPr>
              <a:t>Deming</a:t>
            </a:r>
            <a:r>
              <a:rPr lang="en-US" sz="4400" dirty="0" smtClean="0">
                <a:solidFill>
                  <a:srgbClr val="17375E"/>
                </a:solidFill>
                <a:cs typeface="DecoType Naskh Variants" pitchFamily="2" charset="-78"/>
              </a:rPr>
              <a:t> </a:t>
            </a:r>
            <a:r>
              <a:rPr lang="ar-SA" sz="4800" dirty="0" smtClean="0">
                <a:solidFill>
                  <a:srgbClr val="17375E"/>
                </a:solidFill>
                <a:cs typeface="DecoType Naskh Variants" pitchFamily="2" charset="-78"/>
              </a:rPr>
              <a:t> )</a:t>
            </a:r>
            <a:r>
              <a:rPr lang="en-US" sz="5400" i="1" dirty="0" smtClean="0">
                <a:solidFill>
                  <a:srgbClr val="17375E"/>
                </a:solidFill>
                <a:latin typeface="Gabriola" pitchFamily="82" charset="0"/>
              </a:rPr>
              <a:t> </a:t>
            </a:r>
            <a:r>
              <a:rPr lang="ar-SA" sz="4800" dirty="0" smtClean="0">
                <a:solidFill>
                  <a:srgbClr val="17375E"/>
                </a:solidFill>
                <a:cs typeface="DecoType Naskh Variants" pitchFamily="2" charset="-78"/>
              </a:rPr>
              <a:t>بتعريف مختصر، ولكنه يكاد يجمع التعريفين السابقين إذ يقول:</a:t>
            </a:r>
          </a:p>
          <a:p>
            <a:endParaRPr lang="ar-SA" sz="1100" dirty="0" smtClean="0">
              <a:solidFill>
                <a:srgbClr val="17375E"/>
              </a:solidFill>
              <a:cs typeface="DecoType Naskh Variants" pitchFamily="2" charset="-78"/>
            </a:endParaRPr>
          </a:p>
          <a:p>
            <a:r>
              <a:rPr lang="ar-SA" sz="4800" dirty="0" smtClean="0">
                <a:solidFill>
                  <a:srgbClr val="17375E"/>
                </a:solidFill>
                <a:cs typeface="DecoType Naskh Variants" pitchFamily="2" charset="-78"/>
              </a:rPr>
              <a:t> "الجودة هي تلبية احتياجات وتجاوز توقعات المستهلك</a:t>
            </a:r>
          </a:p>
          <a:p>
            <a:pPr algn="ctr" rtl="0"/>
            <a:r>
              <a:rPr lang="ar-SA" sz="4800" dirty="0" smtClean="0">
                <a:solidFill>
                  <a:srgbClr val="17375E"/>
                </a:solidFill>
                <a:cs typeface="DecoType Naskh Variants" pitchFamily="2" charset="-78"/>
              </a:rPr>
              <a:t> </a:t>
            </a:r>
            <a:r>
              <a:rPr lang="en-US" sz="5400" i="1" dirty="0" smtClean="0">
                <a:solidFill>
                  <a:srgbClr val="17375E"/>
                </a:solidFill>
                <a:latin typeface="Gabriola" pitchFamily="82" charset="0"/>
              </a:rPr>
              <a:t>Quality is meeting and exceeding customer expectations" </a:t>
            </a:r>
            <a:r>
              <a:rPr lang="en-US" sz="4800" dirty="0" smtClean="0">
                <a:solidFill>
                  <a:srgbClr val="17375E"/>
                </a:solidFill>
                <a:cs typeface="DecoType Naskh Variants" pitchFamily="2" charset="-78"/>
              </a:rPr>
              <a:t>.</a:t>
            </a: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33794" name="Picture 2" descr="http://www.libropadrericopadrepobre.com/wp-content/uploads/2013/01/william-edwards-deming.jpg"/>
          <p:cNvPicPr>
            <a:picLocks noChangeAspect="1" noChangeArrowheads="1"/>
          </p:cNvPicPr>
          <p:nvPr/>
        </p:nvPicPr>
        <p:blipFill>
          <a:blip r:embed="rId2"/>
          <a:srcRect/>
          <a:stretch>
            <a:fillRect/>
          </a:stretch>
        </p:blipFill>
        <p:spPr bwMode="auto">
          <a:xfrm>
            <a:off x="2743200" y="4800600"/>
            <a:ext cx="2057400" cy="2057400"/>
          </a:xfrm>
          <a:prstGeom prst="rect">
            <a:avLst/>
          </a:prstGeom>
          <a:noFill/>
        </p:spPr>
      </p:pic>
      <p:pic>
        <p:nvPicPr>
          <p:cNvPr id="5"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259080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الاهتمام بالموارد البشرية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837467787"/>
      </p:ext>
    </p:extLst>
  </p:cSld>
  <p:clrMapOvr>
    <a:masterClrMapping/>
  </p:clrMapOvr>
  <p:transition advClick="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sp>
        <p:nvSpPr>
          <p:cNvPr id="6" name="مستطيل 5"/>
          <p:cNvSpPr/>
          <p:nvPr/>
        </p:nvSpPr>
        <p:spPr>
          <a:xfrm>
            <a:off x="0" y="2286000"/>
            <a:ext cx="8610600" cy="646331"/>
          </a:xfrm>
          <a:prstGeom prst="rect">
            <a:avLst/>
          </a:prstGeom>
        </p:spPr>
        <p:txBody>
          <a:bodyPr wrap="square">
            <a:spAutoFit/>
          </a:bodyPr>
          <a:lstStyle/>
          <a:p>
            <a:r>
              <a:rPr lang="ar-SA" sz="3600" dirty="0" smtClean="0">
                <a:solidFill>
                  <a:srgbClr val="17375E"/>
                </a:solidFill>
                <a:cs typeface="DecoType Naskh Variants" pitchFamily="2" charset="-78"/>
              </a:rPr>
              <a:t>الموارد البشرية هي مجموع الأفراد المشكلين للقوى العاملة بمؤسسة ما.</a:t>
            </a:r>
            <a:r>
              <a:rPr lang="ar-SA" dirty="0" smtClean="0"/>
              <a:t> </a:t>
            </a:r>
            <a:endParaRPr lang="ar-SA" dirty="0"/>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438400" y="3276600"/>
            <a:ext cx="4352925" cy="2952751"/>
          </a:xfrm>
          <a:prstGeom prst="rect">
            <a:avLst/>
          </a:prstGeom>
          <a:noFill/>
        </p:spPr>
      </p:pic>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432677884"/>
      </p:ext>
    </p:extLst>
  </p:cSld>
  <p:clrMapOvr>
    <a:masterClrMapping/>
  </p:clrMapOvr>
  <p:transition advClick="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3657600" y="3962400"/>
            <a:ext cx="3048000" cy="2067572"/>
          </a:xfrm>
          <a:prstGeom prst="rect">
            <a:avLst/>
          </a:prstGeom>
          <a:noFill/>
        </p:spPr>
      </p:pic>
      <p:sp>
        <p:nvSpPr>
          <p:cNvPr id="7" name="مستطيل 6"/>
          <p:cNvSpPr/>
          <p:nvPr/>
        </p:nvSpPr>
        <p:spPr>
          <a:xfrm>
            <a:off x="0" y="2286000"/>
            <a:ext cx="8610600" cy="1754326"/>
          </a:xfrm>
          <a:prstGeom prst="rect">
            <a:avLst/>
          </a:prstGeom>
        </p:spPr>
        <p:txBody>
          <a:bodyPr wrap="square">
            <a:spAutoFit/>
          </a:bodyPr>
          <a:lstStyle/>
          <a:p>
            <a:pPr algn="just"/>
            <a:r>
              <a:rPr lang="ar-SA" sz="3600" dirty="0" smtClean="0">
                <a:solidFill>
                  <a:srgbClr val="17375E"/>
                </a:solidFill>
                <a:cs typeface="DecoType Naskh Variants" pitchFamily="2" charset="-78"/>
              </a:rPr>
              <a:t>إن تبني العاملين لمبادئ إدارة الجودة الشاملة وأدواتها </a:t>
            </a:r>
            <a:r>
              <a:rPr lang="ar-SA" sz="3600" dirty="0" err="1" smtClean="0">
                <a:solidFill>
                  <a:srgbClr val="17375E"/>
                </a:solidFill>
                <a:cs typeface="DecoType Naskh Variants" pitchFamily="2" charset="-78"/>
              </a:rPr>
              <a:t>و</a:t>
            </a:r>
            <a:r>
              <a:rPr lang="ar-SA" sz="3600" dirty="0" smtClean="0">
                <a:solidFill>
                  <a:srgbClr val="17375E"/>
                </a:solidFill>
                <a:cs typeface="DecoType Naskh Variants" pitchFamily="2" charset="-78"/>
              </a:rPr>
              <a:t> مشاركتهم في تحسين الجودة وشعورهم بالانتماء للمؤسسة وتقديم الولاء لها هي الركيزة الأساسية لنجاح تطبيق إدارة الجودة الشاملة .</a:t>
            </a:r>
            <a:r>
              <a:rPr lang="ar-SA" dirty="0" smtClean="0"/>
              <a:t> </a:t>
            </a:r>
            <a:endParaRPr lang="ar-SA" dirty="0"/>
          </a:p>
        </p:txBody>
      </p:sp>
      <p:pic>
        <p:nvPicPr>
          <p:cNvPr id="8"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039745844"/>
      </p:ext>
    </p:extLst>
  </p:cSld>
  <p:clrMapOvr>
    <a:masterClrMapping/>
  </p:clrMapOvr>
  <p:transition advClick="0"/>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514600" y="3810000"/>
            <a:ext cx="3048000" cy="2067572"/>
          </a:xfrm>
          <a:prstGeom prst="rect">
            <a:avLst/>
          </a:prstGeom>
          <a:noFill/>
        </p:spPr>
      </p:pic>
      <p:sp>
        <p:nvSpPr>
          <p:cNvPr id="7" name="مستطيل 6"/>
          <p:cNvSpPr/>
          <p:nvPr/>
        </p:nvSpPr>
        <p:spPr>
          <a:xfrm>
            <a:off x="0" y="2286000"/>
            <a:ext cx="8610600" cy="1754326"/>
          </a:xfrm>
          <a:prstGeom prst="rect">
            <a:avLst/>
          </a:prstGeom>
        </p:spPr>
        <p:txBody>
          <a:bodyPr wrap="square">
            <a:spAutoFit/>
          </a:bodyPr>
          <a:lstStyle/>
          <a:p>
            <a:pPr algn="just"/>
            <a:r>
              <a:rPr lang="ar-SA" sz="3600" dirty="0" smtClean="0">
                <a:solidFill>
                  <a:srgbClr val="17375E"/>
                </a:solidFill>
                <a:cs typeface="DecoType Naskh Variants" pitchFamily="2" charset="-78"/>
              </a:rPr>
              <a:t>تؤكد نماذج التميز العالمية القائمة على إدارة الجودة الشاملة على أهمية وجود خطة إستراتيجية تهتم بالموارد البشرية  تساهم في تحقيق الخطة الإستراتيجية للمؤسسة.</a:t>
            </a:r>
            <a:r>
              <a:rPr lang="ar-SA" dirty="0" smtClean="0"/>
              <a:t> </a:t>
            </a:r>
            <a:endParaRPr lang="ar-SA" dirty="0"/>
          </a:p>
        </p:txBody>
      </p:sp>
      <p:pic>
        <p:nvPicPr>
          <p:cNvPr id="8"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003554807"/>
      </p:ext>
    </p:extLst>
  </p:cSld>
  <p:clrMapOvr>
    <a:masterClrMapping/>
  </p:clrMapOvr>
  <p:transition advClick="0"/>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838200" y="2743200"/>
            <a:ext cx="3048000" cy="2067572"/>
          </a:xfrm>
          <a:prstGeom prst="rect">
            <a:avLst/>
          </a:prstGeom>
          <a:noFill/>
        </p:spPr>
      </p:pic>
      <p:sp>
        <p:nvSpPr>
          <p:cNvPr id="7" name="مستطيل 6"/>
          <p:cNvSpPr/>
          <p:nvPr/>
        </p:nvSpPr>
        <p:spPr>
          <a:xfrm>
            <a:off x="0" y="2286000"/>
            <a:ext cx="8610600" cy="2862322"/>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نظام الاختيار والتوظيف</a:t>
            </a:r>
          </a:p>
          <a:p>
            <a:pPr algn="just">
              <a:buFont typeface="Wingdings" pitchFamily="2" charset="2"/>
              <a:buChar char=""/>
            </a:pPr>
            <a:r>
              <a:rPr lang="ar-SA" sz="3600" dirty="0" smtClean="0">
                <a:solidFill>
                  <a:srgbClr val="17375E"/>
                </a:solidFill>
                <a:cs typeface="DecoType Naskh Variants" pitchFamily="2" charset="-78"/>
              </a:rPr>
              <a:t>نظام التدريب والتطوير</a:t>
            </a:r>
          </a:p>
          <a:p>
            <a:pPr algn="just">
              <a:buFont typeface="Wingdings" pitchFamily="2" charset="2"/>
              <a:buChar char=""/>
            </a:pPr>
            <a:r>
              <a:rPr lang="ar-SA" sz="3600" dirty="0" smtClean="0">
                <a:solidFill>
                  <a:srgbClr val="17375E"/>
                </a:solidFill>
                <a:cs typeface="DecoType Naskh Variants" pitchFamily="2" charset="-78"/>
              </a:rPr>
              <a:t>نظام تقييم الأداء</a:t>
            </a:r>
          </a:p>
          <a:p>
            <a:pPr algn="just">
              <a:buFont typeface="Wingdings" pitchFamily="2" charset="2"/>
              <a:buChar char=""/>
            </a:pPr>
            <a:r>
              <a:rPr lang="ar-SA" sz="3600" dirty="0" smtClean="0">
                <a:solidFill>
                  <a:srgbClr val="17375E"/>
                </a:solidFill>
                <a:cs typeface="DecoType Naskh Variants" pitchFamily="2" charset="-78"/>
              </a:rPr>
              <a:t>نظام المكافآت والحوافز</a:t>
            </a:r>
          </a:p>
          <a:p>
            <a:pPr algn="just">
              <a:buFont typeface="Wingdings" pitchFamily="2" charset="2"/>
              <a:buChar char=""/>
            </a:pPr>
            <a:r>
              <a:rPr lang="ar-SA" sz="3600" dirty="0" smtClean="0">
                <a:solidFill>
                  <a:srgbClr val="17375E"/>
                </a:solidFill>
                <a:cs typeface="DecoType Naskh Variants" pitchFamily="2" charset="-78"/>
              </a:rPr>
              <a:t>نظام الاتصالات</a:t>
            </a:r>
            <a:r>
              <a:rPr lang="ar-SA" dirty="0" smtClean="0"/>
              <a:t> </a:t>
            </a:r>
            <a:endParaRPr lang="ar-SA" dirty="0"/>
          </a:p>
        </p:txBody>
      </p:sp>
      <p:sp>
        <p:nvSpPr>
          <p:cNvPr id="8" name="مستطيل 7"/>
          <p:cNvSpPr/>
          <p:nvPr/>
        </p:nvSpPr>
        <p:spPr>
          <a:xfrm>
            <a:off x="0" y="12954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678637160"/>
      </p:ext>
    </p:extLst>
  </p:cSld>
  <p:clrMapOvr>
    <a:masterClrMapping/>
  </p:clrMapOvr>
  <p:transition advClick="0"/>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381000" y="1219200"/>
            <a:ext cx="3048000" cy="2067572"/>
          </a:xfrm>
          <a:prstGeom prst="rect">
            <a:avLst/>
          </a:prstGeom>
          <a:noFill/>
        </p:spPr>
      </p:pic>
      <p:sp>
        <p:nvSpPr>
          <p:cNvPr id="7" name="مستطيل 6"/>
          <p:cNvSpPr/>
          <p:nvPr/>
        </p:nvSpPr>
        <p:spPr>
          <a:xfrm>
            <a:off x="0" y="1828800"/>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نظام الاختيار والتوظيف</a:t>
            </a:r>
            <a:r>
              <a:rPr lang="ar-SA" dirty="0" smtClean="0"/>
              <a:t> </a:t>
            </a:r>
            <a:endParaRPr lang="ar-SA" dirty="0"/>
          </a:p>
        </p:txBody>
      </p:sp>
      <p:sp>
        <p:nvSpPr>
          <p:cNvPr id="8" name="مستطيل 7"/>
          <p:cNvSpPr/>
          <p:nvPr/>
        </p:nvSpPr>
        <p:spPr>
          <a:xfrm>
            <a:off x="0" y="10668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819400"/>
            <a:ext cx="8610600" cy="3416320"/>
          </a:xfrm>
          <a:prstGeom prst="rect">
            <a:avLst/>
          </a:prstGeom>
        </p:spPr>
        <p:txBody>
          <a:bodyPr wrap="square">
            <a:spAutoFit/>
          </a:bodyPr>
          <a:lstStyle/>
          <a:p>
            <a:pPr algn="just"/>
            <a:r>
              <a:rPr lang="ar-SA" sz="2400" dirty="0" smtClean="0">
                <a:solidFill>
                  <a:srgbClr val="17375E"/>
                </a:solidFill>
                <a:cs typeface="DecoType Naskh Variants" pitchFamily="2" charset="-78"/>
              </a:rPr>
              <a:t>يعتمد هذا النظام عند الاختيار على:</a:t>
            </a:r>
          </a:p>
          <a:p>
            <a:pPr marL="742950" indent="-742950" algn="just">
              <a:buFont typeface="+mj-lt"/>
              <a:buAutoNum type="arabicParenR"/>
            </a:pPr>
            <a:r>
              <a:rPr lang="ar-SA" sz="2400" dirty="0" smtClean="0">
                <a:solidFill>
                  <a:srgbClr val="17375E"/>
                </a:solidFill>
                <a:cs typeface="DecoType Naskh Variants" pitchFamily="2" charset="-78"/>
              </a:rPr>
              <a:t>استخدام معايير الوصف الوظيفي ومعايير تقييم الأداء؛</a:t>
            </a:r>
          </a:p>
          <a:p>
            <a:pPr marL="742950" indent="-742950" algn="just">
              <a:buFont typeface="+mj-lt"/>
              <a:buAutoNum type="arabicParenR"/>
            </a:pPr>
            <a:r>
              <a:rPr lang="ar-SA" sz="2400" dirty="0" smtClean="0">
                <a:solidFill>
                  <a:srgbClr val="17375E"/>
                </a:solidFill>
                <a:cs typeface="DecoType Naskh Variants" pitchFamily="2" charset="-78"/>
              </a:rPr>
              <a:t>وجود وصف وظيفي عن كل وظيفة والمسؤوليات والصلاحيات ومعايير الأداء الفعال والمهارات اللازمة لأداء العمل؛</a:t>
            </a:r>
            <a:r>
              <a:rPr lang="ar-SA" sz="1200" dirty="0" smtClean="0"/>
              <a:t> </a:t>
            </a:r>
          </a:p>
          <a:p>
            <a:pPr marL="742950" indent="-742950" algn="just">
              <a:buFont typeface="+mj-lt"/>
              <a:buAutoNum type="arabicParenR"/>
            </a:pPr>
            <a:r>
              <a:rPr lang="ar-SA" sz="2400" dirty="0" smtClean="0">
                <a:solidFill>
                  <a:srgbClr val="17375E"/>
                </a:solidFill>
                <a:cs typeface="DecoType Naskh Variants" pitchFamily="2" charset="-78"/>
              </a:rPr>
              <a:t>تزويد جميع المتقدمين للتوظيف بمعلومات كاملة موثقة عن طبيعة الوظائف والأجور والبدلات والأداء المتوقع وطريقة تقييمه (قبل توقيع العقد)؛</a:t>
            </a:r>
          </a:p>
          <a:p>
            <a:pPr marL="742950" indent="-742950" algn="just">
              <a:buFont typeface="+mj-lt"/>
              <a:buAutoNum type="arabicParenR"/>
            </a:pPr>
            <a:r>
              <a:rPr lang="ar-SA" sz="2400" dirty="0" smtClean="0">
                <a:solidFill>
                  <a:srgbClr val="17375E"/>
                </a:solidFill>
                <a:cs typeface="DecoType Naskh Variants" pitchFamily="2" charset="-78"/>
              </a:rPr>
              <a:t>لجان الاختيار مدربة على أساليب المقابلة الشخصية وطرق الاختيار والتقويم؛</a:t>
            </a:r>
          </a:p>
          <a:p>
            <a:pPr marL="742950" indent="-742950" algn="just">
              <a:buFont typeface="+mj-lt"/>
              <a:buAutoNum type="arabicParenR"/>
            </a:pPr>
            <a:r>
              <a:rPr lang="ar-SA" sz="2400" dirty="0" smtClean="0">
                <a:solidFill>
                  <a:srgbClr val="17375E"/>
                </a:solidFill>
                <a:cs typeface="DecoType Naskh Variants" pitchFamily="2" charset="-78"/>
              </a:rPr>
              <a:t>الحرص على الأيدي العاملة الوطنية واستيفائها للشروط والمتطلبات للتوظيف ؛</a:t>
            </a:r>
          </a:p>
          <a:p>
            <a:pPr marL="742950" indent="-742950" algn="just">
              <a:buFont typeface="+mj-lt"/>
              <a:buAutoNum type="arabicParenR"/>
            </a:pPr>
            <a:r>
              <a:rPr lang="ar-SA" sz="2400" dirty="0" smtClean="0">
                <a:solidFill>
                  <a:srgbClr val="17375E"/>
                </a:solidFill>
                <a:cs typeface="DecoType Naskh Variants" pitchFamily="2" charset="-78"/>
              </a:rPr>
              <a:t>وجود نظام للإحلال الوظيفي عند </a:t>
            </a:r>
            <a:r>
              <a:rPr lang="ar-SA" sz="2400" dirty="0" err="1" smtClean="0">
                <a:solidFill>
                  <a:srgbClr val="17375E"/>
                </a:solidFill>
                <a:cs typeface="DecoType Naskh Variants" pitchFamily="2" charset="-78"/>
              </a:rPr>
              <a:t>شغور</a:t>
            </a:r>
            <a:r>
              <a:rPr lang="ar-SA" sz="2400" dirty="0" smtClean="0">
                <a:solidFill>
                  <a:srgbClr val="17375E"/>
                </a:solidFill>
                <a:cs typeface="DecoType Naskh Variants" pitchFamily="2" charset="-78"/>
              </a:rPr>
              <a:t> وظيفة ما.</a:t>
            </a: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890662783"/>
      </p:ext>
    </p:extLst>
  </p:cSld>
  <p:clrMapOvr>
    <a:masterClrMapping/>
  </p:clrMapOvr>
  <p:transition advClick="0"/>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28600" y="990600"/>
            <a:ext cx="3048000" cy="2067572"/>
          </a:xfrm>
          <a:prstGeom prst="rect">
            <a:avLst/>
          </a:prstGeom>
          <a:noFill/>
        </p:spPr>
      </p:pic>
      <p:sp>
        <p:nvSpPr>
          <p:cNvPr id="7" name="مستطيل 6"/>
          <p:cNvSpPr/>
          <p:nvPr/>
        </p:nvSpPr>
        <p:spPr>
          <a:xfrm>
            <a:off x="0" y="2133600"/>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نظام التدريب والتطوير</a:t>
            </a:r>
            <a:r>
              <a:rPr lang="ar-SA" dirty="0" smtClean="0"/>
              <a:t> </a:t>
            </a:r>
            <a:endParaRPr lang="ar-SA" dirty="0"/>
          </a:p>
        </p:txBody>
      </p:sp>
      <p:sp>
        <p:nvSpPr>
          <p:cNvPr id="8" name="مستطيل 7"/>
          <p:cNvSpPr/>
          <p:nvPr/>
        </p:nvSpPr>
        <p:spPr>
          <a:xfrm>
            <a:off x="0" y="11430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819400"/>
            <a:ext cx="8610600" cy="1200329"/>
          </a:xfrm>
          <a:prstGeom prst="rect">
            <a:avLst/>
          </a:prstGeom>
        </p:spPr>
        <p:txBody>
          <a:bodyPr wrap="square">
            <a:spAutoFit/>
          </a:bodyPr>
          <a:lstStyle/>
          <a:p>
            <a:pPr algn="just"/>
            <a:r>
              <a:rPr lang="ar-SA" sz="2800" dirty="0" smtClean="0">
                <a:solidFill>
                  <a:srgbClr val="17375E"/>
                </a:solidFill>
                <a:cs typeface="DecoType Naskh Variants" pitchFamily="2" charset="-78"/>
              </a:rPr>
              <a:t>إن التدريب وتطوير العاملين يشكل عاملاً مهماً في خطة المؤسسة الإستراتيجية، يجب تخصيص الموارد اللازمة لإنجاحه.</a:t>
            </a:r>
            <a:r>
              <a:rPr lang="ar-SA" sz="1400" dirty="0" smtClean="0"/>
              <a:t> </a:t>
            </a:r>
          </a:p>
          <a:p>
            <a:pPr algn="just"/>
            <a:endParaRPr lang="ar-SA" sz="1400" dirty="0"/>
          </a:p>
        </p:txBody>
      </p:sp>
      <p:sp>
        <p:nvSpPr>
          <p:cNvPr id="10" name="مستطيل 9"/>
          <p:cNvSpPr/>
          <p:nvPr/>
        </p:nvSpPr>
        <p:spPr>
          <a:xfrm>
            <a:off x="0" y="4038600"/>
            <a:ext cx="8610600" cy="2492990"/>
          </a:xfrm>
          <a:prstGeom prst="rect">
            <a:avLst/>
          </a:prstGeom>
        </p:spPr>
        <p:txBody>
          <a:bodyPr wrap="square">
            <a:spAutoFit/>
          </a:bodyPr>
          <a:lstStyle/>
          <a:p>
            <a:pPr algn="just"/>
            <a:r>
              <a:rPr lang="ar-SA" sz="2800" dirty="0" smtClean="0">
                <a:solidFill>
                  <a:srgbClr val="17375E"/>
                </a:solidFill>
                <a:cs typeface="DecoType Naskh Variants" pitchFamily="2" charset="-78"/>
              </a:rPr>
              <a:t>وينظر إلى التدريب من الجوانب التالية:</a:t>
            </a:r>
          </a:p>
          <a:p>
            <a:pPr algn="just">
              <a:buFont typeface="Wingdings" pitchFamily="2" charset="2"/>
              <a:buChar char="q"/>
            </a:pPr>
            <a:r>
              <a:rPr lang="ar-SA" sz="2800" dirty="0" smtClean="0">
                <a:solidFill>
                  <a:srgbClr val="17375E"/>
                </a:solidFill>
                <a:cs typeface="DecoType Naskh Variants" pitchFamily="2" charset="-78"/>
              </a:rPr>
              <a:t>تدريب العاملين الجدد؛</a:t>
            </a:r>
          </a:p>
          <a:p>
            <a:pPr algn="just">
              <a:buFont typeface="Wingdings" pitchFamily="2" charset="2"/>
              <a:buChar char="q"/>
            </a:pPr>
            <a:r>
              <a:rPr lang="ar-SA" sz="2800" dirty="0" smtClean="0">
                <a:solidFill>
                  <a:srgbClr val="17375E"/>
                </a:solidFill>
                <a:cs typeface="DecoType Naskh Variants" pitchFamily="2" charset="-78"/>
              </a:rPr>
              <a:t>التدريب على رأس العمل؛</a:t>
            </a:r>
          </a:p>
          <a:p>
            <a:pPr algn="just">
              <a:buFont typeface="Wingdings" pitchFamily="2" charset="2"/>
              <a:buChar char="q"/>
            </a:pPr>
            <a:r>
              <a:rPr lang="ar-SA" sz="2800" dirty="0" smtClean="0">
                <a:solidFill>
                  <a:srgbClr val="17375E"/>
                </a:solidFill>
                <a:cs typeface="DecoType Naskh Variants" pitchFamily="2" charset="-78"/>
              </a:rPr>
              <a:t>التدريب الخارجي؛</a:t>
            </a:r>
          </a:p>
          <a:p>
            <a:pPr algn="just">
              <a:buFont typeface="Wingdings" pitchFamily="2" charset="2"/>
              <a:buChar char="q"/>
            </a:pPr>
            <a:r>
              <a:rPr lang="ar-SA" sz="2800" dirty="0" smtClean="0">
                <a:solidFill>
                  <a:srgbClr val="17375E"/>
                </a:solidFill>
                <a:cs typeface="DecoType Naskh Variants" pitchFamily="2" charset="-78"/>
              </a:rPr>
              <a:t>تطوير مصادر التعلم والتعليم.</a:t>
            </a:r>
            <a:r>
              <a:rPr lang="ar-SA" sz="1400" dirty="0" smtClean="0"/>
              <a:t> </a:t>
            </a:r>
          </a:p>
          <a:p>
            <a:pPr algn="just"/>
            <a:endParaRPr lang="ar-SA" sz="1400" dirty="0"/>
          </a:p>
        </p:txBody>
      </p:sp>
      <p:pic>
        <p:nvPicPr>
          <p:cNvPr id="11"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11242115"/>
      </p:ext>
    </p:extLst>
  </p:cSld>
  <p:clrMapOvr>
    <a:masterClrMapping/>
  </p:clrMapOvr>
  <p:transition advClick="0"/>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28600" y="990600"/>
            <a:ext cx="3048000" cy="2067572"/>
          </a:xfrm>
          <a:prstGeom prst="rect">
            <a:avLst/>
          </a:prstGeom>
          <a:noFill/>
        </p:spPr>
      </p:pic>
      <p:sp>
        <p:nvSpPr>
          <p:cNvPr id="7" name="مستطيل 6"/>
          <p:cNvSpPr/>
          <p:nvPr/>
        </p:nvSpPr>
        <p:spPr>
          <a:xfrm>
            <a:off x="0" y="1981200"/>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 </a:t>
            </a:r>
            <a:r>
              <a:rPr lang="ar-SA" sz="3600" dirty="0" smtClean="0">
                <a:solidFill>
                  <a:srgbClr val="90B6E4"/>
                </a:solidFill>
                <a:cs typeface="DecoType Naskh Variants" pitchFamily="2" charset="-78"/>
              </a:rPr>
              <a:t>تابع</a:t>
            </a:r>
            <a:r>
              <a:rPr lang="ar-SA" sz="3600" dirty="0" smtClean="0">
                <a:solidFill>
                  <a:srgbClr val="17375E"/>
                </a:solidFill>
                <a:cs typeface="DecoType Naskh Variants" pitchFamily="2" charset="-78"/>
              </a:rPr>
              <a:t> نظام التدريب والتطوير</a:t>
            </a:r>
            <a:r>
              <a:rPr lang="ar-SA" dirty="0" smtClean="0"/>
              <a:t> </a:t>
            </a:r>
            <a:endParaRPr lang="ar-SA" dirty="0"/>
          </a:p>
        </p:txBody>
      </p:sp>
      <p:sp>
        <p:nvSpPr>
          <p:cNvPr id="8" name="مستطيل 7"/>
          <p:cNvSpPr/>
          <p:nvPr/>
        </p:nvSpPr>
        <p:spPr>
          <a:xfrm>
            <a:off x="0" y="11430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667000"/>
            <a:ext cx="8610600" cy="3754874"/>
          </a:xfrm>
          <a:prstGeom prst="rect">
            <a:avLst/>
          </a:prstGeom>
        </p:spPr>
        <p:txBody>
          <a:bodyPr wrap="square">
            <a:spAutoFit/>
          </a:bodyPr>
          <a:lstStyle/>
          <a:p>
            <a:pPr algn="just"/>
            <a:r>
              <a:rPr lang="ar-SA" sz="2800" dirty="0" smtClean="0">
                <a:solidFill>
                  <a:srgbClr val="17375E"/>
                </a:solidFill>
                <a:cs typeface="DecoType Naskh Variants" pitchFamily="2" charset="-78"/>
              </a:rPr>
              <a:t>خطوات إعداد ملف  النظام لتدريب وتطوير العاملين على ما يلي:</a:t>
            </a:r>
          </a:p>
          <a:p>
            <a:pPr algn="just">
              <a:buFont typeface="Courier New" pitchFamily="49" charset="0"/>
              <a:buChar char="o"/>
            </a:pPr>
            <a:r>
              <a:rPr lang="ar-SA" sz="2800" dirty="0" smtClean="0">
                <a:solidFill>
                  <a:srgbClr val="17375E"/>
                </a:solidFill>
                <a:cs typeface="DecoType Naskh Variants" pitchFamily="2" charset="-78"/>
              </a:rPr>
              <a:t>  تحديد الاحتياجات التدريبية</a:t>
            </a:r>
          </a:p>
          <a:p>
            <a:pPr lvl="2" algn="just">
              <a:buFont typeface="Wingdings" pitchFamily="2" charset="2"/>
              <a:buChar char="§"/>
            </a:pPr>
            <a:r>
              <a:rPr lang="ar-SA" sz="2800" dirty="0" smtClean="0">
                <a:solidFill>
                  <a:srgbClr val="17375E"/>
                </a:solidFill>
                <a:cs typeface="DecoType Naskh Variants" pitchFamily="2" charset="-78"/>
              </a:rPr>
              <a:t>احتياجات خاصة بالمؤسسة حالية ومستقبلية</a:t>
            </a:r>
          </a:p>
          <a:p>
            <a:pPr lvl="2" algn="just">
              <a:buFont typeface="Wingdings" pitchFamily="2" charset="2"/>
              <a:buChar char="§"/>
            </a:pPr>
            <a:r>
              <a:rPr lang="ar-SA" sz="2800" dirty="0" smtClean="0">
                <a:solidFill>
                  <a:srgbClr val="17375E"/>
                </a:solidFill>
                <a:cs typeface="DecoType Naskh Variants" pitchFamily="2" charset="-78"/>
              </a:rPr>
              <a:t>احتياجات خاصة بالوظيفة من المهارات والمعارف اللازمة لأدائها</a:t>
            </a:r>
          </a:p>
          <a:p>
            <a:pPr lvl="2" algn="just">
              <a:buFont typeface="Wingdings" pitchFamily="2" charset="2"/>
              <a:buChar char="§"/>
            </a:pPr>
            <a:r>
              <a:rPr lang="ar-SA" sz="2800" dirty="0" smtClean="0">
                <a:solidFill>
                  <a:srgbClr val="17375E"/>
                </a:solidFill>
                <a:cs typeface="DecoType Naskh Variants" pitchFamily="2" charset="-78"/>
              </a:rPr>
              <a:t>احتياجات خاصة بالعاملين (لإكتساب مهارات ومعارف لازمة لأداء العمل)</a:t>
            </a:r>
          </a:p>
          <a:p>
            <a:pPr marL="0" lvl="2" algn="just">
              <a:buFont typeface="Courier New" pitchFamily="49" charset="0"/>
              <a:buChar char="o"/>
            </a:pPr>
            <a:r>
              <a:rPr lang="ar-SA" sz="2800" dirty="0" smtClean="0">
                <a:solidFill>
                  <a:srgbClr val="17375E"/>
                </a:solidFill>
                <a:cs typeface="DecoType Naskh Variants" pitchFamily="2" charset="-78"/>
              </a:rPr>
              <a:t> وضع خطة التدريب وصياغة أهدافه وتحديد البرامج التدريبية اللازمة وإعدادها وتحديد المدة اللازمة لها والمدربين ومكان التدريب وأسماء المتدربين من العاملين وطريقة </a:t>
            </a:r>
            <a:r>
              <a:rPr lang="ar-SA" sz="2800" dirty="0" err="1" smtClean="0">
                <a:solidFill>
                  <a:srgbClr val="17375E"/>
                </a:solidFill>
                <a:cs typeface="DecoType Naskh Variants" pitchFamily="2" charset="-78"/>
              </a:rPr>
              <a:t>التديب</a:t>
            </a:r>
            <a:endParaRPr lang="ar-SA" sz="2800" dirty="0" smtClean="0">
              <a:solidFill>
                <a:srgbClr val="17375E"/>
              </a:solidFill>
              <a:cs typeface="DecoType Naskh Variants" pitchFamily="2" charset="-78"/>
            </a:endParaRPr>
          </a:p>
          <a:p>
            <a:pPr marL="0" lvl="2" algn="just">
              <a:buFont typeface="Courier New" pitchFamily="49" charset="0"/>
              <a:buChar char="o"/>
            </a:pPr>
            <a:r>
              <a:rPr lang="ar-SA" sz="2800" dirty="0" smtClean="0">
                <a:solidFill>
                  <a:srgbClr val="17375E"/>
                </a:solidFill>
                <a:cs typeface="DecoType Naskh Variants" pitchFamily="2" charset="-78"/>
              </a:rPr>
              <a:t>تنفيذ خطة التدريب ومتابعتها.</a:t>
            </a:r>
            <a:r>
              <a:rPr lang="ar-SA" sz="1400" dirty="0" smtClean="0"/>
              <a:t> </a:t>
            </a:r>
          </a:p>
          <a:p>
            <a:pPr algn="just"/>
            <a:endParaRPr lang="ar-SA" sz="1400" dirty="0"/>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410200"/>
            <a:ext cx="1447800" cy="1447800"/>
          </a:xfrm>
          <a:prstGeom prst="rect">
            <a:avLst/>
          </a:prstGeom>
          <a:noFill/>
        </p:spPr>
      </p:pic>
    </p:spTree>
    <p:extLst>
      <p:ext uri="{BB962C8B-B14F-4D97-AF65-F5344CB8AC3E}">
        <p14:creationId xmlns:p14="http://schemas.microsoft.com/office/powerpoint/2010/main" val="169833982"/>
      </p:ext>
    </p:extLst>
  </p:cSld>
  <p:clrMapOvr>
    <a:masterClrMapping/>
  </p:clrMapOvr>
  <p:transition advClick="0"/>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28600" y="990600"/>
            <a:ext cx="3048000" cy="2067572"/>
          </a:xfrm>
          <a:prstGeom prst="rect">
            <a:avLst/>
          </a:prstGeom>
          <a:noFill/>
        </p:spPr>
      </p:pic>
      <p:sp>
        <p:nvSpPr>
          <p:cNvPr id="7" name="مستطيل 6"/>
          <p:cNvSpPr/>
          <p:nvPr/>
        </p:nvSpPr>
        <p:spPr>
          <a:xfrm>
            <a:off x="0" y="1981200"/>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 </a:t>
            </a:r>
            <a:r>
              <a:rPr lang="ar-SA" sz="3600" dirty="0" smtClean="0">
                <a:solidFill>
                  <a:srgbClr val="90B6E4"/>
                </a:solidFill>
                <a:cs typeface="DecoType Naskh Variants" pitchFamily="2" charset="-78"/>
              </a:rPr>
              <a:t>تابع</a:t>
            </a:r>
            <a:r>
              <a:rPr lang="ar-SA" sz="3600" dirty="0" smtClean="0">
                <a:solidFill>
                  <a:srgbClr val="17375E"/>
                </a:solidFill>
                <a:cs typeface="DecoType Naskh Variants" pitchFamily="2" charset="-78"/>
              </a:rPr>
              <a:t>  نظام التدريب والتطوير</a:t>
            </a:r>
            <a:r>
              <a:rPr lang="ar-SA" dirty="0" smtClean="0"/>
              <a:t> </a:t>
            </a:r>
            <a:endParaRPr lang="ar-SA" dirty="0"/>
          </a:p>
        </p:txBody>
      </p:sp>
      <p:sp>
        <p:nvSpPr>
          <p:cNvPr id="8" name="مستطيل 7"/>
          <p:cNvSpPr/>
          <p:nvPr/>
        </p:nvSpPr>
        <p:spPr>
          <a:xfrm>
            <a:off x="0" y="11430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667000"/>
            <a:ext cx="8610600" cy="2893100"/>
          </a:xfrm>
          <a:prstGeom prst="rect">
            <a:avLst/>
          </a:prstGeom>
        </p:spPr>
        <p:txBody>
          <a:bodyPr wrap="square">
            <a:spAutoFit/>
          </a:bodyPr>
          <a:lstStyle/>
          <a:p>
            <a:pPr marL="0" lvl="2" algn="just">
              <a:buFont typeface="Courier New" pitchFamily="49" charset="0"/>
              <a:buChar char="o"/>
            </a:pPr>
            <a:endParaRPr lang="ar-SA" sz="2800" dirty="0" smtClean="0">
              <a:solidFill>
                <a:srgbClr val="17375E"/>
              </a:solidFill>
              <a:cs typeface="DecoType Naskh Variants" pitchFamily="2" charset="-78"/>
            </a:endParaRPr>
          </a:p>
          <a:p>
            <a:pPr marL="0" lvl="2" algn="just">
              <a:buFont typeface="Courier New" pitchFamily="49" charset="0"/>
              <a:buChar char="o"/>
            </a:pPr>
            <a:r>
              <a:rPr lang="ar-SA" sz="2800" dirty="0" smtClean="0">
                <a:solidFill>
                  <a:srgbClr val="17375E"/>
                </a:solidFill>
                <a:cs typeface="DecoType Naskh Variants" pitchFamily="2" charset="-78"/>
              </a:rPr>
              <a:t>تقويم عملية التدريب وفعاليتها وتشمل:</a:t>
            </a:r>
          </a:p>
          <a:p>
            <a:pPr marL="914400" lvl="4" algn="just">
              <a:buFont typeface="Wingdings" pitchFamily="2" charset="2"/>
              <a:buChar char="§"/>
            </a:pPr>
            <a:r>
              <a:rPr lang="ar-SA" sz="2800" dirty="0">
                <a:solidFill>
                  <a:srgbClr val="17375E"/>
                </a:solidFill>
                <a:cs typeface="DecoType Naskh Variants" pitchFamily="2" charset="-78"/>
              </a:rPr>
              <a:t>تقييم </a:t>
            </a:r>
            <a:r>
              <a:rPr lang="ar-SA" sz="2800" dirty="0">
                <a:solidFill>
                  <a:srgbClr val="17375E"/>
                </a:solidFill>
                <a:cs typeface="DecoType Naskh Variants" pitchFamily="2" charset="-78"/>
              </a:rPr>
              <a:t> </a:t>
            </a:r>
            <a:r>
              <a:rPr lang="ar-SA" sz="2800" dirty="0" smtClean="0">
                <a:solidFill>
                  <a:srgbClr val="17375E"/>
                </a:solidFill>
                <a:cs typeface="DecoType Naskh Variants" pitchFamily="2" charset="-78"/>
              </a:rPr>
              <a:t>جميع الأنشطة السابقة للتدريب (</a:t>
            </a:r>
            <a:r>
              <a:rPr lang="ar-SA" dirty="0" smtClean="0">
                <a:solidFill>
                  <a:srgbClr val="17375E"/>
                </a:solidFill>
                <a:cs typeface="DecoType Naskh Variants" pitchFamily="2" charset="-78"/>
              </a:rPr>
              <a:t>طريقة تحديد الإحتياجات التدريبية – والخطة التدريبية </a:t>
            </a:r>
            <a:r>
              <a:rPr lang="ar-SA" sz="2800" dirty="0" smtClean="0">
                <a:solidFill>
                  <a:srgbClr val="17375E"/>
                </a:solidFill>
                <a:cs typeface="DecoType Naskh Variants" pitchFamily="2" charset="-78"/>
              </a:rPr>
              <a:t>)؛</a:t>
            </a:r>
          </a:p>
          <a:p>
            <a:pPr marL="914400" lvl="4" algn="just">
              <a:buFont typeface="Wingdings" pitchFamily="2" charset="2"/>
              <a:buChar char="§"/>
            </a:pPr>
            <a:r>
              <a:rPr lang="ar-SA" sz="2800" dirty="0">
                <a:solidFill>
                  <a:srgbClr val="17375E"/>
                </a:solidFill>
                <a:cs typeface="DecoType Naskh Variants" pitchFamily="2" charset="-78"/>
              </a:rPr>
              <a:t>تقييم </a:t>
            </a:r>
            <a:r>
              <a:rPr lang="ar-SA" sz="2800" dirty="0" smtClean="0">
                <a:solidFill>
                  <a:srgbClr val="17375E"/>
                </a:solidFill>
                <a:cs typeface="DecoType Naskh Variants" pitchFamily="2" charset="-78"/>
              </a:rPr>
              <a:t>طريقة تنفيذ الخطة التدريبية ومتابعتها؛</a:t>
            </a:r>
          </a:p>
          <a:p>
            <a:pPr marL="914400" lvl="4" algn="just">
              <a:buFont typeface="Wingdings" pitchFamily="2" charset="2"/>
              <a:buChar char="§"/>
            </a:pPr>
            <a:r>
              <a:rPr lang="ar-SA" sz="2800" dirty="0">
                <a:solidFill>
                  <a:srgbClr val="17375E"/>
                </a:solidFill>
                <a:cs typeface="DecoType Naskh Variants" pitchFamily="2" charset="-78"/>
              </a:rPr>
              <a:t>تقييم </a:t>
            </a:r>
            <a:r>
              <a:rPr lang="ar-SA" sz="2800" dirty="0" smtClean="0">
                <a:solidFill>
                  <a:srgbClr val="17375E"/>
                </a:solidFill>
                <a:cs typeface="DecoType Naskh Variants" pitchFamily="2" charset="-78"/>
              </a:rPr>
              <a:t>المتدربين للبرامج التدريبية ومدرب البرنامج؛</a:t>
            </a:r>
          </a:p>
          <a:p>
            <a:pPr marL="914400" lvl="4" algn="just">
              <a:buFont typeface="Wingdings" pitchFamily="2" charset="2"/>
              <a:buChar char="§"/>
            </a:pPr>
            <a:r>
              <a:rPr lang="ar-SA" sz="2800" dirty="0">
                <a:solidFill>
                  <a:srgbClr val="17375E"/>
                </a:solidFill>
                <a:cs typeface="DecoType Naskh Variants" pitchFamily="2" charset="-78"/>
              </a:rPr>
              <a:t>تقييم </a:t>
            </a:r>
            <a:r>
              <a:rPr lang="ar-SA" sz="2800" dirty="0" smtClean="0">
                <a:solidFill>
                  <a:srgbClr val="17375E"/>
                </a:solidFill>
                <a:cs typeface="DecoType Naskh Variants" pitchFamily="2" charset="-78"/>
              </a:rPr>
              <a:t>اثر التدريب على العاملين بعد الانتهاء من التدريب.</a:t>
            </a:r>
            <a:r>
              <a:rPr lang="ar-SA" sz="1400" dirty="0" smtClean="0"/>
              <a:t> </a:t>
            </a:r>
          </a:p>
          <a:p>
            <a:pPr algn="just"/>
            <a:endParaRPr lang="ar-SA" sz="1400" dirty="0"/>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879714372"/>
      </p:ext>
    </p:extLst>
  </p:cSld>
  <p:clrMapOvr>
    <a:masterClrMapping/>
  </p:clrMapOvr>
  <p:transition advClick="0"/>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28600" y="1590028"/>
            <a:ext cx="3048000" cy="2067572"/>
          </a:xfrm>
          <a:prstGeom prst="rect">
            <a:avLst/>
          </a:prstGeom>
          <a:noFill/>
        </p:spPr>
      </p:pic>
      <p:sp>
        <p:nvSpPr>
          <p:cNvPr id="7" name="مستطيل 6"/>
          <p:cNvSpPr/>
          <p:nvPr/>
        </p:nvSpPr>
        <p:spPr>
          <a:xfrm>
            <a:off x="0" y="2173069"/>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نظام تقويم الأداء</a:t>
            </a:r>
            <a:r>
              <a:rPr lang="ar-SA" dirty="0" smtClean="0"/>
              <a:t> </a:t>
            </a:r>
            <a:endParaRPr lang="ar-SA" dirty="0"/>
          </a:p>
        </p:txBody>
      </p:sp>
      <p:sp>
        <p:nvSpPr>
          <p:cNvPr id="8" name="مستطيل 7"/>
          <p:cNvSpPr/>
          <p:nvPr/>
        </p:nvSpPr>
        <p:spPr>
          <a:xfrm>
            <a:off x="0" y="1150203"/>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895600"/>
            <a:ext cx="8610600" cy="3108543"/>
          </a:xfrm>
          <a:prstGeom prst="rect">
            <a:avLst/>
          </a:prstGeom>
        </p:spPr>
        <p:txBody>
          <a:bodyPr wrap="square">
            <a:spAutoFit/>
          </a:bodyPr>
          <a:lstStyle/>
          <a:p>
            <a:pPr marL="0" lvl="2" algn="just"/>
            <a:r>
              <a:rPr lang="ar-SA" sz="2800" dirty="0" smtClean="0">
                <a:solidFill>
                  <a:srgbClr val="17375E"/>
                </a:solidFill>
                <a:cs typeface="DecoType Naskh Variants" pitchFamily="2" charset="-78"/>
              </a:rPr>
              <a:t>يحتوي نظام تقويم الأداء في المؤسسة على :</a:t>
            </a:r>
          </a:p>
          <a:p>
            <a:pPr marL="0" lvl="2" algn="just">
              <a:buFont typeface="Courier New" pitchFamily="49" charset="0"/>
              <a:buChar char="o"/>
            </a:pPr>
            <a:r>
              <a:rPr lang="ar-SA" sz="2800" dirty="0" smtClean="0">
                <a:solidFill>
                  <a:srgbClr val="17375E"/>
                </a:solidFill>
                <a:cs typeface="DecoType Naskh Variants" pitchFamily="2" charset="-78"/>
              </a:rPr>
              <a:t>وصف وظيفي موثق وتفصيلي ؛</a:t>
            </a:r>
          </a:p>
          <a:p>
            <a:pPr marL="0" lvl="2" algn="just">
              <a:buFont typeface="Courier New" pitchFamily="49" charset="0"/>
              <a:buChar char="o"/>
            </a:pPr>
            <a:r>
              <a:rPr lang="ar-SA" sz="2800" dirty="0" smtClean="0">
                <a:solidFill>
                  <a:srgbClr val="17375E"/>
                </a:solidFill>
                <a:cs typeface="DecoType Naskh Variants" pitchFamily="2" charset="-78"/>
              </a:rPr>
              <a:t>متطلبات أداء الوظيفة والعمليات؛ </a:t>
            </a:r>
          </a:p>
          <a:p>
            <a:pPr marL="0" lvl="2" algn="just">
              <a:buFont typeface="Courier New" pitchFamily="49" charset="0"/>
              <a:buChar char="o"/>
            </a:pPr>
            <a:r>
              <a:rPr lang="ar-SA" sz="2800" dirty="0" smtClean="0">
                <a:solidFill>
                  <a:srgbClr val="17375E"/>
                </a:solidFill>
                <a:cs typeface="DecoType Naskh Variants" pitchFamily="2" charset="-78"/>
              </a:rPr>
              <a:t>الصفات والمهارات التي يلزم توفرها بالموظف لأداء الوظيفة؛</a:t>
            </a:r>
          </a:p>
          <a:p>
            <a:pPr marL="0" lvl="2" algn="just">
              <a:buFont typeface="Courier New" pitchFamily="49" charset="0"/>
              <a:buChar char="o"/>
            </a:pPr>
            <a:r>
              <a:rPr lang="ar-SA" sz="2800" dirty="0" smtClean="0">
                <a:solidFill>
                  <a:srgbClr val="17375E"/>
                </a:solidFill>
                <a:cs typeface="DecoType Naskh Variants" pitchFamily="2" charset="-78"/>
              </a:rPr>
              <a:t>آلية إبلاغ الموظف مسبقاً بأهداف الأداء وخطط العمل ومؤشرات الأداء المطلوبة منه (يومية – إسبوعية – شهرية ) والتي على اساسها يتم تقويمه؛</a:t>
            </a:r>
          </a:p>
          <a:p>
            <a:pPr marL="0" lvl="2" algn="just">
              <a:buFont typeface="Courier New" pitchFamily="49" charset="0"/>
              <a:buChar char="o"/>
            </a:pPr>
            <a:endParaRPr lang="ar-SA" sz="2800" dirty="0" smtClean="0">
              <a:solidFill>
                <a:srgbClr val="17375E"/>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991119406"/>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7" name="مربع نص 6"/>
          <p:cNvSpPr txBox="1"/>
          <p:nvPr/>
        </p:nvSpPr>
        <p:spPr>
          <a:xfrm>
            <a:off x="0" y="152400"/>
            <a:ext cx="8994954" cy="830997"/>
          </a:xfrm>
          <a:prstGeom prst="rect">
            <a:avLst/>
          </a:prstGeom>
          <a:noFill/>
        </p:spPr>
        <p:txBody>
          <a:bodyPr wrap="square" rtlCol="1">
            <a:spAutoFit/>
          </a:bodyPr>
          <a:lstStyle/>
          <a:p>
            <a:r>
              <a:rPr lang="ar-SA" sz="4800" dirty="0" smtClean="0">
                <a:solidFill>
                  <a:srgbClr val="17375E"/>
                </a:solidFill>
                <a:cs typeface="DecoType Naskh Variants" pitchFamily="2" charset="-78"/>
              </a:rPr>
              <a:t>الجودة                                                                                       </a:t>
            </a:r>
            <a:r>
              <a:rPr lang="en-US" sz="4800" i="1" dirty="0" smtClean="0">
                <a:solidFill>
                  <a:srgbClr val="17375E"/>
                </a:solidFill>
                <a:latin typeface="Gabriola" pitchFamily="82" charset="0"/>
              </a:rPr>
              <a:t>Quality</a:t>
            </a:r>
            <a:endParaRPr lang="ar-SA" sz="4500" dirty="0" smtClean="0">
              <a:solidFill>
                <a:srgbClr val="17375E"/>
              </a:solidFill>
              <a:cs typeface="DecoType Naskh Variants" pitchFamily="2" charset="-78"/>
            </a:endParaRPr>
          </a:p>
        </p:txBody>
      </p:sp>
      <p:sp>
        <p:nvSpPr>
          <p:cNvPr id="8" name="مربع نص 7"/>
          <p:cNvSpPr txBox="1"/>
          <p:nvPr/>
        </p:nvSpPr>
        <p:spPr>
          <a:xfrm>
            <a:off x="0" y="2362200"/>
            <a:ext cx="9050411" cy="2862322"/>
          </a:xfrm>
          <a:prstGeom prst="rect">
            <a:avLst/>
          </a:prstGeom>
          <a:noFill/>
        </p:spPr>
        <p:txBody>
          <a:bodyPr wrap="square" rtlCol="1">
            <a:spAutoFit/>
          </a:bodyPr>
          <a:lstStyle/>
          <a:p>
            <a:pPr algn="r" rtl="1"/>
            <a:r>
              <a:rPr lang="ar-SA" sz="4500" dirty="0" smtClean="0">
                <a:solidFill>
                  <a:srgbClr val="17375E"/>
                </a:solidFill>
                <a:cs typeface="DecoType Naskh Variants" pitchFamily="2" charset="-78"/>
              </a:rPr>
              <a:t>هي مقياس للتميّز أو حالة الخلو من العيوب والنواقص والتباينات</a:t>
            </a:r>
          </a:p>
          <a:p>
            <a:pPr algn="r" rtl="1"/>
            <a:r>
              <a:rPr lang="ar-SA" sz="4500" dirty="0" smtClean="0">
                <a:solidFill>
                  <a:srgbClr val="17375E"/>
                </a:solidFill>
                <a:cs typeface="DecoType Naskh Variants" pitchFamily="2" charset="-78"/>
              </a:rPr>
              <a:t> الكبيرة عن طريق الالتزام الصارم بمعايير قابلة للقياس وقابلة  للتحقق لإنجاز تجانس وتماثل في الناتج ترضي متطلبات محددة  للشرائح المستفيدة.</a:t>
            </a:r>
          </a:p>
        </p:txBody>
      </p:sp>
      <p:sp>
        <p:nvSpPr>
          <p:cNvPr id="10" name="مربع نص 9"/>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28600" y="1361428"/>
            <a:ext cx="3048000" cy="2067572"/>
          </a:xfrm>
          <a:prstGeom prst="rect">
            <a:avLst/>
          </a:prstGeom>
          <a:noFill/>
        </p:spPr>
      </p:pic>
      <p:sp>
        <p:nvSpPr>
          <p:cNvPr id="7" name="مستطيل 6"/>
          <p:cNvSpPr/>
          <p:nvPr/>
        </p:nvSpPr>
        <p:spPr>
          <a:xfrm>
            <a:off x="0" y="1868269"/>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 </a:t>
            </a:r>
            <a:r>
              <a:rPr lang="ar-SA" sz="3600" dirty="0" smtClean="0">
                <a:solidFill>
                  <a:srgbClr val="90B6E4"/>
                </a:solidFill>
                <a:cs typeface="DecoType Naskh Variants" pitchFamily="2" charset="-78"/>
              </a:rPr>
              <a:t>تابع</a:t>
            </a:r>
            <a:r>
              <a:rPr lang="ar-SA" sz="3600" dirty="0" smtClean="0">
                <a:solidFill>
                  <a:srgbClr val="17375E"/>
                </a:solidFill>
                <a:cs typeface="DecoType Naskh Variants" pitchFamily="2" charset="-78"/>
              </a:rPr>
              <a:t>  نظام تقويم الأداء</a:t>
            </a:r>
            <a:r>
              <a:rPr lang="ar-SA" dirty="0" smtClean="0"/>
              <a:t> </a:t>
            </a:r>
            <a:endParaRPr lang="ar-SA" dirty="0"/>
          </a:p>
        </p:txBody>
      </p:sp>
      <p:sp>
        <p:nvSpPr>
          <p:cNvPr id="8" name="مستطيل 7"/>
          <p:cNvSpPr/>
          <p:nvPr/>
        </p:nvSpPr>
        <p:spPr>
          <a:xfrm>
            <a:off x="0" y="9144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632770"/>
            <a:ext cx="8610600" cy="3539430"/>
          </a:xfrm>
          <a:prstGeom prst="rect">
            <a:avLst/>
          </a:prstGeom>
        </p:spPr>
        <p:txBody>
          <a:bodyPr wrap="square">
            <a:spAutoFit/>
          </a:bodyPr>
          <a:lstStyle/>
          <a:p>
            <a:pPr marL="0" lvl="2" algn="just"/>
            <a:r>
              <a:rPr lang="ar-SA" sz="2800" dirty="0" smtClean="0">
                <a:solidFill>
                  <a:srgbClr val="17375E"/>
                </a:solidFill>
                <a:cs typeface="DecoType Naskh Variants" pitchFamily="2" charset="-78"/>
              </a:rPr>
              <a:t>يحتوي نظام تقويم الأداء في المؤسسة على :</a:t>
            </a:r>
          </a:p>
          <a:p>
            <a:pPr marL="0" lvl="2" algn="just"/>
            <a:endParaRPr lang="ar-SA" sz="2800" dirty="0" smtClean="0">
              <a:solidFill>
                <a:srgbClr val="17375E"/>
              </a:solidFill>
              <a:cs typeface="DecoType Naskh Variants" pitchFamily="2" charset="-78"/>
            </a:endParaRPr>
          </a:p>
          <a:p>
            <a:pPr marL="0" lvl="2" algn="just">
              <a:buFont typeface="Courier New" pitchFamily="49" charset="0"/>
              <a:buChar char="o"/>
            </a:pPr>
            <a:r>
              <a:rPr lang="ar-SA" sz="2800" dirty="0" smtClean="0">
                <a:solidFill>
                  <a:srgbClr val="17375E"/>
                </a:solidFill>
                <a:cs typeface="DecoType Naskh Variants" pitchFamily="2" charset="-78"/>
              </a:rPr>
              <a:t>معايير قياس الأداء الفعّال ؛</a:t>
            </a:r>
          </a:p>
          <a:p>
            <a:pPr marL="0" lvl="2" algn="just">
              <a:buFont typeface="Courier New" pitchFamily="49" charset="0"/>
              <a:buChar char="o"/>
            </a:pPr>
            <a:r>
              <a:rPr lang="ar-SA" sz="2800" dirty="0" smtClean="0">
                <a:solidFill>
                  <a:srgbClr val="17375E"/>
                </a:solidFill>
                <a:cs typeface="DecoType Naskh Variants" pitchFamily="2" charset="-78"/>
              </a:rPr>
              <a:t>محصلة الموظف بالنسبة لهذه المعايير ونقاط القوة والنقاط التي تحتاج إلى تحسين في الأداء؛</a:t>
            </a:r>
          </a:p>
          <a:p>
            <a:pPr marL="0" lvl="2" algn="just">
              <a:buFont typeface="Courier New" pitchFamily="49" charset="0"/>
              <a:buChar char="o"/>
            </a:pPr>
            <a:r>
              <a:rPr lang="ar-SA" sz="2800" dirty="0" smtClean="0">
                <a:solidFill>
                  <a:srgbClr val="17375E"/>
                </a:solidFill>
                <a:cs typeface="DecoType Naskh Variants" pitchFamily="2" charset="-78"/>
              </a:rPr>
              <a:t>آلية لتمكين الموظف الإطلاع على تقويمه وآلية مناقشة سبل تطوير أداءه مع رئيسه المباشر  وموافقته عليه؛</a:t>
            </a:r>
          </a:p>
          <a:p>
            <a:pPr marL="0" lvl="2" algn="just">
              <a:buFont typeface="Courier New" pitchFamily="49" charset="0"/>
              <a:buChar char="o"/>
            </a:pPr>
            <a:r>
              <a:rPr lang="ar-SA" sz="2800" dirty="0" smtClean="0">
                <a:solidFill>
                  <a:srgbClr val="17375E"/>
                </a:solidFill>
                <a:cs typeface="DecoType Naskh Variants" pitchFamily="2" charset="-78"/>
              </a:rPr>
              <a:t>إجراءات موثقة ومعلنة لآلية اعتراض وطلب مراجعة تقويم العاملين ؛</a:t>
            </a:r>
          </a:p>
          <a:p>
            <a:pPr marL="0" lvl="2" algn="just">
              <a:buFont typeface="Courier New" pitchFamily="49" charset="0"/>
              <a:buChar char="o"/>
            </a:pPr>
            <a:r>
              <a:rPr lang="ar-SA" sz="2800" dirty="0" smtClean="0">
                <a:solidFill>
                  <a:srgbClr val="17375E"/>
                </a:solidFill>
                <a:cs typeface="DecoType Naskh Variants" pitchFamily="2" charset="-78"/>
              </a:rPr>
              <a:t>آلية لربط نظام تقويم الأداء بنظام للمكافآت والحوافز والتقدير.</a:t>
            </a:r>
            <a:endParaRPr lang="ar-SA" sz="1400" dirty="0"/>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949486747"/>
      </p:ext>
    </p:extLst>
  </p:cSld>
  <p:clrMapOvr>
    <a:masterClrMapping/>
  </p:clrMapOvr>
  <p:transition advClick="0"/>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28600" y="1295400"/>
            <a:ext cx="3048000" cy="2067572"/>
          </a:xfrm>
          <a:prstGeom prst="rect">
            <a:avLst/>
          </a:prstGeom>
          <a:noFill/>
        </p:spPr>
      </p:pic>
      <p:sp>
        <p:nvSpPr>
          <p:cNvPr id="7" name="مستطيل 6"/>
          <p:cNvSpPr/>
          <p:nvPr/>
        </p:nvSpPr>
        <p:spPr>
          <a:xfrm>
            <a:off x="0" y="2286000"/>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نظام المكافآت والحوافز</a:t>
            </a:r>
            <a:r>
              <a:rPr lang="ar-SA" dirty="0" smtClean="0"/>
              <a:t> </a:t>
            </a:r>
            <a:endParaRPr lang="ar-SA" dirty="0"/>
          </a:p>
        </p:txBody>
      </p:sp>
      <p:sp>
        <p:nvSpPr>
          <p:cNvPr id="8" name="مستطيل 7"/>
          <p:cNvSpPr/>
          <p:nvPr/>
        </p:nvSpPr>
        <p:spPr>
          <a:xfrm>
            <a:off x="0" y="12954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937570"/>
            <a:ext cx="8610600" cy="2246769"/>
          </a:xfrm>
          <a:prstGeom prst="rect">
            <a:avLst/>
          </a:prstGeom>
        </p:spPr>
        <p:txBody>
          <a:bodyPr wrap="square">
            <a:spAutoFit/>
          </a:bodyPr>
          <a:lstStyle/>
          <a:p>
            <a:pPr marL="0" lvl="2" algn="just"/>
            <a:r>
              <a:rPr lang="ar-SA" sz="2800" dirty="0" smtClean="0">
                <a:solidFill>
                  <a:srgbClr val="17375E"/>
                </a:solidFill>
                <a:cs typeface="DecoType Naskh Variants" pitchFamily="2" charset="-78"/>
              </a:rPr>
              <a:t>يحتوي نظام المكافآت والحوافز في المؤسسة على :</a:t>
            </a:r>
          </a:p>
          <a:p>
            <a:pPr marL="0" lvl="2" algn="just"/>
            <a:endParaRPr lang="ar-SA" sz="2800" dirty="0" smtClean="0">
              <a:solidFill>
                <a:srgbClr val="17375E"/>
              </a:solidFill>
              <a:cs typeface="DecoType Naskh Variants" pitchFamily="2" charset="-78"/>
            </a:endParaRPr>
          </a:p>
          <a:p>
            <a:pPr marL="0" lvl="2" algn="just">
              <a:buFont typeface="Courier New" pitchFamily="49" charset="0"/>
              <a:buChar char="o"/>
            </a:pPr>
            <a:r>
              <a:rPr lang="ar-SA" sz="2800" dirty="0" smtClean="0">
                <a:solidFill>
                  <a:srgbClr val="17375E"/>
                </a:solidFill>
                <a:cs typeface="DecoType Naskh Variants" pitchFamily="2" charset="-78"/>
              </a:rPr>
              <a:t>معايير موثقة للمكافآت والحوافز (</a:t>
            </a:r>
            <a:r>
              <a:rPr lang="ar-SA" sz="1600" dirty="0" smtClean="0">
                <a:solidFill>
                  <a:srgbClr val="17375E"/>
                </a:solidFill>
                <a:cs typeface="DecoType Naskh Variants" pitchFamily="2" charset="-78"/>
              </a:rPr>
              <a:t>تعكس مقولة أحسنت لمن أحسن عمله  - ربط العلاوات الوظيفية بالتميز وليس بلأقدمية الوظيفية</a:t>
            </a:r>
            <a:r>
              <a:rPr lang="ar-SA" sz="2800" dirty="0" smtClean="0">
                <a:solidFill>
                  <a:srgbClr val="17375E"/>
                </a:solidFill>
                <a:cs typeface="DecoType Naskh Variants" pitchFamily="2" charset="-78"/>
              </a:rPr>
              <a:t>)؛</a:t>
            </a:r>
          </a:p>
          <a:p>
            <a:pPr marL="0" lvl="2" algn="just">
              <a:buFont typeface="Courier New" pitchFamily="49" charset="0"/>
              <a:buChar char="o"/>
            </a:pPr>
            <a:r>
              <a:rPr lang="ar-SA" sz="2800" dirty="0" smtClean="0">
                <a:solidFill>
                  <a:srgbClr val="17375E"/>
                </a:solidFill>
                <a:cs typeface="DecoType Naskh Variants" pitchFamily="2" charset="-78"/>
              </a:rPr>
              <a:t>أنواع الحوافز والمكافآت ماهيتها وآلية توزيعها سواء كانت مادية أو معنوية؛</a:t>
            </a:r>
          </a:p>
          <a:p>
            <a:pPr marL="0" lvl="2" algn="just">
              <a:buFont typeface="Courier New" pitchFamily="49" charset="0"/>
              <a:buChar char="o"/>
            </a:pPr>
            <a:r>
              <a:rPr lang="ar-SA" sz="2800" dirty="0" smtClean="0">
                <a:solidFill>
                  <a:srgbClr val="17375E"/>
                </a:solidFill>
                <a:cs typeface="DecoType Naskh Variants" pitchFamily="2" charset="-78"/>
              </a:rPr>
              <a:t>آلية لتقدير العاملين وفرق العمل والثناء على الإنجازات  ونسبها إليهم لاستمرارية الولاء.</a:t>
            </a:r>
            <a:endParaRPr lang="ar-SA" sz="1400" dirty="0"/>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803953164"/>
      </p:ext>
    </p:extLst>
  </p:cSld>
  <p:clrMapOvr>
    <a:masterClrMapping/>
  </p:clrMapOvr>
  <p:transition advClick="0"/>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0" y="1066800"/>
            <a:ext cx="3048000" cy="2067572"/>
          </a:xfrm>
          <a:prstGeom prst="rect">
            <a:avLst/>
          </a:prstGeom>
          <a:noFill/>
        </p:spPr>
      </p:pic>
      <p:sp>
        <p:nvSpPr>
          <p:cNvPr id="7" name="مستطيل 6"/>
          <p:cNvSpPr/>
          <p:nvPr/>
        </p:nvSpPr>
        <p:spPr>
          <a:xfrm>
            <a:off x="0" y="2286000"/>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نظام الاتصالات</a:t>
            </a:r>
            <a:endParaRPr lang="ar-SA" dirty="0"/>
          </a:p>
        </p:txBody>
      </p:sp>
      <p:sp>
        <p:nvSpPr>
          <p:cNvPr id="8" name="مستطيل 7"/>
          <p:cNvSpPr/>
          <p:nvPr/>
        </p:nvSpPr>
        <p:spPr>
          <a:xfrm>
            <a:off x="0" y="12954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937570"/>
            <a:ext cx="8610600" cy="2246769"/>
          </a:xfrm>
          <a:prstGeom prst="rect">
            <a:avLst/>
          </a:prstGeom>
        </p:spPr>
        <p:txBody>
          <a:bodyPr wrap="square">
            <a:spAutoFit/>
          </a:bodyPr>
          <a:lstStyle/>
          <a:p>
            <a:pPr marL="0" lvl="2" algn="just"/>
            <a:r>
              <a:rPr lang="ar-SA" sz="2800" dirty="0" smtClean="0">
                <a:solidFill>
                  <a:srgbClr val="17375E"/>
                </a:solidFill>
                <a:cs typeface="DecoType Naskh Variants" pitchFamily="2" charset="-78"/>
              </a:rPr>
              <a:t>هو آلية الاتصالات بين العاملين والإدارات والوحدات داخل المؤسسة وخارجها سواءً كان هذا الاتصال </a:t>
            </a:r>
          </a:p>
          <a:p>
            <a:pPr marL="0" lvl="2" algn="just">
              <a:buFont typeface="Wingdings 2" pitchFamily="18" charset="2"/>
              <a:buChar char="ô"/>
            </a:pPr>
            <a:r>
              <a:rPr lang="ar-SA" sz="2800" dirty="0" smtClean="0">
                <a:solidFill>
                  <a:srgbClr val="17375E"/>
                </a:solidFill>
                <a:cs typeface="DecoType Naskh Variants" pitchFamily="2" charset="-78"/>
              </a:rPr>
              <a:t>مباشرا (</a:t>
            </a:r>
            <a:r>
              <a:rPr lang="ar-SA" dirty="0" smtClean="0">
                <a:solidFill>
                  <a:srgbClr val="17375E"/>
                </a:solidFill>
                <a:cs typeface="DecoType Naskh Variants" pitchFamily="2" charset="-78"/>
              </a:rPr>
              <a:t>مقابلات شخصية بين الإدارة والموظفين – إجتماعات دورية – المؤتمرات – سياسة الباب المفتوح – إجتماعات بين فرق العمل</a:t>
            </a:r>
            <a:r>
              <a:rPr lang="ar-SA" sz="2800" dirty="0" smtClean="0">
                <a:solidFill>
                  <a:srgbClr val="17375E"/>
                </a:solidFill>
                <a:cs typeface="DecoType Naskh Variants" pitchFamily="2" charset="-78"/>
              </a:rPr>
              <a:t>)</a:t>
            </a:r>
          </a:p>
          <a:p>
            <a:pPr marL="0" lvl="2" algn="just">
              <a:buFont typeface="Wingdings 2" pitchFamily="18" charset="2"/>
              <a:buChar char="ô"/>
            </a:pPr>
            <a:r>
              <a:rPr lang="ar-SA" sz="2800" dirty="0" smtClean="0">
                <a:solidFill>
                  <a:srgbClr val="17375E"/>
                </a:solidFill>
                <a:cs typeface="DecoType Naskh Variants" pitchFamily="2" charset="-78"/>
              </a:rPr>
              <a:t>أو غير مباشر (</a:t>
            </a:r>
            <a:r>
              <a:rPr lang="ar-SA" dirty="0" smtClean="0">
                <a:solidFill>
                  <a:srgbClr val="17375E"/>
                </a:solidFill>
                <a:cs typeface="DecoType Naskh Variants" pitchFamily="2" charset="-78"/>
              </a:rPr>
              <a:t>عبر الإتصال المرئي -  الإتصال المسموع – الإتصال المقروء من بريد الكتروني و لوحات الإعلانات ونشرات ومجلات  وإستبيانات و مكاتبات - الشبكة الداخلية</a:t>
            </a:r>
            <a:r>
              <a:rPr lang="ar-SA" sz="2800" dirty="0" smtClean="0">
                <a:solidFill>
                  <a:srgbClr val="17375E"/>
                </a:solidFill>
                <a:cs typeface="DecoType Naskh Variants" pitchFamily="2" charset="-78"/>
              </a:rPr>
              <a:t>)</a:t>
            </a: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346807698"/>
      </p:ext>
    </p:extLst>
  </p:cSld>
  <p:clrMapOvr>
    <a:masterClrMapping/>
  </p:clrMapOvr>
  <p:transition advClick="0"/>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0" y="1066800"/>
            <a:ext cx="3048000" cy="2067572"/>
          </a:xfrm>
          <a:prstGeom prst="rect">
            <a:avLst/>
          </a:prstGeom>
          <a:noFill/>
        </p:spPr>
      </p:pic>
      <p:sp>
        <p:nvSpPr>
          <p:cNvPr id="7" name="مستطيل 6"/>
          <p:cNvSpPr/>
          <p:nvPr/>
        </p:nvSpPr>
        <p:spPr>
          <a:xfrm>
            <a:off x="0" y="2286000"/>
            <a:ext cx="8610600" cy="646331"/>
          </a:xfrm>
          <a:prstGeom prst="rect">
            <a:avLst/>
          </a:prstGeom>
        </p:spPr>
        <p:txBody>
          <a:bodyPr wrap="square">
            <a:spAutoFit/>
          </a:bodyPr>
          <a:lstStyle/>
          <a:p>
            <a:pPr algn="just">
              <a:buFont typeface="Wingdings" pitchFamily="2" charset="2"/>
              <a:buChar char=""/>
            </a:pPr>
            <a:r>
              <a:rPr lang="ar-SA" sz="3600" dirty="0" smtClean="0">
                <a:solidFill>
                  <a:srgbClr val="90B6E4"/>
                </a:solidFill>
                <a:cs typeface="DecoType Naskh Variants" pitchFamily="2" charset="-78"/>
              </a:rPr>
              <a:t>تابع</a:t>
            </a:r>
            <a:r>
              <a:rPr lang="ar-SA" sz="3600" dirty="0" smtClean="0">
                <a:solidFill>
                  <a:srgbClr val="17375E"/>
                </a:solidFill>
                <a:cs typeface="DecoType Naskh Variants" pitchFamily="2" charset="-78"/>
              </a:rPr>
              <a:t>  نظام الاتصالات</a:t>
            </a:r>
            <a:endParaRPr lang="ar-SA" dirty="0"/>
          </a:p>
        </p:txBody>
      </p:sp>
      <p:sp>
        <p:nvSpPr>
          <p:cNvPr id="8" name="مستطيل 7"/>
          <p:cNvSpPr/>
          <p:nvPr/>
        </p:nvSpPr>
        <p:spPr>
          <a:xfrm>
            <a:off x="0" y="12954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3265944"/>
            <a:ext cx="8610600" cy="3108543"/>
          </a:xfrm>
          <a:prstGeom prst="rect">
            <a:avLst/>
          </a:prstGeom>
        </p:spPr>
        <p:txBody>
          <a:bodyPr wrap="square">
            <a:spAutoFit/>
          </a:bodyPr>
          <a:lstStyle/>
          <a:p>
            <a:pPr marL="0" lvl="2" algn="just"/>
            <a:r>
              <a:rPr lang="ar-SA" sz="2800" dirty="0" smtClean="0">
                <a:solidFill>
                  <a:srgbClr val="17375E"/>
                </a:solidFill>
                <a:cs typeface="DecoType Naskh Variants" pitchFamily="2" charset="-78"/>
              </a:rPr>
              <a:t>يحوي هذا النظام على  آليات وإجراءات موثقة لـِ :</a:t>
            </a:r>
          </a:p>
          <a:p>
            <a:pPr marL="0" lvl="2" algn="just">
              <a:buFont typeface="Wingdings" pitchFamily="2" charset="2"/>
              <a:buChar char="×"/>
            </a:pPr>
            <a:r>
              <a:rPr lang="ar-SA" sz="2800" dirty="0" smtClean="0">
                <a:solidFill>
                  <a:srgbClr val="17375E"/>
                </a:solidFill>
                <a:cs typeface="DecoType Naskh Variants" pitchFamily="2" charset="-78"/>
              </a:rPr>
              <a:t>لوصول رسالة ورؤية وأهداف المؤسسة لجميع العاملين؛</a:t>
            </a:r>
          </a:p>
          <a:p>
            <a:pPr marL="0" lvl="2" algn="just">
              <a:buFont typeface="Wingdings" pitchFamily="2" charset="2"/>
              <a:buChar char="×"/>
            </a:pPr>
            <a:r>
              <a:rPr lang="ar-SA" sz="2800" dirty="0" smtClean="0">
                <a:solidFill>
                  <a:srgbClr val="17375E"/>
                </a:solidFill>
                <a:cs typeface="DecoType Naskh Variants" pitchFamily="2" charset="-78"/>
              </a:rPr>
              <a:t>آليات لتعزيز الروابط بين العاملين وبين الإدارة العليا وجميع الإدارات والوحدات ومع الجهات ذات العلاقة؛</a:t>
            </a:r>
          </a:p>
          <a:p>
            <a:pPr marL="0" lvl="2" algn="just">
              <a:buFont typeface="Wingdings" pitchFamily="2" charset="2"/>
              <a:buChar char="×"/>
            </a:pPr>
            <a:r>
              <a:rPr lang="ar-SA" sz="2800" dirty="0" smtClean="0">
                <a:solidFill>
                  <a:srgbClr val="17375E"/>
                </a:solidFill>
                <a:cs typeface="DecoType Naskh Variants" pitchFamily="2" charset="-78"/>
              </a:rPr>
              <a:t>آليات لإيصال الآراء والمقترحات وشكاوي العاملين إلى الإدارة العليا؛</a:t>
            </a:r>
          </a:p>
          <a:p>
            <a:pPr marL="0" lvl="2" algn="just">
              <a:buFont typeface="Wingdings" pitchFamily="2" charset="2"/>
              <a:buChar char="×"/>
            </a:pPr>
            <a:r>
              <a:rPr lang="ar-SA" sz="2800" dirty="0" smtClean="0">
                <a:solidFill>
                  <a:srgbClr val="17375E"/>
                </a:solidFill>
                <a:cs typeface="DecoType Naskh Variants" pitchFamily="2" charset="-78"/>
              </a:rPr>
              <a:t>آليات لإيصال أخبار المؤسسة ومشاريعها وأنظمتها وقراراتها إلى العاملين؛</a:t>
            </a:r>
          </a:p>
          <a:p>
            <a:pPr marL="0" lvl="2" algn="just">
              <a:buFont typeface="Wingdings" pitchFamily="2" charset="2"/>
              <a:buChar char="×"/>
            </a:pPr>
            <a:r>
              <a:rPr lang="ar-SA" sz="2800" dirty="0" smtClean="0">
                <a:solidFill>
                  <a:srgbClr val="17375E"/>
                </a:solidFill>
                <a:cs typeface="DecoType Naskh Variants" pitchFamily="2" charset="-78"/>
              </a:rPr>
              <a:t>آلية لتقويم دوري لفعالية نظام الاتصالات في المؤسسة.</a:t>
            </a: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011873797"/>
      </p:ext>
    </p:extLst>
  </p:cSld>
  <p:clrMapOvr>
    <a:masterClrMapping/>
  </p:clrMapOvr>
  <p:transition advClick="0"/>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362200" y="5486400"/>
            <a:ext cx="2022003" cy="1371600"/>
          </a:xfrm>
          <a:prstGeom prst="rect">
            <a:avLst/>
          </a:prstGeom>
          <a:noFill/>
        </p:spPr>
      </p:pic>
      <p:sp>
        <p:nvSpPr>
          <p:cNvPr id="6" name="مستطيل 5"/>
          <p:cNvSpPr/>
          <p:nvPr/>
        </p:nvSpPr>
        <p:spPr>
          <a:xfrm>
            <a:off x="0" y="1828800"/>
            <a:ext cx="8610600" cy="4093428"/>
          </a:xfrm>
          <a:prstGeom prst="rect">
            <a:avLst/>
          </a:prstGeom>
        </p:spPr>
        <p:txBody>
          <a:bodyPr wrap="square">
            <a:spAutoFit/>
          </a:bodyPr>
          <a:lstStyle/>
          <a:p>
            <a:pPr marL="0" lvl="2" algn="just"/>
            <a:r>
              <a:rPr lang="ar-SA" sz="2600" dirty="0" smtClean="0">
                <a:solidFill>
                  <a:srgbClr val="17375E"/>
                </a:solidFill>
                <a:cs typeface="DecoType Naskh Variants" pitchFamily="2" charset="-78"/>
              </a:rPr>
              <a:t>إن إشراك العاملين في التحسين المستمر لعملياتهم بعد التدريب على أدوات الجودة ومهارات العمل بروح الفريق الواحد يؤدي  بالنتيجة إلى:</a:t>
            </a:r>
          </a:p>
          <a:p>
            <a:pPr marL="0" lvl="2" algn="just"/>
            <a:endParaRPr lang="ar-SA" sz="2600" dirty="0" smtClean="0">
              <a:solidFill>
                <a:srgbClr val="17375E"/>
              </a:solidFill>
              <a:cs typeface="DecoType Naskh Variants" pitchFamily="2" charset="-78"/>
            </a:endParaRPr>
          </a:p>
          <a:p>
            <a:pPr marL="0" lvl="2" algn="just">
              <a:buFont typeface="Wingdings" pitchFamily="2" charset="2"/>
              <a:buChar char="ü"/>
            </a:pPr>
            <a:r>
              <a:rPr lang="ar-SA" sz="2600" dirty="0" smtClean="0">
                <a:solidFill>
                  <a:srgbClr val="17375E"/>
                </a:solidFill>
                <a:cs typeface="DecoType Naskh Variants" pitchFamily="2" charset="-78"/>
              </a:rPr>
              <a:t>الحصول على نتائج أفضل في التحسين المستمر لقرب الموظف إلى معرفة مشاكل عمله وعيوبه وطرق تحسينه؛</a:t>
            </a:r>
          </a:p>
          <a:p>
            <a:pPr marL="0" lvl="2" algn="just">
              <a:buFont typeface="Wingdings" pitchFamily="2" charset="2"/>
              <a:buChar char="ü"/>
            </a:pPr>
            <a:r>
              <a:rPr lang="ar-SA" sz="2600" dirty="0" smtClean="0">
                <a:solidFill>
                  <a:srgbClr val="17375E"/>
                </a:solidFill>
                <a:cs typeface="DecoType Naskh Variants" pitchFamily="2" charset="-78"/>
              </a:rPr>
              <a:t>زوال مقاومة العاملين للعمليات الجديدة الناتجة عن التحسين لأنه شارك في إعدادها فيتبنى نتائجها ويتحمس لها ويساعد على نشرها داخل المؤسسة</a:t>
            </a:r>
          </a:p>
          <a:p>
            <a:pPr marL="0" lvl="2" algn="just">
              <a:buFont typeface="Wingdings" pitchFamily="2" charset="2"/>
              <a:buChar char="ü"/>
            </a:pPr>
            <a:r>
              <a:rPr lang="ar-SA" sz="2600" dirty="0" smtClean="0">
                <a:solidFill>
                  <a:srgbClr val="17375E"/>
                </a:solidFill>
                <a:cs typeface="DecoType Naskh Variants" pitchFamily="2" charset="-78"/>
              </a:rPr>
              <a:t>انتشار ثقافة الجودة وثقافة العمل بروح الفريق الواحد ومشاركة النجاحات والمعرفة بين العاملين؛</a:t>
            </a:r>
          </a:p>
          <a:p>
            <a:pPr marL="0" lvl="2" algn="just">
              <a:buFont typeface="Wingdings" pitchFamily="2" charset="2"/>
              <a:buChar char="ü"/>
            </a:pPr>
            <a:r>
              <a:rPr lang="ar-SA" sz="2600" dirty="0" smtClean="0">
                <a:solidFill>
                  <a:srgbClr val="17375E"/>
                </a:solidFill>
                <a:cs typeface="DecoType Naskh Variants" pitchFamily="2" charset="-78"/>
              </a:rPr>
              <a:t>ظهور المواهب القيادية وصقلها واكتسابها لمهارات </a:t>
            </a:r>
            <a:r>
              <a:rPr lang="ar-SA" dirty="0" smtClean="0">
                <a:solidFill>
                  <a:srgbClr val="17375E"/>
                </a:solidFill>
                <a:cs typeface="DecoType Naskh Variants" pitchFamily="2" charset="-78"/>
              </a:rPr>
              <a:t>القيادة(التنظيم – التحفيز – التفكير التحليلي – التفكير الإبداعي – مهارات الإقناع – مهارات استخدام أدوات الجودة</a:t>
            </a:r>
            <a:r>
              <a:rPr lang="ar-SA" sz="2600" dirty="0" smtClean="0">
                <a:solidFill>
                  <a:srgbClr val="17375E"/>
                </a:solidFill>
                <a:cs typeface="DecoType Naskh Variants" pitchFamily="2" charset="-78"/>
              </a:rPr>
              <a:t>).</a:t>
            </a:r>
          </a:p>
        </p:txBody>
      </p:sp>
      <p:sp>
        <p:nvSpPr>
          <p:cNvPr id="7" name="مستطيل 6"/>
          <p:cNvSpPr/>
          <p:nvPr/>
        </p:nvSpPr>
        <p:spPr>
          <a:xfrm>
            <a:off x="0" y="10668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إشراك العاملين في التحسين المستمر للعمليات</a:t>
            </a:r>
          </a:p>
        </p:txBody>
      </p:sp>
      <p:pic>
        <p:nvPicPr>
          <p:cNvPr id="9" name="Picture 8" descr="http://keytothecity.co.uk/images/back-button.png">
            <a:hlinkClick r:id="rId3" action="ppaction://hlinksldjump"/>
          </p:cNvPr>
          <p:cNvPicPr>
            <a:picLocks noChangeAspect="1" noChangeArrowheads="1"/>
          </p:cNvPicPr>
          <p:nvPr/>
        </p:nvPicPr>
        <p:blipFill>
          <a:blip r:embed="rId4"/>
          <a:srcRect/>
          <a:stretch>
            <a:fillRect/>
          </a:stretch>
        </p:blipFill>
        <p:spPr bwMode="auto">
          <a:xfrm flipH="1">
            <a:off x="0" y="5410200"/>
            <a:ext cx="1447800" cy="1447800"/>
          </a:xfrm>
          <a:prstGeom prst="rect">
            <a:avLst/>
          </a:prstGeom>
          <a:noFill/>
        </p:spPr>
      </p:pic>
    </p:spTree>
    <p:extLst>
      <p:ext uri="{BB962C8B-B14F-4D97-AF65-F5344CB8AC3E}">
        <p14:creationId xmlns:p14="http://schemas.microsoft.com/office/powerpoint/2010/main" val="2677782359"/>
      </p:ext>
    </p:extLst>
  </p:cSld>
  <p:clrMapOvr>
    <a:masterClrMapping/>
  </p:clrMapOvr>
  <p:transition advClick="0"/>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304800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العلاقة مع  الموردين</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037855370"/>
      </p:ext>
    </p:extLst>
  </p:cSld>
  <p:clrMapOvr>
    <a:masterClrMapping/>
  </p:clrMapOvr>
  <p:transition advClick="0"/>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107996"/>
          </a:xfrm>
          <a:prstGeom prst="rect">
            <a:avLst/>
          </a:prstGeom>
          <a:noFill/>
        </p:spPr>
        <p:txBody>
          <a:bodyPr wrap="square" rtlCol="1">
            <a:spAutoFit/>
          </a:bodyPr>
          <a:lstStyle/>
          <a:p>
            <a:pPr>
              <a:buFont typeface="Wingdings" pitchFamily="2" charset="2"/>
              <a:buChar char=""/>
            </a:pPr>
            <a:r>
              <a:rPr lang="ar-SA" sz="6600" dirty="0" smtClean="0">
                <a:solidFill>
                  <a:srgbClr val="90B6E4"/>
                </a:solidFill>
                <a:cs typeface="DecoType Naskh Variants" pitchFamily="2" charset="-78"/>
              </a:rPr>
              <a:t>العلاقة مع  الموردين</a:t>
            </a:r>
          </a:p>
        </p:txBody>
      </p:sp>
      <p:pic>
        <p:nvPicPr>
          <p:cNvPr id="1026" name="Picture 2" descr="http://www.chainlinkresearch.com/thebrief/2014_brief/April_articles/puzzlepushers.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514600" y="4486274"/>
            <a:ext cx="4000500" cy="2371726"/>
          </a:xfrm>
          <a:prstGeom prst="rect">
            <a:avLst/>
          </a:prstGeom>
          <a:noFill/>
        </p:spPr>
      </p:pic>
      <p:sp>
        <p:nvSpPr>
          <p:cNvPr id="6" name="مربع نص 5"/>
          <p:cNvSpPr txBox="1"/>
          <p:nvPr/>
        </p:nvSpPr>
        <p:spPr>
          <a:xfrm>
            <a:off x="0" y="1143000"/>
            <a:ext cx="8261994" cy="646331"/>
          </a:xfrm>
          <a:prstGeom prst="rect">
            <a:avLst/>
          </a:prstGeom>
          <a:noFill/>
        </p:spPr>
        <p:txBody>
          <a:bodyPr wrap="square" rtlCol="1">
            <a:spAutoFit/>
          </a:bodyPr>
          <a:lstStyle/>
          <a:p>
            <a:r>
              <a:rPr lang="ar-SA" sz="3600" dirty="0" smtClean="0">
                <a:solidFill>
                  <a:srgbClr val="17375E"/>
                </a:solidFill>
                <a:cs typeface="DecoType Naskh Variants" pitchFamily="2" charset="-78"/>
              </a:rPr>
              <a:t>نظام العلاقة مع الموردين</a:t>
            </a:r>
          </a:p>
        </p:txBody>
      </p:sp>
      <p:sp>
        <p:nvSpPr>
          <p:cNvPr id="7" name="مربع نص 6"/>
          <p:cNvSpPr txBox="1"/>
          <p:nvPr/>
        </p:nvSpPr>
        <p:spPr>
          <a:xfrm>
            <a:off x="0" y="1905000"/>
            <a:ext cx="8261994" cy="2893100"/>
          </a:xfrm>
          <a:prstGeom prst="rect">
            <a:avLst/>
          </a:prstGeom>
          <a:noFill/>
        </p:spPr>
        <p:txBody>
          <a:bodyPr wrap="square" rtlCol="1">
            <a:spAutoFit/>
          </a:bodyPr>
          <a:lstStyle/>
          <a:p>
            <a:pPr marL="342900" indent="-342900">
              <a:buFont typeface="+mj-lt"/>
              <a:buAutoNum type="arabicPeriod"/>
            </a:pPr>
            <a:r>
              <a:rPr lang="ar-SA" sz="2600" dirty="0" smtClean="0">
                <a:solidFill>
                  <a:srgbClr val="17375E"/>
                </a:solidFill>
                <a:cs typeface="DecoType Naskh Variants" pitchFamily="2" charset="-78"/>
              </a:rPr>
              <a:t>تعتمد آلية إرساء العقود يتم على أساس الجودة (جودة المنتج أو الخدمة، الصيانة، سرعة الاستجابة، وحسن التعامل، السمعة) وليس على أساس  السعر الأقل.</a:t>
            </a:r>
          </a:p>
          <a:p>
            <a:pPr marL="342900" indent="-342900">
              <a:buFont typeface="+mj-lt"/>
              <a:buAutoNum type="arabicPeriod"/>
            </a:pPr>
            <a:r>
              <a:rPr lang="ar-SA" sz="2600" dirty="0" smtClean="0">
                <a:solidFill>
                  <a:srgbClr val="17375E"/>
                </a:solidFill>
                <a:cs typeface="DecoType Naskh Variants" pitchFamily="2" charset="-78"/>
              </a:rPr>
              <a:t>بناء قاعدة بيانات بالموردين </a:t>
            </a:r>
            <a:r>
              <a:rPr lang="ar-SA" sz="2600" dirty="0" err="1" smtClean="0">
                <a:solidFill>
                  <a:srgbClr val="17375E"/>
                </a:solidFill>
                <a:cs typeface="DecoType Naskh Variants" pitchFamily="2" charset="-78"/>
              </a:rPr>
              <a:t>و</a:t>
            </a:r>
            <a:r>
              <a:rPr lang="ar-SA" sz="2600" dirty="0" smtClean="0">
                <a:solidFill>
                  <a:srgbClr val="17375E"/>
                </a:solidFill>
                <a:cs typeface="DecoType Naskh Variants" pitchFamily="2" charset="-78"/>
              </a:rPr>
              <a:t> </a:t>
            </a:r>
            <a:r>
              <a:rPr lang="ar-SA" sz="2600" dirty="0" err="1" smtClean="0">
                <a:solidFill>
                  <a:srgbClr val="17375E"/>
                </a:solidFill>
                <a:cs typeface="DecoType Naskh Variants" pitchFamily="2" charset="-78"/>
              </a:rPr>
              <a:t>توريداتهم</a:t>
            </a:r>
            <a:r>
              <a:rPr lang="ar-SA" sz="2600" dirty="0" smtClean="0">
                <a:solidFill>
                  <a:srgbClr val="17375E"/>
                </a:solidFill>
                <a:cs typeface="DecoType Naskh Variants" pitchFamily="2" charset="-78"/>
              </a:rPr>
              <a:t> ومدى مطابقتها للجودة وتقييمهم وتحديث قاعدة البيانات بصفة مستمرة.</a:t>
            </a:r>
          </a:p>
          <a:p>
            <a:pPr marL="342900" indent="-342900">
              <a:buFont typeface="+mj-lt"/>
              <a:buAutoNum type="arabicPeriod"/>
            </a:pPr>
            <a:r>
              <a:rPr lang="ar-SA" sz="2600" dirty="0" smtClean="0">
                <a:solidFill>
                  <a:srgbClr val="17375E"/>
                </a:solidFill>
                <a:cs typeface="DecoType Naskh Variants" pitchFamily="2" charset="-78"/>
              </a:rPr>
              <a:t>توثيق إجراءات العقود والمشتريات.</a:t>
            </a:r>
          </a:p>
          <a:p>
            <a:pPr marL="342900" indent="-342900">
              <a:buFont typeface="+mj-lt"/>
              <a:buAutoNum type="arabicPeriod"/>
            </a:pPr>
            <a:r>
              <a:rPr lang="ar-SA" sz="2600" dirty="0" smtClean="0">
                <a:solidFill>
                  <a:srgbClr val="17375E"/>
                </a:solidFill>
                <a:cs typeface="DecoType Naskh Variants" pitchFamily="2" charset="-78"/>
              </a:rPr>
              <a:t>تفضيل الواردات الوطنية في حال تساوي الجودة للمساهمة.</a:t>
            </a:r>
          </a:p>
          <a:p>
            <a:pPr marL="342900" indent="-342900">
              <a:buFont typeface="+mj-lt"/>
              <a:buAutoNum type="arabicPeriod"/>
            </a:pPr>
            <a:r>
              <a:rPr lang="ar-SA" sz="2600" dirty="0" smtClean="0">
                <a:solidFill>
                  <a:srgbClr val="17375E"/>
                </a:solidFill>
                <a:cs typeface="DecoType Naskh Variants" pitchFamily="2" charset="-78"/>
              </a:rPr>
              <a:t>تقديم المساعدة للموردين في جهود الجودة والتحسين والارتقاء بمنتجاتهم وخدماتهم.</a:t>
            </a:r>
          </a:p>
        </p:txBody>
      </p:sp>
      <p:pic>
        <p:nvPicPr>
          <p:cNvPr id="9" name="Picture 8" descr="http://keytothecity.co.uk/images/back-button.png">
            <a:hlinkClick r:id="rId3" action="ppaction://hlinksldjump"/>
          </p:cNvPr>
          <p:cNvPicPr>
            <a:picLocks noChangeAspect="1" noChangeArrowheads="1"/>
          </p:cNvPicPr>
          <p:nvPr/>
        </p:nvPicPr>
        <p:blipFill>
          <a:blip r:embed="rId4"/>
          <a:srcRect/>
          <a:stretch>
            <a:fillRect/>
          </a:stretch>
        </p:blipFill>
        <p:spPr bwMode="auto">
          <a:xfrm flipH="1">
            <a:off x="0" y="5410200"/>
            <a:ext cx="1447800" cy="1447800"/>
          </a:xfrm>
          <a:prstGeom prst="rect">
            <a:avLst/>
          </a:prstGeom>
          <a:noFill/>
        </p:spPr>
      </p:pic>
    </p:spTree>
    <p:extLst>
      <p:ext uri="{BB962C8B-B14F-4D97-AF65-F5344CB8AC3E}">
        <p14:creationId xmlns:p14="http://schemas.microsoft.com/office/powerpoint/2010/main" val="2129997135"/>
      </p:ext>
    </p:extLst>
  </p:cSld>
  <p:clrMapOvr>
    <a:masterClrMapping/>
  </p:clrMapOvr>
  <p:transition advClick="0"/>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304800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التحسين المستمر</a:t>
            </a:r>
          </a:p>
        </p:txBody>
      </p:sp>
      <p:pic>
        <p:nvPicPr>
          <p:cNvPr id="21506" name="Picture 2" descr="http://www.contegix.com/wp-content/uploads/2013/08/Continuous-Improvement.jpg"/>
          <p:cNvPicPr>
            <a:picLocks noChangeAspect="1" noChangeArrowheads="1"/>
          </p:cNvPicPr>
          <p:nvPr/>
        </p:nvPicPr>
        <p:blipFill>
          <a:blip r:embed="rId2"/>
          <a:srcRect/>
          <a:stretch>
            <a:fillRect/>
          </a:stretch>
        </p:blipFill>
        <p:spPr bwMode="auto">
          <a:xfrm>
            <a:off x="3352800" y="4191000"/>
            <a:ext cx="2286000" cy="1969782"/>
          </a:xfrm>
          <a:prstGeom prst="rect">
            <a:avLst/>
          </a:prstGeom>
          <a:noFill/>
        </p:spPr>
      </p:pic>
      <p:pic>
        <p:nvPicPr>
          <p:cNvPr id="21508" name="Picture 4" descr="http://www.tapthetalent.net/wp-content/uploads/2014/11/sustainability1.jpg"/>
          <p:cNvPicPr>
            <a:picLocks noChangeAspect="1" noChangeArrowheads="1"/>
          </p:cNvPicPr>
          <p:nvPr/>
        </p:nvPicPr>
        <p:blipFill>
          <a:blip r:embed="rId3"/>
          <a:srcRect b="19258"/>
          <a:stretch>
            <a:fillRect/>
          </a:stretch>
        </p:blipFill>
        <p:spPr bwMode="auto">
          <a:xfrm>
            <a:off x="6513286" y="1066800"/>
            <a:ext cx="2630714" cy="1905000"/>
          </a:xfrm>
          <a:prstGeom prst="rect">
            <a:avLst/>
          </a:prstGeom>
          <a:noFill/>
        </p:spPr>
      </p:pic>
      <p:pic>
        <p:nvPicPr>
          <p:cNvPr id="8"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536053518"/>
      </p:ext>
    </p:extLst>
  </p:cSld>
  <p:clrMapOvr>
    <a:masterClrMapping/>
  </p:clrMapOvr>
  <p:transition advClick="0"/>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 y="908209"/>
            <a:ext cx="9143999" cy="2215991"/>
          </a:xfrm>
          <a:prstGeom prst="rect">
            <a:avLst/>
          </a:prstGeom>
          <a:noFill/>
        </p:spPr>
        <p:txBody>
          <a:bodyPr wrap="square" rtlCol="1">
            <a:spAutoFit/>
          </a:bodyPr>
          <a:lstStyle/>
          <a:p>
            <a:pPr algn="ctr"/>
            <a:r>
              <a:rPr lang="ar-SA" sz="13800" dirty="0" smtClean="0">
                <a:solidFill>
                  <a:srgbClr val="17375E"/>
                </a:solidFill>
                <a:cs typeface="DecoType Naskh Variants" pitchFamily="2" charset="-78"/>
              </a:rPr>
              <a:t>نظام إدارة الجودة</a:t>
            </a:r>
          </a:p>
        </p:txBody>
      </p:sp>
      <p:pic>
        <p:nvPicPr>
          <p:cNvPr id="26628" name="Picture 4" descr="http://dicingusa.com/wp-content/uploads/2015/01/iso-9001.jpe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71800" y="2971800"/>
            <a:ext cx="3276600" cy="3276601"/>
          </a:xfrm>
          <a:prstGeom prst="rect">
            <a:avLst/>
          </a:prstGeom>
          <a:noFill/>
        </p:spPr>
      </p:pic>
    </p:spTree>
    <p:extLst>
      <p:ext uri="{BB962C8B-B14F-4D97-AF65-F5344CB8AC3E}">
        <p14:creationId xmlns:p14="http://schemas.microsoft.com/office/powerpoint/2010/main" val="1904425780"/>
      </p:ext>
    </p:extLst>
  </p:cSld>
  <p:clrMapOvr>
    <a:masterClrMapping/>
  </p:clrMapOvr>
  <p:transition advClick="0"/>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228600" y="2209800"/>
            <a:ext cx="8458199" cy="3785652"/>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endParaRPr lang="ar-SA" sz="4000" dirty="0" smtClean="0">
              <a:solidFill>
                <a:srgbClr val="17375E"/>
              </a:solidFill>
              <a:cs typeface="DecoType Naskh Variants" pitchFamily="2" charset="-78"/>
            </a:endParaRPr>
          </a:p>
          <a:p>
            <a:endParaRPr lang="ar-SA" sz="2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chemeClr val="tx2">
                    <a:lumMod val="75000"/>
                  </a:schemeClr>
                </a:solidFill>
                <a:cs typeface="DecoType Naskh Variants" pitchFamily="2" charset="-78"/>
                <a:hlinkClick r:id="rId2" action="ppaction://hlinksldjump"/>
              </a:rPr>
              <a:t>المنظمة الدولية </a:t>
            </a:r>
            <a:r>
              <a:rPr lang="en-US" sz="4000" dirty="0" smtClean="0">
                <a:solidFill>
                  <a:schemeClr val="tx2">
                    <a:lumMod val="75000"/>
                  </a:schemeClr>
                </a:solidFill>
                <a:cs typeface="DecoType Naskh Variants" pitchFamily="2" charset="-78"/>
                <a:hlinkClick r:id="rId2" action="ppaction://hlinksldjump"/>
              </a:rPr>
              <a:t>ISO </a:t>
            </a:r>
            <a:r>
              <a:rPr lang="ar-SA" sz="4000" dirty="0" smtClean="0">
                <a:solidFill>
                  <a:schemeClr val="tx2">
                    <a:lumMod val="75000"/>
                  </a:schemeClr>
                </a:solidFill>
                <a:cs typeface="DecoType Naskh Variants" pitchFamily="2" charset="-78"/>
                <a:hlinkClick r:id="rId2" action="ppaction://hlinksldjump"/>
              </a:rPr>
              <a:t> </a:t>
            </a:r>
            <a:endParaRPr lang="ar-SA" sz="4000" dirty="0" smtClean="0">
              <a:solidFill>
                <a:schemeClr val="tx2">
                  <a:lumMod val="75000"/>
                </a:schemeClr>
              </a:solidFill>
              <a:cs typeface="DecoType Naskh Variants" pitchFamily="2" charset="-78"/>
            </a:endParaRPr>
          </a:p>
          <a:p>
            <a:r>
              <a:rPr lang="ar-SA" sz="4000" dirty="0" smtClean="0">
                <a:solidFill>
                  <a:schemeClr val="tx2">
                    <a:lumMod val="75000"/>
                  </a:schemeClr>
                </a:solidFill>
                <a:cs typeface="DecoType Naskh Variants" pitchFamily="2" charset="-78"/>
              </a:rPr>
              <a:t> 	 </a:t>
            </a:r>
            <a:r>
              <a:rPr lang="ar-SA" sz="4000" dirty="0" smtClean="0">
                <a:solidFill>
                  <a:schemeClr val="tx2">
                    <a:lumMod val="75000"/>
                  </a:schemeClr>
                </a:solidFill>
                <a:cs typeface="DecoType Naskh Variants" pitchFamily="2" charset="-78"/>
                <a:hlinkClick r:id="rId3" action="ppaction://hlinksldjump"/>
              </a:rPr>
              <a:t>فلسفة إصدارات المواصفة الدولية </a:t>
            </a:r>
            <a:endParaRPr lang="ar-SA" sz="4000" dirty="0" smtClean="0">
              <a:solidFill>
                <a:schemeClr val="tx2">
                  <a:lumMod val="75000"/>
                </a:schemeClr>
              </a:solidFill>
              <a:cs typeface="DecoType Naskh Variants" pitchFamily="2" charset="-78"/>
            </a:endParaRPr>
          </a:p>
          <a:p>
            <a:r>
              <a:rPr lang="en-US" sz="4000" dirty="0" smtClean="0">
                <a:solidFill>
                  <a:schemeClr val="tx2">
                    <a:lumMod val="75000"/>
                  </a:schemeClr>
                </a:solidFill>
                <a:cs typeface="DecoType Naskh Variants" pitchFamily="2" charset="-78"/>
              </a:rPr>
              <a:t> </a:t>
            </a:r>
          </a:p>
          <a:p>
            <a:endParaRPr lang="ar-SA" sz="4000" dirty="0" smtClean="0">
              <a:solidFill>
                <a:schemeClr val="tx2">
                  <a:lumMod val="75000"/>
                </a:schemeClr>
              </a:solidFill>
              <a:cs typeface="DecoType Naskh Variants" pitchFamily="2" charset="-78"/>
            </a:endParaRPr>
          </a:p>
        </p:txBody>
      </p:sp>
    </p:spTree>
    <p:extLst>
      <p:ext uri="{BB962C8B-B14F-4D97-AF65-F5344CB8AC3E}">
        <p14:creationId xmlns:p14="http://schemas.microsoft.com/office/powerpoint/2010/main" val="299294583"/>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7" name="مربع نص 6"/>
          <p:cNvSpPr txBox="1"/>
          <p:nvPr/>
        </p:nvSpPr>
        <p:spPr>
          <a:xfrm>
            <a:off x="0" y="152400"/>
            <a:ext cx="8994954" cy="830997"/>
          </a:xfrm>
          <a:prstGeom prst="rect">
            <a:avLst/>
          </a:prstGeom>
          <a:noFill/>
        </p:spPr>
        <p:txBody>
          <a:bodyPr wrap="square" rtlCol="1">
            <a:spAutoFit/>
          </a:bodyPr>
          <a:lstStyle/>
          <a:p>
            <a:r>
              <a:rPr lang="ar-SA" sz="4800" dirty="0" smtClean="0">
                <a:solidFill>
                  <a:srgbClr val="17375E"/>
                </a:solidFill>
                <a:cs typeface="DecoType Naskh Variants" pitchFamily="2" charset="-78"/>
              </a:rPr>
              <a:t>الجودة                                                                                       </a:t>
            </a:r>
            <a:r>
              <a:rPr lang="en-US" sz="4800" i="1" dirty="0" smtClean="0">
                <a:solidFill>
                  <a:srgbClr val="17375E"/>
                </a:solidFill>
                <a:latin typeface="Gabriola" pitchFamily="82" charset="0"/>
              </a:rPr>
              <a:t>Quality</a:t>
            </a:r>
            <a:endParaRPr lang="ar-SA" sz="4500" dirty="0" smtClean="0">
              <a:solidFill>
                <a:srgbClr val="17375E"/>
              </a:solidFill>
              <a:cs typeface="DecoType Naskh Variants" pitchFamily="2" charset="-78"/>
            </a:endParaRPr>
          </a:p>
        </p:txBody>
      </p:sp>
      <p:sp>
        <p:nvSpPr>
          <p:cNvPr id="8" name="مربع نص 7"/>
          <p:cNvSpPr txBox="1"/>
          <p:nvPr/>
        </p:nvSpPr>
        <p:spPr>
          <a:xfrm>
            <a:off x="-1" y="911453"/>
            <a:ext cx="9050411" cy="5032147"/>
          </a:xfrm>
          <a:prstGeom prst="rect">
            <a:avLst/>
          </a:prstGeom>
          <a:noFill/>
        </p:spPr>
        <p:txBody>
          <a:bodyPr wrap="square" rtlCol="1">
            <a:spAutoFit/>
          </a:bodyPr>
          <a:lstStyle/>
          <a:p>
            <a:pPr algn="r" rtl="1"/>
            <a:r>
              <a:rPr lang="ar-SA" sz="4500" dirty="0" smtClean="0">
                <a:solidFill>
                  <a:srgbClr val="17375E"/>
                </a:solidFill>
                <a:cs typeface="DecoType Naskh Variants" pitchFamily="2" charset="-78"/>
              </a:rPr>
              <a:t>المواصفة الدولية</a:t>
            </a:r>
          </a:p>
          <a:p>
            <a:pPr algn="ctr"/>
            <a:r>
              <a:rPr lang="en-US" sz="4500" dirty="0" smtClean="0">
                <a:solidFill>
                  <a:srgbClr val="17375E"/>
                </a:solidFill>
                <a:cs typeface="DecoType Naskh Variants" pitchFamily="2" charset="-78"/>
              </a:rPr>
              <a:t>ISO 8402:1994</a:t>
            </a:r>
            <a:endParaRPr lang="ar-SA" sz="4500" dirty="0" smtClean="0">
              <a:solidFill>
                <a:srgbClr val="17375E"/>
              </a:solidFill>
              <a:cs typeface="DecoType Naskh Variants" pitchFamily="2" charset="-78"/>
            </a:endParaRPr>
          </a:p>
          <a:p>
            <a:pPr algn="ctr"/>
            <a:r>
              <a:rPr lang="en-US" sz="4800" i="1" dirty="0" smtClean="0">
                <a:solidFill>
                  <a:srgbClr val="17375E"/>
                </a:solidFill>
                <a:latin typeface="Gabriola" pitchFamily="82" charset="0"/>
              </a:rPr>
              <a:t>Quality management and quality assurance – Vocabulary</a:t>
            </a:r>
            <a:r>
              <a:rPr lang="ar-SA" sz="4500" dirty="0" smtClean="0">
                <a:solidFill>
                  <a:srgbClr val="17375E"/>
                </a:solidFill>
                <a:cs typeface="DecoType Naskh Variants" pitchFamily="2" charset="-78"/>
              </a:rPr>
              <a:t>  </a:t>
            </a:r>
          </a:p>
          <a:p>
            <a:r>
              <a:rPr lang="ar-SA" sz="4500" dirty="0" smtClean="0">
                <a:solidFill>
                  <a:srgbClr val="17375E"/>
                </a:solidFill>
                <a:cs typeface="DecoType Naskh Variants" pitchFamily="2" charset="-78"/>
              </a:rPr>
              <a:t>تحدّد الجودة على أنها :</a:t>
            </a:r>
          </a:p>
          <a:p>
            <a:pPr algn="r" rtl="1"/>
            <a:r>
              <a:rPr lang="ar-SA" sz="4500" dirty="0" smtClean="0">
                <a:solidFill>
                  <a:srgbClr val="17375E"/>
                </a:solidFill>
                <a:cs typeface="DecoType Naskh Variants" pitchFamily="2" charset="-78"/>
              </a:rPr>
              <a:t> "مجمل السمات والخصائص لمنتج أو الخدمة التي تجعله قادراً على </a:t>
            </a:r>
          </a:p>
          <a:p>
            <a:pPr algn="r" rtl="1"/>
            <a:r>
              <a:rPr lang="ar-SA" sz="4500" dirty="0" smtClean="0">
                <a:solidFill>
                  <a:srgbClr val="17375E"/>
                </a:solidFill>
                <a:cs typeface="DecoType Naskh Variants" pitchFamily="2" charset="-78"/>
              </a:rPr>
              <a:t>تلبية الاحتياجات المذكورة صراحة أو المضمنة".</a:t>
            </a:r>
          </a:p>
        </p:txBody>
      </p:sp>
      <p:sp>
        <p:nvSpPr>
          <p:cNvPr id="10" name="مربع نص 9"/>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pic>
        <p:nvPicPr>
          <p:cNvPr id="2053" name="Picture 5"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249863" y="1201738"/>
            <a:ext cx="3743325" cy="2808287"/>
          </a:xfrm>
          <a:prstGeom prst="rect">
            <a:avLst/>
          </a:prstGeom>
          <a:noFill/>
          <a:ln w="9525">
            <a:noFill/>
            <a:miter lim="800000"/>
            <a:headEnd/>
            <a:tailEnd/>
          </a:ln>
        </p:spPr>
      </p:pic>
      <p:sp>
        <p:nvSpPr>
          <p:cNvPr id="2054" name="Text Box 6"/>
          <p:cNvSpPr txBox="1">
            <a:spLocks noChangeArrowheads="1"/>
          </p:cNvSpPr>
          <p:nvPr/>
        </p:nvSpPr>
        <p:spPr bwMode="auto">
          <a:xfrm>
            <a:off x="136525" y="247650"/>
            <a:ext cx="1666875" cy="4664075"/>
          </a:xfrm>
          <a:prstGeom prst="rect">
            <a:avLst/>
          </a:prstGeom>
          <a:noFill/>
          <a:ln w="9525">
            <a:noFill/>
            <a:miter lim="800000"/>
            <a:headEnd/>
            <a:tailEnd/>
          </a:ln>
        </p:spPr>
        <p:txBody>
          <a:bodyPr wrap="none">
            <a:spAutoFit/>
          </a:bodyPr>
          <a:lstStyle/>
          <a:p>
            <a:r>
              <a:rPr lang="en-US" sz="30000">
                <a:solidFill>
                  <a:srgbClr val="0066FF"/>
                </a:solidFill>
                <a:latin typeface="Arial Black" pitchFamily="34" charset="0"/>
              </a:rPr>
              <a:t>I</a:t>
            </a:r>
          </a:p>
        </p:txBody>
      </p:sp>
      <p:sp>
        <p:nvSpPr>
          <p:cNvPr id="2055" name="Text Box 7"/>
          <p:cNvSpPr txBox="1">
            <a:spLocks noChangeArrowheads="1"/>
          </p:cNvSpPr>
          <p:nvPr/>
        </p:nvSpPr>
        <p:spPr bwMode="auto">
          <a:xfrm>
            <a:off x="2368550" y="247650"/>
            <a:ext cx="2935288" cy="4664075"/>
          </a:xfrm>
          <a:prstGeom prst="rect">
            <a:avLst/>
          </a:prstGeom>
          <a:noFill/>
          <a:ln w="9525">
            <a:noFill/>
            <a:miter lim="800000"/>
            <a:headEnd/>
            <a:tailEnd/>
          </a:ln>
        </p:spPr>
        <p:txBody>
          <a:bodyPr wrap="none">
            <a:spAutoFit/>
          </a:bodyPr>
          <a:lstStyle/>
          <a:p>
            <a:r>
              <a:rPr lang="en-US" sz="30000" dirty="0">
                <a:solidFill>
                  <a:srgbClr val="0000FF"/>
                </a:solidFill>
                <a:latin typeface="Arial Black" pitchFamily="34" charset="0"/>
              </a:rPr>
              <a:t>S</a:t>
            </a:r>
          </a:p>
        </p:txBody>
      </p:sp>
      <p:sp>
        <p:nvSpPr>
          <p:cNvPr id="2057" name="Text Box 9"/>
          <p:cNvSpPr txBox="1">
            <a:spLocks noChangeArrowheads="1"/>
          </p:cNvSpPr>
          <p:nvPr/>
        </p:nvSpPr>
        <p:spPr bwMode="auto">
          <a:xfrm>
            <a:off x="-147325" y="5638800"/>
            <a:ext cx="9291325" cy="830997"/>
          </a:xfrm>
          <a:prstGeom prst="rect">
            <a:avLst/>
          </a:prstGeom>
          <a:noFill/>
          <a:ln w="9525">
            <a:noFill/>
            <a:miter lim="800000"/>
            <a:headEnd/>
            <a:tailEnd/>
          </a:ln>
        </p:spPr>
        <p:txBody>
          <a:bodyPr wrap="none">
            <a:spAutoFit/>
          </a:bodyPr>
          <a:lstStyle/>
          <a:p>
            <a:r>
              <a:rPr lang="en-US" sz="4800" b="1" i="1" dirty="0">
                <a:solidFill>
                  <a:srgbClr val="17375E"/>
                </a:solidFill>
                <a:latin typeface="Gabriola" pitchFamily="82" charset="0"/>
              </a:rPr>
              <a:t>International Organization for Standardization</a:t>
            </a:r>
            <a:r>
              <a:rPr lang="ar-SA" sz="4800" b="1" i="1" dirty="0">
                <a:solidFill>
                  <a:srgbClr val="17375E"/>
                </a:solidFill>
                <a:latin typeface="Gabriola" pitchFamily="82" charset="0"/>
              </a:rPr>
              <a:t> </a:t>
            </a:r>
            <a:endParaRPr lang="en-US" sz="4800" b="1" i="1" dirty="0">
              <a:solidFill>
                <a:srgbClr val="17375E"/>
              </a:solidFill>
              <a:latin typeface="Gabriola" pitchFamily="82" charset="0"/>
            </a:endParaRPr>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038600"/>
            <a:ext cx="1905000" cy="1905000"/>
          </a:xfrm>
          <a:prstGeom prst="rect">
            <a:avLst/>
          </a:prstGeom>
          <a:noFill/>
        </p:spPr>
      </p:pic>
    </p:spTree>
    <p:extLst>
      <p:ext uri="{BB962C8B-B14F-4D97-AF65-F5344CB8AC3E}">
        <p14:creationId xmlns:p14="http://schemas.microsoft.com/office/powerpoint/2010/main" val="100190896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ppt_x</p:attrName>
                                        </p:attrNameLst>
                                      </p:cBhvr>
                                      <p:tavLst>
                                        <p:tav tm="0">
                                          <p:val>
                                            <p:strVal val="#ppt_x-.2"/>
                                          </p:val>
                                        </p:tav>
                                        <p:tav tm="100000">
                                          <p:val>
                                            <p:strVal val="#ppt_x"/>
                                          </p:val>
                                        </p:tav>
                                      </p:tavLst>
                                    </p:anim>
                                    <p:anim calcmode="lin" valueType="num">
                                      <p:cBhvr>
                                        <p:cTn id="8"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3"/>
                                        </p:tgtEl>
                                      </p:cBhvr>
                                    </p:animEffect>
                                  </p:childTnLst>
                                </p:cTn>
                              </p:par>
                            </p:childTnLst>
                          </p:cTn>
                        </p:par>
                        <p:par>
                          <p:cTn id="10" fill="hold">
                            <p:stCondLst>
                              <p:cond delay="1000"/>
                            </p:stCondLst>
                            <p:childTnLst>
                              <p:par>
                                <p:cTn id="11" presetID="39" presetClass="entr" presetSubtype="0" accel="100000" fill="hold" grpId="0" nodeType="after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p:cTn id="13" dur="1000" fill="hold"/>
                                        <p:tgtEl>
                                          <p:spTgt spid="205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205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205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205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9" presetClass="entr" presetSubtype="0" accel="100000" fill="hold" grpId="0" nodeType="afterEffect">
                                  <p:stCondLst>
                                    <p:cond delay="0"/>
                                  </p:stCondLst>
                                  <p:childTnLst>
                                    <p:set>
                                      <p:cBhvr>
                                        <p:cTn id="19" dur="1" fill="hold">
                                          <p:stCondLst>
                                            <p:cond delay="0"/>
                                          </p:stCondLst>
                                        </p:cTn>
                                        <p:tgtEl>
                                          <p:spTgt spid="2054"/>
                                        </p:tgtEl>
                                        <p:attrNameLst>
                                          <p:attrName>style.visibility</p:attrName>
                                        </p:attrNameLst>
                                      </p:cBhvr>
                                      <p:to>
                                        <p:strVal val="visible"/>
                                      </p:to>
                                    </p:set>
                                    <p:anim calcmode="lin" valueType="num">
                                      <p:cBhvr>
                                        <p:cTn id="20" dur="1000" fill="hold"/>
                                        <p:tgtEl>
                                          <p:spTgt spid="2054"/>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2054"/>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2054"/>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40" presetClass="entr" presetSubtype="0" fill="hold" grpId="0" nodeType="afterEffect">
                                  <p:stCondLst>
                                    <p:cond delay="0"/>
                                  </p:stCondLst>
                                  <p:iterate type="lt">
                                    <p:tmPct val="10000"/>
                                  </p:iterate>
                                  <p:childTnLst>
                                    <p:set>
                                      <p:cBhvr>
                                        <p:cTn id="26" dur="1" fill="hold">
                                          <p:stCondLst>
                                            <p:cond delay="0"/>
                                          </p:stCondLst>
                                        </p:cTn>
                                        <p:tgtEl>
                                          <p:spTgt spid="2057"/>
                                        </p:tgtEl>
                                        <p:attrNameLst>
                                          <p:attrName>style.visibility</p:attrName>
                                        </p:attrNameLst>
                                      </p:cBhvr>
                                      <p:to>
                                        <p:strVal val="visible"/>
                                      </p:to>
                                    </p:set>
                                    <p:animEffect transition="in" filter="fade">
                                      <p:cBhvr>
                                        <p:cTn id="27" dur="1000"/>
                                        <p:tgtEl>
                                          <p:spTgt spid="2057"/>
                                        </p:tgtEl>
                                      </p:cBhvr>
                                    </p:animEffect>
                                    <p:anim calcmode="lin" valueType="num">
                                      <p:cBhvr>
                                        <p:cTn id="28" dur="1000" fill="hold"/>
                                        <p:tgtEl>
                                          <p:spTgt spid="2057"/>
                                        </p:tgtEl>
                                        <p:attrNameLst>
                                          <p:attrName>ppt_x</p:attrName>
                                        </p:attrNameLst>
                                      </p:cBhvr>
                                      <p:tavLst>
                                        <p:tav tm="0">
                                          <p:val>
                                            <p:strVal val="#ppt_x-.1"/>
                                          </p:val>
                                        </p:tav>
                                        <p:tav tm="100000">
                                          <p:val>
                                            <p:strVal val="#ppt_x"/>
                                          </p:val>
                                        </p:tav>
                                      </p:tavLst>
                                    </p:anim>
                                    <p:anim calcmode="lin" valueType="num">
                                      <p:cBhvr>
                                        <p:cTn id="29" dur="1000" fill="hold"/>
                                        <p:tgtEl>
                                          <p:spTgt spid="20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11" name="مربع نص 10"/>
          <p:cNvSpPr txBox="1"/>
          <p:nvPr/>
        </p:nvSpPr>
        <p:spPr>
          <a:xfrm>
            <a:off x="1" y="1511617"/>
            <a:ext cx="9144000" cy="4431983"/>
          </a:xfrm>
          <a:prstGeom prst="rect">
            <a:avLst/>
          </a:prstGeom>
          <a:noFill/>
        </p:spPr>
        <p:txBody>
          <a:bodyPr wrap="square" rtlCol="1">
            <a:spAutoFit/>
          </a:bodyPr>
          <a:lstStyle/>
          <a:p>
            <a:pPr algn="just"/>
            <a:r>
              <a:rPr lang="ar-SA" sz="4400" dirty="0" smtClean="0">
                <a:solidFill>
                  <a:schemeClr val="tx2">
                    <a:lumMod val="75000"/>
                  </a:schemeClr>
                </a:solidFill>
                <a:cs typeface="DecoType Naskh Variants" pitchFamily="2" charset="-78"/>
              </a:rPr>
              <a:t>المنظمة الدولية للمعايير (آيزو)</a:t>
            </a:r>
          </a:p>
          <a:p>
            <a:pPr algn="just"/>
            <a:endParaRPr lang="ar-SA" sz="1400" u="sng" dirty="0" smtClean="0">
              <a:solidFill>
                <a:schemeClr val="tx2">
                  <a:lumMod val="75000"/>
                </a:schemeClr>
              </a:solidFill>
              <a:cs typeface="DecoType Naskh Variants" pitchFamily="2" charset="-78"/>
            </a:endParaRPr>
          </a:p>
          <a:p>
            <a:r>
              <a:rPr lang="ar-SA"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هي منظمة دولية تعمل على وضع المعايير، وتضم هذه المنظمة ممثلين من عدة</a:t>
            </a:r>
          </a:p>
          <a:p>
            <a:r>
              <a:rPr lang="ar-SA" sz="3600" dirty="0" smtClean="0">
                <a:solidFill>
                  <a:schemeClr val="tx2">
                    <a:lumMod val="75000"/>
                  </a:schemeClr>
                </a:solidFill>
                <a:cs typeface="DecoType Naskh Variants" pitchFamily="2" charset="-78"/>
              </a:rPr>
              <a:t> منظمات وطنية للمعايير.</a:t>
            </a:r>
          </a:p>
          <a:p>
            <a:endParaRPr lang="ar-SA" sz="2000" dirty="0" smtClean="0">
              <a:solidFill>
                <a:schemeClr val="tx2">
                  <a:lumMod val="75000"/>
                </a:schemeClr>
              </a:solidFill>
              <a:cs typeface="DecoType Naskh Variants" pitchFamily="2" charset="-78"/>
            </a:endParaRPr>
          </a:p>
          <a:p>
            <a:r>
              <a:rPr lang="ar-SA" sz="3600" dirty="0" smtClean="0">
                <a:solidFill>
                  <a:schemeClr val="tx2">
                    <a:lumMod val="75000"/>
                  </a:schemeClr>
                </a:solidFill>
                <a:cs typeface="DecoType Naskh Variants" pitchFamily="2" charset="-78"/>
              </a:rPr>
              <a:t> تأسست هذه المنظمة في </a:t>
            </a:r>
            <a:r>
              <a:rPr lang="ar-SA" sz="4000" dirty="0" smtClean="0">
                <a:solidFill>
                  <a:schemeClr val="tx2">
                    <a:lumMod val="75000"/>
                  </a:schemeClr>
                </a:solidFill>
                <a:cs typeface="DecoType Naskh Variants" pitchFamily="2" charset="-78"/>
              </a:rPr>
              <a:t>23 </a:t>
            </a:r>
            <a:r>
              <a:rPr lang="ar-SA" sz="3600" dirty="0" smtClean="0">
                <a:solidFill>
                  <a:schemeClr val="tx2">
                    <a:lumMod val="75000"/>
                  </a:schemeClr>
                </a:solidFill>
                <a:cs typeface="DecoType Naskh Variants" pitchFamily="2" charset="-78"/>
              </a:rPr>
              <a:t>فبراير </a:t>
            </a:r>
            <a:r>
              <a:rPr lang="ar-SA" sz="4000" dirty="0" smtClean="0">
                <a:solidFill>
                  <a:schemeClr val="tx2">
                    <a:lumMod val="75000"/>
                  </a:schemeClr>
                </a:solidFill>
                <a:cs typeface="DecoType Naskh Variants" pitchFamily="2" charset="-78"/>
              </a:rPr>
              <a:t>1947</a:t>
            </a:r>
            <a:r>
              <a:rPr lang="ar-SA" sz="3600" dirty="0" smtClean="0">
                <a:solidFill>
                  <a:schemeClr val="tx2">
                    <a:lumMod val="75000"/>
                  </a:schemeClr>
                </a:solidFill>
                <a:cs typeface="DecoType Naskh Variants" pitchFamily="2" charset="-78"/>
              </a:rPr>
              <a:t> وهي تصدر  معايير تجارية وصناعية عالمية.</a:t>
            </a:r>
          </a:p>
          <a:p>
            <a:endParaRPr lang="ar-SA" sz="2000" dirty="0" smtClean="0">
              <a:solidFill>
                <a:schemeClr val="tx2">
                  <a:lumMod val="75000"/>
                </a:schemeClr>
              </a:solidFill>
              <a:cs typeface="DecoType Naskh Variants" pitchFamily="2" charset="-78"/>
            </a:endParaRPr>
          </a:p>
          <a:p>
            <a:r>
              <a:rPr lang="ar-SA" sz="3600" dirty="0" smtClean="0">
                <a:solidFill>
                  <a:schemeClr val="tx2">
                    <a:lumMod val="75000"/>
                  </a:schemeClr>
                </a:solidFill>
                <a:cs typeface="DecoType Naskh Variants" pitchFamily="2" charset="-78"/>
              </a:rPr>
              <a:t>مقر هذه المنظمة في جنيف في سويسرا. (يتبع)</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2"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3"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4"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324516730"/>
      </p:ext>
    </p:extLst>
  </p:cSld>
  <p:clrMapOvr>
    <a:masterClrMapping/>
  </p:clrMapOvr>
  <p:transition advClick="0"/>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11" name="مربع نص 10"/>
          <p:cNvSpPr txBox="1"/>
          <p:nvPr/>
        </p:nvSpPr>
        <p:spPr>
          <a:xfrm>
            <a:off x="0" y="1419285"/>
            <a:ext cx="9144002" cy="4524315"/>
          </a:xfrm>
          <a:prstGeom prst="rect">
            <a:avLst/>
          </a:prstGeom>
          <a:noFill/>
        </p:spPr>
        <p:txBody>
          <a:bodyPr wrap="square" rtlCol="1">
            <a:spAutoFit/>
          </a:bodyPr>
          <a:lstStyle/>
          <a:p>
            <a:endParaRPr lang="ar-SA" dirty="0" smtClean="0"/>
          </a:p>
          <a:p>
            <a:pPr algn="just"/>
            <a:r>
              <a:rPr lang="ar-SA" sz="3600" dirty="0" smtClean="0">
                <a:solidFill>
                  <a:srgbClr val="90B6E4"/>
                </a:solidFill>
                <a:cs typeface="DecoType Naskh Variants" pitchFamily="2" charset="-78"/>
              </a:rPr>
              <a:t>(تابع)المنظمة الدولية للمعايير (آيزو)</a:t>
            </a:r>
          </a:p>
          <a:p>
            <a:pPr algn="just"/>
            <a:endParaRPr lang="ar-SA" sz="3600" dirty="0" smtClean="0">
              <a:solidFill>
                <a:srgbClr val="640000"/>
              </a:solidFill>
              <a:cs typeface="DecoType Naskh Variants" pitchFamily="2" charset="-78"/>
            </a:endParaRPr>
          </a:p>
          <a:p>
            <a:pPr algn="just"/>
            <a:r>
              <a:rPr lang="ar-SA" sz="3600" dirty="0" smtClean="0">
                <a:solidFill>
                  <a:schemeClr val="tx2">
                    <a:lumMod val="75000"/>
                  </a:schemeClr>
                </a:solidFill>
                <a:cs typeface="DecoType Naskh Variants" pitchFamily="2" charset="-78"/>
              </a:rPr>
              <a:t>بالرغم من أن منظمة </a:t>
            </a:r>
            <a:r>
              <a:rPr lang="ar-SA" sz="3600" dirty="0" err="1" smtClean="0">
                <a:solidFill>
                  <a:schemeClr val="tx2">
                    <a:lumMod val="75000"/>
                  </a:schemeClr>
                </a:solidFill>
                <a:cs typeface="DecoType Naskh Variants" pitchFamily="2" charset="-78"/>
              </a:rPr>
              <a:t>الآيزو</a:t>
            </a:r>
            <a:r>
              <a:rPr lang="ar-SA" sz="3600" dirty="0" smtClean="0">
                <a:solidFill>
                  <a:schemeClr val="tx2">
                    <a:lumMod val="75000"/>
                  </a:schemeClr>
                </a:solidFill>
                <a:cs typeface="DecoType Naskh Variants" pitchFamily="2" charset="-78"/>
              </a:rPr>
              <a:t> تعرف عن نفسها كمنظمة غير حكومية، </a:t>
            </a:r>
          </a:p>
          <a:p>
            <a:pPr algn="just"/>
            <a:r>
              <a:rPr lang="ar-SA" sz="3600" dirty="0" smtClean="0">
                <a:solidFill>
                  <a:schemeClr val="tx2">
                    <a:lumMod val="75000"/>
                  </a:schemeClr>
                </a:solidFill>
                <a:cs typeface="DecoType Naskh Variants" pitchFamily="2" charset="-78"/>
              </a:rPr>
              <a:t>ولكن  قدرتها على وضع المعايير التي تتحول عادة إلى قوانين (إما عن طريق </a:t>
            </a:r>
          </a:p>
          <a:p>
            <a:pPr algn="just"/>
            <a:r>
              <a:rPr lang="ar-SA" sz="3600" dirty="0" smtClean="0">
                <a:solidFill>
                  <a:schemeClr val="tx2">
                    <a:lumMod val="75000"/>
                  </a:schemeClr>
                </a:solidFill>
                <a:cs typeface="DecoType Naskh Variants" pitchFamily="2" charset="-78"/>
              </a:rPr>
              <a:t>المعاهدات  أو  المعايير الوطنية) تجعلها أكثر قوة من معظم المنظمات غير</a:t>
            </a:r>
          </a:p>
          <a:p>
            <a:pPr algn="just"/>
            <a:r>
              <a:rPr lang="ar-SA" sz="3600" dirty="0" smtClean="0">
                <a:solidFill>
                  <a:schemeClr val="tx2">
                    <a:lumMod val="75000"/>
                  </a:schemeClr>
                </a:solidFill>
                <a:cs typeface="DecoType Naskh Variants" pitchFamily="2" charset="-78"/>
              </a:rPr>
              <a:t> الحكومية.</a:t>
            </a:r>
          </a:p>
          <a:p>
            <a:endParaRPr lang="ar-SA" dirty="0" smtClean="0">
              <a:solidFill>
                <a:schemeClr val="tx2">
                  <a:lumMod val="75000"/>
                </a:schemeClr>
              </a:solidFill>
            </a:endParaRPr>
          </a:p>
          <a:p>
            <a:r>
              <a:rPr lang="ar-SA" sz="3600" dirty="0" smtClean="0">
                <a:solidFill>
                  <a:schemeClr val="tx2">
                    <a:lumMod val="75000"/>
                  </a:schemeClr>
                </a:solidFill>
                <a:cs typeface="DecoType Naskh Variants" pitchFamily="2" charset="-78"/>
              </a:rPr>
              <a:t> تؤلف منظمة </a:t>
            </a:r>
            <a:r>
              <a:rPr lang="ar-SA" sz="3600" dirty="0" err="1" smtClean="0">
                <a:solidFill>
                  <a:schemeClr val="tx2">
                    <a:lumMod val="75000"/>
                  </a:schemeClr>
                </a:solidFill>
                <a:cs typeface="DecoType Naskh Variants" pitchFamily="2" charset="-78"/>
              </a:rPr>
              <a:t>الآيزو</a:t>
            </a:r>
            <a:r>
              <a:rPr lang="ar-SA" sz="3600" dirty="0" smtClean="0">
                <a:solidFill>
                  <a:schemeClr val="tx2">
                    <a:lumMod val="75000"/>
                  </a:schemeClr>
                </a:solidFill>
                <a:cs typeface="DecoType Naskh Variants" pitchFamily="2" charset="-78"/>
              </a:rPr>
              <a:t> عمليا حلف ذو صلات قوية مع الحكومات.</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2"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3"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4"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848036411"/>
      </p:ext>
    </p:extLst>
  </p:cSld>
  <p:clrMapOvr>
    <a:masterClrMapping/>
  </p:clrMapOvr>
  <p:transition advClick="0"/>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rot="16200000">
            <a:off x="7125820" y="143340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pic>
        <p:nvPicPr>
          <p:cNvPr id="2050" name="Picture 2" descr="صورة معبرة عن المنظمة الدولية للمعايير"/>
          <p:cNvPicPr>
            <a:picLocks noChangeAspect="1" noChangeArrowheads="1"/>
          </p:cNvPicPr>
          <p:nvPr/>
        </p:nvPicPr>
        <p:blipFill>
          <a:blip r:embed="rId2"/>
          <a:srcRect/>
          <a:stretch>
            <a:fillRect/>
          </a:stretch>
        </p:blipFill>
        <p:spPr bwMode="auto">
          <a:xfrm>
            <a:off x="2928926" y="142852"/>
            <a:ext cx="3333770" cy="1143008"/>
          </a:xfrm>
          <a:prstGeom prst="rect">
            <a:avLst/>
          </a:prstGeom>
          <a:noFill/>
        </p:spPr>
      </p:pic>
      <p:pic>
        <p:nvPicPr>
          <p:cNvPr id="2054" name="Picture 6" descr="صورة معبرة عن المنظمة الدولية للمعايير"/>
          <p:cNvPicPr>
            <a:picLocks noChangeAspect="1" noChangeArrowheads="1"/>
          </p:cNvPicPr>
          <p:nvPr/>
        </p:nvPicPr>
        <p:blipFill>
          <a:blip r:embed="rId3"/>
          <a:srcRect/>
          <a:stretch>
            <a:fillRect/>
          </a:stretch>
        </p:blipFill>
        <p:spPr bwMode="auto">
          <a:xfrm>
            <a:off x="923925" y="2214554"/>
            <a:ext cx="8220075" cy="4219575"/>
          </a:xfrm>
          <a:prstGeom prst="rect">
            <a:avLst/>
          </a:prstGeom>
          <a:noFill/>
        </p:spPr>
      </p:pic>
      <p:sp>
        <p:nvSpPr>
          <p:cNvPr id="7" name="مربع نص 6"/>
          <p:cNvSpPr txBox="1"/>
          <p:nvPr/>
        </p:nvSpPr>
        <p:spPr>
          <a:xfrm>
            <a:off x="571472" y="1357298"/>
            <a:ext cx="8143931" cy="830997"/>
          </a:xfrm>
          <a:prstGeom prst="rect">
            <a:avLst/>
          </a:prstGeom>
          <a:noFill/>
        </p:spPr>
        <p:txBody>
          <a:bodyPr wrap="square" rtlCol="1">
            <a:spAutoFit/>
          </a:bodyPr>
          <a:lstStyle/>
          <a:p>
            <a:pPr algn="ctr"/>
            <a:r>
              <a:rPr lang="ar-SA" sz="4800" dirty="0" smtClean="0">
                <a:solidFill>
                  <a:schemeClr val="tx2">
                    <a:lumMod val="75000"/>
                  </a:schemeClr>
                </a:solidFill>
                <a:cs typeface="DecoType Naskh Variants" pitchFamily="2" charset="-78"/>
              </a:rPr>
              <a:t>أعضاء المنظمة الدولية</a:t>
            </a:r>
          </a:p>
        </p:txBody>
      </p:sp>
      <p:pic>
        <p:nvPicPr>
          <p:cNvPr id="2052" name="Picture 4"/>
          <p:cNvPicPr>
            <a:picLocks noChangeAspect="1" noChangeArrowheads="1"/>
          </p:cNvPicPr>
          <p:nvPr/>
        </p:nvPicPr>
        <p:blipFill>
          <a:blip r:embed="rId4"/>
          <a:srcRect/>
          <a:stretch>
            <a:fillRect/>
          </a:stretch>
        </p:blipFill>
        <p:spPr bwMode="auto">
          <a:xfrm>
            <a:off x="1" y="4624416"/>
            <a:ext cx="2571736" cy="2233584"/>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a:srcRect/>
          <a:stretch>
            <a:fillRect/>
          </a:stretch>
        </p:blipFill>
        <p:spPr bwMode="auto">
          <a:xfrm>
            <a:off x="6019800" y="5553075"/>
            <a:ext cx="3124200" cy="1304925"/>
          </a:xfrm>
          <a:prstGeom prst="rect">
            <a:avLst/>
          </a:prstGeom>
          <a:noFill/>
          <a:ln w="9525">
            <a:noFill/>
            <a:miter lim="800000"/>
            <a:headEnd/>
            <a:tailEnd/>
          </a:ln>
          <a:effectLst/>
        </p:spPr>
      </p:pic>
      <p:pic>
        <p:nvPicPr>
          <p:cNvPr id="12" name="Picture 10" descr="http://japanologie.arts.kuleuven.be/lab/sites/japanologie.arts.kuleuven.be.ijcm13/files/uploads/inline_images/glossy_3d_blue_arrow_left.png">
            <a:hlinkClick r:id="rId6" action="ppaction://hlinksldjump"/>
          </p:cNvPr>
          <p:cNvPicPr>
            <a:picLocks noChangeAspect="1" noChangeArrowheads="1"/>
          </p:cNvPicPr>
          <p:nvPr/>
        </p:nvPicPr>
        <p:blipFill>
          <a:blip r:embed="rId7"/>
          <a:srcRect/>
          <a:stretch>
            <a:fillRect/>
          </a:stretch>
        </p:blipFill>
        <p:spPr bwMode="auto">
          <a:xfrm>
            <a:off x="0" y="609600"/>
            <a:ext cx="1905000" cy="1905000"/>
          </a:xfrm>
          <a:prstGeom prst="rect">
            <a:avLst/>
          </a:prstGeom>
          <a:noFill/>
        </p:spPr>
      </p:pic>
    </p:spTree>
    <p:extLst>
      <p:ext uri="{BB962C8B-B14F-4D97-AF65-F5344CB8AC3E}">
        <p14:creationId xmlns:p14="http://schemas.microsoft.com/office/powerpoint/2010/main" val="665134546"/>
      </p:ext>
    </p:extLst>
  </p:cSld>
  <p:clrMapOvr>
    <a:masterClrMapping/>
  </p:clrMapOvr>
  <p:transition advClick="0"/>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6" name="مربع نص 5"/>
          <p:cNvSpPr txBox="1"/>
          <p:nvPr/>
        </p:nvSpPr>
        <p:spPr>
          <a:xfrm>
            <a:off x="0" y="1529239"/>
            <a:ext cx="9144003" cy="4185761"/>
          </a:xfrm>
          <a:prstGeom prst="rect">
            <a:avLst/>
          </a:prstGeom>
          <a:noFill/>
        </p:spPr>
        <p:txBody>
          <a:bodyPr wrap="square" rtlCol="1">
            <a:spAutoFit/>
          </a:bodyPr>
          <a:lstStyle/>
          <a:p>
            <a:r>
              <a:rPr lang="ar-SA" sz="4400" dirty="0" smtClean="0">
                <a:solidFill>
                  <a:schemeClr val="tx2">
                    <a:lumMod val="75000"/>
                  </a:schemeClr>
                </a:solidFill>
                <a:cs typeface="DecoType Naskh Variants" pitchFamily="2" charset="-78"/>
              </a:rPr>
              <a:t>أصل كلمة </a:t>
            </a:r>
            <a:r>
              <a:rPr lang="ar-SA" sz="4400" dirty="0" err="1" smtClean="0">
                <a:solidFill>
                  <a:schemeClr val="tx2">
                    <a:lumMod val="75000"/>
                  </a:schemeClr>
                </a:solidFill>
                <a:cs typeface="DecoType Naskh Variants" pitchFamily="2" charset="-78"/>
              </a:rPr>
              <a:t>أيزو</a:t>
            </a:r>
            <a:endParaRPr lang="ar-SA" sz="4400" dirty="0" smtClean="0">
              <a:solidFill>
                <a:schemeClr val="tx2">
                  <a:lumMod val="75000"/>
                </a:schemeClr>
              </a:solidFill>
              <a:cs typeface="DecoType Naskh Variants" pitchFamily="2" charset="-78"/>
            </a:endParaRPr>
          </a:p>
          <a:p>
            <a:endParaRPr lang="ar-SA" dirty="0" smtClean="0">
              <a:solidFill>
                <a:schemeClr val="tx2">
                  <a:lumMod val="75000"/>
                </a:schemeClr>
              </a:solidFill>
            </a:endParaRPr>
          </a:p>
          <a:p>
            <a:r>
              <a:rPr lang="ar-SA" sz="3600" dirty="0" smtClean="0">
                <a:solidFill>
                  <a:schemeClr val="tx2">
                    <a:lumMod val="75000"/>
                  </a:schemeClr>
                </a:solidFill>
                <a:cs typeface="DecoType Naskh Variants" pitchFamily="2" charset="-78"/>
              </a:rPr>
              <a:t> </a:t>
            </a:r>
            <a:r>
              <a:rPr lang="en-US" sz="4400" dirty="0" smtClean="0">
                <a:solidFill>
                  <a:srgbClr val="17375E"/>
                </a:solidFill>
                <a:latin typeface="Gabriola" pitchFamily="82" charset="0"/>
              </a:rPr>
              <a:t>ISO</a:t>
            </a:r>
            <a:r>
              <a:rPr lang="en-US" sz="36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 من اليونانية </a:t>
            </a:r>
            <a:r>
              <a:rPr lang="el-GR" sz="3600" dirty="0" smtClean="0">
                <a:solidFill>
                  <a:schemeClr val="tx2">
                    <a:lumMod val="75000"/>
                  </a:schemeClr>
                </a:solidFill>
                <a:cs typeface="DecoType Naskh Variants" pitchFamily="2" charset="-78"/>
              </a:rPr>
              <a:t>ἴσος (</a:t>
            </a:r>
            <a:r>
              <a:rPr lang="ar-SA" sz="3600" dirty="0" smtClean="0">
                <a:solidFill>
                  <a:schemeClr val="tx2">
                    <a:lumMod val="75000"/>
                  </a:schemeClr>
                </a:solidFill>
                <a:cs typeface="DecoType Naskh Variants" pitchFamily="2" charset="-78"/>
              </a:rPr>
              <a:t>  أسوس /</a:t>
            </a:r>
            <a:r>
              <a:rPr lang="en-US" sz="3600" dirty="0" smtClean="0">
                <a:solidFill>
                  <a:schemeClr val="tx2">
                    <a:lumMod val="75000"/>
                  </a:schemeClr>
                </a:solidFill>
                <a:cs typeface="DecoType Naskh Variants" pitchFamily="2" charset="-78"/>
              </a:rPr>
              <a:t> </a:t>
            </a:r>
            <a:r>
              <a:rPr lang="en-US" sz="3600" dirty="0" err="1" smtClean="0">
                <a:solidFill>
                  <a:schemeClr val="tx2">
                    <a:lumMod val="75000"/>
                  </a:schemeClr>
                </a:solidFill>
                <a:cs typeface="DecoType Naskh Variants" pitchFamily="2" charset="-78"/>
              </a:rPr>
              <a:t>ísos</a:t>
            </a:r>
            <a:r>
              <a:rPr lang="en-US" sz="36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بمعنى المساواة)</a:t>
            </a:r>
          </a:p>
          <a:p>
            <a:endParaRPr lang="ar-SA" sz="3600" dirty="0" smtClean="0">
              <a:solidFill>
                <a:schemeClr val="tx2">
                  <a:lumMod val="75000"/>
                </a:schemeClr>
              </a:solidFill>
              <a:cs typeface="DecoType Naskh Variants" pitchFamily="2" charset="-78"/>
            </a:endParaRPr>
          </a:p>
          <a:p>
            <a:pPr algn="ctr" rtl="0"/>
            <a:r>
              <a:rPr lang="ar-SA" sz="3600" dirty="0" smtClean="0">
                <a:solidFill>
                  <a:schemeClr val="tx2">
                    <a:lumMod val="75000"/>
                  </a:schemeClr>
                </a:solidFill>
                <a:cs typeface="DecoType Naskh Variants" pitchFamily="2" charset="-78"/>
              </a:rPr>
              <a:t> </a:t>
            </a:r>
            <a:r>
              <a:rPr lang="en-US" sz="4800" b="1" i="1" dirty="0" smtClean="0">
                <a:solidFill>
                  <a:srgbClr val="17375E"/>
                </a:solidFill>
                <a:latin typeface="Gabriola" pitchFamily="82" charset="0"/>
              </a:rPr>
              <a:t>International Organization for Standardization</a:t>
            </a:r>
            <a:r>
              <a:rPr lang="en-US" sz="3600" dirty="0" smtClean="0">
                <a:solidFill>
                  <a:schemeClr val="tx2">
                    <a:lumMod val="75000"/>
                  </a:schemeClr>
                </a:solidFill>
                <a:cs typeface="DecoType Naskh Variants" pitchFamily="2" charset="-78"/>
              </a:rPr>
              <a:t> </a:t>
            </a:r>
            <a:endParaRPr lang="ar-SA" sz="3600" dirty="0" smtClean="0">
              <a:solidFill>
                <a:schemeClr val="tx2">
                  <a:lumMod val="75000"/>
                </a:schemeClr>
              </a:solidFill>
              <a:cs typeface="DecoType Naskh Variants" pitchFamily="2" charset="-78"/>
            </a:endParaRPr>
          </a:p>
          <a:p>
            <a:endParaRPr lang="ar-SA" sz="3600" dirty="0" smtClean="0">
              <a:solidFill>
                <a:schemeClr val="tx2">
                  <a:lumMod val="75000"/>
                </a:schemeClr>
              </a:solidFill>
              <a:cs typeface="DecoType Naskh Variants" pitchFamily="2" charset="-78"/>
            </a:endParaRPr>
          </a:p>
          <a:p>
            <a:pPr algn="ctr"/>
            <a:r>
              <a:rPr lang="ar-SA" sz="3600" dirty="0" smtClean="0">
                <a:solidFill>
                  <a:schemeClr val="tx2">
                    <a:lumMod val="75000"/>
                  </a:schemeClr>
                </a:solidFill>
                <a:cs typeface="DecoType Naskh Variants" pitchFamily="2" charset="-78"/>
              </a:rPr>
              <a:t>هدف المنظمة وهو المساواة بين الثقافات المختلفة.</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11" name="Group 7"/>
          <p:cNvGrpSpPr>
            <a:grpSpLocks/>
          </p:cNvGrpSpPr>
          <p:nvPr/>
        </p:nvGrpSpPr>
        <p:grpSpPr bwMode="auto">
          <a:xfrm>
            <a:off x="5486400" y="212725"/>
            <a:ext cx="3492499" cy="1539875"/>
            <a:chOff x="3606" y="663"/>
            <a:chExt cx="2059" cy="970"/>
          </a:xfrm>
        </p:grpSpPr>
        <p:pic>
          <p:nvPicPr>
            <p:cNvPr id="12"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3"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4"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3492390389"/>
      </p:ext>
    </p:extLst>
  </p:cSld>
  <p:clrMapOvr>
    <a:masterClrMapping/>
  </p:clrMapOvr>
  <p:transition advClick="0"/>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1" y="1646396"/>
            <a:ext cx="9144003" cy="4678204"/>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لدى المنظمة </a:t>
            </a:r>
            <a:r>
              <a:rPr lang="ar-SA" sz="4000" dirty="0" smtClean="0">
                <a:solidFill>
                  <a:schemeClr val="tx2">
                    <a:lumMod val="75000"/>
                  </a:schemeClr>
                </a:solidFill>
                <a:cs typeface="DecoType Naskh Variants" pitchFamily="2" charset="-78"/>
              </a:rPr>
              <a:t>162 </a:t>
            </a:r>
            <a:r>
              <a:rPr lang="ar-SA" sz="3600" dirty="0" smtClean="0">
                <a:solidFill>
                  <a:schemeClr val="tx2">
                    <a:lumMod val="75000"/>
                  </a:schemeClr>
                </a:solidFill>
                <a:cs typeface="DecoType Naskh Variants" pitchFamily="2" charset="-78"/>
              </a:rPr>
              <a:t>عضوا وطنيا، من مجموع </a:t>
            </a:r>
            <a:r>
              <a:rPr lang="ar-SA" sz="4000" dirty="0" smtClean="0">
                <a:solidFill>
                  <a:schemeClr val="tx2">
                    <a:lumMod val="75000"/>
                  </a:schemeClr>
                </a:solidFill>
                <a:cs typeface="DecoType Naskh Variants" pitchFamily="2" charset="-78"/>
              </a:rPr>
              <a:t>195 </a:t>
            </a:r>
            <a:r>
              <a:rPr lang="ar-SA" sz="3600" dirty="0" smtClean="0">
                <a:solidFill>
                  <a:schemeClr val="tx2">
                    <a:lumMod val="75000"/>
                  </a:schemeClr>
                </a:solidFill>
                <a:cs typeface="DecoType Naskh Variants" pitchFamily="2" charset="-78"/>
              </a:rPr>
              <a:t>بلدا في العالم.</a:t>
            </a:r>
          </a:p>
          <a:p>
            <a:endParaRPr lang="ar-SA" dirty="0" smtClean="0">
              <a:solidFill>
                <a:schemeClr val="tx2">
                  <a:lumMod val="75000"/>
                </a:schemeClr>
              </a:solidFill>
              <a:cs typeface="DecoType Naskh Variants" pitchFamily="2" charset="-78"/>
            </a:endParaRPr>
          </a:p>
          <a:p>
            <a:r>
              <a:rPr lang="ar-SA" sz="3600" dirty="0" smtClean="0">
                <a:solidFill>
                  <a:schemeClr val="tx2">
                    <a:lumMod val="75000"/>
                  </a:schemeClr>
                </a:solidFill>
                <a:cs typeface="DecoType Naskh Variants" pitchFamily="2" charset="-78"/>
              </a:rPr>
              <a:t> لدي </a:t>
            </a:r>
            <a:r>
              <a:rPr lang="ar-SA" sz="3600" dirty="0" err="1" smtClean="0">
                <a:solidFill>
                  <a:schemeClr val="tx2">
                    <a:lumMod val="75000"/>
                  </a:schemeClr>
                </a:solidFill>
                <a:cs typeface="DecoType Naskh Variants" pitchFamily="2" charset="-78"/>
              </a:rPr>
              <a:t>الآيزو</a:t>
            </a:r>
            <a:r>
              <a:rPr lang="ar-SA" sz="3600" dirty="0" smtClean="0">
                <a:solidFill>
                  <a:schemeClr val="tx2">
                    <a:lumMod val="75000"/>
                  </a:schemeClr>
                </a:solidFill>
                <a:cs typeface="DecoType Naskh Variants" pitchFamily="2" charset="-78"/>
              </a:rPr>
              <a:t> ثلاث فئات للعضوية:</a:t>
            </a:r>
          </a:p>
          <a:p>
            <a:endParaRPr lang="ar-SA" sz="1400" dirty="0" smtClean="0">
              <a:solidFill>
                <a:schemeClr val="tx2">
                  <a:lumMod val="75000"/>
                </a:schemeClr>
              </a:solidFill>
              <a:cs typeface="DecoType Naskh Variants" pitchFamily="2" charset="-78"/>
            </a:endParaRPr>
          </a:p>
          <a:p>
            <a:r>
              <a:rPr lang="ar-SA" sz="3600" u="sng" dirty="0" smtClean="0">
                <a:solidFill>
                  <a:schemeClr val="tx2">
                    <a:lumMod val="75000"/>
                  </a:schemeClr>
                </a:solidFill>
                <a:cs typeface="DecoType Naskh Variants" pitchFamily="2" charset="-78"/>
              </a:rPr>
              <a:t>أعضاء الهيئة: </a:t>
            </a:r>
            <a:r>
              <a:rPr lang="ar-SA" sz="3600" dirty="0" smtClean="0">
                <a:solidFill>
                  <a:schemeClr val="tx2">
                    <a:lumMod val="75000"/>
                  </a:schemeClr>
                </a:solidFill>
                <a:cs typeface="DecoType Naskh Variants" pitchFamily="2" charset="-78"/>
              </a:rPr>
              <a:t>وهي الهيئات الوطنية التي تعتبر الأكثر تمثيلا للمعايير في كل بلد. هذه هي فقط أعضاء </a:t>
            </a:r>
            <a:r>
              <a:rPr lang="ar-SA" sz="3600" dirty="0" err="1" smtClean="0">
                <a:solidFill>
                  <a:schemeClr val="tx2">
                    <a:lumMod val="75000"/>
                  </a:schemeClr>
                </a:solidFill>
                <a:cs typeface="DecoType Naskh Variants" pitchFamily="2" charset="-78"/>
              </a:rPr>
              <a:t>الآيزو</a:t>
            </a:r>
            <a:r>
              <a:rPr lang="ar-SA" sz="3600" dirty="0" smtClean="0">
                <a:solidFill>
                  <a:schemeClr val="tx2">
                    <a:lumMod val="75000"/>
                  </a:schemeClr>
                </a:solidFill>
                <a:cs typeface="DecoType Naskh Variants" pitchFamily="2" charset="-78"/>
              </a:rPr>
              <a:t> التي يحق لها التصويت.</a:t>
            </a:r>
          </a:p>
          <a:p>
            <a:endParaRPr lang="ar-SA" dirty="0" smtClean="0">
              <a:solidFill>
                <a:schemeClr val="tx2">
                  <a:lumMod val="75000"/>
                </a:schemeClr>
              </a:solidFill>
              <a:cs typeface="DecoType Naskh Variants" pitchFamily="2" charset="-78"/>
            </a:endParaRPr>
          </a:p>
          <a:p>
            <a:r>
              <a:rPr lang="ar-SA" sz="3600" u="sng" dirty="0" smtClean="0">
                <a:solidFill>
                  <a:schemeClr val="tx2">
                    <a:lumMod val="75000"/>
                  </a:schemeClr>
                </a:solidFill>
                <a:cs typeface="DecoType Naskh Variants" pitchFamily="2" charset="-78"/>
              </a:rPr>
              <a:t>الأعضاء المراسلة: </a:t>
            </a:r>
            <a:r>
              <a:rPr lang="ar-SA" sz="3600" dirty="0" smtClean="0">
                <a:solidFill>
                  <a:schemeClr val="tx2">
                    <a:lumMod val="75000"/>
                  </a:schemeClr>
                </a:solidFill>
                <a:cs typeface="DecoType Naskh Variants" pitchFamily="2" charset="-78"/>
              </a:rPr>
              <a:t>هي الدول التي ليس لديها منظمات معايير. هؤلاء الأعضاء على علم بأعمال المنظمة، ولكنها لا تشارك  في إصدار المعايير.</a:t>
            </a:r>
          </a:p>
          <a:p>
            <a:endParaRPr lang="ar-SA" dirty="0" smtClean="0">
              <a:solidFill>
                <a:schemeClr val="tx2">
                  <a:lumMod val="75000"/>
                </a:schemeClr>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257800"/>
            <a:ext cx="1600200" cy="16002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190478801"/>
      </p:ext>
    </p:extLst>
  </p:cSld>
  <p:clrMapOvr>
    <a:masterClrMapping/>
  </p:clrMapOvr>
  <p:transition advClick="0"/>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3" y="1643050"/>
            <a:ext cx="9144003" cy="2831544"/>
          </a:xfrm>
          <a:prstGeom prst="rect">
            <a:avLst/>
          </a:prstGeom>
          <a:noFill/>
        </p:spPr>
        <p:txBody>
          <a:bodyPr wrap="square" rtlCol="1">
            <a:spAutoFit/>
          </a:bodyPr>
          <a:lstStyle/>
          <a:p>
            <a:endParaRPr lang="ar-SA" dirty="0" smtClean="0">
              <a:solidFill>
                <a:schemeClr val="tx2">
                  <a:lumMod val="75000"/>
                </a:schemeClr>
              </a:solidFill>
              <a:cs typeface="DecoType Naskh Variants" pitchFamily="2" charset="-78"/>
            </a:endParaRPr>
          </a:p>
          <a:p>
            <a:r>
              <a:rPr lang="ar-SA" sz="3600" u="sng" dirty="0" smtClean="0">
                <a:solidFill>
                  <a:schemeClr val="tx2">
                    <a:lumMod val="75000"/>
                  </a:schemeClr>
                </a:solidFill>
                <a:cs typeface="DecoType Naskh Variants" pitchFamily="2" charset="-78"/>
              </a:rPr>
              <a:t>الأعضاء المشتركة: </a:t>
            </a:r>
            <a:r>
              <a:rPr lang="ar-SA" sz="3600" dirty="0" smtClean="0">
                <a:solidFill>
                  <a:schemeClr val="tx2">
                    <a:lumMod val="75000"/>
                  </a:schemeClr>
                </a:solidFill>
                <a:cs typeface="DecoType Naskh Variants" pitchFamily="2" charset="-78"/>
              </a:rPr>
              <a:t>من البلدان ذات الاقتصاديات الصغيرة. إنهم يدفعون رسوم مخفضة للعضوية، ولكن يمكن لهم متابعة تطور  المعايير.</a:t>
            </a:r>
          </a:p>
          <a:p>
            <a:r>
              <a:rPr lang="ar-SA" sz="3600" dirty="0" smtClean="0">
                <a:solidFill>
                  <a:schemeClr val="tx2">
                    <a:lumMod val="75000"/>
                  </a:schemeClr>
                </a:solidFill>
                <a:cs typeface="DecoType Naskh Variants" pitchFamily="2" charset="-78"/>
              </a:rPr>
              <a:t>الأعضاء المشاركون يطلق عليهم اسم أعضاء </a:t>
            </a:r>
            <a:r>
              <a:rPr lang="en-US" sz="4400" dirty="0" smtClean="0">
                <a:solidFill>
                  <a:srgbClr val="17375E"/>
                </a:solidFill>
                <a:latin typeface="Gabriola" pitchFamily="82" charset="0"/>
              </a:rPr>
              <a:t>P</a:t>
            </a:r>
            <a:r>
              <a:rPr lang="ar-SA" sz="3600" dirty="0" smtClean="0">
                <a:solidFill>
                  <a:schemeClr val="tx2">
                    <a:lumMod val="75000"/>
                  </a:schemeClr>
                </a:solidFill>
                <a:cs typeface="DecoType Naskh Variants" pitchFamily="2" charset="-78"/>
              </a:rPr>
              <a:t> بدلا من الاسم أعضاء </a:t>
            </a:r>
            <a:r>
              <a:rPr lang="en-US" sz="4400" dirty="0" smtClean="0">
                <a:solidFill>
                  <a:srgbClr val="17375E"/>
                </a:solidFill>
                <a:latin typeface="Gabriola" pitchFamily="82" charset="0"/>
              </a:rPr>
              <a:t>O</a:t>
            </a:r>
            <a:r>
              <a:rPr lang="en-US" sz="36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 المعطى للأفراد المراقبة.</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427805747"/>
      </p:ext>
    </p:extLst>
  </p:cSld>
  <p:clrMapOvr>
    <a:masterClrMapping/>
  </p:clrMapOvr>
  <p:transition advClick="0"/>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1714488"/>
            <a:ext cx="9144000" cy="2554545"/>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إن إدارة الجودة هي ضمان فاعلية وكفاءة تطبيق جميع النشاطات اللازمة</a:t>
            </a:r>
          </a:p>
          <a:p>
            <a:r>
              <a:rPr lang="ar-SA" sz="3600" dirty="0" smtClean="0">
                <a:solidFill>
                  <a:schemeClr val="tx2">
                    <a:lumMod val="75000"/>
                  </a:schemeClr>
                </a:solidFill>
                <a:cs typeface="DecoType Naskh Variants" pitchFamily="2" charset="-78"/>
              </a:rPr>
              <a:t> لتصميم وتطوير وبالتالي تحقيق الخدمة (المنتج النهائي) في المؤسسات،</a:t>
            </a:r>
          </a:p>
          <a:p>
            <a:r>
              <a:rPr lang="ar-SA" sz="3600" dirty="0" smtClean="0">
                <a:solidFill>
                  <a:schemeClr val="tx2">
                    <a:lumMod val="75000"/>
                  </a:schemeClr>
                </a:solidFill>
                <a:cs typeface="DecoType Naskh Variants" pitchFamily="2" charset="-78"/>
              </a:rPr>
              <a:t> ولقياس جودة الخدمات أوجدت المنظمة الدولية </a:t>
            </a:r>
            <a:r>
              <a:rPr lang="ar-SA" sz="3600" dirty="0" err="1" smtClean="0">
                <a:solidFill>
                  <a:schemeClr val="tx2">
                    <a:lumMod val="75000"/>
                  </a:schemeClr>
                </a:solidFill>
                <a:cs typeface="DecoType Naskh Variants" pitchFamily="2" charset="-78"/>
              </a:rPr>
              <a:t>للتقييس</a:t>
            </a:r>
            <a:r>
              <a:rPr lang="ar-SA" sz="3600" dirty="0" smtClean="0">
                <a:solidFill>
                  <a:schemeClr val="tx2">
                    <a:lumMod val="75000"/>
                  </a:schemeClr>
                </a:solidFill>
                <a:cs typeface="DecoType Naskh Variants" pitchFamily="2" charset="-78"/>
              </a:rPr>
              <a:t> </a:t>
            </a:r>
            <a:r>
              <a:rPr lang="en-US" sz="4400" dirty="0" smtClean="0">
                <a:solidFill>
                  <a:srgbClr val="17375E"/>
                </a:solidFill>
                <a:latin typeface="Gabriola" pitchFamily="82" charset="0"/>
              </a:rPr>
              <a:t>ISO</a:t>
            </a:r>
            <a:r>
              <a:rPr lang="ar-SA" sz="3600" dirty="0" smtClean="0">
                <a:solidFill>
                  <a:schemeClr val="tx2">
                    <a:lumMod val="75000"/>
                  </a:schemeClr>
                </a:solidFill>
                <a:cs typeface="DecoType Naskh Variants" pitchFamily="2" charset="-78"/>
              </a:rPr>
              <a:t> بإصدار </a:t>
            </a:r>
          </a:p>
          <a:p>
            <a:r>
              <a:rPr lang="ar-SA" sz="3600" dirty="0" smtClean="0">
                <a:solidFill>
                  <a:schemeClr val="tx2">
                    <a:lumMod val="75000"/>
                  </a:schemeClr>
                </a:solidFill>
                <a:cs typeface="DecoType Naskh Variants" pitchFamily="2" charset="-78"/>
              </a:rPr>
              <a:t>مواصفات قياسية لنظام إدارة الجودة </a:t>
            </a:r>
            <a:r>
              <a:rPr lang="en-US" sz="4400" dirty="0" smtClean="0">
                <a:solidFill>
                  <a:srgbClr val="17375E"/>
                </a:solidFill>
                <a:latin typeface="Gabriola" pitchFamily="82" charset="0"/>
              </a:rPr>
              <a:t>QMS</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11" name="Group 7"/>
          <p:cNvGrpSpPr>
            <a:grpSpLocks/>
          </p:cNvGrpSpPr>
          <p:nvPr/>
        </p:nvGrpSpPr>
        <p:grpSpPr bwMode="auto">
          <a:xfrm>
            <a:off x="5486400" y="212725"/>
            <a:ext cx="3492499" cy="1539875"/>
            <a:chOff x="3606" y="663"/>
            <a:chExt cx="2059" cy="970"/>
          </a:xfrm>
        </p:grpSpPr>
        <p:pic>
          <p:nvPicPr>
            <p:cNvPr id="12"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3"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4"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704134180"/>
      </p:ext>
    </p:extLst>
  </p:cSld>
  <p:clrMapOvr>
    <a:masterClrMapping/>
  </p:clrMapOvr>
  <p:transition advClick="0"/>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40962" name="Picture 2" descr="http://www.fexquality.com.ar/images/publicaciones/pagina/EvolucinISO9001.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28800" y="1600200"/>
            <a:ext cx="5334000" cy="4089400"/>
          </a:xfrm>
          <a:prstGeom prst="rect">
            <a:avLst/>
          </a:prstGeom>
          <a:noFill/>
        </p:spPr>
      </p:pic>
      <p:pic>
        <p:nvPicPr>
          <p:cNvPr id="6" name="Picture 8" descr="http://keytothecity.co.uk/images/back-button.png">
            <a:hlinkClick r:id="rId3" action="ppaction://hlinksldjump"/>
          </p:cNvPr>
          <p:cNvPicPr>
            <a:picLocks noChangeAspect="1" noChangeArrowheads="1"/>
          </p:cNvPicPr>
          <p:nvPr/>
        </p:nvPicPr>
        <p:blipFill>
          <a:blip r:embed="rId4"/>
          <a:srcRect/>
          <a:stretch>
            <a:fillRect/>
          </a:stretch>
        </p:blipFill>
        <p:spPr bwMode="auto">
          <a:xfrm flipH="1">
            <a:off x="0" y="5410200"/>
            <a:ext cx="1447800" cy="1447800"/>
          </a:xfrm>
          <a:prstGeom prst="rect">
            <a:avLst/>
          </a:prstGeom>
          <a:noFill/>
        </p:spPr>
      </p:pic>
      <p:grpSp>
        <p:nvGrpSpPr>
          <p:cNvPr id="7" name="Group 7"/>
          <p:cNvGrpSpPr>
            <a:grpSpLocks/>
          </p:cNvGrpSpPr>
          <p:nvPr/>
        </p:nvGrpSpPr>
        <p:grpSpPr bwMode="auto">
          <a:xfrm>
            <a:off x="5486400" y="212725"/>
            <a:ext cx="3492499" cy="1539875"/>
            <a:chOff x="3606" y="663"/>
            <a:chExt cx="2059" cy="970"/>
          </a:xfrm>
        </p:grpSpPr>
        <p:pic>
          <p:nvPicPr>
            <p:cNvPr id="8" name="Picture 3" descr="globe0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9"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0"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3864603089"/>
      </p:ext>
    </p:extLst>
  </p:cSld>
  <p:clrMapOvr>
    <a:masterClrMapping/>
  </p:clrMapOvr>
  <p:transition advClick="0"/>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40962" name="Picture 2" descr="http://www.fexquality.com.ar/images/publicaciones/pagina/EvolucinISO9001.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28800" y="1600200"/>
            <a:ext cx="5334000" cy="4089400"/>
          </a:xfrm>
          <a:prstGeom prst="rect">
            <a:avLst/>
          </a:prstGeom>
          <a:noFill/>
        </p:spPr>
      </p:pic>
      <p:pic>
        <p:nvPicPr>
          <p:cNvPr id="6" name="Picture 8" descr="http://keytothecity.co.uk/images/back-button.png">
            <a:hlinkClick r:id="rId3" action="ppaction://hlinksldjump"/>
          </p:cNvPr>
          <p:cNvPicPr>
            <a:picLocks noChangeAspect="1" noChangeArrowheads="1"/>
          </p:cNvPicPr>
          <p:nvPr/>
        </p:nvPicPr>
        <p:blipFill>
          <a:blip r:embed="rId4"/>
          <a:srcRect/>
          <a:stretch>
            <a:fillRect/>
          </a:stretch>
        </p:blipFill>
        <p:spPr bwMode="auto">
          <a:xfrm flipH="1">
            <a:off x="0" y="5410200"/>
            <a:ext cx="1447800" cy="1447800"/>
          </a:xfrm>
          <a:prstGeom prst="rect">
            <a:avLst/>
          </a:prstGeom>
          <a:noFill/>
        </p:spPr>
      </p:pic>
      <p:grpSp>
        <p:nvGrpSpPr>
          <p:cNvPr id="7" name="Group 7"/>
          <p:cNvGrpSpPr>
            <a:grpSpLocks/>
          </p:cNvGrpSpPr>
          <p:nvPr/>
        </p:nvGrpSpPr>
        <p:grpSpPr bwMode="auto">
          <a:xfrm>
            <a:off x="5486400" y="212725"/>
            <a:ext cx="3492499" cy="1539875"/>
            <a:chOff x="3606" y="663"/>
            <a:chExt cx="2059" cy="970"/>
          </a:xfrm>
        </p:grpSpPr>
        <p:pic>
          <p:nvPicPr>
            <p:cNvPr id="8" name="Picture 3" descr="globe0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9"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0"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3548626079"/>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828800"/>
            <a:ext cx="9144000" cy="3046988"/>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ونتيجة لما سبق نجد أن مفهوم الجودة يرتبط برضا وتلبية توقعات المستفيدين  وما تعكسه على المنتجات والخدمات المقدّمة وبالتالي يمكن الحكم من وجهة نظر المستفيد على جودة أو رداءة المنتج أو الخدمة .</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7" name="مستطيل 6"/>
          <p:cNvSpPr/>
          <p:nvPr/>
        </p:nvSpPr>
        <p:spPr>
          <a:xfrm>
            <a:off x="0" y="2971800"/>
            <a:ext cx="9144000" cy="1015663"/>
          </a:xfrm>
          <a:prstGeom prst="rect">
            <a:avLst/>
          </a:prstGeom>
        </p:spPr>
        <p:txBody>
          <a:bodyPr wrap="square">
            <a:spAutoFit/>
          </a:bodyPr>
          <a:lstStyle/>
          <a:p>
            <a:pPr algn="ctr"/>
            <a:r>
              <a:rPr lang="ar-SA" sz="5400" dirty="0" smtClean="0">
                <a:solidFill>
                  <a:schemeClr val="tx2">
                    <a:lumMod val="75000"/>
                  </a:schemeClr>
                </a:solidFill>
                <a:cs typeface="DecoType Naskh Variants" pitchFamily="2" charset="-78"/>
              </a:rPr>
              <a:t>فلسفة إصدارات المواصفة الدولية </a:t>
            </a:r>
            <a:r>
              <a:rPr lang="en-US" sz="6000" dirty="0" smtClean="0">
                <a:solidFill>
                  <a:srgbClr val="17375E"/>
                </a:solidFill>
                <a:latin typeface="Gabriola" pitchFamily="82" charset="0"/>
              </a:rPr>
              <a:t>ISO 9001</a:t>
            </a:r>
            <a:endParaRPr lang="ar-SA" sz="4400" dirty="0" smtClean="0">
              <a:solidFill>
                <a:srgbClr val="17375E"/>
              </a:solidFill>
              <a:latin typeface="Gabriola" pitchFamily="82" charset="0"/>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9" name="Group 7"/>
          <p:cNvGrpSpPr>
            <a:grpSpLocks/>
          </p:cNvGrpSpPr>
          <p:nvPr/>
        </p:nvGrpSpPr>
        <p:grpSpPr bwMode="auto">
          <a:xfrm>
            <a:off x="5486400" y="212725"/>
            <a:ext cx="3492499" cy="1539875"/>
            <a:chOff x="3606" y="663"/>
            <a:chExt cx="2059" cy="970"/>
          </a:xfrm>
        </p:grpSpPr>
        <p:pic>
          <p:nvPicPr>
            <p:cNvPr id="10"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1"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2"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4162767380"/>
      </p:ext>
    </p:extLst>
  </p:cSld>
  <p:clrMapOvr>
    <a:masterClrMapping/>
  </p:clrMapOvr>
  <p:transition advClick="0"/>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1643050"/>
            <a:ext cx="9144000" cy="3785652"/>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ففي عام </a:t>
            </a:r>
            <a:r>
              <a:rPr lang="ar-SA" sz="4000" dirty="0" smtClean="0">
                <a:solidFill>
                  <a:schemeClr val="tx2">
                    <a:lumMod val="75000"/>
                  </a:schemeClr>
                </a:solidFill>
                <a:cs typeface="DecoType Naskh Variants" pitchFamily="2" charset="-78"/>
              </a:rPr>
              <a:t>1987 </a:t>
            </a:r>
            <a:r>
              <a:rPr lang="ar-SA" sz="3600" dirty="0" smtClean="0">
                <a:solidFill>
                  <a:schemeClr val="tx2">
                    <a:lumMod val="75000"/>
                  </a:schemeClr>
                </a:solidFill>
                <a:cs typeface="DecoType Naskh Variants" pitchFamily="2" charset="-78"/>
              </a:rPr>
              <a:t>أصدرت المنظمة الإصدار الأول عائلة الـ </a:t>
            </a:r>
            <a:r>
              <a:rPr lang="ar-SA" sz="4000" dirty="0" smtClean="0">
                <a:solidFill>
                  <a:schemeClr val="tx2">
                    <a:lumMod val="75000"/>
                  </a:schemeClr>
                </a:solidFill>
                <a:cs typeface="DecoType Naskh Variants" pitchFamily="2" charset="-78"/>
              </a:rPr>
              <a:t>9000 </a:t>
            </a:r>
            <a:r>
              <a:rPr lang="ar-SA" sz="3600" dirty="0" smtClean="0">
                <a:solidFill>
                  <a:schemeClr val="tx2">
                    <a:lumMod val="75000"/>
                  </a:schemeClr>
                </a:solidFill>
                <a:cs typeface="DecoType Naskh Variants" pitchFamily="2" charset="-78"/>
              </a:rPr>
              <a:t>المكونة</a:t>
            </a:r>
          </a:p>
          <a:p>
            <a:r>
              <a:rPr lang="ar-SA" sz="3600" dirty="0" smtClean="0">
                <a:solidFill>
                  <a:schemeClr val="tx2">
                    <a:lumMod val="75000"/>
                  </a:schemeClr>
                </a:solidFill>
                <a:cs typeface="DecoType Naskh Variants" pitchFamily="2" charset="-78"/>
              </a:rPr>
              <a:t> من( </a:t>
            </a:r>
            <a:r>
              <a:rPr lang="ar-SA" sz="4000" dirty="0" smtClean="0">
                <a:solidFill>
                  <a:schemeClr val="tx2">
                    <a:lumMod val="75000"/>
                  </a:schemeClr>
                </a:solidFill>
                <a:cs typeface="DecoType Naskh Variants" pitchFamily="2" charset="-78"/>
              </a:rPr>
              <a:t>9001 </a:t>
            </a:r>
            <a:r>
              <a:rPr lang="ar-SA" sz="3600" dirty="0" smtClean="0">
                <a:solidFill>
                  <a:schemeClr val="tx2">
                    <a:lumMod val="75000"/>
                  </a:schemeClr>
                </a:solidFill>
                <a:cs typeface="DecoType Naskh Variants" pitchFamily="2" charset="-78"/>
              </a:rPr>
              <a:t>و </a:t>
            </a:r>
            <a:r>
              <a:rPr lang="ar-SA" sz="4000" dirty="0" smtClean="0">
                <a:solidFill>
                  <a:schemeClr val="tx2">
                    <a:lumMod val="75000"/>
                  </a:schemeClr>
                </a:solidFill>
                <a:cs typeface="DecoType Naskh Variants" pitchFamily="2" charset="-78"/>
              </a:rPr>
              <a:t>9002 </a:t>
            </a:r>
            <a:r>
              <a:rPr lang="ar-SA" sz="3600" dirty="0" smtClean="0">
                <a:solidFill>
                  <a:schemeClr val="tx2">
                    <a:lumMod val="75000"/>
                  </a:schemeClr>
                </a:solidFill>
                <a:cs typeface="DecoType Naskh Variants" pitchFamily="2" charset="-78"/>
              </a:rPr>
              <a:t>و </a:t>
            </a:r>
            <a:r>
              <a:rPr lang="ar-SA" sz="4000" dirty="0" smtClean="0">
                <a:solidFill>
                  <a:schemeClr val="tx2">
                    <a:lumMod val="75000"/>
                  </a:schemeClr>
                </a:solidFill>
                <a:cs typeface="DecoType Naskh Variants" pitchFamily="2" charset="-78"/>
              </a:rPr>
              <a:t>9003</a:t>
            </a:r>
            <a:r>
              <a:rPr lang="ar-SA" sz="3600" dirty="0" smtClean="0">
                <a:solidFill>
                  <a:schemeClr val="tx2">
                    <a:lumMod val="75000"/>
                  </a:schemeClr>
                </a:solidFill>
                <a:cs typeface="DecoType Naskh Variants" pitchFamily="2" charset="-78"/>
              </a:rPr>
              <a:t>) المبنية على فلسفة الفحص النهائي للمنتجات تحت</a:t>
            </a:r>
          </a:p>
          <a:p>
            <a:r>
              <a:rPr lang="ar-SA" sz="3600" dirty="0" smtClean="0">
                <a:solidFill>
                  <a:schemeClr val="tx2">
                    <a:lumMod val="75000"/>
                  </a:schemeClr>
                </a:solidFill>
                <a:cs typeface="DecoType Naskh Variants" pitchFamily="2" charset="-78"/>
              </a:rPr>
              <a:t> مسمى (</a:t>
            </a:r>
            <a:r>
              <a:rPr lang="en-US" sz="4400" dirty="0" smtClean="0">
                <a:solidFill>
                  <a:srgbClr val="17375E"/>
                </a:solidFill>
                <a:latin typeface="Gabriola" pitchFamily="82" charset="0"/>
              </a:rPr>
              <a:t>ISO 9000 : 1987 </a:t>
            </a:r>
            <a:r>
              <a:rPr lang="ar-SA" sz="3600" dirty="0" smtClean="0">
                <a:solidFill>
                  <a:schemeClr val="tx2">
                    <a:lumMod val="75000"/>
                  </a:schemeClr>
                </a:solidFill>
                <a:cs typeface="DecoType Naskh Variants" pitchFamily="2" charset="-78"/>
              </a:rPr>
              <a:t>)</a:t>
            </a:r>
            <a:r>
              <a:rPr lang="en-US" sz="36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الصالحة للتطبيق على أنواع مختلفة </a:t>
            </a:r>
          </a:p>
          <a:p>
            <a:r>
              <a:rPr lang="ar-SA" sz="3600" dirty="0" smtClean="0">
                <a:solidFill>
                  <a:schemeClr val="tx2">
                    <a:lumMod val="75000"/>
                  </a:schemeClr>
                </a:solidFill>
                <a:cs typeface="DecoType Naskh Variants" pitchFamily="2" charset="-78"/>
              </a:rPr>
              <a:t>من المؤسسات الصناعية كلاً حسب نشاطها، فالمؤسسات التي تتركز</a:t>
            </a:r>
          </a:p>
          <a:p>
            <a:r>
              <a:rPr lang="ar-SA" sz="3600" dirty="0" smtClean="0">
                <a:solidFill>
                  <a:schemeClr val="tx2">
                    <a:lumMod val="75000"/>
                  </a:schemeClr>
                </a:solidFill>
                <a:cs typeface="DecoType Naskh Variants" pitchFamily="2" charset="-78"/>
              </a:rPr>
              <a:t> نشاطاتها في مجال التصميم والتطوير والإنتاج والتركيب، والخدمة</a:t>
            </a:r>
          </a:p>
          <a:p>
            <a:r>
              <a:rPr lang="ar-SA" sz="3600" dirty="0" smtClean="0">
                <a:solidFill>
                  <a:schemeClr val="tx2">
                    <a:lumMod val="75000"/>
                  </a:schemeClr>
                </a:solidFill>
                <a:cs typeface="DecoType Naskh Variants" pitchFamily="2" charset="-78"/>
              </a:rPr>
              <a:t> كانت تطبق المواصفة (</a:t>
            </a:r>
            <a:r>
              <a:rPr lang="en-US" sz="4400" dirty="0" smtClean="0">
                <a:solidFill>
                  <a:srgbClr val="17375E"/>
                </a:solidFill>
                <a:latin typeface="Gabriola" pitchFamily="82" charset="0"/>
              </a:rPr>
              <a:t>ISO 9001 : 1987</a:t>
            </a:r>
            <a:r>
              <a:rPr lang="ar-SA" sz="3600" dirty="0" smtClean="0">
                <a:solidFill>
                  <a:schemeClr val="tx2">
                    <a:lumMod val="75000"/>
                  </a:schemeClr>
                </a:solidFill>
                <a:cs typeface="DecoType Naskh Variants" pitchFamily="2" charset="-78"/>
              </a:rPr>
              <a:t>)</a:t>
            </a:r>
            <a:endParaRPr lang="ar-SA" dirty="0">
              <a:solidFill>
                <a:schemeClr val="tx2">
                  <a:lumMod val="75000"/>
                </a:schemeClr>
              </a:solidFill>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753592296"/>
      </p:ext>
    </p:extLst>
  </p:cSld>
  <p:clrMapOvr>
    <a:masterClrMapping/>
  </p:clrMapOvr>
  <p:transition advClick="0"/>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1" y="1857364"/>
            <a:ext cx="9143999" cy="3108543"/>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أما المؤسسات التي يتركز نشاطها في الإنتاج والتركيب، وتقديم الخدمات </a:t>
            </a:r>
          </a:p>
          <a:p>
            <a:r>
              <a:rPr lang="ar-SA" sz="3600" dirty="0" smtClean="0">
                <a:solidFill>
                  <a:schemeClr val="tx2">
                    <a:lumMod val="75000"/>
                  </a:schemeClr>
                </a:solidFill>
                <a:cs typeface="DecoType Naskh Variants" pitchFamily="2" charset="-78"/>
              </a:rPr>
              <a:t>فكانت تطبق المواصفة (</a:t>
            </a:r>
            <a:r>
              <a:rPr lang="en-US" sz="4400" dirty="0" smtClean="0">
                <a:solidFill>
                  <a:srgbClr val="17375E"/>
                </a:solidFill>
                <a:latin typeface="Gabriola" pitchFamily="82" charset="0"/>
              </a:rPr>
              <a:t>ISO 9002 : 1987</a:t>
            </a:r>
            <a:r>
              <a:rPr lang="ar-SA" sz="3600" dirty="0" smtClean="0">
                <a:solidFill>
                  <a:schemeClr val="tx2">
                    <a:lumMod val="75000"/>
                  </a:schemeClr>
                </a:solidFill>
                <a:cs typeface="DecoType Naskh Variants" pitchFamily="2" charset="-78"/>
              </a:rPr>
              <a:t>)</a:t>
            </a:r>
          </a:p>
          <a:p>
            <a:endParaRPr lang="en-US" sz="3600" dirty="0" smtClean="0">
              <a:solidFill>
                <a:schemeClr val="tx2">
                  <a:lumMod val="75000"/>
                </a:schemeClr>
              </a:solidFill>
              <a:cs typeface="DecoType Naskh Variants" pitchFamily="2" charset="-78"/>
            </a:endParaRPr>
          </a:p>
          <a:p>
            <a:r>
              <a:rPr lang="en-US" sz="36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وللتفتيش النهائي والاختبار كانت تطبق المواصفة</a:t>
            </a:r>
          </a:p>
          <a:p>
            <a:r>
              <a:rPr lang="ar-SA" sz="3600" dirty="0" smtClean="0">
                <a:solidFill>
                  <a:schemeClr val="tx2">
                    <a:lumMod val="75000"/>
                  </a:schemeClr>
                </a:solidFill>
                <a:cs typeface="DecoType Naskh Variants" pitchFamily="2" charset="-78"/>
              </a:rPr>
              <a:t>(</a:t>
            </a:r>
            <a:r>
              <a:rPr lang="en-US" sz="4400" dirty="0" smtClean="0">
                <a:solidFill>
                  <a:srgbClr val="17375E"/>
                </a:solidFill>
                <a:latin typeface="Gabriola" pitchFamily="82" charset="0"/>
              </a:rPr>
              <a:t>ISO 9003 : 1987</a:t>
            </a:r>
            <a:r>
              <a:rPr lang="ar-SA" sz="4400" dirty="0" smtClean="0">
                <a:solidFill>
                  <a:srgbClr val="17375E"/>
                </a:solidFill>
                <a:latin typeface="Gabriola" pitchFamily="82" charset="0"/>
              </a:rPr>
              <a:t> </a:t>
            </a:r>
            <a:r>
              <a:rPr lang="ar-SA" sz="3600" dirty="0" smtClean="0">
                <a:solidFill>
                  <a:schemeClr val="tx2">
                    <a:lumMod val="75000"/>
                  </a:schemeClr>
                </a:solidFill>
                <a:cs typeface="DecoType Naskh Variants" pitchFamily="2" charset="-78"/>
              </a:rPr>
              <a:t>)</a:t>
            </a:r>
            <a:r>
              <a:rPr lang="en-US" sz="3600" dirty="0" smtClean="0">
                <a:solidFill>
                  <a:schemeClr val="tx2">
                    <a:lumMod val="75000"/>
                  </a:schemeClr>
                </a:solidFill>
                <a:cs typeface="DecoType Naskh Variants" pitchFamily="2" charset="-78"/>
              </a:rPr>
              <a:t>.</a:t>
            </a:r>
            <a:endParaRPr lang="ar-SA" sz="3600" dirty="0" smtClean="0">
              <a:solidFill>
                <a:schemeClr val="tx2">
                  <a:lumMod val="75000"/>
                </a:schemeClr>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514882371"/>
      </p:ext>
    </p:extLst>
  </p:cSld>
  <p:clrMapOvr>
    <a:masterClrMapping/>
  </p:clrMapOvr>
  <p:transition advClick="0"/>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2357430"/>
            <a:ext cx="9144000" cy="2708434"/>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وفي عام </a:t>
            </a:r>
            <a:r>
              <a:rPr lang="ar-SA" sz="4000" dirty="0" smtClean="0">
                <a:solidFill>
                  <a:schemeClr val="tx2">
                    <a:lumMod val="75000"/>
                  </a:schemeClr>
                </a:solidFill>
                <a:cs typeface="DecoType Naskh Variants" pitchFamily="2" charset="-78"/>
              </a:rPr>
              <a:t>1994 </a:t>
            </a:r>
            <a:r>
              <a:rPr lang="ar-SA" sz="3600" dirty="0" smtClean="0">
                <a:solidFill>
                  <a:schemeClr val="tx2">
                    <a:lumMod val="75000"/>
                  </a:schemeClr>
                </a:solidFill>
                <a:cs typeface="DecoType Naskh Variants" pitchFamily="2" charset="-78"/>
              </a:rPr>
              <a:t>تم إصدار الثاني لعائلة </a:t>
            </a:r>
            <a:r>
              <a:rPr lang="en-US" sz="4400" dirty="0" smtClean="0">
                <a:solidFill>
                  <a:srgbClr val="17375E"/>
                </a:solidFill>
                <a:latin typeface="Gabriola" pitchFamily="82" charset="0"/>
              </a:rPr>
              <a:t>ISO 9000 </a:t>
            </a:r>
            <a:r>
              <a:rPr lang="ar-SA" sz="3600" dirty="0" smtClean="0">
                <a:solidFill>
                  <a:schemeClr val="tx2">
                    <a:lumMod val="75000"/>
                  </a:schemeClr>
                </a:solidFill>
                <a:cs typeface="DecoType Naskh Variants" pitchFamily="2" charset="-78"/>
              </a:rPr>
              <a:t>مؤكدة على</a:t>
            </a:r>
          </a:p>
          <a:p>
            <a:r>
              <a:rPr lang="ar-SA" sz="3600" dirty="0" smtClean="0">
                <a:solidFill>
                  <a:schemeClr val="tx2">
                    <a:lumMod val="75000"/>
                  </a:schemeClr>
                </a:solidFill>
                <a:cs typeface="DecoType Naskh Variants" pitchFamily="2" charset="-78"/>
              </a:rPr>
              <a:t> ضمان الجودة عن طريق </a:t>
            </a:r>
            <a:r>
              <a:rPr lang="ar-SA" sz="5400" dirty="0" smtClean="0">
                <a:solidFill>
                  <a:schemeClr val="tx2">
                    <a:lumMod val="75000"/>
                  </a:schemeClr>
                </a:solidFill>
                <a:cs typeface="DecoType Naskh Variants" pitchFamily="2" charset="-78"/>
              </a:rPr>
              <a:t>اتخاذ إجراءات وقائية </a:t>
            </a:r>
            <a:r>
              <a:rPr lang="ar-SA" sz="3600" dirty="0" smtClean="0">
                <a:solidFill>
                  <a:schemeClr val="tx2">
                    <a:lumMod val="75000"/>
                  </a:schemeClr>
                </a:solidFill>
                <a:cs typeface="DecoType Naskh Variants" pitchFamily="2" charset="-78"/>
              </a:rPr>
              <a:t>بدلا من مجرد فحص</a:t>
            </a:r>
          </a:p>
          <a:p>
            <a:r>
              <a:rPr lang="ar-SA" sz="3600" dirty="0" smtClean="0">
                <a:solidFill>
                  <a:schemeClr val="tx2">
                    <a:lumMod val="75000"/>
                  </a:schemeClr>
                </a:solidFill>
                <a:cs typeface="DecoType Naskh Variants" pitchFamily="2" charset="-78"/>
              </a:rPr>
              <a:t> المخرجات النهائية للمؤسسة </a:t>
            </a:r>
          </a:p>
          <a:p>
            <a:endParaRPr lang="ar-SA" sz="3600" dirty="0" smtClean="0">
              <a:solidFill>
                <a:schemeClr val="tx2">
                  <a:lumMod val="75000"/>
                </a:schemeClr>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3983888670"/>
      </p:ext>
    </p:extLst>
  </p:cSld>
  <p:clrMapOvr>
    <a:masterClrMapping/>
  </p:clrMapOvr>
  <p:transition advClick="0"/>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1928802"/>
            <a:ext cx="9144000" cy="2862322"/>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ومع بداية القرن الحالي أصدرت المنظمة الدولية</a:t>
            </a:r>
            <a:r>
              <a:rPr lang="ar-SA" sz="4400" dirty="0" smtClean="0">
                <a:solidFill>
                  <a:srgbClr val="17375E"/>
                </a:solidFill>
                <a:latin typeface="Gabriola" pitchFamily="82" charset="0"/>
              </a:rPr>
              <a:t> </a:t>
            </a:r>
            <a:r>
              <a:rPr lang="ar-SA" sz="3600" dirty="0" smtClean="0">
                <a:solidFill>
                  <a:schemeClr val="tx2">
                    <a:lumMod val="75000"/>
                  </a:schemeClr>
                </a:solidFill>
                <a:cs typeface="DecoType Naskh Variants" pitchFamily="2" charset="-78"/>
              </a:rPr>
              <a:t>(</a:t>
            </a:r>
            <a:r>
              <a:rPr lang="en-US" sz="4400" dirty="0" smtClean="0">
                <a:solidFill>
                  <a:srgbClr val="17375E"/>
                </a:solidFill>
                <a:latin typeface="Gabriola" pitchFamily="82" charset="0"/>
              </a:rPr>
              <a:t>ISO</a:t>
            </a:r>
            <a:r>
              <a:rPr lang="ar-SA" sz="3600" dirty="0" smtClean="0">
                <a:solidFill>
                  <a:schemeClr val="tx2">
                    <a:lumMod val="75000"/>
                  </a:schemeClr>
                </a:solidFill>
                <a:cs typeface="DecoType Naskh Variants" pitchFamily="2" charset="-78"/>
              </a:rPr>
              <a:t>) إصدارها الثالث</a:t>
            </a:r>
          </a:p>
          <a:p>
            <a:r>
              <a:rPr lang="ar-SA" sz="3600" dirty="0" smtClean="0">
                <a:solidFill>
                  <a:schemeClr val="tx2">
                    <a:lumMod val="75000"/>
                  </a:schemeClr>
                </a:solidFill>
                <a:cs typeface="DecoType Naskh Variants" pitchFamily="2" charset="-78"/>
              </a:rPr>
              <a:t> (</a:t>
            </a:r>
            <a:r>
              <a:rPr lang="en-US" sz="4400" dirty="0" smtClean="0">
                <a:solidFill>
                  <a:srgbClr val="17375E"/>
                </a:solidFill>
                <a:latin typeface="Gabriola" pitchFamily="82" charset="0"/>
              </a:rPr>
              <a:t>ISO 9001 : 2000 </a:t>
            </a:r>
            <a:r>
              <a:rPr lang="ar-SA" sz="3600" dirty="0" smtClean="0">
                <a:solidFill>
                  <a:schemeClr val="tx2">
                    <a:lumMod val="75000"/>
                  </a:schemeClr>
                </a:solidFill>
                <a:cs typeface="DecoType Naskh Variants" pitchFamily="2" charset="-78"/>
              </a:rPr>
              <a:t>) حيث تم الجمع بين المعايير الثلاثة </a:t>
            </a:r>
          </a:p>
          <a:p>
            <a:r>
              <a:rPr lang="en-US" sz="3600" dirty="0" smtClean="0">
                <a:solidFill>
                  <a:schemeClr val="tx2">
                    <a:lumMod val="75000"/>
                  </a:schemeClr>
                </a:solidFill>
                <a:cs typeface="DecoType Naskh Variants" pitchFamily="2" charset="-78"/>
              </a:rPr>
              <a:t> </a:t>
            </a:r>
            <a:r>
              <a:rPr lang="en-US" sz="4400" dirty="0" smtClean="0">
                <a:solidFill>
                  <a:srgbClr val="17375E"/>
                </a:solidFill>
                <a:latin typeface="Gabriola" pitchFamily="82" charset="0"/>
              </a:rPr>
              <a:t>ISO 9001 </a:t>
            </a:r>
            <a:r>
              <a:rPr lang="ar-SA" sz="3600" dirty="0" smtClean="0">
                <a:solidFill>
                  <a:schemeClr val="tx2">
                    <a:lumMod val="75000"/>
                  </a:schemeClr>
                </a:solidFill>
                <a:cs typeface="DecoType Naskh Variants" pitchFamily="2" charset="-78"/>
              </a:rPr>
              <a:t>و </a:t>
            </a:r>
            <a:r>
              <a:rPr lang="en-US" sz="4400" dirty="0" smtClean="0">
                <a:solidFill>
                  <a:srgbClr val="17375E"/>
                </a:solidFill>
                <a:latin typeface="Gabriola" pitchFamily="82" charset="0"/>
              </a:rPr>
              <a:t>ISO 9002 </a:t>
            </a:r>
            <a:r>
              <a:rPr lang="ar-SA" sz="4400" dirty="0" smtClean="0">
                <a:solidFill>
                  <a:srgbClr val="17375E"/>
                </a:solidFill>
                <a:latin typeface="Gabriola" pitchFamily="82" charset="0"/>
              </a:rPr>
              <a:t> </a:t>
            </a:r>
            <a:r>
              <a:rPr lang="ar-SA" sz="3600" dirty="0" smtClean="0">
                <a:solidFill>
                  <a:schemeClr val="tx2">
                    <a:lumMod val="75000"/>
                  </a:schemeClr>
                </a:solidFill>
                <a:cs typeface="DecoType Naskh Variants" pitchFamily="2" charset="-78"/>
              </a:rPr>
              <a:t>و</a:t>
            </a:r>
            <a:r>
              <a:rPr lang="en-US" sz="4400" dirty="0" smtClean="0">
                <a:solidFill>
                  <a:srgbClr val="17375E"/>
                </a:solidFill>
                <a:latin typeface="Gabriola" pitchFamily="82" charset="0"/>
              </a:rPr>
              <a:t>ISO 9003 </a:t>
            </a:r>
            <a:endParaRPr lang="ar-SA" sz="4400" dirty="0" smtClean="0">
              <a:solidFill>
                <a:srgbClr val="17375E"/>
              </a:solidFill>
              <a:latin typeface="Gabriola" pitchFamily="82" charset="0"/>
            </a:endParaRPr>
          </a:p>
          <a:p>
            <a:r>
              <a:rPr lang="ar-SA" sz="3600" dirty="0" smtClean="0">
                <a:solidFill>
                  <a:schemeClr val="tx2">
                    <a:lumMod val="75000"/>
                  </a:schemeClr>
                </a:solidFill>
                <a:cs typeface="DecoType Naskh Variants" pitchFamily="2" charset="-78"/>
              </a:rPr>
              <a:t>وقد اتخذت هذه المواصفة </a:t>
            </a:r>
            <a:r>
              <a:rPr lang="ar-SA" sz="4800" dirty="0" smtClean="0">
                <a:solidFill>
                  <a:schemeClr val="tx2">
                    <a:lumMod val="75000"/>
                  </a:schemeClr>
                </a:solidFill>
                <a:cs typeface="DecoType Naskh Variants" pitchFamily="2" charset="-78"/>
              </a:rPr>
              <a:t>منهج العملية فلسفة لها</a:t>
            </a:r>
            <a:r>
              <a:rPr lang="ar-SA" sz="3600" dirty="0" smtClean="0">
                <a:solidFill>
                  <a:schemeClr val="tx2">
                    <a:lumMod val="75000"/>
                  </a:schemeClr>
                </a:solidFill>
                <a:cs typeface="DecoType Naskh Variants" pitchFamily="2" charset="-78"/>
              </a:rPr>
              <a:t>،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4006913806"/>
      </p:ext>
    </p:extLst>
  </p:cSld>
  <p:clrMapOvr>
    <a:masterClrMapping/>
  </p:clrMapOvr>
  <p:transition advClick="0"/>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1714488"/>
            <a:ext cx="9144000" cy="3231654"/>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وقد تلازم هذا الإصدار  مع إصدار المواصفة (</a:t>
            </a:r>
            <a:r>
              <a:rPr lang="en-US" sz="4400" dirty="0" smtClean="0">
                <a:solidFill>
                  <a:srgbClr val="17375E"/>
                </a:solidFill>
                <a:latin typeface="Gabriola" pitchFamily="82" charset="0"/>
              </a:rPr>
              <a:t>ISO 9000 : 2000</a:t>
            </a:r>
            <a:r>
              <a:rPr lang="ar-SA" sz="3600" dirty="0" smtClean="0">
                <a:solidFill>
                  <a:schemeClr val="tx2">
                    <a:lumMod val="75000"/>
                  </a:schemeClr>
                </a:solidFill>
                <a:cs typeface="DecoType Naskh Variants" pitchFamily="2" charset="-78"/>
              </a:rPr>
              <a:t>)</a:t>
            </a:r>
          </a:p>
          <a:p>
            <a:r>
              <a:rPr lang="ar-SA" sz="3600" dirty="0" smtClean="0">
                <a:solidFill>
                  <a:schemeClr val="tx2">
                    <a:lumMod val="75000"/>
                  </a:schemeClr>
                </a:solidFill>
                <a:cs typeface="DecoType Naskh Variants" pitchFamily="2" charset="-78"/>
              </a:rPr>
              <a:t>للعناية بالأسس  والمصطلحات لنظم إدارة الجودة،</a:t>
            </a:r>
          </a:p>
          <a:p>
            <a:r>
              <a:rPr lang="ar-SA" sz="3600" dirty="0" smtClean="0">
                <a:solidFill>
                  <a:schemeClr val="tx2">
                    <a:lumMod val="75000"/>
                  </a:schemeClr>
                </a:solidFill>
                <a:cs typeface="DecoType Naskh Variants" pitchFamily="2" charset="-78"/>
              </a:rPr>
              <a:t> والمواصفة (</a:t>
            </a:r>
            <a:r>
              <a:rPr lang="en-US" sz="4400" dirty="0" smtClean="0">
                <a:solidFill>
                  <a:srgbClr val="17375E"/>
                </a:solidFill>
                <a:latin typeface="Gabriola" pitchFamily="82" charset="0"/>
              </a:rPr>
              <a:t>ISO 9004 : 2000</a:t>
            </a:r>
            <a:r>
              <a:rPr lang="ar-SA" sz="3600" dirty="0" smtClean="0">
                <a:solidFill>
                  <a:schemeClr val="tx2">
                    <a:lumMod val="75000"/>
                  </a:schemeClr>
                </a:solidFill>
                <a:cs typeface="DecoType Naskh Variants" pitchFamily="2" charset="-78"/>
              </a:rPr>
              <a:t>)</a:t>
            </a:r>
          </a:p>
          <a:p>
            <a:r>
              <a:rPr lang="ar-SA" sz="3600" dirty="0" smtClean="0">
                <a:solidFill>
                  <a:schemeClr val="tx2">
                    <a:lumMod val="75000"/>
                  </a:schemeClr>
                </a:solidFill>
                <a:cs typeface="DecoType Naskh Variants" pitchFamily="2" charset="-78"/>
              </a:rPr>
              <a:t>التي تشكل دليلا لتطوير الأداء بشكل يفوق المتطلبات الأساسية للمواصفة</a:t>
            </a:r>
          </a:p>
          <a:p>
            <a:r>
              <a:rPr lang="ar-SA" sz="3600" dirty="0" smtClean="0">
                <a:solidFill>
                  <a:schemeClr val="tx2">
                    <a:lumMod val="75000"/>
                  </a:schemeClr>
                </a:solidFill>
                <a:cs typeface="DecoType Naskh Variants" pitchFamily="2" charset="-78"/>
              </a:rPr>
              <a:t> الدولية          (</a:t>
            </a:r>
            <a:r>
              <a:rPr lang="en-US" sz="4400" dirty="0" smtClean="0">
                <a:solidFill>
                  <a:srgbClr val="17375E"/>
                </a:solidFill>
                <a:latin typeface="Gabriola" pitchFamily="82" charset="0"/>
              </a:rPr>
              <a:t>ISO 9001 : 2000</a:t>
            </a:r>
            <a:r>
              <a:rPr lang="ar-SA" sz="4400" dirty="0" smtClean="0">
                <a:solidFill>
                  <a:srgbClr val="17375E"/>
                </a:solidFill>
                <a:latin typeface="Gabriola" pitchFamily="82" charset="0"/>
              </a:rPr>
              <a:t> </a:t>
            </a:r>
            <a:r>
              <a:rPr lang="ar-SA" sz="3600" dirty="0" smtClean="0">
                <a:solidFill>
                  <a:schemeClr val="tx2">
                    <a:lumMod val="75000"/>
                  </a:schemeClr>
                </a:solidFill>
                <a:cs typeface="DecoType Naskh Variants" pitchFamily="2" charset="-78"/>
              </a:rPr>
              <a:t>)</a:t>
            </a:r>
            <a:endParaRPr lang="en-US" sz="3600" dirty="0" smtClean="0">
              <a:solidFill>
                <a:schemeClr val="tx2">
                  <a:lumMod val="75000"/>
                </a:schemeClr>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719448982"/>
      </p:ext>
    </p:extLst>
  </p:cSld>
  <p:clrMapOvr>
    <a:masterClrMapping/>
  </p:clrMapOvr>
  <p:transition advClick="0"/>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2143116"/>
            <a:ext cx="9144000" cy="2431435"/>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إن المواصفة</a:t>
            </a:r>
            <a:r>
              <a:rPr lang="en-US" sz="4400" dirty="0" smtClean="0">
                <a:solidFill>
                  <a:srgbClr val="17375E"/>
                </a:solidFill>
                <a:latin typeface="Gabriola" pitchFamily="82" charset="0"/>
              </a:rPr>
              <a:t>ISO 9001 </a:t>
            </a:r>
            <a:r>
              <a:rPr lang="en-US" sz="32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 تحدد متطلبات نظام إدارة الجودة التي يمكن</a:t>
            </a:r>
          </a:p>
          <a:p>
            <a:r>
              <a:rPr lang="ar-SA" sz="3600" dirty="0" smtClean="0">
                <a:solidFill>
                  <a:schemeClr val="tx2">
                    <a:lumMod val="75000"/>
                  </a:schemeClr>
                </a:solidFill>
                <a:cs typeface="DecoType Naskh Variants" pitchFamily="2" charset="-78"/>
              </a:rPr>
              <a:t> استخدامها داخل المؤسسات أو منح الشهادات أو الأغراض التعاقدية</a:t>
            </a:r>
          </a:p>
          <a:p>
            <a:r>
              <a:rPr lang="ar-SA" sz="3600" dirty="0" smtClean="0">
                <a:solidFill>
                  <a:schemeClr val="tx2">
                    <a:lumMod val="75000"/>
                  </a:schemeClr>
                </a:solidFill>
                <a:cs typeface="DecoType Naskh Variants" pitchFamily="2" charset="-78"/>
              </a:rPr>
              <a:t> وتركز هذه المواصفة على فاعلية نظام إدارة الجودة في الوفاء بمتطلبات</a:t>
            </a:r>
          </a:p>
          <a:p>
            <a:r>
              <a:rPr lang="ar-SA" sz="3600" dirty="0" smtClean="0">
                <a:solidFill>
                  <a:schemeClr val="tx2">
                    <a:lumMod val="75000"/>
                  </a:schemeClr>
                </a:solidFill>
                <a:cs typeface="DecoType Naskh Variants" pitchFamily="2" charset="-78"/>
              </a:rPr>
              <a:t> العميل،</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838864103"/>
      </p:ext>
    </p:extLst>
  </p:cSld>
  <p:clrMapOvr>
    <a:masterClrMapping/>
  </p:clrMapOvr>
  <p:transition advClick="0"/>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1785926"/>
            <a:ext cx="9144000" cy="3108543"/>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 بينما تركز المواصفة الدولية (</a:t>
            </a:r>
            <a:r>
              <a:rPr lang="en-US" sz="4400" dirty="0" smtClean="0">
                <a:solidFill>
                  <a:srgbClr val="17375E"/>
                </a:solidFill>
                <a:latin typeface="Gabriola" pitchFamily="82" charset="0"/>
              </a:rPr>
              <a:t>ISO 9004</a:t>
            </a:r>
            <a:r>
              <a:rPr lang="ar-SA" sz="3600" dirty="0" smtClean="0">
                <a:solidFill>
                  <a:schemeClr val="tx2">
                    <a:lumMod val="75000"/>
                  </a:schemeClr>
                </a:solidFill>
                <a:cs typeface="DecoType Naskh Variants" pitchFamily="2" charset="-78"/>
              </a:rPr>
              <a:t>) حيث تُقَدِم هذه المُواصفَة</a:t>
            </a:r>
          </a:p>
          <a:p>
            <a:r>
              <a:rPr lang="ar-SA" sz="3600" dirty="0" smtClean="0">
                <a:solidFill>
                  <a:schemeClr val="tx2">
                    <a:lumMod val="75000"/>
                  </a:schemeClr>
                </a:solidFill>
                <a:cs typeface="DecoType Naskh Variants" pitchFamily="2" charset="-78"/>
              </a:rPr>
              <a:t> القياسية إرشادات عَملية لتَطبيق نظام إدارة الجودة من أجل تَحقيق النَجَاح</a:t>
            </a:r>
          </a:p>
          <a:p>
            <a:r>
              <a:rPr lang="ar-SA" sz="3600" dirty="0" smtClean="0">
                <a:solidFill>
                  <a:schemeClr val="tx2">
                    <a:lumMod val="75000"/>
                  </a:schemeClr>
                </a:solidFill>
                <a:cs typeface="DecoType Naskh Variants" pitchFamily="2" charset="-78"/>
              </a:rPr>
              <a:t> المُستَدَام للمُنشأة في ظل بيئة مُعقَدَة كثيرة المُتطلبَات، دائمة التنوع والتغيير،</a:t>
            </a:r>
          </a:p>
          <a:p>
            <a:r>
              <a:rPr lang="ar-SA" sz="3600" dirty="0" smtClean="0">
                <a:solidFill>
                  <a:schemeClr val="tx2">
                    <a:lumMod val="75000"/>
                  </a:schemeClr>
                </a:solidFill>
                <a:cs typeface="DecoType Naskh Variants" pitchFamily="2" charset="-78"/>
              </a:rPr>
              <a:t> ومن الجدير بالذكر فإن المواصفة (</a:t>
            </a:r>
            <a:r>
              <a:rPr lang="en-US" sz="4400" dirty="0" smtClean="0">
                <a:solidFill>
                  <a:srgbClr val="17375E"/>
                </a:solidFill>
                <a:latin typeface="Gabriola" pitchFamily="82" charset="0"/>
              </a:rPr>
              <a:t>ISO 9004</a:t>
            </a:r>
            <a:r>
              <a:rPr lang="ar-SA" sz="3600" dirty="0" smtClean="0">
                <a:solidFill>
                  <a:schemeClr val="tx2">
                    <a:lumMod val="75000"/>
                  </a:schemeClr>
                </a:solidFill>
                <a:cs typeface="DecoType Naskh Variants" pitchFamily="2" charset="-78"/>
              </a:rPr>
              <a:t>) لا تستخدم في</a:t>
            </a:r>
          </a:p>
          <a:p>
            <a:r>
              <a:rPr lang="ar-SA" sz="3600" dirty="0" smtClean="0">
                <a:solidFill>
                  <a:schemeClr val="tx2">
                    <a:lumMod val="75000"/>
                  </a:schemeClr>
                </a:solidFill>
                <a:cs typeface="DecoType Naskh Variants" pitchFamily="2" charset="-78"/>
              </a:rPr>
              <a:t> منح الشهادات ولا في الأغراض التنظيمية ولا التعاقدية،</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786976485"/>
      </p:ext>
    </p:extLst>
  </p:cSld>
  <p:clrMapOvr>
    <a:masterClrMapping/>
  </p:clrMapOvr>
  <p:transition advClick="0"/>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7107" y="1500174"/>
            <a:ext cx="9136893" cy="3847207"/>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قامت المنظمة الدولية بإجراء تعديل على مواصفة </a:t>
            </a:r>
            <a:r>
              <a:rPr lang="en-US" sz="4400" dirty="0" smtClean="0">
                <a:solidFill>
                  <a:srgbClr val="17375E"/>
                </a:solidFill>
                <a:latin typeface="Gabriola" pitchFamily="82" charset="0"/>
              </a:rPr>
              <a:t>ISO 9000 </a:t>
            </a:r>
            <a:endParaRPr lang="ar-SA" sz="4400" dirty="0" smtClean="0">
              <a:solidFill>
                <a:srgbClr val="17375E"/>
              </a:solidFill>
              <a:latin typeface="Gabriola" pitchFamily="82" charset="0"/>
            </a:endParaRPr>
          </a:p>
          <a:p>
            <a:r>
              <a:rPr lang="ar-SA" sz="3600" dirty="0" smtClean="0">
                <a:solidFill>
                  <a:schemeClr val="tx2">
                    <a:lumMod val="75000"/>
                  </a:schemeClr>
                </a:solidFill>
                <a:cs typeface="DecoType Naskh Variants" pitchFamily="2" charset="-78"/>
              </a:rPr>
              <a:t>في سنة </a:t>
            </a:r>
            <a:r>
              <a:rPr lang="ar-SA" sz="4000" dirty="0" smtClean="0">
                <a:solidFill>
                  <a:schemeClr val="tx2">
                    <a:lumMod val="75000"/>
                  </a:schemeClr>
                </a:solidFill>
                <a:cs typeface="DecoType Naskh Variants" pitchFamily="2" charset="-78"/>
              </a:rPr>
              <a:t>2005</a:t>
            </a:r>
            <a:r>
              <a:rPr lang="ar-SA" sz="3600" dirty="0" smtClean="0">
                <a:solidFill>
                  <a:schemeClr val="tx2">
                    <a:lumMod val="75000"/>
                  </a:schemeClr>
                </a:solidFill>
                <a:cs typeface="DecoType Naskh Variants" pitchFamily="2" charset="-78"/>
              </a:rPr>
              <a:t> لتوضيح بعض التعريفات بصورة أفضل.</a:t>
            </a:r>
          </a:p>
          <a:p>
            <a:r>
              <a:rPr lang="ar-SA" sz="3600" dirty="0" smtClean="0">
                <a:solidFill>
                  <a:schemeClr val="tx2">
                    <a:lumMod val="75000"/>
                  </a:schemeClr>
                </a:solidFill>
                <a:cs typeface="DecoType Naskh Variants" pitchFamily="2" charset="-78"/>
              </a:rPr>
              <a:t>وفي نوفمبر عام </a:t>
            </a:r>
            <a:r>
              <a:rPr lang="ar-SA" sz="4000" dirty="0" smtClean="0">
                <a:solidFill>
                  <a:schemeClr val="tx2">
                    <a:lumMod val="75000"/>
                  </a:schemeClr>
                </a:solidFill>
                <a:cs typeface="DecoType Naskh Variants" pitchFamily="2" charset="-78"/>
              </a:rPr>
              <a:t>2008</a:t>
            </a:r>
            <a:r>
              <a:rPr lang="ar-SA" sz="3600" dirty="0" smtClean="0">
                <a:solidFill>
                  <a:schemeClr val="tx2">
                    <a:lumMod val="75000"/>
                  </a:schemeClr>
                </a:solidFill>
                <a:cs typeface="DecoType Naskh Variants" pitchFamily="2" charset="-78"/>
              </a:rPr>
              <a:t> قامت المنظمة الدولية بإصدار الإصدار الرابع </a:t>
            </a:r>
          </a:p>
          <a:p>
            <a:r>
              <a:rPr lang="ar-SA" sz="3600" dirty="0" smtClean="0">
                <a:solidFill>
                  <a:schemeClr val="tx2">
                    <a:lumMod val="75000"/>
                  </a:schemeClr>
                </a:solidFill>
                <a:cs typeface="DecoType Naskh Variants" pitchFamily="2" charset="-78"/>
              </a:rPr>
              <a:t>للمواصفة الدولية (</a:t>
            </a:r>
            <a:r>
              <a:rPr lang="en-US" sz="4400" dirty="0" smtClean="0">
                <a:solidFill>
                  <a:srgbClr val="17375E"/>
                </a:solidFill>
                <a:latin typeface="Gabriola" pitchFamily="82" charset="0"/>
              </a:rPr>
              <a:t>ISO 9001</a:t>
            </a:r>
            <a:r>
              <a:rPr lang="ar-SA" sz="4400" dirty="0" smtClean="0">
                <a:solidFill>
                  <a:srgbClr val="17375E"/>
                </a:solidFill>
                <a:latin typeface="Gabriola" pitchFamily="82" charset="0"/>
              </a:rPr>
              <a:t> </a:t>
            </a:r>
            <a:r>
              <a:rPr lang="ar-SA" sz="3600" dirty="0" smtClean="0">
                <a:solidFill>
                  <a:schemeClr val="tx2">
                    <a:lumMod val="75000"/>
                  </a:schemeClr>
                </a:solidFill>
                <a:cs typeface="DecoType Naskh Variants" pitchFamily="2" charset="-78"/>
              </a:rPr>
              <a:t>)</a:t>
            </a:r>
            <a:r>
              <a:rPr lang="en-US" sz="36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حيث تم إجراء بعض التعديلات التي</a:t>
            </a:r>
          </a:p>
          <a:p>
            <a:r>
              <a:rPr lang="ar-SA" sz="3600" dirty="0" smtClean="0">
                <a:solidFill>
                  <a:schemeClr val="tx2">
                    <a:lumMod val="75000"/>
                  </a:schemeClr>
                </a:solidFill>
                <a:cs typeface="DecoType Naskh Variants" pitchFamily="2" charset="-78"/>
              </a:rPr>
              <a:t> شملت فقط على إعطاء بعض التوضيحات لبعض المتطلبات دون تغيير جذري</a:t>
            </a:r>
          </a:p>
          <a:p>
            <a:r>
              <a:rPr lang="ar-SA" sz="3600" dirty="0" smtClean="0">
                <a:solidFill>
                  <a:schemeClr val="tx2">
                    <a:lumMod val="75000"/>
                  </a:schemeClr>
                </a:solidFill>
                <a:cs typeface="DecoType Naskh Variants" pitchFamily="2" charset="-78"/>
              </a:rPr>
              <a:t> في المتطلبات المحددة في إصدار </a:t>
            </a:r>
            <a:r>
              <a:rPr lang="ar-SA" sz="4000" dirty="0" smtClean="0">
                <a:solidFill>
                  <a:schemeClr val="tx2">
                    <a:lumMod val="75000"/>
                  </a:schemeClr>
                </a:solidFill>
                <a:cs typeface="DecoType Naskh Variants" pitchFamily="2" charset="-78"/>
              </a:rPr>
              <a:t>2000</a:t>
            </a:r>
            <a:r>
              <a:rPr lang="ar-SA" sz="3600" dirty="0" smtClean="0">
                <a:solidFill>
                  <a:schemeClr val="tx2">
                    <a:lumMod val="75000"/>
                  </a:schemeClr>
                </a:solidFill>
                <a:cs typeface="DecoType Naskh Variants" pitchFamily="2" charset="-78"/>
              </a:rPr>
              <a:t>.</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563373404"/>
      </p:ext>
    </p:extLst>
  </p:cSld>
  <p:clrMapOvr>
    <a:masterClrMapping/>
  </p:clrMapOvr>
  <p:transition advClick="0"/>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2214554"/>
            <a:ext cx="9144000" cy="2215991"/>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في 15 سبتمبر عام </a:t>
            </a:r>
            <a:r>
              <a:rPr lang="ar-SA" sz="4000" dirty="0" smtClean="0">
                <a:solidFill>
                  <a:schemeClr val="tx2">
                    <a:lumMod val="75000"/>
                  </a:schemeClr>
                </a:solidFill>
                <a:cs typeface="DecoType Naskh Variants" pitchFamily="2" charset="-78"/>
              </a:rPr>
              <a:t>2015</a:t>
            </a:r>
            <a:r>
              <a:rPr lang="ar-SA" sz="3600" dirty="0" smtClean="0">
                <a:solidFill>
                  <a:schemeClr val="tx2">
                    <a:lumMod val="75000"/>
                  </a:schemeClr>
                </a:solidFill>
                <a:cs typeface="DecoType Naskh Variants" pitchFamily="2" charset="-78"/>
              </a:rPr>
              <a:t> تم إصدار الإصدار الخامس للمواصفة الدولية </a:t>
            </a:r>
          </a:p>
          <a:p>
            <a:pPr algn="just"/>
            <a:r>
              <a:rPr lang="ar-SA" sz="3600" dirty="0" smtClean="0">
                <a:solidFill>
                  <a:schemeClr val="tx2">
                    <a:lumMod val="75000"/>
                  </a:schemeClr>
                </a:solidFill>
                <a:cs typeface="DecoType Naskh Variants" pitchFamily="2" charset="-78"/>
              </a:rPr>
              <a:t>(</a:t>
            </a:r>
            <a:r>
              <a:rPr lang="en-US" sz="4400" dirty="0" smtClean="0">
                <a:solidFill>
                  <a:srgbClr val="17375E"/>
                </a:solidFill>
                <a:latin typeface="Gabriola" pitchFamily="82" charset="0"/>
              </a:rPr>
              <a:t>ISO 9001 </a:t>
            </a:r>
            <a:r>
              <a:rPr lang="ar-SA" sz="3600" dirty="0" smtClean="0">
                <a:solidFill>
                  <a:schemeClr val="tx2">
                    <a:lumMod val="75000"/>
                  </a:schemeClr>
                </a:solidFill>
                <a:cs typeface="DecoType Naskh Variants" pitchFamily="2" charset="-78"/>
              </a:rPr>
              <a:t>)حيث تم إدخال تعديلات جوهرية من أبرزها تبني</a:t>
            </a:r>
          </a:p>
          <a:p>
            <a:r>
              <a:rPr lang="ar-SA" sz="3600" dirty="0" smtClean="0">
                <a:solidFill>
                  <a:schemeClr val="tx2">
                    <a:lumMod val="75000"/>
                  </a:schemeClr>
                </a:solidFill>
                <a:cs typeface="DecoType Naskh Variants" pitchFamily="2" charset="-78"/>
              </a:rPr>
              <a:t> و </a:t>
            </a:r>
            <a:r>
              <a:rPr lang="ar-SA" sz="3600" dirty="0" err="1" smtClean="0">
                <a:solidFill>
                  <a:schemeClr val="tx2">
                    <a:lumMod val="75000"/>
                  </a:schemeClr>
                </a:solidFill>
                <a:cs typeface="DecoType Naskh Variants" pitchFamily="2" charset="-78"/>
              </a:rPr>
              <a:t>تفعيل</a:t>
            </a:r>
            <a:r>
              <a:rPr lang="ar-SA" sz="3600" dirty="0" smtClean="0">
                <a:solidFill>
                  <a:schemeClr val="tx2">
                    <a:lumMod val="75000"/>
                  </a:schemeClr>
                </a:solidFill>
                <a:cs typeface="DecoType Naskh Variants" pitchFamily="2" charset="-78"/>
              </a:rPr>
              <a:t> دور إدارة المخاطر.</a:t>
            </a:r>
          </a:p>
          <a:p>
            <a:endParaRPr lang="ar-SA" dirty="0">
              <a:solidFill>
                <a:schemeClr val="tx2">
                  <a:lumMod val="75000"/>
                </a:schemeClr>
              </a:solidFill>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4159050789"/>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667000"/>
            <a:ext cx="9144000" cy="1569660"/>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كما يمكن القول أن الجودة هي أسلوب شامل لتطوير  أداء المؤسسات، عن طريق بناء ثقافة تتخصّص بالجودة.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7"/>
          <p:cNvGrpSpPr>
            <a:grpSpLocks/>
          </p:cNvGrpSpPr>
          <p:nvPr/>
        </p:nvGrpSpPr>
        <p:grpSpPr bwMode="auto">
          <a:xfrm>
            <a:off x="5486400" y="212725"/>
            <a:ext cx="3492499" cy="1539875"/>
            <a:chOff x="3606" y="663"/>
            <a:chExt cx="2059" cy="970"/>
          </a:xfrm>
        </p:grpSpPr>
        <p:pic>
          <p:nvPicPr>
            <p:cNvPr id="4107" name="Picture 3"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4108"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4109"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
        <p:nvSpPr>
          <p:cNvPr id="4100" name="Text Box 8"/>
          <p:cNvSpPr txBox="1">
            <a:spLocks noChangeArrowheads="1"/>
          </p:cNvSpPr>
          <p:nvPr/>
        </p:nvSpPr>
        <p:spPr bwMode="auto">
          <a:xfrm>
            <a:off x="0" y="1428736"/>
            <a:ext cx="9144000" cy="1200329"/>
          </a:xfrm>
          <a:prstGeom prst="rect">
            <a:avLst/>
          </a:prstGeom>
          <a:noFill/>
          <a:ln w="9525">
            <a:noFill/>
            <a:miter lim="800000"/>
            <a:headEnd/>
            <a:tailEnd/>
          </a:ln>
        </p:spPr>
        <p:txBody>
          <a:bodyPr wrap="square">
            <a:spAutoFit/>
          </a:bodyPr>
          <a:lstStyle/>
          <a:p>
            <a:pPr algn="ctr"/>
            <a:r>
              <a:rPr lang="ar-SA" sz="7200" dirty="0" smtClean="0">
                <a:solidFill>
                  <a:schemeClr val="tx2">
                    <a:lumMod val="75000"/>
                  </a:schemeClr>
                </a:solidFill>
                <a:cs typeface="DecoType Naskh Variants" pitchFamily="2" charset="-78"/>
              </a:rPr>
              <a:t>فلسفة إصدارات </a:t>
            </a:r>
            <a:r>
              <a:rPr lang="ar-SA" sz="7200" dirty="0" err="1" smtClean="0">
                <a:solidFill>
                  <a:schemeClr val="tx2">
                    <a:lumMod val="75000"/>
                  </a:schemeClr>
                </a:solidFill>
                <a:cs typeface="DecoType Naskh Variants" pitchFamily="2" charset="-78"/>
              </a:rPr>
              <a:t>الآيزو</a:t>
            </a:r>
            <a:r>
              <a:rPr lang="ar-SA" sz="7200" dirty="0" smtClean="0">
                <a:solidFill>
                  <a:schemeClr val="tx2">
                    <a:lumMod val="75000"/>
                  </a:schemeClr>
                </a:solidFill>
                <a:cs typeface="DecoType Naskh Variants" pitchFamily="2" charset="-78"/>
              </a:rPr>
              <a:t> الخمسة</a:t>
            </a:r>
            <a:endParaRPr lang="en-US" sz="7200" dirty="0">
              <a:solidFill>
                <a:schemeClr val="tx2">
                  <a:lumMod val="75000"/>
                </a:schemeClr>
              </a:solidFill>
              <a:cs typeface="DecoType Naskh Variants" pitchFamily="2" charset="-78"/>
            </a:endParaRPr>
          </a:p>
        </p:txBody>
      </p:sp>
      <p:sp>
        <p:nvSpPr>
          <p:cNvPr id="3081" name="Text Box 9"/>
          <p:cNvSpPr txBox="1">
            <a:spLocks noChangeArrowheads="1"/>
          </p:cNvSpPr>
          <p:nvPr/>
        </p:nvSpPr>
        <p:spPr bwMode="auto">
          <a:xfrm>
            <a:off x="5978137" y="2781300"/>
            <a:ext cx="2962670" cy="830997"/>
          </a:xfrm>
          <a:prstGeom prst="rect">
            <a:avLst/>
          </a:prstGeom>
          <a:noFill/>
          <a:ln w="9525">
            <a:noFill/>
            <a:miter lim="800000"/>
            <a:headEnd/>
            <a:tailEnd/>
          </a:ln>
          <a:effectLst/>
        </p:spPr>
        <p:txBody>
          <a:bodyPr wrap="none">
            <a:spAutoFit/>
          </a:bodyPr>
          <a:lstStyle/>
          <a:p>
            <a:pPr>
              <a:defRPr/>
            </a:pPr>
            <a:r>
              <a:rPr lang="ar-SA" sz="4800" u="sng" dirty="0" smtClean="0">
                <a:solidFill>
                  <a:srgbClr val="8E0000"/>
                </a:solidFill>
                <a:cs typeface="DecoType Naskh Variants" pitchFamily="2" charset="-78"/>
              </a:rPr>
              <a:t> إصدار </a:t>
            </a:r>
            <a:r>
              <a:rPr lang="en-US" sz="4800" u="sng" dirty="0" smtClean="0">
                <a:solidFill>
                  <a:srgbClr val="8E0000"/>
                </a:solidFill>
                <a:cs typeface="DecoType Naskh Variants" pitchFamily="2" charset="-78"/>
              </a:rPr>
              <a:t> 1987</a:t>
            </a:r>
            <a:endParaRPr lang="en-US" sz="4800" b="1" u="sng" dirty="0">
              <a:solidFill>
                <a:srgbClr val="8E0000"/>
              </a:solidFill>
              <a:effectLst>
                <a:outerShdw blurRad="38100" dist="38100" dir="2700000" algn="tl">
                  <a:srgbClr val="C0C0C0"/>
                </a:outerShdw>
              </a:effectLst>
              <a:latin typeface="Arial" charset="0"/>
              <a:cs typeface="Arial" charset="0"/>
            </a:endParaRPr>
          </a:p>
        </p:txBody>
      </p:sp>
      <p:sp>
        <p:nvSpPr>
          <p:cNvPr id="4102" name="Text Box 11"/>
          <p:cNvSpPr txBox="1">
            <a:spLocks noChangeArrowheads="1"/>
          </p:cNvSpPr>
          <p:nvPr/>
        </p:nvSpPr>
        <p:spPr bwMode="auto">
          <a:xfrm>
            <a:off x="1367257" y="2590800"/>
            <a:ext cx="3863558" cy="1015663"/>
          </a:xfrm>
          <a:prstGeom prst="rect">
            <a:avLst/>
          </a:prstGeom>
          <a:noFill/>
          <a:ln w="9525">
            <a:noFill/>
            <a:miter lim="800000"/>
            <a:headEnd/>
            <a:tailEnd/>
          </a:ln>
        </p:spPr>
        <p:txBody>
          <a:bodyPr wrap="none">
            <a:spAutoFit/>
          </a:bodyPr>
          <a:lstStyle/>
          <a:p>
            <a:r>
              <a:rPr lang="en-US" sz="6000" dirty="0">
                <a:solidFill>
                  <a:srgbClr val="17375E"/>
                </a:solidFill>
                <a:latin typeface="Gabriola" pitchFamily="82" charset="0"/>
              </a:rPr>
              <a:t>ISO 9000 : 1987</a:t>
            </a:r>
          </a:p>
        </p:txBody>
      </p:sp>
      <p:sp>
        <p:nvSpPr>
          <p:cNvPr id="4103" name="Text Box 13"/>
          <p:cNvSpPr txBox="1">
            <a:spLocks noChangeArrowheads="1"/>
          </p:cNvSpPr>
          <p:nvPr/>
        </p:nvSpPr>
        <p:spPr bwMode="auto">
          <a:xfrm>
            <a:off x="1497100" y="3598862"/>
            <a:ext cx="3733714" cy="1015663"/>
          </a:xfrm>
          <a:prstGeom prst="rect">
            <a:avLst/>
          </a:prstGeom>
          <a:noFill/>
          <a:ln w="9525">
            <a:noFill/>
            <a:miter lim="800000"/>
            <a:headEnd/>
            <a:tailEnd/>
          </a:ln>
        </p:spPr>
        <p:txBody>
          <a:bodyPr wrap="none">
            <a:spAutoFit/>
          </a:bodyPr>
          <a:lstStyle/>
          <a:p>
            <a:r>
              <a:rPr lang="en-US" sz="6000" dirty="0">
                <a:solidFill>
                  <a:srgbClr val="17375E"/>
                </a:solidFill>
                <a:latin typeface="Gabriola" pitchFamily="82" charset="0"/>
              </a:rPr>
              <a:t>ISO 9001 : 1987</a:t>
            </a:r>
          </a:p>
        </p:txBody>
      </p:sp>
      <p:sp>
        <p:nvSpPr>
          <p:cNvPr id="4104" name="Text Box 14"/>
          <p:cNvSpPr txBox="1">
            <a:spLocks noChangeArrowheads="1"/>
          </p:cNvSpPr>
          <p:nvPr/>
        </p:nvSpPr>
        <p:spPr bwMode="auto">
          <a:xfrm>
            <a:off x="1420156" y="4462462"/>
            <a:ext cx="3810659" cy="1015663"/>
          </a:xfrm>
          <a:prstGeom prst="rect">
            <a:avLst/>
          </a:prstGeom>
          <a:noFill/>
          <a:ln w="9525">
            <a:noFill/>
            <a:miter lim="800000"/>
            <a:headEnd/>
            <a:tailEnd/>
          </a:ln>
        </p:spPr>
        <p:txBody>
          <a:bodyPr wrap="none">
            <a:spAutoFit/>
          </a:bodyPr>
          <a:lstStyle/>
          <a:p>
            <a:r>
              <a:rPr lang="en-US" sz="6000" dirty="0">
                <a:solidFill>
                  <a:srgbClr val="17375E"/>
                </a:solidFill>
                <a:latin typeface="Gabriola" pitchFamily="82" charset="0"/>
              </a:rPr>
              <a:t>ISO 9002 : 1987</a:t>
            </a:r>
          </a:p>
        </p:txBody>
      </p:sp>
      <p:sp>
        <p:nvSpPr>
          <p:cNvPr id="4105" name="Text Box 15"/>
          <p:cNvSpPr txBox="1">
            <a:spLocks noChangeArrowheads="1"/>
          </p:cNvSpPr>
          <p:nvPr/>
        </p:nvSpPr>
        <p:spPr bwMode="auto">
          <a:xfrm>
            <a:off x="1345528" y="5399087"/>
            <a:ext cx="3812261" cy="1015663"/>
          </a:xfrm>
          <a:prstGeom prst="rect">
            <a:avLst/>
          </a:prstGeom>
          <a:noFill/>
          <a:ln w="9525">
            <a:noFill/>
            <a:miter lim="800000"/>
            <a:headEnd/>
            <a:tailEnd/>
          </a:ln>
        </p:spPr>
        <p:txBody>
          <a:bodyPr wrap="none">
            <a:spAutoFit/>
          </a:bodyPr>
          <a:lstStyle/>
          <a:p>
            <a:r>
              <a:rPr lang="en-US" sz="6000" dirty="0">
                <a:solidFill>
                  <a:srgbClr val="17375E"/>
                </a:solidFill>
                <a:latin typeface="Gabriola" pitchFamily="82" charset="0"/>
              </a:rPr>
              <a:t>ISO 9003 : 1987</a:t>
            </a:r>
          </a:p>
        </p:txBody>
      </p:sp>
      <p:sp>
        <p:nvSpPr>
          <p:cNvPr id="15" name="مربع نص 14"/>
          <p:cNvSpPr txBox="1"/>
          <p:nvPr/>
        </p:nvSpPr>
        <p:spPr>
          <a:xfrm>
            <a:off x="5692414" y="6273249"/>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4"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562600"/>
            <a:ext cx="1295400" cy="1295400"/>
          </a:xfrm>
          <a:prstGeom prst="rect">
            <a:avLst/>
          </a:prstGeom>
          <a:noFill/>
        </p:spPr>
      </p:pic>
    </p:spTree>
    <p:extLst>
      <p:ext uri="{BB962C8B-B14F-4D97-AF65-F5344CB8AC3E}">
        <p14:creationId xmlns:p14="http://schemas.microsoft.com/office/powerpoint/2010/main" val="1195456693"/>
      </p:ext>
    </p:extLst>
  </p:cSld>
  <p:clrMapOvr>
    <a:masterClrMapping/>
  </p:clrMapOvr>
  <p:transition advClick="0"/>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5123" name="Text Box 8"/>
          <p:cNvSpPr txBox="1">
            <a:spLocks noChangeArrowheads="1"/>
          </p:cNvSpPr>
          <p:nvPr/>
        </p:nvSpPr>
        <p:spPr bwMode="auto">
          <a:xfrm>
            <a:off x="2144713" y="1478340"/>
            <a:ext cx="4241866" cy="1569660"/>
          </a:xfrm>
          <a:prstGeom prst="rect">
            <a:avLst/>
          </a:prstGeom>
          <a:noFill/>
          <a:ln w="9525">
            <a:noFill/>
            <a:miter lim="800000"/>
            <a:headEnd/>
            <a:tailEnd/>
          </a:ln>
        </p:spPr>
        <p:txBody>
          <a:bodyPr wrap="none">
            <a:spAutoFit/>
          </a:bodyPr>
          <a:lstStyle/>
          <a:p>
            <a:pPr algn="ctr"/>
            <a:r>
              <a:rPr lang="ar-SA" sz="4800" dirty="0" smtClean="0">
                <a:solidFill>
                  <a:schemeClr val="tx2">
                    <a:lumMod val="75000"/>
                  </a:schemeClr>
                </a:solidFill>
                <a:cs typeface="DecoType Naskh Variants" pitchFamily="2" charset="-78"/>
              </a:rPr>
              <a:t>الآيزو بحسب إصداره</a:t>
            </a:r>
          </a:p>
          <a:p>
            <a:pPr algn="ctr"/>
            <a:r>
              <a:rPr lang="ar-SA" sz="4800" dirty="0" smtClean="0">
                <a:solidFill>
                  <a:schemeClr val="tx2">
                    <a:lumMod val="75000"/>
                  </a:schemeClr>
                </a:solidFill>
                <a:cs typeface="DecoType Naskh Variants" pitchFamily="2" charset="-78"/>
              </a:rPr>
              <a:t> يتضمن نموذج ضمان الجودة </a:t>
            </a:r>
            <a:endParaRPr lang="en-US" sz="4800" dirty="0" smtClean="0">
              <a:solidFill>
                <a:schemeClr val="tx2">
                  <a:lumMod val="75000"/>
                </a:schemeClr>
              </a:solidFill>
              <a:cs typeface="DecoType Naskh Variants" pitchFamily="2" charset="-78"/>
            </a:endParaRPr>
          </a:p>
        </p:txBody>
      </p:sp>
      <p:sp>
        <p:nvSpPr>
          <p:cNvPr id="5124" name="Text Box 9"/>
          <p:cNvSpPr txBox="1">
            <a:spLocks noChangeArrowheads="1"/>
          </p:cNvSpPr>
          <p:nvPr/>
        </p:nvSpPr>
        <p:spPr bwMode="auto">
          <a:xfrm>
            <a:off x="3571868" y="3143248"/>
            <a:ext cx="5085046" cy="1200329"/>
          </a:xfrm>
          <a:prstGeom prst="rect">
            <a:avLst/>
          </a:prstGeom>
          <a:noFill/>
          <a:ln w="9525">
            <a:noFill/>
            <a:miter lim="800000"/>
            <a:headEnd/>
            <a:tailEnd/>
          </a:ln>
        </p:spPr>
        <p:txBody>
          <a:bodyPr wrap="none">
            <a:spAutoFit/>
          </a:bodyPr>
          <a:lstStyle/>
          <a:p>
            <a:pPr algn="ctr"/>
            <a:r>
              <a:rPr lang="ar-SA" sz="2800" dirty="0">
                <a:solidFill>
                  <a:schemeClr val="tx2">
                    <a:lumMod val="75000"/>
                  </a:schemeClr>
                </a:solidFill>
                <a:cs typeface="DecoType Naskh Variants" pitchFamily="2" charset="-78"/>
              </a:rPr>
              <a:t>في التصميم والتطوير والإنتاج والتركيب، والخدمة </a:t>
            </a:r>
          </a:p>
          <a:p>
            <a:pPr algn="ctr"/>
            <a:r>
              <a:rPr lang="en-US" sz="4400" dirty="0">
                <a:solidFill>
                  <a:srgbClr val="17375E"/>
                </a:solidFill>
                <a:latin typeface="Gabriola" pitchFamily="82" charset="0"/>
              </a:rPr>
              <a:t>ISO 9001:1987</a:t>
            </a:r>
          </a:p>
        </p:txBody>
      </p:sp>
      <p:sp>
        <p:nvSpPr>
          <p:cNvPr id="5125" name="Text Box 10"/>
          <p:cNvSpPr txBox="1">
            <a:spLocks noChangeArrowheads="1"/>
          </p:cNvSpPr>
          <p:nvPr/>
        </p:nvSpPr>
        <p:spPr bwMode="auto">
          <a:xfrm>
            <a:off x="250825" y="4316413"/>
            <a:ext cx="4047903" cy="1200329"/>
          </a:xfrm>
          <a:prstGeom prst="rect">
            <a:avLst/>
          </a:prstGeom>
          <a:noFill/>
          <a:ln w="9525">
            <a:noFill/>
            <a:miter lim="800000"/>
            <a:headEnd/>
            <a:tailEnd/>
          </a:ln>
        </p:spPr>
        <p:txBody>
          <a:bodyPr wrap="none">
            <a:spAutoFit/>
          </a:bodyPr>
          <a:lstStyle/>
          <a:p>
            <a:pPr algn="ctr"/>
            <a:r>
              <a:rPr lang="ar-SA" sz="2800" dirty="0">
                <a:solidFill>
                  <a:schemeClr val="tx2">
                    <a:lumMod val="75000"/>
                  </a:schemeClr>
                </a:solidFill>
                <a:cs typeface="DecoType Naskh Variants" pitchFamily="2" charset="-78"/>
              </a:rPr>
              <a:t>في الإنتاج والتركيب، وتقديم الخدمات</a:t>
            </a:r>
          </a:p>
          <a:p>
            <a:pPr algn="ctr"/>
            <a:r>
              <a:rPr lang="ar-SA" sz="4400" dirty="0">
                <a:solidFill>
                  <a:srgbClr val="17375E"/>
                </a:solidFill>
                <a:latin typeface="Gabriola" pitchFamily="82" charset="0"/>
              </a:rPr>
              <a:t> </a:t>
            </a:r>
            <a:r>
              <a:rPr lang="en-US" sz="4400" dirty="0">
                <a:solidFill>
                  <a:srgbClr val="17375E"/>
                </a:solidFill>
                <a:latin typeface="Gabriola" pitchFamily="82" charset="0"/>
              </a:rPr>
              <a:t>ISO 9002:1987</a:t>
            </a:r>
          </a:p>
        </p:txBody>
      </p:sp>
      <p:sp>
        <p:nvSpPr>
          <p:cNvPr id="5126" name="Text Box 11"/>
          <p:cNvSpPr txBox="1">
            <a:spLocks noChangeArrowheads="1"/>
          </p:cNvSpPr>
          <p:nvPr/>
        </p:nvSpPr>
        <p:spPr bwMode="auto">
          <a:xfrm>
            <a:off x="2571736" y="5429264"/>
            <a:ext cx="4448175" cy="1200329"/>
          </a:xfrm>
          <a:prstGeom prst="rect">
            <a:avLst/>
          </a:prstGeom>
          <a:noFill/>
          <a:ln w="9525">
            <a:noFill/>
            <a:miter lim="800000"/>
            <a:headEnd/>
            <a:tailEnd/>
          </a:ln>
        </p:spPr>
        <p:txBody>
          <a:bodyPr>
            <a:spAutoFit/>
          </a:bodyPr>
          <a:lstStyle/>
          <a:p>
            <a:pPr algn="ctr">
              <a:spcBef>
                <a:spcPct val="50000"/>
              </a:spcBef>
            </a:pPr>
            <a:r>
              <a:rPr lang="ar-SA" sz="2800" dirty="0">
                <a:solidFill>
                  <a:schemeClr val="tx2">
                    <a:lumMod val="75000"/>
                  </a:schemeClr>
                </a:solidFill>
                <a:cs typeface="DecoType Naskh Variants" pitchFamily="2" charset="-78"/>
              </a:rPr>
              <a:t>في التفتيش النهائي والاختبار </a:t>
            </a:r>
          </a:p>
          <a:p>
            <a:pPr algn="ctr"/>
            <a:r>
              <a:rPr lang="en-US" sz="4400" dirty="0">
                <a:solidFill>
                  <a:srgbClr val="17375E"/>
                </a:solidFill>
                <a:latin typeface="Gabriola" pitchFamily="82" charset="0"/>
              </a:rPr>
              <a:t>ISO 9003:1987</a:t>
            </a:r>
          </a:p>
        </p:txBody>
      </p:sp>
      <p:sp>
        <p:nvSpPr>
          <p:cNvPr id="13" name="مربع نص 12"/>
          <p:cNvSpPr txBox="1"/>
          <p:nvPr/>
        </p:nvSpPr>
        <p:spPr>
          <a:xfrm>
            <a:off x="5692414" y="6273249"/>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562600"/>
            <a:ext cx="1295400" cy="1295400"/>
          </a:xfrm>
          <a:prstGeom prst="rect">
            <a:avLst/>
          </a:prstGeom>
          <a:noFill/>
        </p:spPr>
      </p:pic>
      <p:grpSp>
        <p:nvGrpSpPr>
          <p:cNvPr id="15" name="Group 7"/>
          <p:cNvGrpSpPr>
            <a:grpSpLocks/>
          </p:cNvGrpSpPr>
          <p:nvPr/>
        </p:nvGrpSpPr>
        <p:grpSpPr bwMode="auto">
          <a:xfrm>
            <a:off x="5486400" y="212725"/>
            <a:ext cx="3492499" cy="1539875"/>
            <a:chOff x="3606" y="663"/>
            <a:chExt cx="2059" cy="970"/>
          </a:xfrm>
        </p:grpSpPr>
        <p:pic>
          <p:nvPicPr>
            <p:cNvPr id="16"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7"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8"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562852319"/>
      </p:ext>
    </p:extLst>
  </p:cSld>
  <p:clrMapOvr>
    <a:masterClrMapping/>
  </p:clrMapOvr>
  <p:transition advClick="0"/>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7175" name="Text Box 7"/>
          <p:cNvSpPr txBox="1">
            <a:spLocks noChangeArrowheads="1"/>
          </p:cNvSpPr>
          <p:nvPr/>
        </p:nvSpPr>
        <p:spPr bwMode="auto">
          <a:xfrm>
            <a:off x="5294235" y="1484313"/>
            <a:ext cx="3094117" cy="830997"/>
          </a:xfrm>
          <a:prstGeom prst="rect">
            <a:avLst/>
          </a:prstGeom>
          <a:noFill/>
          <a:ln w="9525" algn="ctr">
            <a:noFill/>
            <a:miter lim="800000"/>
            <a:headEnd/>
            <a:tailEnd/>
          </a:ln>
          <a:effectLst/>
        </p:spPr>
        <p:txBody>
          <a:bodyPr wrap="none">
            <a:spAutoFit/>
          </a:bodyPr>
          <a:lstStyle/>
          <a:p>
            <a:pPr>
              <a:defRPr/>
            </a:pPr>
            <a:r>
              <a:rPr lang="ar-SA" sz="4800" u="sng" dirty="0" smtClean="0">
                <a:solidFill>
                  <a:srgbClr val="8E0000"/>
                </a:solidFill>
                <a:cs typeface="DecoType Naskh Variants" pitchFamily="2" charset="-78"/>
              </a:rPr>
              <a:t>الإصدار </a:t>
            </a:r>
            <a:r>
              <a:rPr lang="en-US" sz="4800" u="sng" dirty="0">
                <a:solidFill>
                  <a:srgbClr val="8E0000"/>
                </a:solidFill>
                <a:cs typeface="DecoType Naskh Variants" pitchFamily="2" charset="-78"/>
              </a:rPr>
              <a:t>1994</a:t>
            </a:r>
          </a:p>
        </p:txBody>
      </p:sp>
      <p:sp>
        <p:nvSpPr>
          <p:cNvPr id="6149" name="Text Box 8"/>
          <p:cNvSpPr txBox="1">
            <a:spLocks noChangeArrowheads="1"/>
          </p:cNvSpPr>
          <p:nvPr/>
        </p:nvSpPr>
        <p:spPr bwMode="auto">
          <a:xfrm>
            <a:off x="414207" y="2060575"/>
            <a:ext cx="4084773" cy="1015663"/>
          </a:xfrm>
          <a:prstGeom prst="rect">
            <a:avLst/>
          </a:prstGeom>
          <a:noFill/>
          <a:ln w="9525" algn="ctr">
            <a:noFill/>
            <a:miter lim="800000"/>
            <a:headEnd/>
            <a:tailEnd/>
          </a:ln>
        </p:spPr>
        <p:txBody>
          <a:bodyPr wrap="none">
            <a:spAutoFit/>
          </a:bodyPr>
          <a:lstStyle/>
          <a:p>
            <a:r>
              <a:rPr lang="en-US" sz="6000" dirty="0">
                <a:solidFill>
                  <a:schemeClr val="tx2">
                    <a:lumMod val="75000"/>
                  </a:schemeClr>
                </a:solidFill>
              </a:rPr>
              <a:t> </a:t>
            </a:r>
            <a:r>
              <a:rPr lang="en-US" sz="6000" dirty="0">
                <a:solidFill>
                  <a:srgbClr val="17375E"/>
                </a:solidFill>
                <a:latin typeface="Gabriola" pitchFamily="82" charset="0"/>
              </a:rPr>
              <a:t>9000:1994</a:t>
            </a:r>
            <a:r>
              <a:rPr lang="ar-SA" sz="6000" dirty="0">
                <a:solidFill>
                  <a:schemeClr val="tx2">
                    <a:lumMod val="75000"/>
                  </a:schemeClr>
                </a:solidFill>
              </a:rPr>
              <a:t> </a:t>
            </a:r>
            <a:r>
              <a:rPr lang="en-US" sz="6000" dirty="0">
                <a:solidFill>
                  <a:srgbClr val="17375E"/>
                </a:solidFill>
                <a:latin typeface="Gabriola" pitchFamily="82" charset="0"/>
              </a:rPr>
              <a:t>ISO</a:t>
            </a:r>
            <a:r>
              <a:rPr lang="ar-SA" sz="6000" dirty="0">
                <a:solidFill>
                  <a:schemeClr val="tx2">
                    <a:lumMod val="75000"/>
                  </a:schemeClr>
                </a:solidFill>
              </a:rPr>
              <a:t> </a:t>
            </a:r>
            <a:endParaRPr lang="en-US" sz="6000" dirty="0">
              <a:solidFill>
                <a:schemeClr val="tx2">
                  <a:lumMod val="75000"/>
                </a:schemeClr>
              </a:solidFill>
            </a:endParaRPr>
          </a:p>
        </p:txBody>
      </p:sp>
      <p:sp>
        <p:nvSpPr>
          <p:cNvPr id="6150" name="Text Box 10"/>
          <p:cNvSpPr txBox="1">
            <a:spLocks noChangeArrowheads="1"/>
          </p:cNvSpPr>
          <p:nvPr/>
        </p:nvSpPr>
        <p:spPr bwMode="auto">
          <a:xfrm>
            <a:off x="1643042" y="3143248"/>
            <a:ext cx="6211957" cy="3046988"/>
          </a:xfrm>
          <a:prstGeom prst="rect">
            <a:avLst/>
          </a:prstGeom>
          <a:noFill/>
          <a:ln w="9525">
            <a:noFill/>
            <a:miter lim="800000"/>
            <a:headEnd/>
            <a:tailEnd/>
          </a:ln>
        </p:spPr>
        <p:txBody>
          <a:bodyPr wrap="none">
            <a:spAutoFit/>
          </a:bodyPr>
          <a:lstStyle/>
          <a:p>
            <a:pPr algn="ctr"/>
            <a:r>
              <a:rPr lang="ar-SA" sz="4800" dirty="0">
                <a:solidFill>
                  <a:schemeClr val="tx2">
                    <a:lumMod val="75000"/>
                  </a:schemeClr>
                </a:solidFill>
                <a:cs typeface="DecoType Naskh Variants" pitchFamily="2" charset="-78"/>
              </a:rPr>
              <a:t>أكد على ضمان </a:t>
            </a:r>
            <a:r>
              <a:rPr lang="ar-SA" sz="4800" dirty="0" smtClean="0">
                <a:solidFill>
                  <a:schemeClr val="tx2">
                    <a:lumMod val="75000"/>
                  </a:schemeClr>
                </a:solidFill>
                <a:cs typeface="DecoType Naskh Variants" pitchFamily="2" charset="-78"/>
              </a:rPr>
              <a:t>الجودة</a:t>
            </a:r>
            <a:endParaRPr lang="ar-SA" sz="4800" dirty="0">
              <a:solidFill>
                <a:schemeClr val="tx2">
                  <a:lumMod val="75000"/>
                </a:schemeClr>
              </a:solidFill>
              <a:cs typeface="DecoType Naskh Variants" pitchFamily="2" charset="-78"/>
            </a:endParaRPr>
          </a:p>
          <a:p>
            <a:pPr algn="ctr"/>
            <a:r>
              <a:rPr lang="ar-SA" sz="4800" dirty="0">
                <a:solidFill>
                  <a:schemeClr val="tx2">
                    <a:lumMod val="75000"/>
                  </a:schemeClr>
                </a:solidFill>
                <a:cs typeface="DecoType Naskh Variants" pitchFamily="2" charset="-78"/>
              </a:rPr>
              <a:t>عن طريق اتخاذ إجراءات وقائية</a:t>
            </a:r>
          </a:p>
          <a:p>
            <a:pPr algn="ctr"/>
            <a:r>
              <a:rPr lang="ar-SA" sz="4800" dirty="0">
                <a:solidFill>
                  <a:schemeClr val="tx2">
                    <a:lumMod val="75000"/>
                  </a:schemeClr>
                </a:solidFill>
                <a:cs typeface="DecoType Naskh Variants" pitchFamily="2" charset="-78"/>
              </a:rPr>
              <a:t> بدلا من مجرد فحص المخرجات النهائية</a:t>
            </a:r>
          </a:p>
          <a:p>
            <a:pPr algn="ctr"/>
            <a:r>
              <a:rPr lang="ar-SA" sz="4800" dirty="0">
                <a:solidFill>
                  <a:schemeClr val="tx2">
                    <a:lumMod val="75000"/>
                  </a:schemeClr>
                </a:solidFill>
                <a:cs typeface="DecoType Naskh Variants" pitchFamily="2" charset="-78"/>
              </a:rPr>
              <a:t> للمؤسسة</a:t>
            </a:r>
            <a:endParaRPr lang="en-US" sz="4800" dirty="0">
              <a:solidFill>
                <a:schemeClr val="tx2">
                  <a:lumMod val="75000"/>
                </a:schemeClr>
              </a:solidFill>
              <a:cs typeface="DecoType Naskh Variants" pitchFamily="2" charset="-78"/>
            </a:endParaRPr>
          </a:p>
        </p:txBody>
      </p:sp>
      <p:sp>
        <p:nvSpPr>
          <p:cNvPr id="12" name="مربع نص 11"/>
          <p:cNvSpPr txBox="1"/>
          <p:nvPr/>
        </p:nvSpPr>
        <p:spPr>
          <a:xfrm>
            <a:off x="5692414" y="6273249"/>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1"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14" name="Group 7"/>
          <p:cNvGrpSpPr>
            <a:grpSpLocks/>
          </p:cNvGrpSpPr>
          <p:nvPr/>
        </p:nvGrpSpPr>
        <p:grpSpPr bwMode="auto">
          <a:xfrm>
            <a:off x="5486400" y="212725"/>
            <a:ext cx="3492499" cy="1539875"/>
            <a:chOff x="3606" y="663"/>
            <a:chExt cx="2059" cy="970"/>
          </a:xfrm>
        </p:grpSpPr>
        <p:pic>
          <p:nvPicPr>
            <p:cNvPr id="15"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6"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7"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222344927"/>
      </p:ext>
    </p:extLst>
  </p:cSld>
  <p:clrMapOvr>
    <a:masterClrMapping/>
  </p:clrMapOvr>
  <p:transition advClick="0"/>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2295" name="Text Box 7"/>
          <p:cNvSpPr txBox="1">
            <a:spLocks noChangeArrowheads="1"/>
          </p:cNvSpPr>
          <p:nvPr/>
        </p:nvSpPr>
        <p:spPr bwMode="auto">
          <a:xfrm>
            <a:off x="5611162" y="1500174"/>
            <a:ext cx="3094117" cy="830997"/>
          </a:xfrm>
          <a:prstGeom prst="rect">
            <a:avLst/>
          </a:prstGeom>
          <a:noFill/>
          <a:ln w="9525" algn="ctr">
            <a:noFill/>
            <a:miter lim="800000"/>
            <a:headEnd/>
            <a:tailEnd/>
          </a:ln>
          <a:effectLst/>
        </p:spPr>
        <p:txBody>
          <a:bodyPr wrap="none">
            <a:spAutoFit/>
          </a:bodyPr>
          <a:lstStyle/>
          <a:p>
            <a:pPr>
              <a:defRPr/>
            </a:pPr>
            <a:r>
              <a:rPr lang="ar-SA" sz="4800" u="sng" dirty="0" smtClean="0">
                <a:solidFill>
                  <a:srgbClr val="8E0000"/>
                </a:solidFill>
                <a:cs typeface="DecoType Naskh Variants" pitchFamily="2" charset="-78"/>
              </a:rPr>
              <a:t>الإصدار </a:t>
            </a:r>
            <a:r>
              <a:rPr lang="en-US" sz="4800" u="sng" dirty="0" smtClean="0">
                <a:solidFill>
                  <a:srgbClr val="8E0000"/>
                </a:solidFill>
                <a:cs typeface="DecoType Naskh Variants" pitchFamily="2" charset="-78"/>
              </a:rPr>
              <a:t>2000</a:t>
            </a:r>
            <a:endParaRPr lang="en-US" sz="4800" u="sng" dirty="0">
              <a:solidFill>
                <a:srgbClr val="8E0000"/>
              </a:solidFill>
              <a:cs typeface="DecoType Naskh Variants" pitchFamily="2" charset="-78"/>
            </a:endParaRPr>
          </a:p>
        </p:txBody>
      </p:sp>
      <p:sp>
        <p:nvSpPr>
          <p:cNvPr id="7173" name="Text Box 8"/>
          <p:cNvSpPr txBox="1">
            <a:spLocks noChangeArrowheads="1"/>
          </p:cNvSpPr>
          <p:nvPr/>
        </p:nvSpPr>
        <p:spPr bwMode="auto">
          <a:xfrm>
            <a:off x="819939" y="1066800"/>
            <a:ext cx="3610284" cy="923330"/>
          </a:xfrm>
          <a:prstGeom prst="rect">
            <a:avLst/>
          </a:prstGeom>
          <a:noFill/>
          <a:ln w="9525" algn="ctr">
            <a:noFill/>
            <a:miter lim="800000"/>
            <a:headEnd/>
            <a:tailEnd/>
          </a:ln>
        </p:spPr>
        <p:txBody>
          <a:bodyPr wrap="none">
            <a:spAutoFit/>
          </a:bodyPr>
          <a:lstStyle/>
          <a:p>
            <a:r>
              <a:rPr lang="en-US" sz="5400" u="sng" dirty="0" smtClean="0">
                <a:solidFill>
                  <a:srgbClr val="17375E"/>
                </a:solidFill>
                <a:latin typeface="Gabriola" pitchFamily="82" charset="0"/>
              </a:rPr>
              <a:t>9001 : 2000</a:t>
            </a:r>
            <a:r>
              <a:rPr lang="ar-SA" sz="5400" u="sng" dirty="0" smtClean="0">
                <a:solidFill>
                  <a:srgbClr val="17375E"/>
                </a:solidFill>
                <a:latin typeface="Gabriola" pitchFamily="82" charset="0"/>
              </a:rPr>
              <a:t> </a:t>
            </a:r>
            <a:r>
              <a:rPr lang="en-US" sz="5400" u="sng" dirty="0">
                <a:solidFill>
                  <a:srgbClr val="17375E"/>
                </a:solidFill>
                <a:latin typeface="Gabriola" pitchFamily="82" charset="0"/>
              </a:rPr>
              <a:t>ISO</a:t>
            </a:r>
            <a:r>
              <a:rPr lang="ar-SA" sz="4400" u="sng" dirty="0">
                <a:solidFill>
                  <a:schemeClr val="tx2">
                    <a:lumMod val="75000"/>
                  </a:schemeClr>
                </a:solidFill>
                <a:cs typeface="DecoType Naskh Variants" pitchFamily="2" charset="-78"/>
              </a:rPr>
              <a:t> </a:t>
            </a:r>
            <a:endParaRPr lang="en-US" sz="4400" u="sng" dirty="0">
              <a:solidFill>
                <a:schemeClr val="tx2">
                  <a:lumMod val="75000"/>
                </a:schemeClr>
              </a:solidFill>
              <a:cs typeface="DecoType Naskh Variants" pitchFamily="2" charset="-78"/>
            </a:endParaRPr>
          </a:p>
        </p:txBody>
      </p:sp>
      <p:sp>
        <p:nvSpPr>
          <p:cNvPr id="7174" name="Text Box 9"/>
          <p:cNvSpPr txBox="1">
            <a:spLocks noChangeArrowheads="1"/>
          </p:cNvSpPr>
          <p:nvPr/>
        </p:nvSpPr>
        <p:spPr bwMode="auto">
          <a:xfrm>
            <a:off x="0" y="2477998"/>
            <a:ext cx="9144000" cy="3108543"/>
          </a:xfrm>
          <a:prstGeom prst="rect">
            <a:avLst/>
          </a:prstGeom>
          <a:noFill/>
          <a:ln w="9525">
            <a:noFill/>
            <a:miter lim="800000"/>
            <a:headEnd/>
            <a:tailEnd/>
          </a:ln>
        </p:spPr>
        <p:txBody>
          <a:bodyPr wrap="square">
            <a:spAutoFit/>
          </a:bodyPr>
          <a:lstStyle/>
          <a:p>
            <a:pPr algn="ctr"/>
            <a:r>
              <a:rPr lang="ar-SA" sz="2800" dirty="0">
                <a:solidFill>
                  <a:schemeClr val="tx2">
                    <a:lumMod val="75000"/>
                  </a:schemeClr>
                </a:solidFill>
                <a:cs typeface="DecoType Naskh Variants" pitchFamily="2" charset="-78"/>
              </a:rPr>
              <a:t>يجمع بين المعايير الثلاثة </a:t>
            </a:r>
            <a:r>
              <a:rPr lang="en-US" sz="2800" dirty="0" smtClean="0">
                <a:solidFill>
                  <a:schemeClr val="tx2">
                    <a:lumMod val="75000"/>
                  </a:schemeClr>
                </a:solidFill>
                <a:cs typeface="DecoType Naskh Variants" pitchFamily="2" charset="-78"/>
              </a:rPr>
              <a:t>9001</a:t>
            </a:r>
            <a:r>
              <a:rPr lang="ar-SA" sz="2800" dirty="0" smtClean="0">
                <a:solidFill>
                  <a:schemeClr val="tx2">
                    <a:lumMod val="75000"/>
                  </a:schemeClr>
                </a:solidFill>
                <a:cs typeface="DecoType Naskh Variants" pitchFamily="2" charset="-78"/>
              </a:rPr>
              <a:t> و </a:t>
            </a:r>
            <a:r>
              <a:rPr lang="en-US" sz="2800" dirty="0" smtClean="0">
                <a:solidFill>
                  <a:schemeClr val="tx2">
                    <a:lumMod val="75000"/>
                  </a:schemeClr>
                </a:solidFill>
                <a:cs typeface="DecoType Naskh Variants" pitchFamily="2" charset="-78"/>
              </a:rPr>
              <a:t>9002</a:t>
            </a:r>
            <a:r>
              <a:rPr lang="ar-SA" sz="2800" dirty="0" smtClean="0">
                <a:solidFill>
                  <a:schemeClr val="tx2">
                    <a:lumMod val="75000"/>
                  </a:schemeClr>
                </a:solidFill>
                <a:cs typeface="DecoType Naskh Variants" pitchFamily="2" charset="-78"/>
              </a:rPr>
              <a:t> </a:t>
            </a:r>
            <a:r>
              <a:rPr lang="ar-SA" sz="2800" dirty="0">
                <a:solidFill>
                  <a:schemeClr val="tx2">
                    <a:lumMod val="75000"/>
                  </a:schemeClr>
                </a:solidFill>
                <a:cs typeface="DecoType Naskh Variants" pitchFamily="2" charset="-78"/>
              </a:rPr>
              <a:t>و </a:t>
            </a:r>
            <a:r>
              <a:rPr lang="en-US" sz="2800" dirty="0">
                <a:solidFill>
                  <a:schemeClr val="tx2">
                    <a:lumMod val="75000"/>
                  </a:schemeClr>
                </a:solidFill>
                <a:cs typeface="DecoType Naskh Variants" pitchFamily="2" charset="-78"/>
              </a:rPr>
              <a:t>9003</a:t>
            </a:r>
            <a:r>
              <a:rPr lang="ar-SA" sz="2800" dirty="0">
                <a:solidFill>
                  <a:schemeClr val="tx2">
                    <a:lumMod val="75000"/>
                  </a:schemeClr>
                </a:solidFill>
                <a:cs typeface="DecoType Naskh Variants" pitchFamily="2" charset="-78"/>
              </a:rPr>
              <a:t> </a:t>
            </a:r>
          </a:p>
          <a:p>
            <a:pPr algn="ctr"/>
            <a:r>
              <a:rPr lang="ar-SA" sz="2800" dirty="0">
                <a:solidFill>
                  <a:schemeClr val="tx2">
                    <a:lumMod val="75000"/>
                  </a:schemeClr>
                </a:solidFill>
                <a:cs typeface="DecoType Naskh Variants" pitchFamily="2" charset="-78"/>
              </a:rPr>
              <a:t>في وحدة واحدة هي </a:t>
            </a:r>
            <a:r>
              <a:rPr lang="en-US" sz="2800" dirty="0">
                <a:solidFill>
                  <a:schemeClr val="tx2">
                    <a:lumMod val="75000"/>
                  </a:schemeClr>
                </a:solidFill>
                <a:cs typeface="DecoType Naskh Variants" pitchFamily="2" charset="-78"/>
              </a:rPr>
              <a:t>9001</a:t>
            </a:r>
            <a:r>
              <a:rPr lang="ar-SA" sz="2800" dirty="0">
                <a:solidFill>
                  <a:schemeClr val="tx2">
                    <a:lumMod val="75000"/>
                  </a:schemeClr>
                </a:solidFill>
                <a:cs typeface="DecoType Naskh Variants" pitchFamily="2" charset="-78"/>
              </a:rPr>
              <a:t>.</a:t>
            </a:r>
          </a:p>
          <a:p>
            <a:pPr algn="ctr"/>
            <a:r>
              <a:rPr lang="ar-SA" sz="2800" dirty="0">
                <a:solidFill>
                  <a:schemeClr val="tx2">
                    <a:lumMod val="75000"/>
                  </a:schemeClr>
                </a:solidFill>
                <a:cs typeface="DecoType Naskh Variants" pitchFamily="2" charset="-78"/>
              </a:rPr>
              <a:t>الإصدار </a:t>
            </a:r>
            <a:r>
              <a:rPr lang="en-US" sz="2800" dirty="0">
                <a:solidFill>
                  <a:schemeClr val="tx2">
                    <a:lumMod val="75000"/>
                  </a:schemeClr>
                </a:solidFill>
                <a:cs typeface="DecoType Naskh Variants" pitchFamily="2" charset="-78"/>
              </a:rPr>
              <a:t>2000</a:t>
            </a:r>
            <a:r>
              <a:rPr lang="ar-SA" sz="2800" dirty="0">
                <a:solidFill>
                  <a:schemeClr val="tx2">
                    <a:lumMod val="75000"/>
                  </a:schemeClr>
                </a:solidFill>
                <a:cs typeface="DecoType Naskh Variants" pitchFamily="2" charset="-78"/>
              </a:rPr>
              <a:t> يسعى إلى إجراء تغيير جذري في التفكير الواقعي من خلال توضيح مفهوم</a:t>
            </a:r>
          </a:p>
          <a:p>
            <a:pPr algn="ctr"/>
            <a:endParaRPr lang="ar-SA" sz="2400" b="1" dirty="0">
              <a:solidFill>
                <a:schemeClr val="tx2">
                  <a:lumMod val="75000"/>
                </a:schemeClr>
              </a:solidFill>
            </a:endParaRPr>
          </a:p>
          <a:p>
            <a:pPr algn="ctr"/>
            <a:r>
              <a:rPr lang="ar-SA" sz="8800" dirty="0" smtClean="0">
                <a:solidFill>
                  <a:schemeClr val="tx2">
                    <a:lumMod val="75000"/>
                  </a:schemeClr>
                </a:solidFill>
                <a:cs typeface="DecoType Naskh Variants" pitchFamily="2" charset="-78"/>
              </a:rPr>
              <a:t>منهج العملية </a:t>
            </a:r>
            <a:endParaRPr lang="ar-SA" sz="8800" dirty="0">
              <a:solidFill>
                <a:schemeClr val="tx2">
                  <a:lumMod val="75000"/>
                </a:schemeClr>
              </a:solidFill>
              <a:cs typeface="DecoType Naskh Variants" pitchFamily="2" charset="-78"/>
            </a:endParaRPr>
          </a:p>
        </p:txBody>
      </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13" name="Group 7"/>
          <p:cNvGrpSpPr>
            <a:grpSpLocks/>
          </p:cNvGrpSpPr>
          <p:nvPr/>
        </p:nvGrpSpPr>
        <p:grpSpPr bwMode="auto">
          <a:xfrm>
            <a:off x="5486400" y="212725"/>
            <a:ext cx="3492499" cy="1539875"/>
            <a:chOff x="3606" y="663"/>
            <a:chExt cx="2059" cy="970"/>
          </a:xfrm>
        </p:grpSpPr>
        <p:pic>
          <p:nvPicPr>
            <p:cNvPr id="15"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6"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7"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3771337400"/>
      </p:ext>
    </p:extLst>
  </p:cSld>
  <p:clrMapOvr>
    <a:masterClrMapping/>
  </p:clrMapOvr>
  <p:transition advClick="0"/>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7" name="مربع نص 6"/>
          <p:cNvSpPr txBox="1"/>
          <p:nvPr/>
        </p:nvSpPr>
        <p:spPr>
          <a:xfrm>
            <a:off x="0" y="1357298"/>
            <a:ext cx="9144000" cy="1569660"/>
          </a:xfrm>
          <a:prstGeom prst="rect">
            <a:avLst/>
          </a:prstGeom>
          <a:noFill/>
        </p:spPr>
        <p:txBody>
          <a:bodyPr wrap="square" rtlCol="1">
            <a:spAutoFit/>
          </a:bodyPr>
          <a:lstStyle/>
          <a:p>
            <a:pPr algn="ctr"/>
            <a:r>
              <a:rPr lang="ar-SA" sz="9600" dirty="0" smtClean="0">
                <a:solidFill>
                  <a:schemeClr val="tx2">
                    <a:lumMod val="75000"/>
                  </a:schemeClr>
                </a:solidFill>
                <a:cs typeface="DecoType Naskh Variants" pitchFamily="2" charset="-78"/>
              </a:rPr>
              <a:t>العملية</a:t>
            </a:r>
            <a:endParaRPr lang="ar-SA" sz="7200" dirty="0" smtClean="0">
              <a:solidFill>
                <a:schemeClr val="tx2">
                  <a:lumMod val="75000"/>
                </a:schemeClr>
              </a:solidFill>
              <a:cs typeface="DecoType Naskh Variants" pitchFamily="2" charset="-78"/>
            </a:endParaRPr>
          </a:p>
        </p:txBody>
      </p:sp>
      <p:sp>
        <p:nvSpPr>
          <p:cNvPr id="8" name="مربع نص 7"/>
          <p:cNvSpPr txBox="1"/>
          <p:nvPr/>
        </p:nvSpPr>
        <p:spPr>
          <a:xfrm>
            <a:off x="596580" y="2643182"/>
            <a:ext cx="8409673" cy="1754326"/>
          </a:xfrm>
          <a:prstGeom prst="rect">
            <a:avLst/>
          </a:prstGeom>
          <a:noFill/>
        </p:spPr>
        <p:txBody>
          <a:bodyPr wrap="none" rtlCol="1">
            <a:spAutoFit/>
          </a:bodyPr>
          <a:lstStyle/>
          <a:p>
            <a:r>
              <a:rPr lang="ar-SA" sz="3600" dirty="0" smtClean="0">
                <a:solidFill>
                  <a:schemeClr val="tx2">
                    <a:lumMod val="75000"/>
                  </a:schemeClr>
                </a:solidFill>
                <a:cs typeface="DecoType Naskh Variants" pitchFamily="2" charset="-78"/>
              </a:rPr>
              <a:t>العملية هي مجموعة من الأنشطة التي تستخدم موارد وتكون إدارة هذه</a:t>
            </a:r>
          </a:p>
          <a:p>
            <a:r>
              <a:rPr lang="ar-SA" sz="3600" dirty="0" smtClean="0">
                <a:solidFill>
                  <a:schemeClr val="tx2">
                    <a:lumMod val="75000"/>
                  </a:schemeClr>
                </a:solidFill>
                <a:cs typeface="DecoType Naskh Variants" pitchFamily="2" charset="-78"/>
              </a:rPr>
              <a:t> الأنشطة بأسلوب يسمح تحويل  </a:t>
            </a:r>
            <a:r>
              <a:rPr lang="ar-SA" sz="3600" dirty="0" err="1" smtClean="0">
                <a:solidFill>
                  <a:schemeClr val="tx2">
                    <a:lumMod val="75000"/>
                  </a:schemeClr>
                </a:solidFill>
                <a:cs typeface="DecoType Naskh Variants" pitchFamily="2" charset="-78"/>
              </a:rPr>
              <a:t>المدخلات</a:t>
            </a:r>
            <a:r>
              <a:rPr lang="ar-SA" sz="3600" dirty="0" smtClean="0">
                <a:solidFill>
                  <a:schemeClr val="tx2">
                    <a:lumMod val="75000"/>
                  </a:schemeClr>
                </a:solidFill>
                <a:cs typeface="DecoType Naskh Variants" pitchFamily="2" charset="-78"/>
              </a:rPr>
              <a:t>  إلى مخرجات.</a:t>
            </a:r>
          </a:p>
          <a:p>
            <a:r>
              <a:rPr lang="ar-SA" sz="3600" dirty="0" smtClean="0">
                <a:solidFill>
                  <a:schemeClr val="tx2">
                    <a:lumMod val="75000"/>
                  </a:schemeClr>
                </a:solidFill>
                <a:cs typeface="DecoType Naskh Variants" pitchFamily="2" charset="-78"/>
              </a:rPr>
              <a:t>ومن الممكن أن يكون مخرج عملية ما مدخلاً لعملية تالية.</a:t>
            </a:r>
          </a:p>
        </p:txBody>
      </p:sp>
      <p:sp>
        <p:nvSpPr>
          <p:cNvPr id="9" name="مربع نص 8"/>
          <p:cNvSpPr txBox="1"/>
          <p:nvPr/>
        </p:nvSpPr>
        <p:spPr>
          <a:xfrm>
            <a:off x="428596" y="4643446"/>
            <a:ext cx="8591735" cy="646331"/>
          </a:xfrm>
          <a:prstGeom prst="rect">
            <a:avLst/>
          </a:prstGeom>
          <a:noFill/>
        </p:spPr>
        <p:txBody>
          <a:bodyPr wrap="square" rtlCol="1">
            <a:spAutoFit/>
          </a:bodyPr>
          <a:lstStyle/>
          <a:p>
            <a:pPr algn="ctr"/>
            <a:r>
              <a:rPr lang="ar-SA" sz="3600" dirty="0" smtClean="0">
                <a:solidFill>
                  <a:schemeClr val="tx2">
                    <a:lumMod val="75000"/>
                  </a:schemeClr>
                </a:solidFill>
                <a:cs typeface="DecoType Naskh Variants" pitchFamily="2" charset="-78"/>
              </a:rPr>
              <a:t>إن ضمان فاعلية أداء المنشآت من خلال تحديد وإدارة  العمليات</a:t>
            </a:r>
          </a:p>
        </p:txBody>
      </p:sp>
      <p:sp>
        <p:nvSpPr>
          <p:cNvPr id="19" name="مربع نص 18"/>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13" name="Group 7"/>
          <p:cNvGrpSpPr>
            <a:grpSpLocks/>
          </p:cNvGrpSpPr>
          <p:nvPr/>
        </p:nvGrpSpPr>
        <p:grpSpPr bwMode="auto">
          <a:xfrm>
            <a:off x="5486400" y="212725"/>
            <a:ext cx="3492499" cy="1539875"/>
            <a:chOff x="3606" y="663"/>
            <a:chExt cx="2059" cy="970"/>
          </a:xfrm>
        </p:grpSpPr>
        <p:pic>
          <p:nvPicPr>
            <p:cNvPr id="14"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5"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20"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1720193279"/>
      </p:ext>
    </p:extLst>
  </p:cSld>
  <p:clrMapOvr>
    <a:masterClrMapping/>
  </p:clrMapOvr>
  <p:transition advClick="0"/>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2299" name="Text Box 11"/>
          <p:cNvSpPr txBox="1">
            <a:spLocks noChangeArrowheads="1"/>
          </p:cNvSpPr>
          <p:nvPr/>
        </p:nvSpPr>
        <p:spPr bwMode="auto">
          <a:xfrm>
            <a:off x="847886" y="5000636"/>
            <a:ext cx="7701146" cy="1015663"/>
          </a:xfrm>
          <a:prstGeom prst="rect">
            <a:avLst/>
          </a:prstGeom>
          <a:noFill/>
          <a:ln w="9525">
            <a:noFill/>
            <a:miter lim="800000"/>
            <a:headEnd/>
            <a:tailEnd/>
          </a:ln>
          <a:effectLst/>
        </p:spPr>
        <p:txBody>
          <a:bodyPr wrap="none">
            <a:spAutoFit/>
          </a:bodyPr>
          <a:lstStyle/>
          <a:p>
            <a:pPr>
              <a:defRPr/>
            </a:pP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تحسين الفعالية للعملية عبر مقاييس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الأداء</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6" name="مربع نص 15"/>
          <p:cNvSpPr txBox="1"/>
          <p:nvPr/>
        </p:nvSpPr>
        <p:spPr>
          <a:xfrm>
            <a:off x="0" y="1357298"/>
            <a:ext cx="9144000" cy="1569660"/>
          </a:xfrm>
          <a:prstGeom prst="rect">
            <a:avLst/>
          </a:prstGeom>
          <a:noFill/>
        </p:spPr>
        <p:txBody>
          <a:bodyPr wrap="square" rtlCol="1">
            <a:spAutoFit/>
          </a:bodyPr>
          <a:lstStyle/>
          <a:p>
            <a:pPr algn="ctr"/>
            <a:r>
              <a:rPr lang="ar-SA" sz="9600" dirty="0" smtClean="0">
                <a:solidFill>
                  <a:schemeClr val="tx2">
                    <a:lumMod val="75000"/>
                  </a:schemeClr>
                </a:solidFill>
                <a:cs typeface="DecoType Naskh Variants" pitchFamily="2" charset="-78"/>
              </a:rPr>
              <a:t>منهج العملية </a:t>
            </a:r>
            <a:endParaRPr lang="ar-SA" sz="9600" dirty="0">
              <a:solidFill>
                <a:schemeClr val="tx2">
                  <a:lumMod val="75000"/>
                </a:schemeClr>
              </a:solidFill>
              <a:cs typeface="DecoType Naskh Variants" pitchFamily="2" charset="-78"/>
            </a:endParaRPr>
          </a:p>
        </p:txBody>
      </p:sp>
      <p:sp>
        <p:nvSpPr>
          <p:cNvPr id="17" name="مربع نص 16"/>
          <p:cNvSpPr txBox="1"/>
          <p:nvPr/>
        </p:nvSpPr>
        <p:spPr>
          <a:xfrm>
            <a:off x="257013" y="3207908"/>
            <a:ext cx="7601135" cy="1754326"/>
          </a:xfrm>
          <a:prstGeom prst="rect">
            <a:avLst/>
          </a:prstGeom>
          <a:noFill/>
        </p:spPr>
        <p:txBody>
          <a:bodyPr wrap="square" rtlCol="1">
            <a:spAutoFit/>
          </a:bodyPr>
          <a:lstStyle/>
          <a:p>
            <a:pPr>
              <a:buFont typeface="Arial" pitchFamily="34" charset="0"/>
              <a:buChar char="•"/>
            </a:pPr>
            <a:r>
              <a:rPr lang="ar-SA" sz="3600" dirty="0" smtClean="0">
                <a:solidFill>
                  <a:schemeClr val="tx2">
                    <a:lumMod val="75000"/>
                  </a:schemeClr>
                </a:solidFill>
                <a:cs typeface="DecoType Naskh Variants" pitchFamily="2" charset="-78"/>
              </a:rPr>
              <a:t>تطبيق نظام من العمليات داخل المنشأة</a:t>
            </a:r>
          </a:p>
          <a:p>
            <a:pPr>
              <a:buFont typeface="Arial" pitchFamily="34" charset="0"/>
              <a:buChar char="•"/>
            </a:pPr>
            <a:r>
              <a:rPr lang="ar-SA" sz="3600" dirty="0" smtClean="0">
                <a:solidFill>
                  <a:schemeClr val="tx2">
                    <a:lumMod val="75000"/>
                  </a:schemeClr>
                </a:solidFill>
                <a:cs typeface="DecoType Naskh Variants" pitchFamily="2" charset="-78"/>
              </a:rPr>
              <a:t>تحديد العمليات والتداخلات بينها</a:t>
            </a:r>
          </a:p>
          <a:p>
            <a:pPr>
              <a:buFont typeface="Arial" pitchFamily="34" charset="0"/>
              <a:buChar char="•"/>
            </a:pPr>
            <a:r>
              <a:rPr lang="ar-SA" sz="3600" dirty="0" smtClean="0">
                <a:solidFill>
                  <a:schemeClr val="tx2">
                    <a:lumMod val="75000"/>
                  </a:schemeClr>
                </a:solidFill>
                <a:cs typeface="DecoType Naskh Variants" pitchFamily="2" charset="-78"/>
              </a:rPr>
              <a:t>إدارة العمليات لتحقيق المنتج المرغوب فيه </a:t>
            </a:r>
          </a:p>
        </p:txBody>
      </p:sp>
      <p:pic>
        <p:nvPicPr>
          <p:cNvPr id="12"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grpSp>
        <p:nvGrpSpPr>
          <p:cNvPr id="13" name="Group 7"/>
          <p:cNvGrpSpPr>
            <a:grpSpLocks/>
          </p:cNvGrpSpPr>
          <p:nvPr/>
        </p:nvGrpSpPr>
        <p:grpSpPr bwMode="auto">
          <a:xfrm>
            <a:off x="5486400" y="212725"/>
            <a:ext cx="3492499" cy="1539875"/>
            <a:chOff x="3606" y="663"/>
            <a:chExt cx="2059" cy="970"/>
          </a:xfrm>
        </p:grpSpPr>
        <p:pic>
          <p:nvPicPr>
            <p:cNvPr id="15"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8"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9"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1728848485"/>
      </p:ext>
    </p:extLst>
  </p:cSld>
  <p:clrMapOvr>
    <a:masterClrMapping/>
  </p:clrMapOvr>
  <p:transition advClick="0"/>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0251" name="Text Box 11"/>
          <p:cNvSpPr txBox="1">
            <a:spLocks noChangeArrowheads="1"/>
          </p:cNvSpPr>
          <p:nvPr/>
        </p:nvSpPr>
        <p:spPr bwMode="auto">
          <a:xfrm>
            <a:off x="2438400" y="3048000"/>
            <a:ext cx="4277132" cy="2585323"/>
          </a:xfrm>
          <a:prstGeom prst="rect">
            <a:avLst/>
          </a:prstGeom>
          <a:noFill/>
          <a:ln w="9525">
            <a:noFill/>
            <a:miter lim="800000"/>
            <a:headEnd/>
            <a:tailEnd/>
          </a:ln>
          <a:effectLst/>
        </p:spPr>
        <p:txBody>
          <a:bodyPr wrap="none">
            <a:spAutoFit/>
          </a:bodyPr>
          <a:lstStyle/>
          <a:p>
            <a:pPr algn="ctr">
              <a:defRPr/>
            </a:pPr>
            <a:r>
              <a:rPr lang="ar-SA" sz="4800" dirty="0" smtClean="0">
                <a:solidFill>
                  <a:schemeClr val="tx2">
                    <a:lumMod val="75000"/>
                  </a:schemeClr>
                </a:solidFill>
                <a:effectLst>
                  <a:outerShdw blurRad="38100" dist="38100" dir="2700000" algn="tl">
                    <a:srgbClr val="C0C0C0"/>
                  </a:outerShdw>
                </a:effectLst>
                <a:latin typeface="Arial" charset="0"/>
                <a:cs typeface="DecoType Naskh Variants" pitchFamily="2" charset="-78"/>
              </a:rPr>
              <a:t>قدمت </a:t>
            </a:r>
            <a:r>
              <a:rPr lang="ar-SA" sz="4800" dirty="0">
                <a:solidFill>
                  <a:schemeClr val="tx2">
                    <a:lumMod val="75000"/>
                  </a:schemeClr>
                </a:solidFill>
                <a:effectLst>
                  <a:outerShdw blurRad="38100" dist="38100" dir="2700000" algn="tl">
                    <a:srgbClr val="C0C0C0"/>
                  </a:outerShdw>
                </a:effectLst>
                <a:latin typeface="Arial" charset="0"/>
                <a:cs typeface="DecoType Naskh Variants" pitchFamily="2" charset="-78"/>
              </a:rPr>
              <a:t>توضيحات </a:t>
            </a:r>
            <a:r>
              <a:rPr lang="ar-SA" sz="4800" dirty="0" smtClean="0">
                <a:solidFill>
                  <a:schemeClr val="tx2">
                    <a:lumMod val="75000"/>
                  </a:schemeClr>
                </a:solidFill>
                <a:effectLst>
                  <a:outerShdw blurRad="38100" dist="38100" dir="2700000" algn="tl">
                    <a:srgbClr val="C0C0C0"/>
                  </a:outerShdw>
                </a:effectLst>
                <a:latin typeface="Arial" charset="0"/>
                <a:cs typeface="DecoType Naskh Variants" pitchFamily="2" charset="-78"/>
              </a:rPr>
              <a:t>لمتطلبات</a:t>
            </a:r>
          </a:p>
          <a:p>
            <a:pPr algn="ctr">
              <a:defRPr/>
            </a:pPr>
            <a:endParaRPr lang="ar-SA" sz="4800" dirty="0">
              <a:solidFill>
                <a:schemeClr val="tx2">
                  <a:lumMod val="75000"/>
                </a:schemeClr>
              </a:solidFill>
              <a:effectLst>
                <a:outerShdw blurRad="38100" dist="38100" dir="2700000" algn="tl">
                  <a:srgbClr val="C0C0C0"/>
                </a:outerShdw>
              </a:effectLst>
              <a:latin typeface="Arial" charset="0"/>
              <a:cs typeface="DecoType Naskh Variants" pitchFamily="2" charset="-78"/>
            </a:endParaRPr>
          </a:p>
          <a:p>
            <a:pPr algn="ctr">
              <a:defRPr/>
            </a:pPr>
            <a:r>
              <a:rPr lang="en-US" sz="6600" u="sng" dirty="0">
                <a:solidFill>
                  <a:srgbClr val="17375E"/>
                </a:solidFill>
                <a:latin typeface="Gabriola" pitchFamily="82" charset="0"/>
              </a:rPr>
              <a:t>ISO 9001 : 2000</a:t>
            </a:r>
          </a:p>
        </p:txBody>
      </p:sp>
      <p:sp>
        <p:nvSpPr>
          <p:cNvPr id="8197" name="Text Box 12"/>
          <p:cNvSpPr txBox="1">
            <a:spLocks noChangeArrowheads="1"/>
          </p:cNvSpPr>
          <p:nvPr/>
        </p:nvSpPr>
        <p:spPr bwMode="auto">
          <a:xfrm>
            <a:off x="533400" y="1447800"/>
            <a:ext cx="4184159" cy="1107996"/>
          </a:xfrm>
          <a:prstGeom prst="rect">
            <a:avLst/>
          </a:prstGeom>
          <a:noFill/>
          <a:ln w="9525" algn="ctr">
            <a:noFill/>
            <a:miter lim="800000"/>
            <a:headEnd/>
            <a:tailEnd/>
          </a:ln>
        </p:spPr>
        <p:txBody>
          <a:bodyPr wrap="none">
            <a:spAutoFit/>
          </a:bodyPr>
          <a:lstStyle/>
          <a:p>
            <a:r>
              <a:rPr lang="en-US" sz="6600" u="sng" dirty="0">
                <a:solidFill>
                  <a:srgbClr val="17375E"/>
                </a:solidFill>
                <a:latin typeface="Gabriola" pitchFamily="82" charset="0"/>
              </a:rPr>
              <a:t>ISO 9001 : 2008</a:t>
            </a:r>
          </a:p>
        </p:txBody>
      </p:sp>
      <p:sp>
        <p:nvSpPr>
          <p:cNvPr id="11" name="مربع نص 10"/>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3" name="Text Box 7"/>
          <p:cNvSpPr txBox="1">
            <a:spLocks noChangeArrowheads="1"/>
          </p:cNvSpPr>
          <p:nvPr/>
        </p:nvSpPr>
        <p:spPr bwMode="auto">
          <a:xfrm>
            <a:off x="5611162" y="1500174"/>
            <a:ext cx="3094117" cy="830997"/>
          </a:xfrm>
          <a:prstGeom prst="rect">
            <a:avLst/>
          </a:prstGeom>
          <a:noFill/>
          <a:ln w="9525" algn="ctr">
            <a:noFill/>
            <a:miter lim="800000"/>
            <a:headEnd/>
            <a:tailEnd/>
          </a:ln>
          <a:effectLst/>
        </p:spPr>
        <p:txBody>
          <a:bodyPr wrap="none">
            <a:spAutoFit/>
          </a:bodyPr>
          <a:lstStyle/>
          <a:p>
            <a:pPr>
              <a:defRPr/>
            </a:pPr>
            <a:r>
              <a:rPr lang="ar-SA" sz="4800" u="sng" dirty="0" smtClean="0">
                <a:solidFill>
                  <a:srgbClr val="8E0000"/>
                </a:solidFill>
                <a:cs typeface="DecoType Naskh Variants" pitchFamily="2" charset="-78"/>
              </a:rPr>
              <a:t>الإصدار </a:t>
            </a:r>
            <a:r>
              <a:rPr lang="en-US" sz="4800" u="sng" dirty="0" smtClean="0">
                <a:solidFill>
                  <a:srgbClr val="8E0000"/>
                </a:solidFill>
                <a:cs typeface="DecoType Naskh Variants" pitchFamily="2" charset="-78"/>
              </a:rPr>
              <a:t>2008</a:t>
            </a:r>
            <a:endParaRPr lang="en-US" sz="4800" u="sng" dirty="0">
              <a:solidFill>
                <a:srgbClr val="8E0000"/>
              </a:solidFill>
              <a:cs typeface="DecoType Naskh Variants" pitchFamily="2" charset="-78"/>
            </a:endParaRPr>
          </a:p>
        </p:txBody>
      </p:sp>
      <p:pic>
        <p:nvPicPr>
          <p:cNvPr id="14"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334000"/>
            <a:ext cx="1524000" cy="1524000"/>
          </a:xfrm>
          <a:prstGeom prst="rect">
            <a:avLst/>
          </a:prstGeom>
          <a:noFill/>
        </p:spPr>
      </p:pic>
      <p:grpSp>
        <p:nvGrpSpPr>
          <p:cNvPr id="15" name="Group 7"/>
          <p:cNvGrpSpPr>
            <a:grpSpLocks/>
          </p:cNvGrpSpPr>
          <p:nvPr/>
        </p:nvGrpSpPr>
        <p:grpSpPr bwMode="auto">
          <a:xfrm>
            <a:off x="5486400" y="212725"/>
            <a:ext cx="3492499" cy="1539875"/>
            <a:chOff x="3606" y="663"/>
            <a:chExt cx="2059" cy="970"/>
          </a:xfrm>
        </p:grpSpPr>
        <p:pic>
          <p:nvPicPr>
            <p:cNvPr id="16"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7"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8"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1307391979"/>
      </p:ext>
    </p:extLst>
  </p:cSld>
  <p:clrMapOvr>
    <a:masterClrMapping/>
  </p:clrMapOvr>
  <p:transition advClick="0"/>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8197" name="Text Box 12"/>
          <p:cNvSpPr txBox="1">
            <a:spLocks noChangeArrowheads="1"/>
          </p:cNvSpPr>
          <p:nvPr/>
        </p:nvSpPr>
        <p:spPr bwMode="auto">
          <a:xfrm>
            <a:off x="2609654" y="2286846"/>
            <a:ext cx="4818948" cy="1323439"/>
          </a:xfrm>
          <a:prstGeom prst="rect">
            <a:avLst/>
          </a:prstGeom>
          <a:noFill/>
          <a:ln w="9525" algn="ctr">
            <a:noFill/>
            <a:miter lim="800000"/>
            <a:headEnd/>
            <a:tailEnd/>
          </a:ln>
        </p:spPr>
        <p:txBody>
          <a:bodyPr wrap="none">
            <a:spAutoFit/>
          </a:bodyPr>
          <a:lstStyle/>
          <a:p>
            <a:r>
              <a:rPr lang="en-US" sz="8000" u="sng" dirty="0">
                <a:solidFill>
                  <a:srgbClr val="17375E"/>
                </a:solidFill>
                <a:latin typeface="Gabriola" pitchFamily="82" charset="0"/>
              </a:rPr>
              <a:t>ISO 9001 : </a:t>
            </a:r>
            <a:r>
              <a:rPr lang="en-US" sz="8000" u="sng" dirty="0" smtClean="0">
                <a:solidFill>
                  <a:srgbClr val="17375E"/>
                </a:solidFill>
                <a:latin typeface="Gabriola" pitchFamily="82" charset="0"/>
              </a:rPr>
              <a:t>2015</a:t>
            </a:r>
            <a:endParaRPr lang="en-US" sz="8000" u="sng" dirty="0">
              <a:solidFill>
                <a:srgbClr val="17375E"/>
              </a:solidFill>
              <a:latin typeface="Gabriola" pitchFamily="82" charset="0"/>
            </a:endParaRPr>
          </a:p>
        </p:txBody>
      </p:sp>
      <p:sp>
        <p:nvSpPr>
          <p:cNvPr id="11" name="مربع نص 10"/>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2" name="مربع نص 11"/>
          <p:cNvSpPr txBox="1"/>
          <p:nvPr/>
        </p:nvSpPr>
        <p:spPr>
          <a:xfrm>
            <a:off x="2331839" y="3798147"/>
            <a:ext cx="4642618"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التفكير المبني على المخاطر</a:t>
            </a:r>
          </a:p>
        </p:txBody>
      </p:sp>
      <p:sp>
        <p:nvSpPr>
          <p:cNvPr id="13" name="مربع نص 12"/>
          <p:cNvSpPr txBox="1"/>
          <p:nvPr/>
        </p:nvSpPr>
        <p:spPr>
          <a:xfrm>
            <a:off x="2081561" y="4655403"/>
            <a:ext cx="5243744"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زيادة فاعلية ودور الإدارة العليا</a:t>
            </a:r>
          </a:p>
        </p:txBody>
      </p:sp>
      <p:sp>
        <p:nvSpPr>
          <p:cNvPr id="83970" name="AutoShape 2" descr="data:image/png;base64,iVBORw0KGgoAAAANSUhEUgAAAPYAAADNCAMAAAC8cX2UAAAA8FBMVEX///8AW67///3//v8AWK3///wAVaz9//8AW60AVa4AW7AAUaoAV60AUKthksgAWrBtlskATaru9PlGeL3e5PCRr9TY6fMAVKp7nM4ATKtThsCxwd0AWLG3y+O70egAVK8xcboNYrPV4vEASKqjvd2nxuNgl8kASqbu9fkAT6+LqdGvx9/j6/PP2+4iabVFebqOrdWfuNySttdpj8mEpNbH2ejn8/UAR60qb7teicegv9mNp9N9ocobZLiuzeO71eZyl84tb7DM3+sAOqdYhrxYgcGYss9Dgb9Adr+ZsNpMicIta7tyn8ycvt0jarDI2PAJejn6AAAgAElEQVR4nO1dC3/auLL3Q7Zl2UKIQIzBYAx0IYmB0IQ22aR3s73Npj3NNt//29wZmYd5OE1IN+3+7pnzaDDG1l8azUujkab9l/5L/6WXkuU4lmZajmYYBXc4pmE6juYUff+vJABlWIjIqnTfvD0v3U06Y6SLzuTy5mp60q04GnSJoRnOz27qjySEPOw2728Zl9ILbN8nlBCik8j3/cDjnNNJuT+qOIXc8C8iGDwTBhr+NUdf7sbc83zqui7n0ovj2AZyXY+HkgeuT/w44Kxz36rgLx3HMa2f3fx9CRoPs9lK+5fBwCOR60n74u63WrPdTStOxs1m5bD7R/NL+WBsQ19Q35WDz6ddlAH/XnZHlq1MJ77nE51RUXo7SpdYHPhyQfDRGKajt2dUJDQisTe+Hv3EZu9P86GqtO+kR3TOvUhnHSW0LAvGH8dy3gHIzjAP1KR2EmCJmMeEuOG4lmbf/yQEexEyt5ZeJdIWQe9rrf3wDUTXtweFUjO37zYtEHqtxNf9Tnd2f9HzInrkXo60f5lkBy398YzH1PX0mxnqJueCkkheVrVdcxb53GkfeD4TY1DclnNY63gu9Y/+bDr/ruEe3YYwSeUtCGbDtEyt+00wnQWDRmu46/a03xkQoTPGvgA3IDvM6oKzSI77/wrYoHZg6Lp3oS+8oJwaYHrBeJn3XDCeuFwnHiudpGvK2elOJ5EXE55cyEjwcVvLTJth/yv34fMbC+XfzwL0RDINrXo5iKkc1yponGGLHxKucza1Km/HwAO2lMltvdZvPbSa0+ObA1dyn/py8sbUHhqS+L3y0MhgGq2DkIrBRfuXN2Jgkl7bPuP+1MExg4+WU5cR6d0Pgdk183/GEagyQWwXzDXJvYD4MKOpmHRNpcraiaQBbWlKHpiW0f56FBF5mf5sXI8RtFxrRZ7uRX20rlGaA8PTmHkHXYThGJaTUP/DmPIjkPGUEjeWXP9K9WiMIl7J7WNu00HZwZ8r3m6OOfP5lfr0a85zS6tcShL3zt8Zlol8CQK9JqnPT9FY05AX6jEJUjM9bPePDwT9UD496abOiDOvvNRr3YMec7+m2sI4dWphLLyLjyDqflHcJ3Eg+C1ILNDEyt8aTiSV30BtWarBRqunh+25YTb1/Ib6lWH0Q9o7mT8D0L6NCeXNxUMd7d0lJ/r7Y+tXQ20oR7lS7ukxbYLjgX4mXDBGiUfCewf/hv8ztdQHdoXvlXifem4JVTZ+W46FW0Fu0NCk1boJjwbniNhQLKM1hU29Tjd7yq9DyMLQViZLlYV9AWzelIQctRb3AJyJG08Mcy6W/+YIW/3accZ+cLs0yQxteMYTeecsTFj4o8TBQz1BI+AVYX2HUB71pU55TXNWbb+WzL6oLuYs+KA17tLKUhmdeO5vWR8BX1R7NOxrxupxp1x4MMGVKlOm2u9Sjwb1X0qsQdPKkgnh9sGyXMA6k4xPzFUYyUhjvdeCGTC/8GYJGwXBNKTuQk0ZyBEPnu8nHxVslAXDMoh+nU8qv4oKx3k7PPB0VxImJ6P5bB1OOAuvluLYhGlwYIO8XrVawV50iqPd2v5EWwYXoCcOxy4ZjEAnQNc4Ux4z98jTA1bNYjU/nQzHSscx6121x14U8bMUp7Vz4ephbRkRxH/6koihueLRddhWykV4smRhGG+jMnYZf8Cee7iQlISN9ISLiLRfFV0hmUaXEBG0AP85sakfHg+1NIkZBxALrxrjDSDw2tAjy9+twQa8zVBnq5mP8tuaeAymRXUSgs+enMAop+OA9Zrazydo78ijrugqUX3Y6EXsKLkeE8bbOE5LIaXduCC4zRx7bjA5ynleXj5WxWacS1eQSeAzOzyvqLtg7lAJEsT8yZLN0R7iKB4rpwpNs9lnTn2X6V47HxmBvpG+Xln75RpspKpkvVnuM1r0kulE13kptdSEhu4rSV1+0ayfC9uAsRbutyzQ61jod7a/Ml1n5NMoh8DRLnwYpDXahO1o1x7p5OGY/c+ECV13Z9CjmWUK6K9DJmv/JKbvEbajC/bywVBTkxhdB5DYd5FwwZXknaliTOWS9KXf0dYFsIKduwYym0Uc+yab/91znfvMR5Oni3pRvQFnwxcpwqlm/DQf3EBzk8aT3AgBm99wPbz+LF1KuLw9qWAYyaokfq+7YWlksHPXDDBJqBwqdk6nnwcuYWC/ti58kuSnB+h4mA0n2k9D7VjDKNIvhrmJ5hh/h2LQ15xu3T3yiS/F5e9ghVx55NOaPAPqo3GaN7HBlB9Tt66ZH2sT4vkqfAp4U0LtPO8D99TCCGTHT8GtvIuO7Y8B9aLtwHejkPErDePCVuuScJ2So0GnHgjZRSvG0DJWxTn9N3pgwAFzoYyBc+0h1PU7u+f5USCT+kelv60qqO/6Mvao/Lcr9cCf4JWoVja4L/L8ZzlDRtzL5Tik/c89TiLiMmGXW1kIDVptzo14twEiylHLoPhVZXZ65zNBmO5LWVrEGh3LaA9Yb6qtScgyuKIV4yfIcwslr2DVnKUIg/3ZdjuOsTBJ1SQ98CMdxTH33M5Z7WSWDrPG/u3Zt0o/D9PqrH98mXAZ+zqlgn4otR1t5cmZBkzmoJsT+vDu2xhe9PruGHgULSl6s3yw39BqUndTI29qIfIkorIX2IL4riull3w9uLu9vL3QRVL6dHvwNbE557bPiA5CkAsqhsobWTzDAZBnnv8h9yK0ZC587+aVsObIMVKub6pi0OGDDZMZYXPhjma10li4Ho9tQvzItwGmzoTvA1Yg3w249JOzt90Zx1m7oZwsc6zza83IGzcpqLG+EiKvSSDOfBA06zSOvKsNAQsArtw4u3E4atXuG5+/Mg/DprgcKGXYk3HSuS2ftkbvVCc1XFLfMMJQrIW6HBlmXss/SHpUffWF0SuYqtp6V59ysLLWoz7QrKEeDVL0qIzMJnOcYaX6cfRwppOvf7dGuOib/QTsMMN0RqHwKxuyCvpuyqNxngfgN+c8StQUeC0yHethQMk7Y81QST0aplva1Pji+pdzC840lz6ZprWXQaVsSThb83W0y8D7sr7ypWLPt0Se5wQJKsEJCcqa83qwHbNC+fumle9+S7v1QM1skuHQoLdztfpNj/9H2xERHIVevM26RuUo6HXXr6Uh77VekctNo1W/mmprDGYc/nl3vdUGx6re/ed052JOtV4/2ZGZZBm183q6ddnRZuWb6frimfWx/6X5miIti+ya+eiOyknYWpZ1nOXtO55hGDs6BH+xY7SNxXdLUiuj/7IV8P/S/wf6FYKer0LK81rkJBlzt+NFz1uGJh0MNvxKq0N5chZIDe3loJUkyz/DsH5R4Oa76qjdAmp3q8MfIHcdfN5Js99vttqj9Ec8cY2Mj6Xy0+nThqniqGhK2rq+G1NMKlXk0Yu7++YhDo+xmz93M4O1SD4+PKlPwPIHT83Dh3o8SD6Xam10+g3nB8XXWj336XS04ZcAK6bTP7n0fML0JTHdD7yB23ibzhuZ9vM07e9KZDIsxdfpm0tfcnfteUC+z2V4Ues62Dk/YOiNPyR7OoE7tv7OUSnmhDG63kgBt1LievK2pYyb0XuO7lhG8NfuLBVDG57cxTxgmPgisv5bPlHAB8LDr8eHP0ZRtLhOn0zBcrQVeszRYpRCi9ZgQy8w/D+BAWVc+h5xmv86rm4hVjxxJaTNMEjDKGav5R8J74beoFR43qStMgxemMLX8vSnk7uADe20hueh/91f+OFkpHW9HDswnW/BBmdlVDp6UksEOTpooVX/MtG+H2xoZ3csKf3uLyLdleVaoD8OW6ucSU6jpzQB2CGSk+5LzfR9YCNPtni0wYi7CHiTCtcTawIvDzuzSvqei9PiKU0QcBslvfPhy7h8D9gYNW0Nvgu5gNZhg2g2nJtnP4zyr90XpbjsARveNuPiSSy5gzaY3HSGHf6kcc4TsM/gzUsYfZ/Rdiq6L57d1Dmtw7acytgWz34IqAkWXu8Nek+RduY+u6FL2oSdfF8dFJC8ySdO/POwu719h1rfYvJJvO+DBJXHe/P5PrAbew+Qvgn7+jmv33wQJr3sSc+GbWhVvq25mI5KHJkA1RqlxaJ5BRvUYDvcn29ANepBqhnmPsbqc2EbjnUq9W1UgDaKiO+DXl2Y1AWtXcI2nGG0rxrMSMSY5rYPnz8Lto2wtXEitlpLhe/pB5PJwfgD5dL1nzba9WAfsLln0XBqOfuo7xbPnCui60VDxMTCA3NvwEGseCLaYk0af3vAnEnHrAzT9vEBH7h0t+26gO0YxqEs7B0BOor5vu26NqHzKbTrWbru7LMwaLSO/CiKQEZFSZF1SH28Bck9A1ulLXfcQ+42VrTaZf3Ix3m+iWwBG3RPwy2CzRLd9ZJJ6fyq3OhwTkBsF9zKtxdpngLbSRVVhsPhAdn9ZNFNF4QZhNNd0+LoY06VOGpFYPim0yNiqy/nsB3TSHuFko+GydUoi0YYWtr/IJMio5BsJkc9EbYzX7UwnALYLBlqi6iopZnazgnJZ/m3m1oWSGx3+NZwL2AbWrlgsDE601ecq4JSGKL5PS7sofBlW0UNrWi01zILTe0/u7S2O7HU1qgNsep84T5dV3dL2MOCOQX8TA83za9ZXDQD47L2EnoibEe72wUbRFpbBYvXYRtGdxysN3gxt43mLhmBjxKDh83lQgejQDuJEfaigMMTYRu7YQsahclNezNKBs505fP6QC1hFxn2FATn1v4go8g0BB02ewXYltbYqWyBM3WXR5PpoYJrOPPlUZiY31x9R5jBKHK8mNyerYapncjdmoby85dEFZ882qVii5wR4oVJvT3MshMUOdYwAWNMLIhRD3vG6A4KHkK+7YyEVwbbRpKObOZPXhI6f7JIuyr2OjHiKZgbska/utw+4mij3ipeLGX4Xo32lBfIZr+xO150sW0kqa7W4/QF+0OfKtKM/qPmLMbMKXW9cHz1gIoX9/sa3XVSqOpFtop7tRvFvV3wQjl7QZjlibA142P4GOxVc1z+4ayJMm53AZoJKbK7+rtHu1YUe+K115jb2iNe5Tpw4h7FnVrXynaFrJOZFLkrvL0b9kORBR/c7A366aMNftNubtvArKwUXMfoJWVMqTXX06zSHc5rRvKP3bC7XsEvyHi7FMQPhw3vl7uFSxERmyfXFc208hK3Gxdam5u5+IuOKgw18leBrZ0Vek67CVzIOLweriV7tQusLl330gLYhTEJ+YJtgk+HbVTDZwZFQLgz3OSVg9PkouB1XoE+GiYFP2DycG/Uz4CNGxpoYVCikEjvk7OKdNYKmdzbZK55+4YfCn4B5ulrjLZmGbfx80P6Oou/pctczlOvaAXNq+xm8sLR1sM/9kb9HCYHe3NcpHUfg61HwVJc3QcFsJlX2SnJjWFSKNJesCX0GUwOTvU7ZrPnDjjGVN2uptKvtXIhbLegPMNwXOQMeHuHy5/F5HhzZRw/YXl7i3z/nYXlDbSyXaC4C2FXikf7tWCD5TG8lc9f9GQs+jpUOXvPhm1UPhS179Vg41KEdcxtcLiAc58BWxdBWW1Jr7sFNi4Lika7MIvgdeb2nCxtdCAJONLJ02EjrGyDzXVcNNpBQW2GSqE5+0oKLCPcwvG7CKOn5ZwsiZKviKrGi5ikSIGlhVwlt5Nh/jnY4EhbmtMfc5tgREklaj2FhIdbrMBKK/Ij092uyGGhgSN3N/CfgT0nZ1T/EAZECEGf5KEwRhPA1T5KCu6WBbC7R0Ux4/AVwgzacq1AEXrSzuiqE3j2E5cvGQtnmtEttNLkbHfUYFYQYH4tx3Pzh6rKymG/4YZPccR1wUCYG5XCfCx5UhRmKPhBcPbPwza0w3EnRxf9JYcNWyUqY4IJp4/rNBgeR+sUmbfB8e7R7heFGby3rxFUOpQkR25UWUSG8X+z6w73/Eh/fJZHKTrtBfe4jd2Dd+wVCYPRPz+3ATYXuaRj6t8uvjEc3L5kVt9OpPSLnrVoqFYcgP26O+x9Zhcoerrbd/nhsPO51oKGp8vSBNBe9efw5CzhAbaS7hRcXhNkWmGsgne3Ao5YTIyRXVOH6VivaG/Uz4G93teCNzfei7s5hw/1JIwL5q/3NzynSIHp3vFW4xzNGHk7JQbT+en+oPeHDdO499fGo5xsz2/3nu5elwbYTmFuFjDQVuNw676/k3EY5d2t279Ly5qL8EcRbLbM5jVxz+46bGilrirH5TZxOEa2pxkTpneaVsEU3JER3051QKKq3oWhLaaOqV57UnC3DsbPHrAXxodlFWUz6GKoCjFjnQlza7QzspNWvujAkgxtsis2wJvQL06nIBFHLYwoCal2o1jo7rWKtBfdj8dzQvORJI7FzTtGe941uEtgV682dj1UdjXL0qaFMWM9LKfZhlZVbtFIr2WRTUfDd/vkrrQXxsfFn4UJWkvb5OtxwWjDFLNlVmhonR522emMpOjHOHLn0q26w/VL82Im5uHJWSSTIsvXvdxLjrcHS8ujoAm6vrzDqxfBVrd5g4PaqDJfzoeJXe1Pwl2ynIwziVIrWutF4D4fuOOD2zEfeI8sqKtqDvvALua0bXIfhY35F67UPzdK5fvfSo2DJOBkp3fpn2UjVBwLzZ4W+RSc2sfceYZKe6/R/pGw0ePGyiu269s28wVm4+0Y0PmCtKm1iryLBan9X4+8jr7/6OyVavtDYWfJxYuGqtjDdnZqpPtZtAzae1sUNs4987EveWnPrfw/drSfQhTUsiJQ75WidLMnPiraN67y6rBZJOYKEcd81ntJanWvtW/WyuvCRlfcW9gXaP1o04FgyV7PEozvv2nilUcbZvY4X7fH0Y6lXrTk+51H9a61vQ/neGXYIpFryQqGpdV6z0uOWFB4j8nZPws2Su8nxg5xX25vvfwMumpt5tKn7XRcENzOwBY39t/K/fLRprttkm3CVL33u7Le0wNJH1fQayQEi1xc93rBRu6Xw2Zj/sTUBkrl79tciSv9U99+Bm4q5OSFBzTs3ALxDNg0mjg1/qRIMYu99o5K1FjOX0tLgyercMZZ38GSoS/IqH7haDMKVrFWqcce7ucoMp8F2m6+PHvMuOjecR+3VRWOOVObdXSfs+Odp9Q8D7b8TnA3T7GCvRYMgtFGcayOTELRtrPVNBJ+ONlKjs8T2B2H5cjzH98UTr3w83T4A0pLtXv20ynEzY6HYf5SwDtY0M/Qhu2Sy+2dMcNIP/IaI1w+KW6HqeKO/QN+VBRrZr4nL467WKXkxdXyjNl/Ss8gDPakG9futUXtsGH7/sCXXkDoIpwMrrrvebTxppKlAjwy2lZWOCztNxIO3Uey7fs49oKp6pHjRl8lojvay8+GfO4D1GE5m8/I/115eHvzmcqByiAf9NzOzdtu5em6BhliWG1eX45lOBhIzmXYG7jjy+NW90dW2lGH3zyHHMtcv5DvOZWMgxjNYbVa7VYr2bYm6+np/WoPn3qIVUm7s9ns42ElS8w2fmwBTGf+n/V/tv9Q/3VU0Dh32dHWksVRqVhq61b20VABacd8Muxs25fpbJx6aWLU9pc/Oeu/9F/6V5CjZLaxli2lZtf2FMuqY+6aeVjW2dqO8WX6bktCOfOTtdYuqUN9X3NWd0ulupMv72o46aRR3lG2VHt7d7szN8wp/Xa/Yzu9Yw1Lpe11TQNsgt9Ka5anow1/uy//8DJxxQQdP+G8vFal1NEuubzfvNMwrVYYd3Y9xHSDeEeamaHdy8H22pWhHcThRm8Yn8Le/SsONjQ2DSLZyp8cAsPhsl53h5WZ6OHD4nBay1JnAKq9zEmUZNoMxtzC8sYmxomNdzYLN3LoUGH3pZ/kQy9waz8kY+clnvUe1JRU5mvuApA+F+PN7EiMBEpyAKbyUt06FbA2Hpp/k4he/f3mAUtWqweAv4hgzvnm3j6cv91YhKN85XtL60q1ZeaVNXbJI5/zFathsA5sfrPh6aIR41OZJbxWPra+3Dc+jwnvycAjLPI8j8sjfTwpXfVnVfW0iisGG1v1sCu/RUF9Xr43u+Y4XwVMBut1zx9wDDPxg9xBV7h7PiW01zSWJpOJJhiMX83zD7pvzu+SyJOea2MlB2K7MaM0sl2fEKrOHpcxndRP0vuYTCxtzWYFIV6XJMdIak/wHfHuLOOVTzaFSdh1RW+aL7Vtaa2QedXlEj7WdsbjB9qcEckDEhE8wXLA/fHB5PayFOnRp8vLyQFWsgzxHGZB4jB0aVDOzgZcPlctiOULDqB5fywJrbz6kQu4b6vVo2vp2tDSOo/HlcUUVAru8LQTYwglCo44m9SnrWplqM7AcRLhDpVpPkyr7T4wg8c9n1Kfkg/l9tpUOQQ5Ml17kdGU4v1Ltq3uS8i9p2Ekq6vYLIrnSRDfAVPORXT1tBMGEY18xsb3rcPlBmZVjzdiPFUbPBeKcPjwZYLlkJhwe3p9ZGqLIyM/ELexMmHw2bOQhc2X+9b7EIjmM85YauRDf+8iwc81PIRZq0wPYi/yXc7vJoR93rTV8JDxrYThqRclHRkGuvDk+OpQKX5t4kbCWe6AxaJ5VUK2bYRXIhzvSeyvn2NkdLn+vgaNe2hITnRbjuvAsEMGWn6DJQG2GG6kGwwlA2tg+Md5h8e67g06byqGVgLRUHUWLjVWy03dKLh8SXD0RWQZ1rDju+O8yehY/VAP/+5/C12dhG595KhamDVOxhu/xtGubJw9cB37B9l589XaeOAKIlm57omwvTgZS1NF8xLXPTD3qpf0g8gYjok/rqwOr4PG3bvC80AryduT5XQEjEfT9S3qONqVHOOD3K9yFn5cRko+lhkXxLaZp35pKe8HbJpKEvnjn1t634BGED9ZbrRFjXqjFgTEzUdVJUORabQGQqyHwjdhYyERNyjn/brK718x3OrjQdROFh8Es3gc+R9+8snUwJHDb66rL08e1R7GLhNEd69zFTdwsO58t7QWZdoaba3dY1HFXFr12ZYwRggj9nFWsRrk2yHzo/HmeSuvTVh+udIBCTOb5+M1pO/L8YHLohFwZE78HqLFkXdU1NxenaoEA5lgiuGqoh2MbO1IeJMGJ4wnzezksJEv1IGKP/18CRjvAx7B/IMBOQ6OqEzemGbDI+4Dnnm4uu/Kizpr67gJidOFOMZa5eeef7GxrB8yXrK00eeQCo5VetHbcTsv2Ozz4whH9FLqg3rlJPIYiWoq6nHL/d7va0cemWN/kZCT/U7BXnwwjFFPbFQwvgrRBkDrpPXVY35Yrp4PIm/yixxPjELovscCwQXrldIshdgpSTa4UmXCFvfNJDrSy55QsFei0Bgvi3TiyULQlzdc731BFwtttVps05gHdFD6JTArAoewz3H1fdzVlke/1Qf60aWj5Y6Cq8fgj6+mu4K9FPXA4gutZKhtwROOx1suLUDnzKUUTzv+hQjm7AMFodvRtMXstLSrAeMH6cJwxiHUSe4IMYDNV3po5Ine4sBTtGEOx6DDW8bydHULzQGX75119U+Qms2Vz1wEB90FU8OVE+m7bFG6C08XaavT4eYHbgBsLLmfjfCQ+N5VJt8MlBYtSYg9mp+HiFcrZ0cs/lZ9zXOwnkSgrUDwuljNZzkiD9Rl8jS3QHXvCV1NfhPUXeJzNbfx/jM3+pZFDNQa0f2RbuuHSgzg0q1hnPgBG9z8gks+OGkfEo8edZb7Mxxt2PEEv13a7JaWRNEkG3nNGEe8ovYdqNKRYTWLP8M33QuP4LnqWYgNq39OJLXj5v7VmP85UtZKpRzqfq88n7Io0s85s92T+T2O0fWELANPH45ap4zZx63uoYP1nvHU3azijGGccp/IU01VlVR9dz7wWXiJiQo/0fsooPm6fDsJRODXcB9HJo3aoMw5bpOxLDxp/m+ue5cTPfAkluMJOHeTSQms7E/q+B8MkXY4C+hIZeuoidxPXFBdb6yfb5gVE4zQseuC59R3VBAQWPZdKWSx11cLu9qwH1BBfBbZdoznwAQBmO+x0OProQoVVsoDX+dn5qIwqHOSSOGH9aHxmmcZPpswxp82ejbh46ma0ii2m0HAjj4/aNq74w8cWPuIy6RRP35be1urnx3YoYwZO6L1Q02bMpfFfmuegGI4zQsvJuFkhsL9F5RnS3KU99+dcN/n7nFVy8IDlZIkNGyc9QJKJLurzdYGLn1THkufuvLggxfpvDTM+ESr1CiPhNdpKzvwZx8r/yRqfw51GriXf6CZBiDaF3g8qwBo/cp6koOmNPWszDnzGY2SdlbhQBuVXU5IOD557eWe/QmPtxhNuBREJueYT2Op/fSEN7oGMsTGwJl4/7tjmOMseKsO9q2ejqWL+6hajvaLeB5PIZWec1iPjggJ5Pi8XWl9ENT73MXdf4azASRbH0NxJnURT4ej44swiIjHS7OlgvhXUeX3CxkQ1+U01vX4HC8hZnSuF4YHpirhNTWfsQ58TI+4LwKZnP7kwNH+BIN6eNzhgY8FSOLJdJTOre5cZN1c2LKVbhOrw+K5WfxD+UHTjF/J7XgGmYrXne7pt560cWMgJ+O7ev9/Ru/WqqMOu3/0jxsd3eOBTnweivpsqKnJYP56xujTCaBXTs6+udJzwVRxPS5DKX2WdA4+jxMBn0LJXeILO5Z8/Kn/gip+vxRlrOqkratbEXIe+8QnuMCH9ftt1Gu+HfCBZJPrk+pQ+wWigz+KUH5nyU3pw+9XpcnFOGGCxC7O+WTcubu5ejPKUhos5Wb+7Pb+IJor61ywuFJZnFiQDyGrqNnPaOB/6f8xmRvu3tzNN5xllTpDW1mPzrqmXXceHNPKQqI7Z66TL2trKH43sxflLNmNvV1bacU7NqnvN2XQ8f9Y73jhQL/8vbKMcasDx2c3Sa/HL667S+ND+RDp8YHshUkZrOm1VuCsrSXRX7szMU0LjNN+I+mFPXE7TfEN1uJFo/K41ws716pow9ojHevPsb9aUgDBeVKb5qi2Z2k8xxqeyThiQjQihIkAAAq3SURBVICXTPvL5xvGsCFdIhgBPbwM2CPqWhwTEbHI7V2sK2Acm47gp7vP8YFxfEs5EXgwTsT92vxQSjBZKw0sqwi+me1trAwAc70Lo0EOtmOMuZejsLYXbFzGjbEIhOdhUZzwes6ihgXXI0o8z4YmueO50QXfNTzChMehpZSEyyxFQwlpYxbqQW0XKyKEEo/woEdQ65TpspStjzjWO2rjRj54v2B8vFghzTYiONp1kK/6B+Y9VnRYVTfy9jk9B+fsXawLfnHc7B8nnmBhP5tejtPxGeN3/Wa/EeqMHGTBPUv7SzKdj0+b/TrzBQmqRhYURD/D1KwJ0d1awY6lmoTejcp/N/tn3KdC/jUPmh9AB4Z30+b0TIJbepDFWExgGWT/Q5/lYZtaGuoRWH1zkr0v+8B2jL+OaOTOD6upeTqT8yjuX+A9u1ng/6NOaK+fCaBqzHTvGP1ro3IXMPcuqxiWDdxs4uqFsPGsCPeTozim2iHw1iyxc8p1389eNKNCLIrwq/DLsI/bffM1Ho0HKejqFKM03WcvHEbwBeUnWrbzBQv8x1l6kGPrhKvzcOHyLMaqIao1JZu5ZU2lHjrO2BdSNdhy3p2cno0l1gopgn3sMnKrstVASQwTYHeVTeyQiIYqqGSZ2owzmjjZIdaz/vWtf4R76nKw8cgH0slJ/r18OMNoSbVxb2E6dXSRDDFw2+TMP9MW6uHOplLVjnV6lAWVhYpqevMzeyyj2fNcmPN0C3Y2R0G1/Qn8/9FYbKqZBiz6ivMJl5M+LTVCIxJZ8qqlfQrxMLBoA7Z2HmAC2+rxzwedLVHCYK967NgVfIbJzw3CcqVcTjzdVfiaXA/qy3eZrhBSzUStKW3bjt1oE3ZlBoSrIu98RsarEFsFeDVE8dXw8+fGnHBhlzN8DRCmrmvTDdgN3z7fB2qeHG1CaJiuEgxaHIsRglL7QESyrGliVEJgPvxQcrGRC1TWrU9DXBhyjNGZOpB9S6SN3ssjgVO/KnW7vNyMYBg9nYUVUF4fgL9WIahKT6eRapnx1w0876Y+3oA9jrzmS2Eb2pjoobM673YG8uUSLne5gH8XjXS0ROgwNo4Ft+vDlVo+9iiWu1pprKa3CRtm6xgDaa2eh1sD5j91jB7FJ8KLGGmsEgGMi4j15ufJZ/SJrCmwCo28hYWi1tn2MdIAdkRl7pdtLlgHQDRBtl3lMp8vgRW74FRSXOBeNNI0YHK7a6vwW7AfuA/SEFzSbq1W667mYheUFXeQq/X4eJXVgyfCyo/LX5uqBldekldjCt0ymwIn1GYoVPYJuhraJKK93FP7HiMU0B67KN9XGUXXtuAtDdMuyd1yVdLA7H4/L2C2Yc96epyY891DOQHU8KmNIvMUXtTMwa7b+cLb27DbofBmyZFL3NjjtG/t2HT6FNhlV+e/q12KagHrkw1TCdDWfZY/yM6ouQyn1IirUy2X16scqzk9Bnt4CLoVS71ZmOug1vqRNYFNmNINdRcLbS86Emx6l/HV3N2GPY11sKoEtbF+sC/vNnM7n0SgPwY0+lOz5sGRLu6470GjSwEy9eq2mqdgg8Rzr5eoTCMF8XzwKOztN2Kn1SRj8Sec6Gf++ouA3dyVvbkNu+4Kyjx7PJkkMaEi6OyzWwrsBkZ1TB9SZxKmf8aUscFQVRXlO2ArVMuEu31go5hMJ5Ky+JuJGSyXoCjztmffE4/CvvRpxI8xvm7M7sDahc57PoFw6oe6CC5nwCrpKRhM4CwwrG1lszW1kYetLeQ+wLafDVuzjsHnEfJuaKHDfUnEWn3x78A2qeSDmTpUEN5xzfFcrD1wA5U4Ezbv0SB0I78z8VkCCgpGO2dEODilQPIoVF+Wkgk874hEz4ANMK2W4ODR+Qtol34eFVa7FY/NbavV7D+sZEvD18HE2ycDwjLKIdHB84t04SVgK0cTMBnLgchNOUMJ3BNVuMO+XqpzrE/BviPJN6g7CXXq927TRTzhBh6c719gq8dgK0/GXGZ0fZRYonI/s1xrTWLuuZ5Mrh3nPY3P4NK1mz/JwNCubCwcjgoLbMdl8V40Rux6/mmPw7auoYcjrzNb7Jm14EVMrl4EJjd8XrHtNmy1nraKTeHp489fSMNt8MiyaWt62sTjYaH73FPggLeu7vWX+EztU4w2rJF6ESispc2qtTyx7uc/AhvE58SjOlcRnOUa0FsPX7QCckZYuMKxc7SXFi4w98RX1uMzYUPXWUb+VLqpl3X2AwxrfWn5OcaYMBfkCPqLqz1qwPsxPVo73uIR2NYwIRHj92spyOpF9yufwOqAiFt9vwE726mz3K9joEuhh88/4nBeQwLtiCyj4JYIOkRZBc7xnytzZdhj5BL/mETMO1xmIWoNlw7WcqAfY/JJIHx9tpZkaDioC/5cSYuh1KOcsFiHDf1eAcp1u5Zgoe7tikXfIUM7KZdLFYwZWBjurdgM3orLmB0S2WmWRQbtbEkRTLFxtUDnfSMztuD1AY06aw/cgg1/WmozL7imTE+WqZjLbzsgjLPxMtWLmJurBL0OG5SWDt7rcIHSApEq/IPnpwXg2V4uxjbUUwBVrMu2+nAViCDbS40xrUkk3BTbm4ZiEWeBy33ONg7A3oKNG98tzKJ2oCPd7vY0rAUsPs4iU2AmTsBByYmoNdjYN98i/WhpNIPCcam7vf/9u2SAh8T8T/OonWLtJAvTpD0msmAXpl956B2qlx34IkMKnVTRCdsoPrkF2xwOK0OMiHcHAnTf9rjAi/T5i0w8JBT0cC4hYFOkXQdCP1jeMItJxPfIiIDZ8oGg/aUelILM4e35RLuxhT7OHnkCFvSgm2WNz6SgykUytOq3iLobSLZgt9+HIVHrBjHjD+k6KXFe9zLmhwf9HurKvy2CbRgpB+uiMe/qmQ4TZM+dgX95jLr3h2B6/MV8igVTFTkV5ouInrdnzYak4uhmnj6nlVzgs0bzY+teJyJKNnYZ7wgzoOyHaXFJdD1/aK0M5f8qsJXEB79AvQjsRVnPrwdt2+TXIPN8dt+azZq3MRhZ4+GeSaqXUuhHnHueG9GjyUIqOkY3EDQmPPB87GArizBhXfGAUbCMuS0iGKWNyOUO2HoGe6u4FtOVEgCu4eBeuNzjLr4IhOsjTG5pZc50QTg/AteVBHp1zzQny7wfBHh4AvOD3r2zcDOwQgAmDgoBFnvvBvdfKrPKsSqlng/Ony5seZHOVeAKdo/3TteiK+89qZsA5X89vknv03kHf5M+lrWPgl49W2jIwb4b8Pd5o92Z2hJ8bV/XRSzByN0zdRHe0S0nzHVJUu6uf+U0O3rksuS36npS4ayUkNimkxNrY0HSMdJWq1U1cknhlRO4gp3W2qaTeWjfcJoTZtvkQ6mrAg65h5rWDG5cF5vDvzrMd4kY17v7Z0XMU6eq3dTYqFSIH4ZpNXvnCggaSVZaTdG+WV8jNpx5UHxTTRXlIy3jifiirMCYueuJ6w9Td1dTNUNekAyilinU+QIby42OZVmZOtVypXKcrAyvWvPdqKBjZDVI1i5ZqhyB4WwXITMX8SBHLXVjluKmeedkZcrWr1mZiYor1C9J2jRUFWVnUe4sd13L1jBwGXv1zcKOh6ums7G+Pbff8hcRj2aa25Int8EVQzumOlJiK1V1e7+M6iETvzH+PSm6r0r/B+tJc84/HcDtAAAAAElFTkSuQmC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83972" name="AutoShape 4" descr="data:image/png;base64,iVBORw0KGgoAAAANSUhEUgAAAPYAAADNCAMAAAC8cX2UAAAA8FBMVEX///8AW67///3//v8AWK3///wAVaz9//8AW60AVa4AW7AAUaoAV60AUKthksgAWrBtlskATaru9PlGeL3e5PCRr9TY6fMAVKp7nM4ATKtThsCxwd0AWLG3y+O70egAVK8xcboNYrPV4vEASKqjvd2nxuNgl8kASqbu9fkAT6+LqdGvx9/j6/PP2+4iabVFebqOrdWfuNySttdpj8mEpNbH2ejn8/UAR60qb7teicegv9mNp9N9ocobZLiuzeO71eZyl84tb7DM3+sAOqdYhrxYgcGYss9Dgb9Adr+ZsNpMicIta7tyn8ycvt0jarDI2PAJejn6AAAgAElEQVR4nO1dC3/auLL3Q7Zl2UKIQIzBYAx0IYmB0IQ22aR3s73Npj3NNt//29wZmYd5OE1IN+3+7pnzaDDG1l8azUujkab9l/5L/6WXkuU4lmZajmYYBXc4pmE6juYUff+vJABlWIjIqnTfvD0v3U06Y6SLzuTy5mp60q04GnSJoRnOz27qjySEPOw2728Zl9ILbN8nlBCik8j3/cDjnNNJuT+qOIXc8C8iGDwTBhr+NUdf7sbc83zqui7n0ovj2AZyXY+HkgeuT/w44Kxz36rgLx3HMa2f3fx9CRoPs9lK+5fBwCOR60n74u63WrPdTStOxs1m5bD7R/NL+WBsQ19Q35WDz6ddlAH/XnZHlq1MJ77nE51RUXo7SpdYHPhyQfDRGKajt2dUJDQisTe+Hv3EZu9P86GqtO+kR3TOvUhnHSW0LAvGH8dy3gHIzjAP1KR2EmCJmMeEuOG4lmbf/yQEexEyt5ZeJdIWQe9rrf3wDUTXtweFUjO37zYtEHqtxNf9Tnd2f9HzInrkXo60f5lkBy398YzH1PX0mxnqJueCkkheVrVdcxb53GkfeD4TY1DclnNY63gu9Y/+bDr/ruEe3YYwSeUtCGbDtEyt+00wnQWDRmu46/a03xkQoTPGvgA3IDvM6oKzSI77/wrYoHZg6Lp3oS+8oJwaYHrBeJn3XDCeuFwnHiudpGvK2elOJ5EXE55cyEjwcVvLTJth/yv34fMbC+XfzwL0RDINrXo5iKkc1yponGGLHxKucza1Km/HwAO2lMltvdZvPbSa0+ObA1dyn/py8sbUHhqS+L3y0MhgGq2DkIrBRfuXN2Jgkl7bPuP+1MExg4+WU5cR6d0Pgdk183/GEagyQWwXzDXJvYD4MKOpmHRNpcraiaQBbWlKHpiW0f56FBF5mf5sXI8RtFxrRZ7uRX20rlGaA8PTmHkHXYThGJaTUP/DmPIjkPGUEjeWXP9K9WiMIl7J7WNu00HZwZ8r3m6OOfP5lfr0a85zS6tcShL3zt8Zlol8CQK9JqnPT9FY05AX6jEJUjM9bPePDwT9UD496abOiDOvvNRr3YMec7+m2sI4dWphLLyLjyDqflHcJ3Eg+C1ILNDEyt8aTiSV30BtWarBRqunh+25YTb1/Ib6lWH0Q9o7mT8D0L6NCeXNxUMd7d0lJ/r7Y+tXQ20oR7lS7ukxbYLjgX4mXDBGiUfCewf/hv8ztdQHdoXvlXifem4JVTZ+W46FW0Fu0NCk1boJjwbniNhQLKM1hU29Tjd7yq9DyMLQViZLlYV9AWzelIQctRb3AJyJG08Mcy6W/+YIW/3accZ+cLs0yQxteMYTeecsTFj4o8TBQz1BI+AVYX2HUB71pU55TXNWbb+WzL6oLuYs+KA17tLKUhmdeO5vWR8BX1R7NOxrxupxp1x4MMGVKlOm2u9Sjwb1X0qsQdPKkgnh9sGyXMA6k4xPzFUYyUhjvdeCGTC/8GYJGwXBNKTuQk0ZyBEPnu8nHxVslAXDMoh+nU8qv4oKx3k7PPB0VxImJ6P5bB1OOAuvluLYhGlwYIO8XrVawV50iqPd2v5EWwYXoCcOxy4ZjEAnQNc4Ux4z98jTA1bNYjU/nQzHSscx6121x14U8bMUp7Vz4ephbRkRxH/6koihueLRddhWykV4smRhGG+jMnYZf8Cee7iQlISN9ISLiLRfFV0hmUaXEBG0AP85sakfHg+1NIkZBxALrxrjDSDw2tAjy9+twQa8zVBnq5mP8tuaeAymRXUSgs+enMAop+OA9Zrazydo78ijrugqUX3Y6EXsKLkeE8bbOE5LIaXduCC4zRx7bjA5ynleXj5WxWacS1eQSeAzOzyvqLtg7lAJEsT8yZLN0R7iKB4rpwpNs9lnTn2X6V47HxmBvpG+Xln75RpspKpkvVnuM1r0kulE13kptdSEhu4rSV1+0ayfC9uAsRbutyzQ61jod7a/Ml1n5NMoh8DRLnwYpDXahO1o1x7p5OGY/c+ECV13Z9CjmWUK6K9DJmv/JKbvEbajC/bywVBTkxhdB5DYd5FwwZXknaliTOWS9KXf0dYFsIKduwYym0Uc+yab/91znfvMR5Oni3pRvQFnwxcpwqlm/DQf3EBzk8aT3AgBm99wPbz+LF1KuLw9qWAYyaokfq+7YWlksHPXDDBJqBwqdk6nnwcuYWC/ti58kuSnB+h4mA0n2k9D7VjDKNIvhrmJ5hh/h2LQ15xu3T3yiS/F5e9ghVx55NOaPAPqo3GaN7HBlB9Tt66ZH2sT4vkqfAp4U0LtPO8D99TCCGTHT8GtvIuO7Y8B9aLtwHejkPErDePCVuuScJ2So0GnHgjZRSvG0DJWxTn9N3pgwAFzoYyBc+0h1PU7u+f5USCT+kelv60qqO/6Mvao/Lcr9cCf4JWoVja4L/L8ZzlDRtzL5Tik/c89TiLiMmGXW1kIDVptzo14twEiylHLoPhVZXZ65zNBmO5LWVrEGh3LaA9Yb6qtScgyuKIV4yfIcwslr2DVnKUIg/3ZdjuOsTBJ1SQ98CMdxTH33M5Z7WSWDrPG/u3Zt0o/D9PqrH98mXAZ+zqlgn4otR1t5cmZBkzmoJsT+vDu2xhe9PruGHgULSl6s3yw39BqUndTI29qIfIkorIX2IL4riull3w9uLu9vL3QRVL6dHvwNbE557bPiA5CkAsqhsobWTzDAZBnnv8h9yK0ZC587+aVsObIMVKub6pi0OGDDZMZYXPhjma10li4Ho9tQvzItwGmzoTvA1Yg3w249JOzt90Zx1m7oZwsc6zza83IGzcpqLG+EiKvSSDOfBA06zSOvKsNAQsArtw4u3E4atXuG5+/Mg/DprgcKGXYk3HSuS2ftkbvVCc1XFLfMMJQrIW6HBlmXss/SHpUffWF0SuYqtp6V59ysLLWoz7QrKEeDVL0qIzMJnOcYaX6cfRwppOvf7dGuOib/QTsMMN0RqHwKxuyCvpuyqNxngfgN+c8StQUeC0yHethQMk7Y81QST0aplva1Pji+pdzC840lz6ZprWXQaVsSThb83W0y8D7sr7ypWLPt0Se5wQJKsEJCcqa83qwHbNC+fumle9+S7v1QM1skuHQoLdztfpNj/9H2xERHIVevM26RuUo6HXXr6Uh77VekctNo1W/mmprDGYc/nl3vdUGx6re/ed052JOtV4/2ZGZZBm183q6ddnRZuWb6frimfWx/6X5miIti+ya+eiOyknYWpZ1nOXtO55hGDs6BH+xY7SNxXdLUiuj/7IV8P/S/wf6FYKer0LK81rkJBlzt+NFz1uGJh0MNvxKq0N5chZIDe3loJUkyz/DsH5R4Oa76qjdAmp3q8MfIHcdfN5Js99vttqj9Ec8cY2Mj6Xy0+nThqniqGhK2rq+G1NMKlXk0Yu7++YhDo+xmz93M4O1SD4+PKlPwPIHT83Dh3o8SD6Xam10+g3nB8XXWj336XS04ZcAK6bTP7n0fML0JTHdD7yB23ibzhuZ9vM07e9KZDIsxdfpm0tfcnfteUC+z2V4Ues62Dk/YOiNPyR7OoE7tv7OUSnmhDG63kgBt1LievK2pYyb0XuO7lhG8NfuLBVDG57cxTxgmPgisv5bPlHAB8LDr8eHP0ZRtLhOn0zBcrQVeszRYpRCi9ZgQy8w/D+BAWVc+h5xmv86rm4hVjxxJaTNMEjDKGav5R8J74beoFR43qStMgxemMLX8vSnk7uADe20hueh/91f+OFkpHW9HDswnW/BBmdlVDp6UksEOTpooVX/MtG+H2xoZ3csKf3uLyLdleVaoD8OW6ucSU6jpzQB2CGSk+5LzfR9YCNPtni0wYi7CHiTCtcTawIvDzuzSvqei9PiKU0QcBslvfPhy7h8D9gYNW0Nvgu5gNZhg2g2nJtnP4zyr90XpbjsARveNuPiSSy5gzaY3HSGHf6kcc4TsM/gzUsYfZ/Rdiq6L57d1Dmtw7acytgWz34IqAkWXu8Nek+RduY+u6FL2oSdfF8dFJC8ySdO/POwu719h1rfYvJJvO+DBJXHe/P5PrAbew+Qvgn7+jmv33wQJr3sSc+GbWhVvq25mI5KHJkA1RqlxaJ5BRvUYDvcn29ANepBqhnmPsbqc2EbjnUq9W1UgDaKiO+DXl2Y1AWtXcI2nGG0rxrMSMSY5rYPnz8Lto2wtXEitlpLhe/pB5PJwfgD5dL1nzba9WAfsLln0XBqOfuo7xbPnCui60VDxMTCA3NvwEGseCLaYk0af3vAnEnHrAzT9vEBH7h0t+26gO0YxqEs7B0BOor5vu26NqHzKbTrWbru7LMwaLSO/CiKQEZFSZF1SH28Bck9A1ulLXfcQ+42VrTaZf3Ix3m+iWwBG3RPwy2CzRLd9ZJJ6fyq3OhwTkBsF9zKtxdpngLbSRVVhsPhAdn9ZNFNF4QZhNNd0+LoY06VOGpFYPim0yNiqy/nsB3TSHuFko+GydUoi0YYWtr/IJMio5BsJkc9EbYzX7UwnALYLBlqi6iopZnazgnJZ/m3m1oWSGx3+NZwL2AbWrlgsDE601ecq4JSGKL5PS7sofBlW0UNrWi01zILTe0/u7S2O7HU1qgNsep84T5dV3dL2MOCOQX8TA83za9ZXDQD47L2EnoibEe72wUbRFpbBYvXYRtGdxysN3gxt43mLhmBjxKDh83lQgejQDuJEfaigMMTYRu7YQsahclNezNKBs505fP6QC1hFxn2FATn1v4go8g0BB02ewXYltbYqWyBM3WXR5PpoYJrOPPlUZiY31x9R5jBKHK8mNyerYapncjdmoby85dEFZ882qVii5wR4oVJvT3MshMUOdYwAWNMLIhRD3vG6A4KHkK+7YyEVwbbRpKObOZPXhI6f7JIuyr2OjHiKZgbska/utw+4mij3ipeLGX4Xo32lBfIZr+xO150sW0kqa7W4/QF+0OfKtKM/qPmLMbMKXW9cHz1gIoX9/sa3XVSqOpFtop7tRvFvV3wQjl7QZjlibA142P4GOxVc1z+4ayJMm53AZoJKbK7+rtHu1YUe+K115jb2iNe5Tpw4h7FnVrXynaFrJOZFLkrvL0b9kORBR/c7A366aMNftNubtvArKwUXMfoJWVMqTXX06zSHc5rRvKP3bC7XsEvyHi7FMQPhw3vl7uFSxERmyfXFc208hK3Gxdam5u5+IuOKgw18leBrZ0Vek67CVzIOLweriV7tQusLl330gLYhTEJ+YJtgk+HbVTDZwZFQLgz3OSVg9PkouB1XoE+GiYFP2DycG/Uz4CNGxpoYVCikEjvk7OKdNYKmdzbZK55+4YfCn4B5ulrjLZmGbfx80P6Oou/pctczlOvaAXNq+xm8sLR1sM/9kb9HCYHe3NcpHUfg61HwVJc3QcFsJlX2SnJjWFSKNJesCX0GUwOTvU7ZrPnDjjGVN2uptKvtXIhbLegPMNwXOQMeHuHy5/F5HhzZRw/YXl7i3z/nYXlDbSyXaC4C2FXikf7tWCD5TG8lc9f9GQs+jpUOXvPhm1UPhS179Vg41KEdcxtcLiAc58BWxdBWW1Jr7sFNi4Lika7MIvgdeb2nCxtdCAJONLJ02EjrGyDzXVcNNpBQW2GSqE5+0oKLCPcwvG7CKOn5ZwsiZKviKrGi5ikSIGlhVwlt5Nh/jnY4EhbmtMfc5tgREklaj2FhIdbrMBKK/Ij092uyGGhgSN3N/CfgT0nZ1T/EAZECEGf5KEwRhPA1T5KCu6WBbC7R0Ux4/AVwgzacq1AEXrSzuiqE3j2E5cvGQtnmtEttNLkbHfUYFYQYH4tx3Pzh6rKymG/4YZPccR1wUCYG5XCfCx5UhRmKPhBcPbPwza0w3EnRxf9JYcNWyUqY4IJp4/rNBgeR+sUmbfB8e7R7heFGby3rxFUOpQkR25UWUSG8X+z6w73/Eh/fJZHKTrtBfe4jd2Dd+wVCYPRPz+3ATYXuaRj6t8uvjEc3L5kVt9OpPSLnrVoqFYcgP26O+x9Zhcoerrbd/nhsPO51oKGp8vSBNBe9efw5CzhAbaS7hRcXhNkWmGsgne3Ao5YTIyRXVOH6VivaG/Uz4G93teCNzfei7s5hw/1JIwL5q/3NzynSIHp3vFW4xzNGHk7JQbT+en+oPeHDdO499fGo5xsz2/3nu5elwbYTmFuFjDQVuNw676/k3EY5d2t279Ly5qL8EcRbLbM5jVxz+46bGilrirH5TZxOEa2pxkTpneaVsEU3JER3051QKKq3oWhLaaOqV57UnC3DsbPHrAXxodlFWUz6GKoCjFjnQlza7QzspNWvujAkgxtsis2wJvQL06nIBFHLYwoCal2o1jo7rWKtBfdj8dzQvORJI7FzTtGe941uEtgV682dj1UdjXL0qaFMWM9LKfZhlZVbtFIr2WRTUfDd/vkrrQXxsfFn4UJWkvb5OtxwWjDFLNlVmhonR522emMpOjHOHLn0q26w/VL82Im5uHJWSSTIsvXvdxLjrcHS8ujoAm6vrzDqxfBVrd5g4PaqDJfzoeJXe1Pwl2ynIwziVIrWutF4D4fuOOD2zEfeI8sqKtqDvvALua0bXIfhY35F67UPzdK5fvfSo2DJOBkp3fpn2UjVBwLzZ4W+RSc2sfceYZKe6/R/pGw0ePGyiu269s28wVm4+0Y0PmCtKm1iryLBan9X4+8jr7/6OyVavtDYWfJxYuGqtjDdnZqpPtZtAzae1sUNs4987EveWnPrfw/drSfQhTUsiJQ75WidLMnPiraN67y6rBZJOYKEcd81ntJanWvtW/WyuvCRlfcW9gXaP1o04FgyV7PEozvv2nilUcbZvY4X7fH0Y6lXrTk+51H9a61vQ/neGXYIpFryQqGpdV6z0uOWFB4j8nZPws2Su8nxg5xX25vvfwMumpt5tKn7XRcENzOwBY39t/K/fLRprttkm3CVL33u7Le0wNJH1fQayQEi1xc93rBRu6Xw2Zj/sTUBkrl79tciSv9U99+Bm4q5OSFBzTs3ALxDNg0mjg1/qRIMYu99o5K1FjOX0tLgyercMZZ38GSoS/IqH7haDMKVrFWqcce7ucoMp8F2m6+PHvMuOjecR+3VRWOOVObdXSfs+Odp9Q8D7b8TnA3T7GCvRYMgtFGcayOTELRtrPVNBJ+ONlKjs8T2B2H5cjzH98UTr3w83T4A0pLtXv20ynEzY6HYf5SwDtY0M/Qhu2Sy+2dMcNIP/IaI1w+KW6HqeKO/QN+VBRrZr4nL467WKXkxdXyjNl/Ss8gDPakG9futUXtsGH7/sCXXkDoIpwMrrrvebTxppKlAjwy2lZWOCztNxIO3Uey7fs49oKp6pHjRl8lojvay8+GfO4D1GE5m8/I/115eHvzmcqByiAf9NzOzdtu5em6BhliWG1eX45lOBhIzmXYG7jjy+NW90dW2lGH3zyHHMtcv5DvOZWMgxjNYbVa7VYr2bYm6+np/WoPn3qIVUm7s9ns42ElS8w2fmwBTGf+n/V/tv9Q/3VU0Dh32dHWksVRqVhq61b20VABacd8Muxs25fpbJx6aWLU9pc/Oeu/9F/6V5CjZLaxli2lZtf2FMuqY+6aeVjW2dqO8WX6bktCOfOTtdYuqUN9X3NWd0ulupMv72o46aRR3lG2VHt7d7szN8wp/Xa/Yzu9Yw1Lpe11TQNsgt9Ka5anow1/uy//8DJxxQQdP+G8vFal1NEuubzfvNMwrVYYd3Y9xHSDeEeamaHdy8H22pWhHcThRm8Yn8Le/SsONjQ2DSLZyp8cAsPhsl53h5WZ6OHD4nBay1JnAKq9zEmUZNoMxtzC8sYmxomNdzYLN3LoUGH3pZ/kQy9waz8kY+clnvUe1JRU5mvuApA+F+PN7EiMBEpyAKbyUt06FbA2Hpp/k4he/f3mAUtWqweAv4hgzvnm3j6cv91YhKN85XtL60q1ZeaVNXbJI5/zFathsA5sfrPh6aIR41OZJbxWPra+3Dc+jwnvycAjLPI8j8sjfTwpXfVnVfW0iisGG1v1sCu/RUF9Xr43u+Y4XwVMBut1zx9wDDPxg9xBV7h7PiW01zSWJpOJJhiMX83zD7pvzu+SyJOea2MlB2K7MaM0sl2fEKrOHpcxndRP0vuYTCxtzWYFIV6XJMdIak/wHfHuLOOVTzaFSdh1RW+aL7Vtaa2QedXlEj7WdsbjB9qcEckDEhE8wXLA/fHB5PayFOnRp8vLyQFWsgzxHGZB4jB0aVDOzgZcPlctiOULDqB5fywJrbz6kQu4b6vVo2vp2tDSOo/HlcUUVAru8LQTYwglCo44m9SnrWplqM7AcRLhDpVpPkyr7T4wg8c9n1Kfkg/l9tpUOQQ5Ml17kdGU4v1Ltq3uS8i9p2Ekq6vYLIrnSRDfAVPORXT1tBMGEY18xsb3rcPlBmZVjzdiPFUbPBeKcPjwZYLlkJhwe3p9ZGqLIyM/ELexMmHw2bOQhc2X+9b7EIjmM85YauRDf+8iwc81PIRZq0wPYi/yXc7vJoR93rTV8JDxrYThqRclHRkGuvDk+OpQKX5t4kbCWe6AxaJ5VUK2bYRXIhzvSeyvn2NkdLn+vgaNe2hITnRbjuvAsEMGWn6DJQG2GG6kGwwlA2tg+Md5h8e67g06byqGVgLRUHUWLjVWy03dKLh8SXD0RWQZ1rDju+O8yehY/VAP/+5/C12dhG595KhamDVOxhu/xtGubJw9cB37B9l589XaeOAKIlm57omwvTgZS1NF8xLXPTD3qpf0g8gYjok/rqwOr4PG3bvC80AryduT5XQEjEfT9S3qONqVHOOD3K9yFn5cRko+lhkXxLaZp35pKe8HbJpKEvnjn1t634BGED9ZbrRFjXqjFgTEzUdVJUORabQGQqyHwjdhYyERNyjn/brK718x3OrjQdROFh8Es3gc+R9+8snUwJHDb66rL08e1R7GLhNEd69zFTdwsO58t7QWZdoaba3dY1HFXFr12ZYwRggj9nFWsRrk2yHzo/HmeSuvTVh+udIBCTOb5+M1pO/L8YHLohFwZE78HqLFkXdU1NxenaoEA5lgiuGqoh2MbO1IeJMGJ4wnzezksJEv1IGKP/18CRjvAx7B/IMBOQ6OqEzemGbDI+4Dnnm4uu/Kizpr67gJidOFOMZa5eeef7GxrB8yXrK00eeQCo5VetHbcTsv2Ozz4whH9FLqg3rlJPIYiWoq6nHL/d7va0cemWN/kZCT/U7BXnwwjFFPbFQwvgrRBkDrpPXVY35Yrp4PIm/yixxPjELovscCwQXrldIshdgpSTa4UmXCFvfNJDrSy55QsFei0Bgvi3TiyULQlzdc731BFwtttVps05gHdFD6JTArAoewz3H1fdzVlke/1Qf60aWj5Y6Cq8fgj6+mu4K9FPXA4gutZKhtwROOx1suLUDnzKUUTzv+hQjm7AMFodvRtMXstLSrAeMH6cJwxiHUSe4IMYDNV3po5Ine4sBTtGEOx6DDW8bydHULzQGX75119U+Qms2Vz1wEB90FU8OVE+m7bFG6C08XaavT4eYHbgBsLLmfjfCQ+N5VJt8MlBYtSYg9mp+HiFcrZ0cs/lZ9zXOwnkSgrUDwuljNZzkiD9Rl8jS3QHXvCV1NfhPUXeJzNbfx/jM3+pZFDNQa0f2RbuuHSgzg0q1hnPgBG9z8gks+OGkfEo8edZb7Mxxt2PEEv13a7JaWRNEkG3nNGEe8ovYdqNKRYTWLP8M33QuP4LnqWYgNq39OJLXj5v7VmP85UtZKpRzqfq88n7Io0s85s92T+T2O0fWELANPH45ap4zZx63uoYP1nvHU3azijGGccp/IU01VlVR9dz7wWXiJiQo/0fsooPm6fDsJRODXcB9HJo3aoMw5bpOxLDxp/m+ue5cTPfAkluMJOHeTSQms7E/q+B8MkXY4C+hIZeuoidxPXFBdb6yfb5gVE4zQseuC59R3VBAQWPZdKWSx11cLu9qwH1BBfBbZdoznwAQBmO+x0OProQoVVsoDX+dn5qIwqHOSSOGH9aHxmmcZPpswxp82ejbh46ma0ii2m0HAjj4/aNq74w8cWPuIy6RRP35be1urnx3YoYwZO6L1Q02bMpfFfmuegGI4zQsvJuFkhsL9F5RnS3KU99+dcN/n7nFVy8IDlZIkNGyc9QJKJLurzdYGLn1THkufuvLggxfpvDTM+ESr1CiPhNdpKzvwZx8r/yRqfw51GriXf6CZBiDaF3g8qwBo/cp6koOmNPWszDnzGY2SdlbhQBuVXU5IOD557eWe/QmPtxhNuBREJueYT2Op/fSEN7oGMsTGwJl4/7tjmOMseKsO9q2ejqWL+6hajvaLeB5PIZWec1iPjggJ5Pi8XWl9ENT73MXdf4azASRbH0NxJnURT4ej44swiIjHS7OlgvhXUeX3CxkQ1+U01vX4HC8hZnSuF4YHpirhNTWfsQ58TI+4LwKZnP7kwNH+BIN6eNzhgY8FSOLJdJTOre5cZN1c2LKVbhOrw+K5WfxD+UHTjF/J7XgGmYrXne7pt560cWMgJ+O7ev9/Ru/WqqMOu3/0jxsd3eOBTnweivpsqKnJYP56xujTCaBXTs6+udJzwVRxPS5DKX2WdA4+jxMBn0LJXeILO5Z8/Kn/gip+vxRlrOqkratbEXIe+8QnuMCH9ftt1Gu+HfCBZJPrk+pQ+wWigz+KUH5nyU3pw+9XpcnFOGGCxC7O+WTcubu5ejPKUhos5Wb+7Pb+IJor61ywuFJZnFiQDyGrqNnPaOB/6f8xmRvu3tzNN5xllTpDW1mPzrqmXXceHNPKQqI7Z66TL2trKH43sxflLNmNvV1bacU7NqnvN2XQ8f9Y73jhQL/8vbKMcasDx2c3Sa/HL667S+ND+RDp8YHshUkZrOm1VuCsrSXRX7szMU0LjNN+I+mFPXE7TfEN1uJFo/K41ws716pow9ojHevPsb9aUgDBeVKb5qi2Z2k8xxqeyThiQjQihIkAAAq3SURBVICXTPvL5xvGsCFdIhgBPbwM2CPqWhwTEbHI7V2sK2Acm47gp7vP8YFxfEs5EXgwTsT92vxQSjBZKw0sqwi+me1trAwAc70Lo0EOtmOMuZejsLYXbFzGjbEIhOdhUZzwes6ihgXXI0o8z4YmueO50QXfNTzChMehpZSEyyxFQwlpYxbqQW0XKyKEEo/woEdQ65TpspStjzjWO2rjRj54v2B8vFghzTYiONp1kK/6B+Y9VnRYVTfy9jk9B+fsXawLfnHc7B8nnmBhP5tejtPxGeN3/Wa/EeqMHGTBPUv7SzKdj0+b/TrzBQmqRhYURD/D1KwJ0d1awY6lmoTejcp/N/tn3KdC/jUPmh9AB4Z30+b0TIJbepDFWExgGWT/Q5/lYZtaGuoRWH1zkr0v+8B2jL+OaOTOD6upeTqT8yjuX+A9u1ng/6NOaK+fCaBqzHTvGP1ro3IXMPcuqxiWDdxs4uqFsPGsCPeTozim2iHw1iyxc8p1389eNKNCLIrwq/DLsI/bffM1Ho0HKejqFKM03WcvHEbwBeUnWrbzBQv8x1l6kGPrhKvzcOHyLMaqIao1JZu5ZU2lHjrO2BdSNdhy3p2cno0l1gopgn3sMnKrstVASQwTYHeVTeyQiIYqqGSZ2owzmjjZIdaz/vWtf4R76nKw8cgH0slJ/r18OMNoSbVxb2E6dXSRDDFw2+TMP9MW6uHOplLVjnV6lAWVhYpqevMzeyyj2fNcmPN0C3Y2R0G1/Qn8/9FYbKqZBiz6ivMJl5M+LTVCIxJZ8qqlfQrxMLBoA7Z2HmAC2+rxzwedLVHCYK967NgVfIbJzw3CcqVcTjzdVfiaXA/qy3eZrhBSzUStKW3bjt1oE3ZlBoSrIu98RsarEFsFeDVE8dXw8+fGnHBhlzN8DRCmrmvTDdgN3z7fB2qeHG1CaJiuEgxaHIsRglL7QESyrGliVEJgPvxQcrGRC1TWrU9DXBhyjNGZOpB9S6SN3ssjgVO/KnW7vNyMYBg9nYUVUF4fgL9WIahKT6eRapnx1w0876Y+3oA9jrzmS2Eb2pjoobM673YG8uUSLne5gH8XjXS0ROgwNo4Ft+vDlVo+9iiWu1pprKa3CRtm6xgDaa2eh1sD5j91jB7FJ8KLGGmsEgGMi4j15ufJZ/SJrCmwCo28hYWi1tn2MdIAdkRl7pdtLlgHQDRBtl3lMp8vgRW74FRSXOBeNNI0YHK7a6vwW7AfuA/SEFzSbq1W667mYheUFXeQq/X4eJXVgyfCyo/LX5uqBldekldjCt0ymwIn1GYoVPYJuhraJKK93FP7HiMU0B67KN9XGUXXtuAtDdMuyd1yVdLA7H4/L2C2Yc96epyY891DOQHU8KmNIvMUXtTMwa7b+cLb27DbofBmyZFL3NjjtG/t2HT6FNhlV+e/q12KagHrkw1TCdDWfZY/yM6ouQyn1IirUy2X16scqzk9Bnt4CLoVS71ZmOug1vqRNYFNmNINdRcLbS86Emx6l/HV3N2GPY11sKoEtbF+sC/vNnM7n0SgPwY0+lOz5sGRLu6470GjSwEy9eq2mqdgg8Rzr5eoTCMF8XzwKOztN2Kn1SRj8Sec6Gf++ouA3dyVvbkNu+4Kyjx7PJkkMaEi6OyzWwrsBkZ1TB9SZxKmf8aUscFQVRXlO2ArVMuEu31go5hMJ5Ky+JuJGSyXoCjztmffE4/CvvRpxI8xvm7M7sDahc57PoFw6oe6CC5nwCrpKRhM4CwwrG1lszW1kYetLeQ+wLafDVuzjsHnEfJuaKHDfUnEWn3x78A2qeSDmTpUEN5xzfFcrD1wA5U4Ezbv0SB0I78z8VkCCgpGO2dEODilQPIoVF+Wkgk874hEz4ANMK2W4ODR+Qtol34eFVa7FY/NbavV7D+sZEvD18HE2ycDwjLKIdHB84t04SVgK0cTMBnLgchNOUMJ3BNVuMO+XqpzrE/BviPJN6g7CXXq927TRTzhBh6c719gq8dgK0/GXGZ0fZRYonI/s1xrTWLuuZ5Mrh3nPY3P4NK1mz/JwNCubCwcjgoLbMdl8V40Rux6/mmPw7auoYcjrzNb7Jm14EVMrl4EJjd8XrHtNmy1nraKTeHp489fSMNt8MiyaWt62sTjYaH73FPggLeu7vWX+EztU4w2rJF6ESispc2qtTyx7uc/AhvE58SjOlcRnOUa0FsPX7QCckZYuMKxc7SXFi4w98RX1uMzYUPXWUb+VLqpl3X2AwxrfWn5OcaYMBfkCPqLqz1qwPsxPVo73uIR2NYwIRHj92spyOpF9yufwOqAiFt9vwE726mz3K9joEuhh88/4nBeQwLtiCyj4JYIOkRZBc7xnytzZdhj5BL/mETMO1xmIWoNlw7WcqAfY/JJIHx9tpZkaDioC/5cSYuh1KOcsFiHDf1eAcp1u5Zgoe7tikXfIUM7KZdLFYwZWBjurdgM3orLmB0S2WmWRQbtbEkRTLFxtUDnfSMztuD1AY06aw/cgg1/WmozL7imTE+WqZjLbzsgjLPxMtWLmJurBL0OG5SWDt7rcIHSApEq/IPnpwXg2V4uxjbUUwBVrMu2+nAViCDbS40xrUkk3BTbm4ZiEWeBy33ONg7A3oKNG98tzKJ2oCPd7vY0rAUsPs4iU2AmTsBByYmoNdjYN98i/WhpNIPCcam7vf/9u2SAh8T8T/OonWLtJAvTpD0msmAXpl956B2qlx34IkMKnVTRCdsoPrkF2xwOK0OMiHcHAnTf9rjAi/T5i0w8JBT0cC4hYFOkXQdCP1jeMItJxPfIiIDZ8oGg/aUelILM4e35RLuxhT7OHnkCFvSgm2WNz6SgykUytOq3iLobSLZgt9+HIVHrBjHjD+k6KXFe9zLmhwf9HurKvy2CbRgpB+uiMe/qmQ4TZM+dgX95jLr3h2B6/MV8igVTFTkV5ouInrdnzYak4uhmnj6nlVzgs0bzY+teJyJKNnYZ7wgzoOyHaXFJdD1/aK0M5f8qsJXEB79AvQjsRVnPrwdt2+TXIPN8dt+azZq3MRhZ4+GeSaqXUuhHnHueG9GjyUIqOkY3EDQmPPB87GArizBhXfGAUbCMuS0iGKWNyOUO2HoGe6u4FtOVEgCu4eBeuNzjLr4IhOsjTG5pZc50QTg/AteVBHp1zzQny7wfBHh4AvOD3r2zcDOwQgAmDgoBFnvvBvdfKrPKsSqlng/Ony5seZHOVeAKdo/3TteiK+89qZsA5X89vknv03kHf5M+lrWPgl49W2jIwb4b8Pd5o92Z2hJ8bV/XRSzByN0zdRHe0S0nzHVJUu6uf+U0O3rksuS36npS4ayUkNimkxNrY0HSMdJWq1U1cknhlRO4gp3W2qaTeWjfcJoTZtvkQ6mrAg65h5rWDG5cF5vDvzrMd4kY17v7Z0XMU6eq3dTYqFSIH4ZpNXvnCggaSVZaTdG+WV8jNpx5UHxTTRXlIy3jifiirMCYueuJ6w9Td1dTNUNekAyilinU+QIby42OZVmZOtVypXKcrAyvWvPdqKBjZDVI1i5ZqhyB4WwXITMX8SBHLXVjluKmeedkZcrWr1mZiYor1C9J2jRUFWVnUe4sd13L1jBwGXv1zcKOh6ums7G+Pbff8hcRj2aa25Int8EVQzumOlJiK1V1e7+M6iETvzH+PSm6r0r/B+tJc84/HcDtAAAAAElFTkSuQmC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83974" name="AutoShape 6" descr="data:image/png;base64,iVBORw0KGgoAAAANSUhEUgAAAPYAAADNCAMAAAC8cX2UAAAA8FBMVEX///8AW67///3//v8AWK3///wAVaz9//8AW60AVa4AW7AAUaoAV60AUKthksgAWrBtlskATaru9PlGeL3e5PCRr9TY6fMAVKp7nM4ATKtThsCxwd0AWLG3y+O70egAVK8xcboNYrPV4vEASKqjvd2nxuNgl8kASqbu9fkAT6+LqdGvx9/j6/PP2+4iabVFebqOrdWfuNySttdpj8mEpNbH2ejn8/UAR60qb7teicegv9mNp9N9ocobZLiuzeO71eZyl84tb7DM3+sAOqdYhrxYgcGYss9Dgb9Adr+ZsNpMicIta7tyn8ycvt0jarDI2PAJejn6AAAgAElEQVR4nO1dC3/auLL3Q7Zl2UKIQIzBYAx0IYmB0IQ22aR3s73Npj3NNt//29wZmYd5OE1IN+3+7pnzaDDG1l8azUujkab9l/5L/6WXkuU4lmZajmYYBXc4pmE6juYUff+vJABlWIjIqnTfvD0v3U06Y6SLzuTy5mp60q04GnSJoRnOz27qjySEPOw2728Zl9ILbN8nlBCik8j3/cDjnNNJuT+qOIXc8C8iGDwTBhr+NUdf7sbc83zqui7n0ovj2AZyXY+HkgeuT/w44Kxz36rgLx3HMa2f3fx9CRoPs9lK+5fBwCOR60n74u63WrPdTStOxs1m5bD7R/NL+WBsQ19Q35WDz6ddlAH/XnZHlq1MJ77nE51RUXo7SpdYHPhyQfDRGKajt2dUJDQisTe+Hv3EZu9P86GqtO+kR3TOvUhnHSW0LAvGH8dy3gHIzjAP1KR2EmCJmMeEuOG4lmbf/yQEexEyt5ZeJdIWQe9rrf3wDUTXtweFUjO37zYtEHqtxNf9Tnd2f9HzInrkXo60f5lkBy398YzH1PX0mxnqJueCkkheVrVdcxb53GkfeD4TY1DclnNY63gu9Y/+bDr/ruEe3YYwSeUtCGbDtEyt+00wnQWDRmu46/a03xkQoTPGvgA3IDvM6oKzSI77/wrYoHZg6Lp3oS+8oJwaYHrBeJn3XDCeuFwnHiudpGvK2elOJ5EXE55cyEjwcVvLTJth/yv34fMbC+XfzwL0RDINrXo5iKkc1yponGGLHxKucza1Km/HwAO2lMltvdZvPbSa0+ObA1dyn/py8sbUHhqS+L3y0MhgGq2DkIrBRfuXN2Jgkl7bPuP+1MExg4+WU5cR6d0Pgdk183/GEagyQWwXzDXJvYD4MKOpmHRNpcraiaQBbWlKHpiW0f56FBF5mf5sXI8RtFxrRZ7uRX20rlGaA8PTmHkHXYThGJaTUP/DmPIjkPGUEjeWXP9K9WiMIl7J7WNu00HZwZ8r3m6OOfP5lfr0a85zS6tcShL3zt8Zlol8CQK9JqnPT9FY05AX6jEJUjM9bPePDwT9UD496abOiDOvvNRr3YMec7+m2sI4dWphLLyLjyDqflHcJ3Eg+C1ILNDEyt8aTiSV30BtWarBRqunh+25YTb1/Ib6lWH0Q9o7mT8D0L6NCeXNxUMd7d0lJ/r7Y+tXQ20oR7lS7ukxbYLjgX4mXDBGiUfCewf/hv8ztdQHdoXvlXifem4JVTZ+W46FW0Fu0NCk1boJjwbniNhQLKM1hU29Tjd7yq9DyMLQViZLlYV9AWzelIQctRb3AJyJG08Mcy6W/+YIW/3accZ+cLs0yQxteMYTeecsTFj4o8TBQz1BI+AVYX2HUB71pU55TXNWbb+WzL6oLuYs+KA17tLKUhmdeO5vWR8BX1R7NOxrxupxp1x4MMGVKlOm2u9Sjwb1X0qsQdPKkgnh9sGyXMA6k4xPzFUYyUhjvdeCGTC/8GYJGwXBNKTuQk0ZyBEPnu8nHxVslAXDMoh+nU8qv4oKx3k7PPB0VxImJ6P5bB1OOAuvluLYhGlwYIO8XrVawV50iqPd2v5EWwYXoCcOxy4ZjEAnQNc4Ux4z98jTA1bNYjU/nQzHSscx6121x14U8bMUp7Vz4ephbRkRxH/6koihueLRddhWykV4smRhGG+jMnYZf8Cee7iQlISN9ISLiLRfFV0hmUaXEBG0AP85sakfHg+1NIkZBxALrxrjDSDw2tAjy9+twQa8zVBnq5mP8tuaeAymRXUSgs+enMAop+OA9Zrazydo78ijrugqUX3Y6EXsKLkeE8bbOE5LIaXduCC4zRx7bjA5ynleXj5WxWacS1eQSeAzOzyvqLtg7lAJEsT8yZLN0R7iKB4rpwpNs9lnTn2X6V47HxmBvpG+Xln75RpspKpkvVnuM1r0kulE13kptdSEhu4rSV1+0ayfC9uAsRbutyzQ61jod7a/Ml1n5NMoh8DRLnwYpDXahO1o1x7p5OGY/c+ECV13Z9CjmWUK6K9DJmv/JKbvEbajC/bywVBTkxhdB5DYd5FwwZXknaliTOWS9KXf0dYFsIKduwYym0Uc+yab/91znfvMR5Oni3pRvQFnwxcpwqlm/DQf3EBzk8aT3AgBm99wPbz+LF1KuLw9qWAYyaokfq+7YWlksHPXDDBJqBwqdk6nnwcuYWC/ti58kuSnB+h4mA0n2k9D7VjDKNIvhrmJ5hh/h2LQ15xu3T3yiS/F5e9ghVx55NOaPAPqo3GaN7HBlB9Tt66ZH2sT4vkqfAp4U0LtPO8D99TCCGTHT8GtvIuO7Y8B9aLtwHejkPErDePCVuuScJ2So0GnHgjZRSvG0DJWxTn9N3pgwAFzoYyBc+0h1PU7u+f5USCT+kelv60qqO/6Mvao/Lcr9cCf4JWoVja4L/L8ZzlDRtzL5Tik/c89TiLiMmGXW1kIDVptzo14twEiylHLoPhVZXZ65zNBmO5LWVrEGh3LaA9Yb6qtScgyuKIV4yfIcwslr2DVnKUIg/3ZdjuOsTBJ1SQ98CMdxTH33M5Z7WSWDrPG/u3Zt0o/D9PqrH98mXAZ+zqlgn4otR1t5cmZBkzmoJsT+vDu2xhe9PruGHgULSl6s3yw39BqUndTI29qIfIkorIX2IL4riull3w9uLu9vL3QRVL6dHvwNbE557bPiA5CkAsqhsobWTzDAZBnnv8h9yK0ZC587+aVsObIMVKub6pi0OGDDZMZYXPhjma10li4Ho9tQvzItwGmzoTvA1Yg3w249JOzt90Zx1m7oZwsc6zza83IGzcpqLG+EiKvSSDOfBA06zSOvKsNAQsArtw4u3E4atXuG5+/Mg/DprgcKGXYk3HSuS2ftkbvVCc1XFLfMMJQrIW6HBlmXss/SHpUffWF0SuYqtp6V59ysLLWoz7QrKEeDVL0qIzMJnOcYaX6cfRwppOvf7dGuOib/QTsMMN0RqHwKxuyCvpuyqNxngfgN+c8StQUeC0yHethQMk7Y81QST0aplva1Pji+pdzC840lz6ZprWXQaVsSThb83W0y8D7sr7ypWLPt0Se5wQJKsEJCcqa83qwHbNC+fumle9+S7v1QM1skuHQoLdztfpNj/9H2xERHIVevM26RuUo6HXXr6Uh77VekctNo1W/mmprDGYc/nl3vdUGx6re/ed052JOtV4/2ZGZZBm183q6ddnRZuWb6frimfWx/6X5miIti+ya+eiOyknYWpZ1nOXtO55hGDs6BH+xY7SNxXdLUiuj/7IV8P/S/wf6FYKer0LK81rkJBlzt+NFz1uGJh0MNvxKq0N5chZIDe3loJUkyz/DsH5R4Oa76qjdAmp3q8MfIHcdfN5Js99vttqj9Ec8cY2Mj6Xy0+nThqniqGhK2rq+G1NMKlXk0Yu7++YhDo+xmz93M4O1SD4+PKlPwPIHT83Dh3o8SD6Xam10+g3nB8XXWj336XS04ZcAK6bTP7n0fML0JTHdD7yB23ibzhuZ9vM07e9KZDIsxdfpm0tfcnfteUC+z2V4Ues62Dk/YOiNPyR7OoE7tv7OUSnmhDG63kgBt1LievK2pYyb0XuO7lhG8NfuLBVDG57cxTxgmPgisv5bPlHAB8LDr8eHP0ZRtLhOn0zBcrQVeszRYpRCi9ZgQy8w/D+BAWVc+h5xmv86rm4hVjxxJaTNMEjDKGav5R8J74beoFR43qStMgxemMLX8vSnk7uADe20hueh/91f+OFkpHW9HDswnW/BBmdlVDp6UksEOTpooVX/MtG+H2xoZ3csKf3uLyLdleVaoD8OW6ucSU6jpzQB2CGSk+5LzfR9YCNPtni0wYi7CHiTCtcTawIvDzuzSvqei9PiKU0QcBslvfPhy7h8D9gYNW0Nvgu5gNZhg2g2nJtnP4zyr90XpbjsARveNuPiSSy5gzaY3HSGHf6kcc4TsM/gzUsYfZ/Rdiq6L57d1Dmtw7acytgWz34IqAkWXu8Nek+RduY+u6FL2oSdfF8dFJC8ySdO/POwu719h1rfYvJJvO+DBJXHe/P5PrAbew+Qvgn7+jmv33wQJr3sSc+GbWhVvq25mI5KHJkA1RqlxaJ5BRvUYDvcn29ANepBqhnmPsbqc2EbjnUq9W1UgDaKiO+DXl2Y1AWtXcI2nGG0rxrMSMSY5rYPnz8Lto2wtXEitlpLhe/pB5PJwfgD5dL1nzba9WAfsLln0XBqOfuo7xbPnCui60VDxMTCA3NvwEGseCLaYk0af3vAnEnHrAzT9vEBH7h0t+26gO0YxqEs7B0BOor5vu26NqHzKbTrWbru7LMwaLSO/CiKQEZFSZF1SH28Bck9A1ulLXfcQ+42VrTaZf3Ix3m+iWwBG3RPwy2CzRLd9ZJJ6fyq3OhwTkBsF9zKtxdpngLbSRVVhsPhAdn9ZNFNF4QZhNNd0+LoY06VOGpFYPim0yNiqy/nsB3TSHuFko+GydUoi0YYWtr/IJMio5BsJkc9EbYzX7UwnALYLBlqi6iopZnazgnJZ/m3m1oWSGx3+NZwL2AbWrlgsDE601ecq4JSGKL5PS7sofBlW0UNrWi01zILTe0/u7S2O7HU1qgNsep84T5dV3dL2MOCOQX8TA83za9ZXDQD47L2EnoibEe72wUbRFpbBYvXYRtGdxysN3gxt43mLhmBjxKDh83lQgejQDuJEfaigMMTYRu7YQsahclNezNKBs505fP6QC1hFxn2FATn1v4go8g0BB02ewXYltbYqWyBM3WXR5PpoYJrOPPlUZiY31x9R5jBKHK8mNyerYapncjdmoby85dEFZ882qVii5wR4oVJvT3MshMUOdYwAWNMLIhRD3vG6A4KHkK+7YyEVwbbRpKObOZPXhI6f7JIuyr2OjHiKZgbska/utw+4mij3ipeLGX4Xo32lBfIZr+xO150sW0kqa7W4/QF+0OfKtKM/qPmLMbMKXW9cHz1gIoX9/sa3XVSqOpFtop7tRvFvV3wQjl7QZjlibA142P4GOxVc1z+4ayJMm53AZoJKbK7+rtHu1YUe+K115jb2iNe5Tpw4h7FnVrXynaFrJOZFLkrvL0b9kORBR/c7A366aMNftNubtvArKwUXMfoJWVMqTXX06zSHc5rRvKP3bC7XsEvyHi7FMQPhw3vl7uFSxERmyfXFc208hK3Gxdam5u5+IuOKgw18leBrZ0Vek67CVzIOLweriV7tQusLl330gLYhTEJ+YJtgk+HbVTDZwZFQLgz3OSVg9PkouB1XoE+GiYFP2DycG/Uz4CNGxpoYVCikEjvk7OKdNYKmdzbZK55+4YfCn4B5ulrjLZmGbfx80P6Oou/pctczlOvaAXNq+xm8sLR1sM/9kb9HCYHe3NcpHUfg61HwVJc3QcFsJlX2SnJjWFSKNJesCX0GUwOTvU7ZrPnDjjGVN2uptKvtXIhbLegPMNwXOQMeHuHy5/F5HhzZRw/YXl7i3z/nYXlDbSyXaC4C2FXikf7tWCD5TG8lc9f9GQs+jpUOXvPhm1UPhS179Vg41KEdcxtcLiAc58BWxdBWW1Jr7sFNi4Lika7MIvgdeb2nCxtdCAJONLJ02EjrGyDzXVcNNpBQW2GSqE5+0oKLCPcwvG7CKOn5ZwsiZKviKrGi5ikSIGlhVwlt5Nh/jnY4EhbmtMfc5tgREklaj2FhIdbrMBKK/Ij092uyGGhgSN3N/CfgT0nZ1T/EAZECEGf5KEwRhPA1T5KCu6WBbC7R0Ux4/AVwgzacq1AEXrSzuiqE3j2E5cvGQtnmtEttNLkbHfUYFYQYH4tx3Pzh6rKymG/4YZPccR1wUCYG5XCfCx5UhRmKPhBcPbPwza0w3EnRxf9JYcNWyUqY4IJp4/rNBgeR+sUmbfB8e7R7heFGby3rxFUOpQkR25UWUSG8X+z6w73/Eh/fJZHKTrtBfe4jd2Dd+wVCYPRPz+3ATYXuaRj6t8uvjEc3L5kVt9OpPSLnrVoqFYcgP26O+x9Zhcoerrbd/nhsPO51oKGp8vSBNBe9efw5CzhAbaS7hRcXhNkWmGsgne3Ao5YTIyRXVOH6VivaG/Uz4G93teCNzfei7s5hw/1JIwL5q/3NzynSIHp3vFW4xzNGHk7JQbT+en+oPeHDdO499fGo5xsz2/3nu5elwbYTmFuFjDQVuNw676/k3EY5d2t279Ly5qL8EcRbLbM5jVxz+46bGilrirH5TZxOEa2pxkTpneaVsEU3JER3051QKKq3oWhLaaOqV57UnC3DsbPHrAXxodlFWUz6GKoCjFjnQlza7QzspNWvujAkgxtsis2wJvQL06nIBFHLYwoCal2o1jo7rWKtBfdj8dzQvORJI7FzTtGe941uEtgV682dj1UdjXL0qaFMWM9LKfZhlZVbtFIr2WRTUfDd/vkrrQXxsfFn4UJWkvb5OtxwWjDFLNlVmhonR522emMpOjHOHLn0q26w/VL82Im5uHJWSSTIsvXvdxLjrcHS8ujoAm6vrzDqxfBVrd5g4PaqDJfzoeJXe1Pwl2ynIwziVIrWutF4D4fuOOD2zEfeI8sqKtqDvvALua0bXIfhY35F67UPzdK5fvfSo2DJOBkp3fpn2UjVBwLzZ4W+RSc2sfceYZKe6/R/pGw0ePGyiu269s28wVm4+0Y0PmCtKm1iryLBan9X4+8jr7/6OyVavtDYWfJxYuGqtjDdnZqpPtZtAzae1sUNs4987EveWnPrfw/drSfQhTUsiJQ75WidLMnPiraN67y6rBZJOYKEcd81ntJanWvtW/WyuvCRlfcW9gXaP1o04FgyV7PEozvv2nilUcbZvY4X7fH0Y6lXrTk+51H9a61vQ/neGXYIpFryQqGpdV6z0uOWFB4j8nZPws2Su8nxg5xX25vvfwMumpt5tKn7XRcENzOwBY39t/K/fLRprttkm3CVL33u7Le0wNJH1fQayQEi1xc93rBRu6Xw2Zj/sTUBkrl79tciSv9U99+Bm4q5OSFBzTs3ALxDNg0mjg1/qRIMYu99o5K1FjOX0tLgyercMZZ38GSoS/IqH7haDMKVrFWqcce7ucoMp8F2m6+PHvMuOjecR+3VRWOOVObdXSfs+Odp9Q8D7b8TnA3T7GCvRYMgtFGcayOTELRtrPVNBJ+ONlKjs8T2B2H5cjzH98UTr3w83T4A0pLtXv20ynEzY6HYf5SwDtY0M/Qhu2Sy+2dMcNIP/IaI1w+KW6HqeKO/QN+VBRrZr4nL467WKXkxdXyjNl/Ss8gDPakG9futUXtsGH7/sCXXkDoIpwMrrrvebTxppKlAjwy2lZWOCztNxIO3Uey7fs49oKp6pHjRl8lojvay8+GfO4D1GE5m8/I/115eHvzmcqByiAf9NzOzdtu5em6BhliWG1eX45lOBhIzmXYG7jjy+NW90dW2lGH3zyHHMtcv5DvOZWMgxjNYbVa7VYr2bYm6+np/WoPn3qIVUm7s9ns42ElS8w2fmwBTGf+n/V/tv9Q/3VU0Dh32dHWksVRqVhq61b20VABacd8Muxs25fpbJx6aWLU9pc/Oeu/9F/6V5CjZLaxli2lZtf2FMuqY+6aeVjW2dqO8WX6bktCOfOTtdYuqUN9X3NWd0ulupMv72o46aRR3lG2VHt7d7szN8wp/Xa/Yzu9Yw1Lpe11TQNsgt9Ka5anow1/uy//8DJxxQQdP+G8vFal1NEuubzfvNMwrVYYd3Y9xHSDeEeamaHdy8H22pWhHcThRm8Yn8Le/SsONjQ2DSLZyp8cAsPhsl53h5WZ6OHD4nBay1JnAKq9zEmUZNoMxtzC8sYmxomNdzYLN3LoUGH3pZ/kQy9waz8kY+clnvUe1JRU5mvuApA+F+PN7EiMBEpyAKbyUt06FbA2Hpp/k4he/f3mAUtWqweAv4hgzvnm3j6cv91YhKN85XtL60q1ZeaVNXbJI5/zFathsA5sfrPh6aIR41OZJbxWPra+3Dc+jwnvycAjLPI8j8sjfTwpXfVnVfW0iisGG1v1sCu/RUF9Xr43u+Y4XwVMBut1zx9wDDPxg9xBV7h7PiW01zSWJpOJJhiMX83zD7pvzu+SyJOea2MlB2K7MaM0sl2fEKrOHpcxndRP0vuYTCxtzWYFIV6XJMdIak/wHfHuLOOVTzaFSdh1RW+aL7Vtaa2QedXlEj7WdsbjB9qcEckDEhE8wXLA/fHB5PayFOnRp8vLyQFWsgzxHGZB4jB0aVDOzgZcPlctiOULDqB5fywJrbz6kQu4b6vVo2vp2tDSOo/HlcUUVAru8LQTYwglCo44m9SnrWplqM7AcRLhDpVpPkyr7T4wg8c9n1Kfkg/l9tpUOQQ5Ml17kdGU4v1Ltq3uS8i9p2Ekq6vYLIrnSRDfAVPORXT1tBMGEY18xsb3rcPlBmZVjzdiPFUbPBeKcPjwZYLlkJhwe3p9ZGqLIyM/ELexMmHw2bOQhc2X+9b7EIjmM85YauRDf+8iwc81PIRZq0wPYi/yXc7vJoR93rTV8JDxrYThqRclHRkGuvDk+OpQKX5t4kbCWe6AxaJ5VUK2bYRXIhzvSeyvn2NkdLn+vgaNe2hITnRbjuvAsEMGWn6DJQG2GG6kGwwlA2tg+Md5h8e67g06byqGVgLRUHUWLjVWy03dKLh8SXD0RWQZ1rDju+O8yehY/VAP/+5/C12dhG595KhamDVOxhu/xtGubJw9cB37B9l589XaeOAKIlm57omwvTgZS1NF8xLXPTD3qpf0g8gYjok/rqwOr4PG3bvC80AryduT5XQEjEfT9S3qONqVHOOD3K9yFn5cRko+lhkXxLaZp35pKe8HbJpKEvnjn1t634BGED9ZbrRFjXqjFgTEzUdVJUORabQGQqyHwjdhYyERNyjn/brK718x3OrjQdROFh8Es3gc+R9+8snUwJHDb66rL08e1R7GLhNEd69zFTdwsO58t7QWZdoaba3dY1HFXFr12ZYwRggj9nFWsRrk2yHzo/HmeSuvTVh+udIBCTOb5+M1pO/L8YHLohFwZE78HqLFkXdU1NxenaoEA5lgiuGqoh2MbO1IeJMGJ4wnzezksJEv1IGKP/18CRjvAx7B/IMBOQ6OqEzemGbDI+4Dnnm4uu/Kizpr67gJidOFOMZa5eeef7GxrB8yXrK00eeQCo5VetHbcTsv2Ozz4whH9FLqg3rlJPIYiWoq6nHL/d7va0cemWN/kZCT/U7BXnwwjFFPbFQwvgrRBkDrpPXVY35Yrp4PIm/yixxPjELovscCwQXrldIshdgpSTa4UmXCFvfNJDrSy55QsFei0Bgvi3TiyULQlzdc731BFwtttVps05gHdFD6JTArAoewz3H1fdzVlke/1Qf60aWj5Y6Cq8fgj6+mu4K9FPXA4gutZKhtwROOx1suLUDnzKUUTzv+hQjm7AMFodvRtMXstLSrAeMH6cJwxiHUSe4IMYDNV3po5Ine4sBTtGEOx6DDW8bydHULzQGX75119U+Qms2Vz1wEB90FU8OVE+m7bFG6C08XaavT4eYHbgBsLLmfjfCQ+N5VJt8MlBYtSYg9mp+HiFcrZ0cs/lZ9zXOwnkSgrUDwuljNZzkiD9Rl8jS3QHXvCV1NfhPUXeJzNbfx/jM3+pZFDNQa0f2RbuuHSgzg0q1hnPgBG9z8gks+OGkfEo8edZb7Mxxt2PEEv13a7JaWRNEkG3nNGEe8ovYdqNKRYTWLP8M33QuP4LnqWYgNq39OJLXj5v7VmP85UtZKpRzqfq88n7Io0s85s92T+T2O0fWELANPH45ap4zZx63uoYP1nvHU3azijGGccp/IU01VlVR9dz7wWXiJiQo/0fsooPm6fDsJRODXcB9HJo3aoMw5bpOxLDxp/m+ue5cTPfAkluMJOHeTSQms7E/q+B8MkXY4C+hIZeuoidxPXFBdb6yfb5gVE4zQseuC59R3VBAQWPZdKWSx11cLu9qwH1BBfBbZdoznwAQBmO+x0OProQoVVsoDX+dn5qIwqHOSSOGH9aHxmmcZPpswxp82ejbh46ma0ii2m0HAjj4/aNq74w8cWPuIy6RRP35be1urnx3YoYwZO6L1Q02bMpfFfmuegGI4zQsvJuFkhsL9F5RnS3KU99+dcN/n7nFVy8IDlZIkNGyc9QJKJLurzdYGLn1THkufuvLggxfpvDTM+ESr1CiPhNdpKzvwZx8r/yRqfw51GriXf6CZBiDaF3g8qwBo/cp6koOmNPWszDnzGY2SdlbhQBuVXU5IOD557eWe/QmPtxhNuBREJueYT2Op/fSEN7oGMsTGwJl4/7tjmOMseKsO9q2ejqWL+6hajvaLeB5PIZWec1iPjggJ5Pi8XWl9ENT73MXdf4azASRbH0NxJnURT4ej44swiIjHS7OlgvhXUeX3CxkQ1+U01vX4HC8hZnSuF4YHpirhNTWfsQ58TI+4LwKZnP7kwNH+BIN6eNzhgY8FSOLJdJTOre5cZN1c2LKVbhOrw+K5WfxD+UHTjF/J7XgGmYrXne7pt560cWMgJ+O7ev9/Ru/WqqMOu3/0jxsd3eOBTnweivpsqKnJYP56xujTCaBXTs6+udJzwVRxPS5DKX2WdA4+jxMBn0LJXeILO5Z8/Kn/gip+vxRlrOqkratbEXIe+8QnuMCH9ftt1Gu+HfCBZJPrk+pQ+wWigz+KUH5nyU3pw+9XpcnFOGGCxC7O+WTcubu5ejPKUhos5Wb+7Pb+IJor61ywuFJZnFiQDyGrqNnPaOB/6f8xmRvu3tzNN5xllTpDW1mPzrqmXXceHNPKQqI7Z66TL2trKH43sxflLNmNvV1bacU7NqnvN2XQ8f9Y73jhQL/8vbKMcasDx2c3Sa/HL667S+ND+RDp8YHshUkZrOm1VuCsrSXRX7szMU0LjNN+I+mFPXE7TfEN1uJFo/K41ws716pow9ojHevPsb9aUgDBeVKb5qi2Z2k8xxqeyThiQjQihIkAAAq3SURBVICXTPvL5xvGsCFdIhgBPbwM2CPqWhwTEbHI7V2sK2Acm47gp7vP8YFxfEs5EXgwTsT92vxQSjBZKw0sqwi+me1trAwAc70Lo0EOtmOMuZejsLYXbFzGjbEIhOdhUZzwes6ihgXXI0o8z4YmueO50QXfNTzChMehpZSEyyxFQwlpYxbqQW0XKyKEEo/woEdQ65TpspStjzjWO2rjRj54v2B8vFghzTYiONp1kK/6B+Y9VnRYVTfy9jk9B+fsXawLfnHc7B8nnmBhP5tejtPxGeN3/Wa/EeqMHGTBPUv7SzKdj0+b/TrzBQmqRhYURD/D1KwJ0d1awY6lmoTejcp/N/tn3KdC/jUPmh9AB4Z30+b0TIJbepDFWExgGWT/Q5/lYZtaGuoRWH1zkr0v+8B2jL+OaOTOD6upeTqT8yjuX+A9u1ng/6NOaK+fCaBqzHTvGP1ro3IXMPcuqxiWDdxs4uqFsPGsCPeTozim2iHw1iyxc8p1389eNKNCLIrwq/DLsI/bffM1Ho0HKejqFKM03WcvHEbwBeUnWrbzBQv8x1l6kGPrhKvzcOHyLMaqIao1JZu5ZU2lHjrO2BdSNdhy3p2cno0l1gopgn3sMnKrstVASQwTYHeVTeyQiIYqqGSZ2owzmjjZIdaz/vWtf4R76nKw8cgH0slJ/r18OMNoSbVxb2E6dXSRDDFw2+TMP9MW6uHOplLVjnV6lAWVhYpqevMzeyyj2fNcmPN0C3Y2R0G1/Qn8/9FYbKqZBiz6ivMJl5M+LTVCIxJZ8qqlfQrxMLBoA7Z2HmAC2+rxzwedLVHCYK967NgVfIbJzw3CcqVcTjzdVfiaXA/qy3eZrhBSzUStKW3bjt1oE3ZlBoSrIu98RsarEFsFeDVE8dXw8+fGnHBhlzN8DRCmrmvTDdgN3z7fB2qeHG1CaJiuEgxaHIsRglL7QESyrGliVEJgPvxQcrGRC1TWrU9DXBhyjNGZOpB9S6SN3ssjgVO/KnW7vNyMYBg9nYUVUF4fgL9WIahKT6eRapnx1w0876Y+3oA9jrzmS2Eb2pjoobM673YG8uUSLne5gH8XjXS0ROgwNo4Ft+vDlVo+9iiWu1pprKa3CRtm6xgDaa2eh1sD5j91jB7FJ8KLGGmsEgGMi4j15ufJZ/SJrCmwCo28hYWi1tn2MdIAdkRl7pdtLlgHQDRBtl3lMp8vgRW74FRSXOBeNNI0YHK7a6vwW7AfuA/SEFzSbq1W667mYheUFXeQq/X4eJXVgyfCyo/LX5uqBldekldjCt0ymwIn1GYoVPYJuhraJKK93FP7HiMU0B67KN9XGUXXtuAtDdMuyd1yVdLA7H4/L2C2Yc96epyY891DOQHU8KmNIvMUXtTMwa7b+cLb27DbofBmyZFL3NjjtG/t2HT6FNhlV+e/q12KagHrkw1TCdDWfZY/yM6ouQyn1IirUy2X16scqzk9Bnt4CLoVS71ZmOug1vqRNYFNmNINdRcLbS86Emx6l/HV3N2GPY11sKoEtbF+sC/vNnM7n0SgPwY0+lOz5sGRLu6470GjSwEy9eq2mqdgg8Rzr5eoTCMF8XzwKOztN2Kn1SRj8Sec6Gf++ouA3dyVvbkNu+4Kyjx7PJkkMaEi6OyzWwrsBkZ1TB9SZxKmf8aUscFQVRXlO2ArVMuEu31go5hMJ5Ky+JuJGSyXoCjztmffE4/CvvRpxI8xvm7M7sDahc57PoFw6oe6CC5nwCrpKRhM4CwwrG1lszW1kYetLeQ+wLafDVuzjsHnEfJuaKHDfUnEWn3x78A2qeSDmTpUEN5xzfFcrD1wA5U4Ezbv0SB0I78z8VkCCgpGO2dEODilQPIoVF+Wkgk874hEz4ANMK2W4ODR+Qtol34eFVa7FY/NbavV7D+sZEvD18HE2ycDwjLKIdHB84t04SVgK0cTMBnLgchNOUMJ3BNVuMO+XqpzrE/BviPJN6g7CXXq927TRTzhBh6c719gq8dgK0/GXGZ0fZRYonI/s1xrTWLuuZ5Mrh3nPY3P4NK1mz/JwNCubCwcjgoLbMdl8V40Rux6/mmPw7auoYcjrzNb7Jm14EVMrl4EJjd8XrHtNmy1nraKTeHp489fSMNt8MiyaWt62sTjYaH73FPggLeu7vWX+EztU4w2rJF6ESispc2qtTyx7uc/AhvE58SjOlcRnOUa0FsPX7QCckZYuMKxc7SXFi4w98RX1uMzYUPXWUb+VLqpl3X2AwxrfWn5OcaYMBfkCPqLqz1qwPsxPVo73uIR2NYwIRHj92spyOpF9yufwOqAiFt9vwE726mz3K9joEuhh88/4nBeQwLtiCyj4JYIOkRZBc7xnytzZdhj5BL/mETMO1xmIWoNlw7WcqAfY/JJIHx9tpZkaDioC/5cSYuh1KOcsFiHDf1eAcp1u5Zgoe7tikXfIUM7KZdLFYwZWBjurdgM3orLmB0S2WmWRQbtbEkRTLFxtUDnfSMztuD1AY06aw/cgg1/WmozL7imTE+WqZjLbzsgjLPxMtWLmJurBL0OG5SWDt7rcIHSApEq/IPnpwXg2V4uxjbUUwBVrMu2+nAViCDbS40xrUkk3BTbm4ZiEWeBy33ONg7A3oKNG98tzKJ2oCPd7vY0rAUsPs4iU2AmTsBByYmoNdjYN98i/WhpNIPCcam7vf/9u2SAh8T8T/OonWLtJAvTpD0msmAXpl956B2qlx34IkMKnVTRCdsoPrkF2xwOK0OMiHcHAnTf9rjAi/T5i0w8JBT0cC4hYFOkXQdCP1jeMItJxPfIiIDZ8oGg/aUelILM4e35RLuxhT7OHnkCFvSgm2WNz6SgykUytOq3iLobSLZgt9+HIVHrBjHjD+k6KXFe9zLmhwf9HurKvy2CbRgpB+uiMe/qmQ4TZM+dgX95jLr3h2B6/MV8igVTFTkV5ouInrdnzYak4uhmnj6nlVzgs0bzY+teJyJKNnYZ7wgzoOyHaXFJdD1/aK0M5f8qsJXEB79AvQjsRVnPrwdt2+TXIPN8dt+azZq3MRhZ4+GeSaqXUuhHnHueG9GjyUIqOkY3EDQmPPB87GArizBhXfGAUbCMuS0iGKWNyOUO2HoGe6u4FtOVEgCu4eBeuNzjLr4IhOsjTG5pZc50QTg/AteVBHp1zzQny7wfBHh4AvOD3r2zcDOwQgAmDgoBFnvvBvdfKrPKsSqlng/Ony5seZHOVeAKdo/3TteiK+89qZsA5X89vknv03kHf5M+lrWPgl49W2jIwb4b8Pd5o92Z2hJ8bV/XRSzByN0zdRHe0S0nzHVJUu6uf+U0O3rksuS36npS4ayUkNimkxNrY0HSMdJWq1U1cknhlRO4gp3W2qaTeWjfcJoTZtvkQ6mrAg65h5rWDG5cF5vDvzrMd4kY17v7Z0XMU6eq3dTYqFSIH4ZpNXvnCggaSVZaTdG+WV8jNpx5UHxTTRXlIy3jifiirMCYueuJ6w9Td1dTNUNekAyilinU+QIby42OZVmZOtVypXKcrAyvWvPdqKBjZDVI1i5ZqhyB4WwXITMX8SBHLXVjluKmeedkZcrWr1mZiYor1C9J2jRUFWVnUe4sd13L1jBwGXv1zcKOh6ums7G+Pbff8hcRj2aa25Int8EVQzumOlJiK1V1e7+M6iETvzH+PSm6r0r/B+tJc84/HcDtAAAAAElFTkSuQmC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83975" name="Picture 7" descr="C:\Users\hisham\Desktop\download.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1447800"/>
            <a:ext cx="2343150" cy="1952625"/>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7358082" y="3714752"/>
            <a:ext cx="1641331" cy="2471728"/>
          </a:xfrm>
          <a:prstGeom prst="rect">
            <a:avLst/>
          </a:prstGeom>
          <a:noFill/>
          <a:ln w="9525">
            <a:noFill/>
            <a:miter lim="800000"/>
            <a:headEnd/>
            <a:tailEnd/>
          </a:ln>
          <a:effectLst/>
        </p:spPr>
      </p:pic>
      <p:sp>
        <p:nvSpPr>
          <p:cNvPr id="17" name="Text Box 7"/>
          <p:cNvSpPr txBox="1">
            <a:spLocks noChangeArrowheads="1"/>
          </p:cNvSpPr>
          <p:nvPr/>
        </p:nvSpPr>
        <p:spPr bwMode="auto">
          <a:xfrm>
            <a:off x="5611164" y="1500174"/>
            <a:ext cx="3094117" cy="830997"/>
          </a:xfrm>
          <a:prstGeom prst="rect">
            <a:avLst/>
          </a:prstGeom>
          <a:noFill/>
          <a:ln w="9525" algn="ctr">
            <a:noFill/>
            <a:miter lim="800000"/>
            <a:headEnd/>
            <a:tailEnd/>
          </a:ln>
          <a:effectLst/>
        </p:spPr>
        <p:txBody>
          <a:bodyPr wrap="none">
            <a:spAutoFit/>
          </a:bodyPr>
          <a:lstStyle/>
          <a:p>
            <a:pPr>
              <a:defRPr/>
            </a:pPr>
            <a:r>
              <a:rPr lang="ar-SA" sz="4800" u="sng" dirty="0" smtClean="0">
                <a:solidFill>
                  <a:srgbClr val="8E0000"/>
                </a:solidFill>
                <a:cs typeface="DecoType Naskh Variants" pitchFamily="2" charset="-78"/>
              </a:rPr>
              <a:t>الإصدار </a:t>
            </a:r>
            <a:r>
              <a:rPr lang="en-US" sz="4800" u="sng" dirty="0" smtClean="0">
                <a:solidFill>
                  <a:srgbClr val="8E0000"/>
                </a:solidFill>
                <a:cs typeface="DecoType Naskh Variants" pitchFamily="2" charset="-78"/>
              </a:rPr>
              <a:t>2015</a:t>
            </a:r>
            <a:endParaRPr lang="en-US" sz="4800" u="sng" dirty="0">
              <a:solidFill>
                <a:srgbClr val="8E0000"/>
              </a:solidFill>
              <a:cs typeface="DecoType Naskh Variants" pitchFamily="2" charset="-78"/>
            </a:endParaRPr>
          </a:p>
        </p:txBody>
      </p:sp>
      <p:pic>
        <p:nvPicPr>
          <p:cNvPr id="18" name="Picture 8" descr="http://keytothecity.co.uk/images/back-button.png">
            <a:hlinkClick r:id="rId4" action="ppaction://hlinksldjump"/>
          </p:cNvPr>
          <p:cNvPicPr>
            <a:picLocks noChangeAspect="1" noChangeArrowheads="1"/>
          </p:cNvPicPr>
          <p:nvPr/>
        </p:nvPicPr>
        <p:blipFill>
          <a:blip r:embed="rId5"/>
          <a:srcRect/>
          <a:stretch>
            <a:fillRect/>
          </a:stretch>
        </p:blipFill>
        <p:spPr bwMode="auto">
          <a:xfrm flipH="1">
            <a:off x="0" y="5410200"/>
            <a:ext cx="1447800" cy="1447800"/>
          </a:xfrm>
          <a:prstGeom prst="rect">
            <a:avLst/>
          </a:prstGeom>
          <a:noFill/>
        </p:spPr>
      </p:pic>
      <p:grpSp>
        <p:nvGrpSpPr>
          <p:cNvPr id="19" name="Group 7"/>
          <p:cNvGrpSpPr>
            <a:grpSpLocks/>
          </p:cNvGrpSpPr>
          <p:nvPr/>
        </p:nvGrpSpPr>
        <p:grpSpPr bwMode="auto">
          <a:xfrm>
            <a:off x="5486400" y="212725"/>
            <a:ext cx="3492499" cy="1539875"/>
            <a:chOff x="3606" y="663"/>
            <a:chExt cx="2059" cy="970"/>
          </a:xfrm>
        </p:grpSpPr>
        <p:pic>
          <p:nvPicPr>
            <p:cNvPr id="20" name="Picture 3" descr="globe0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21"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22"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974488085"/>
      </p:ext>
    </p:extLst>
  </p:cSld>
  <p:clrMapOvr>
    <a:masterClrMapping/>
  </p:clrMapOvr>
  <p:transition advClick="0"/>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 y="908209"/>
            <a:ext cx="9143999" cy="2215991"/>
          </a:xfrm>
          <a:prstGeom prst="rect">
            <a:avLst/>
          </a:prstGeom>
          <a:noFill/>
        </p:spPr>
        <p:txBody>
          <a:bodyPr wrap="square" rtlCol="1">
            <a:spAutoFit/>
          </a:bodyPr>
          <a:lstStyle/>
          <a:p>
            <a:pPr algn="ctr"/>
            <a:r>
              <a:rPr lang="ar-SA" sz="13800" dirty="0" smtClean="0">
                <a:solidFill>
                  <a:srgbClr val="17375E"/>
                </a:solidFill>
                <a:cs typeface="DecoType Naskh Variants" pitchFamily="2" charset="-78"/>
              </a:rPr>
              <a:t>نظام إدارة الجودة</a:t>
            </a:r>
          </a:p>
        </p:txBody>
      </p:sp>
      <p:pic>
        <p:nvPicPr>
          <p:cNvPr id="26628" name="Picture 4" descr="http://dicingusa.com/wp-content/uploads/2015/01/iso-9001.jpe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71800" y="2971800"/>
            <a:ext cx="3276600" cy="3276601"/>
          </a:xfrm>
          <a:prstGeom prst="rect">
            <a:avLst/>
          </a:prstGeom>
          <a:noFill/>
        </p:spPr>
      </p:pic>
    </p:spTree>
    <p:extLst>
      <p:ext uri="{BB962C8B-B14F-4D97-AF65-F5344CB8AC3E}">
        <p14:creationId xmlns:p14="http://schemas.microsoft.com/office/powerpoint/2010/main" val="1219014217"/>
      </p:ext>
    </p:extLst>
  </p:cSld>
  <p:clrMapOvr>
    <a:masterClrMapping/>
  </p:clrMapOvr>
  <p:transition advClick="0"/>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8458199" cy="5416868"/>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endParaRPr lang="ar-SA" sz="4000" dirty="0" smtClean="0">
              <a:solidFill>
                <a:srgbClr val="17375E"/>
              </a:solidFill>
              <a:cs typeface="DecoType Naskh Variants" pitchFamily="2" charset="-78"/>
            </a:endParaRPr>
          </a:p>
          <a:p>
            <a:endParaRPr lang="ar-SA" sz="2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3900" dirty="0" smtClean="0">
                <a:solidFill>
                  <a:schemeClr val="tx2">
                    <a:lumMod val="75000"/>
                  </a:schemeClr>
                </a:solidFill>
                <a:cs typeface="DecoType Naskh Variants" pitchFamily="2" charset="-78"/>
                <a:hlinkClick r:id="rId2" action="ppaction://hlinksldjump"/>
              </a:rPr>
              <a:t>مبادئ المواصفة الدولية  </a:t>
            </a:r>
            <a:r>
              <a:rPr lang="en-US" sz="5400" i="1" dirty="0" smtClean="0">
                <a:solidFill>
                  <a:srgbClr val="17375E"/>
                </a:solidFill>
                <a:latin typeface="Gabriola" pitchFamily="82" charset="0"/>
                <a:hlinkClick r:id="rId2" action="ppaction://hlinksldjump"/>
              </a:rPr>
              <a:t>ISO 9001 : 2015</a:t>
            </a:r>
            <a:endParaRPr lang="ar-SA" sz="5400" i="1" dirty="0" smtClean="0">
              <a:solidFill>
                <a:srgbClr val="17375E"/>
              </a:solidFill>
              <a:latin typeface="Gabriola" pitchFamily="82" charset="0"/>
            </a:endParaRPr>
          </a:p>
          <a:p>
            <a:endParaRPr lang="ar-SA" sz="2800" i="1" dirty="0" smtClean="0">
              <a:solidFill>
                <a:srgbClr val="17375E"/>
              </a:solidFill>
              <a:latin typeface="Gabriola" pitchFamily="82" charset="0"/>
            </a:endParaRPr>
          </a:p>
          <a:p>
            <a:pPr algn="ctr"/>
            <a:r>
              <a:rPr lang="ar-SA" sz="3900" dirty="0" smtClean="0">
                <a:solidFill>
                  <a:schemeClr val="tx2">
                    <a:lumMod val="75000"/>
                  </a:schemeClr>
                </a:solidFill>
                <a:cs typeface="DecoType Naskh Variants" pitchFamily="2" charset="-78"/>
                <a:hlinkClick r:id="rId3" action="ppaction://hlinksldjump"/>
              </a:rPr>
              <a:t>متطلبات المواصفة الدولية  </a:t>
            </a:r>
            <a:r>
              <a:rPr lang="en-US" sz="3900" dirty="0" smtClean="0">
                <a:solidFill>
                  <a:schemeClr val="tx2">
                    <a:lumMod val="75000"/>
                  </a:schemeClr>
                </a:solidFill>
                <a:cs typeface="DecoType Naskh Variants" pitchFamily="2" charset="-78"/>
                <a:hlinkClick r:id="rId3" action="ppaction://hlinksldjump"/>
              </a:rPr>
              <a:t>ISO 9001 : 2015</a:t>
            </a:r>
            <a:endParaRPr lang="ar-SA" sz="3900" dirty="0" smtClean="0">
              <a:solidFill>
                <a:schemeClr val="tx2">
                  <a:lumMod val="75000"/>
                </a:schemeClr>
              </a:solidFill>
              <a:cs typeface="DecoType Naskh Variants" pitchFamily="2" charset="-78"/>
              <a:hlinkClick r:id="rId2" action="ppaction://hlinksldjump"/>
            </a:endParaRPr>
          </a:p>
          <a:p>
            <a:endParaRPr lang="en-US" sz="2800" dirty="0" smtClean="0">
              <a:solidFill>
                <a:schemeClr val="tx2">
                  <a:lumMod val="75000"/>
                </a:schemeClr>
              </a:solidFill>
              <a:cs typeface="DecoType Naskh Variants" pitchFamily="2" charset="-78"/>
              <a:hlinkClick r:id="rId2" action="ppaction://hlinksldjump"/>
            </a:endParaRPr>
          </a:p>
          <a:p>
            <a:r>
              <a:rPr lang="ar-SA" sz="3900" dirty="0" smtClean="0">
                <a:solidFill>
                  <a:schemeClr val="tx2">
                    <a:lumMod val="75000"/>
                  </a:schemeClr>
                </a:solidFill>
                <a:cs typeface="DecoType Naskh Variants" pitchFamily="2" charset="-78"/>
              </a:rPr>
              <a:t>	</a:t>
            </a:r>
            <a:r>
              <a:rPr lang="ar-SA" sz="3900" dirty="0" smtClean="0">
                <a:solidFill>
                  <a:schemeClr val="tx2">
                    <a:lumMod val="75000"/>
                  </a:schemeClr>
                </a:solidFill>
                <a:cs typeface="DecoType Naskh Variants" pitchFamily="2" charset="-78"/>
                <a:hlinkClick r:id="rId4" action="ppaction://hlinksldjump"/>
              </a:rPr>
              <a:t>خطوات عملية في إعداد نظام إدارة الجودة</a:t>
            </a:r>
            <a:endParaRPr lang="ar-SA" sz="3900" dirty="0" smtClean="0">
              <a:solidFill>
                <a:schemeClr val="tx2">
                  <a:lumMod val="75000"/>
                </a:schemeClr>
              </a:solidFill>
              <a:cs typeface="DecoType Naskh Variants" pitchFamily="2" charset="-78"/>
            </a:endParaRPr>
          </a:p>
          <a:p>
            <a:endParaRPr lang="ar-SA" sz="2800" dirty="0" smtClean="0">
              <a:solidFill>
                <a:schemeClr val="tx2">
                  <a:lumMod val="75000"/>
                </a:schemeClr>
              </a:solidFill>
              <a:cs typeface="DecoType Naskh Variants" pitchFamily="2" charset="-78"/>
            </a:endParaRPr>
          </a:p>
          <a:p>
            <a:r>
              <a:rPr lang="ar-SA" sz="3900" dirty="0" smtClean="0">
                <a:solidFill>
                  <a:schemeClr val="tx2">
                    <a:lumMod val="75000"/>
                  </a:schemeClr>
                </a:solidFill>
                <a:cs typeface="DecoType Naskh Variants" pitchFamily="2" charset="-78"/>
              </a:rPr>
              <a:t>	</a:t>
            </a:r>
            <a:r>
              <a:rPr lang="ar-SA" sz="3900" dirty="0" smtClean="0">
                <a:solidFill>
                  <a:schemeClr val="tx2">
                    <a:lumMod val="75000"/>
                  </a:schemeClr>
                </a:solidFill>
                <a:cs typeface="DecoType Naskh Variants" pitchFamily="2" charset="-78"/>
                <a:hlinkClick r:id="rId5" action="ppaction://hlinksldjump"/>
              </a:rPr>
              <a:t>أمثلة عملية </a:t>
            </a:r>
            <a:endParaRPr lang="ar-SA" sz="3900" dirty="0" smtClean="0">
              <a:solidFill>
                <a:schemeClr val="tx2">
                  <a:lumMod val="75000"/>
                </a:schemeClr>
              </a:solidFill>
              <a:cs typeface="DecoType Naskh Variants" pitchFamily="2" charset="-78"/>
            </a:endParaRPr>
          </a:p>
        </p:txBody>
      </p:sp>
    </p:spTree>
    <p:extLst>
      <p:ext uri="{BB962C8B-B14F-4D97-AF65-F5344CB8AC3E}">
        <p14:creationId xmlns:p14="http://schemas.microsoft.com/office/powerpoint/2010/main" val="4186701241"/>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828800"/>
            <a:ext cx="9144000" cy="2308324"/>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كما يمكن القول أن الجودة تعني إنشاء وتطوير قاعدة من القيم والمعتقدات تجعل كل فرد في المؤسسة يعلم أن الجودة هي الهدف الأساسي للمؤسسة.</a:t>
            </a:r>
          </a:p>
        </p:txBody>
      </p:sp>
      <p:pic>
        <p:nvPicPr>
          <p:cNvPr id="5"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3048000"/>
            <a:ext cx="9144000" cy="1200329"/>
          </a:xfrm>
          <a:prstGeom prst="rect">
            <a:avLst/>
          </a:prstGeom>
          <a:noFill/>
        </p:spPr>
        <p:txBody>
          <a:bodyPr wrap="square" rtlCol="1">
            <a:spAutoFit/>
          </a:bodyPr>
          <a:lstStyle/>
          <a:p>
            <a:pPr algn="ctr"/>
            <a:r>
              <a:rPr lang="ar-SA" sz="4400" dirty="0" smtClean="0">
                <a:solidFill>
                  <a:schemeClr val="tx2">
                    <a:lumMod val="75000"/>
                  </a:schemeClr>
                </a:solidFill>
                <a:cs typeface="DecoType Naskh Variants" pitchFamily="2" charset="-78"/>
              </a:rPr>
              <a:t>مبادئ ومتطلبات المواصفة الدولية  </a:t>
            </a:r>
            <a:r>
              <a:rPr lang="en-US" sz="7200" i="1" dirty="0" smtClean="0">
                <a:solidFill>
                  <a:srgbClr val="17375E"/>
                </a:solidFill>
                <a:latin typeface="Gabriola" pitchFamily="82" charset="0"/>
              </a:rPr>
              <a:t>ISO 9001 : 2015</a:t>
            </a:r>
            <a:endParaRPr lang="ar-SA" sz="13800" i="1" dirty="0" smtClean="0">
              <a:solidFill>
                <a:srgbClr val="17375E"/>
              </a:solidFill>
              <a:latin typeface="Gabriola" pitchFamily="82" charset="0"/>
            </a:endParaRP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914477573"/>
      </p:ext>
    </p:extLst>
  </p:cSld>
  <p:clrMapOvr>
    <a:masterClrMapping/>
  </p:clrMapOvr>
  <p:transition advClick="0"/>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4" name="Title 3"/>
          <p:cNvSpPr>
            <a:spLocks noGrp="1"/>
          </p:cNvSpPr>
          <p:nvPr>
            <p:ph type="title"/>
          </p:nvPr>
        </p:nvSpPr>
        <p:spPr/>
        <p:txBody>
          <a:bodyPr/>
          <a:lstStyle/>
          <a:p>
            <a:pPr>
              <a:defRPr/>
            </a:pPr>
            <a:r>
              <a:rPr lang="ar-LY" sz="4800" kern="1200" dirty="0" smtClean="0">
                <a:solidFill>
                  <a:schemeClr val="tx2">
                    <a:lumMod val="75000"/>
                  </a:schemeClr>
                </a:solidFill>
                <a:latin typeface="Arial" pitchFamily="34" charset="0"/>
                <a:ea typeface="+mn-ea"/>
                <a:cs typeface="DecoType Naskh Variants" pitchFamily="2" charset="-78"/>
              </a:rPr>
              <a:t>مبادئ ادارة الجودة</a:t>
            </a:r>
            <a:endParaRPr lang="ar-LY" sz="4800" kern="1200" dirty="0">
              <a:solidFill>
                <a:schemeClr val="tx2">
                  <a:lumMod val="75000"/>
                </a:schemeClr>
              </a:solidFill>
              <a:latin typeface="Arial" pitchFamily="34" charset="0"/>
              <a:ea typeface="+mn-ea"/>
              <a:cs typeface="DecoType Naskh Variants" pitchFamily="2" charset="-78"/>
            </a:endParaRPr>
          </a:p>
        </p:txBody>
      </p:sp>
      <p:graphicFrame>
        <p:nvGraphicFramePr>
          <p:cNvPr id="9" name="Content Placeholder 7"/>
          <p:cNvGraphicFramePr>
            <a:graphicFrameLocks noGrp="1"/>
          </p:cNvGraphicFramePr>
          <p:nvPr>
            <p:ph sz="half" idx="2"/>
          </p:nvPr>
        </p:nvGraphicFramePr>
        <p:xfrm>
          <a:off x="142844" y="1147781"/>
          <a:ext cx="8858312" cy="5495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bwMode="auto">
          <a:xfrm>
            <a:off x="3743385" y="3359356"/>
            <a:ext cx="2097650" cy="1431753"/>
          </a:xfrm>
          <a:prstGeom prst="ellipse">
            <a:avLst/>
          </a:prstGeom>
          <a:solidFill>
            <a:srgbClr val="FF7979"/>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wrap="none" rtlCol="1" anchor="ctr"/>
          <a:lstStyle/>
          <a:p>
            <a:pPr algn="ctr">
              <a:defRPr/>
            </a:pPr>
            <a:endParaRPr lang="ar-SA" sz="2000" dirty="0" smtClean="0">
              <a:solidFill>
                <a:srgbClr val="640000"/>
              </a:solidFill>
              <a:latin typeface="Arial" pitchFamily="34" charset="0"/>
              <a:cs typeface="DecoType Naskh Variants" pitchFamily="2" charset="-78"/>
            </a:endParaRPr>
          </a:p>
          <a:p>
            <a:pPr algn="ctr">
              <a:defRPr/>
            </a:pPr>
            <a:r>
              <a:rPr lang="ar-LY" sz="4400" dirty="0" smtClean="0">
                <a:solidFill>
                  <a:srgbClr val="640000"/>
                </a:solidFill>
                <a:latin typeface="Arial" pitchFamily="34" charset="0"/>
                <a:cs typeface="DecoType Naskh Variants" pitchFamily="2" charset="-78"/>
              </a:rPr>
              <a:t>مبادئ الجودة</a:t>
            </a:r>
            <a:r>
              <a:rPr lang="ar-SA" sz="4400" dirty="0" smtClean="0">
                <a:solidFill>
                  <a:srgbClr val="640000"/>
                </a:solidFill>
                <a:latin typeface="Arial" pitchFamily="34" charset="0"/>
                <a:cs typeface="DecoType Naskh Variants" pitchFamily="2" charset="-78"/>
              </a:rPr>
              <a:t> </a:t>
            </a:r>
            <a:endParaRPr lang="ar-LY" sz="4400" dirty="0">
              <a:solidFill>
                <a:srgbClr val="640000"/>
              </a:solidFill>
              <a:latin typeface="Arial" pitchFamily="34" charset="0"/>
              <a:cs typeface="DecoType Naskh Variants" pitchFamily="2" charset="-78"/>
            </a:endParaRPr>
          </a:p>
          <a:p>
            <a:pPr algn="ctr">
              <a:defRPr/>
            </a:pPr>
            <a:r>
              <a:rPr lang="en-US" sz="1800" dirty="0" smtClean="0">
                <a:effectLst>
                  <a:outerShdw blurRad="38100" dist="38100" dir="2700000" algn="tl">
                    <a:srgbClr val="000000">
                      <a:alpha val="43137"/>
                    </a:srgbClr>
                  </a:outerShdw>
                </a:effectLst>
              </a:rPr>
              <a:t> </a:t>
            </a:r>
            <a:endParaRPr lang="ar-LY" sz="1800" dirty="0">
              <a:solidFill>
                <a:schemeClr val="tx1"/>
              </a:solidFill>
              <a:effectLst>
                <a:outerShdw blurRad="38100" dist="38100" dir="2700000" algn="tl">
                  <a:srgbClr val="000000">
                    <a:alpha val="43137"/>
                  </a:srgbClr>
                </a:outerShdw>
              </a:effectLst>
              <a:latin typeface="Times New Roman" pitchFamily="18" charset="0"/>
            </a:endParaRPr>
          </a:p>
        </p:txBody>
      </p:sp>
      <p:sp>
        <p:nvSpPr>
          <p:cNvPr id="12" name="مربع نص 11"/>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7" name="Picture 8" descr="http://keytothecity.co.uk/images/back-button.png">
            <a:hlinkClick r:id="rId7" action="ppaction://hlinksldjump"/>
          </p:cNvPr>
          <p:cNvPicPr>
            <a:picLocks noChangeAspect="1" noChangeArrowheads="1"/>
          </p:cNvPicPr>
          <p:nvPr/>
        </p:nvPicPr>
        <p:blipFill>
          <a:blip r:embed="rId8"/>
          <a:srcRect/>
          <a:stretch>
            <a:fillRect/>
          </a:stretch>
        </p:blipFill>
        <p:spPr bwMode="auto">
          <a:xfrm flipH="1">
            <a:off x="0" y="5715000"/>
            <a:ext cx="1143000" cy="1143000"/>
          </a:xfrm>
          <a:prstGeom prst="rect">
            <a:avLst/>
          </a:prstGeom>
          <a:noFill/>
        </p:spPr>
      </p:pic>
    </p:spTree>
    <p:extLst>
      <p:ext uri="{BB962C8B-B14F-4D97-AF65-F5344CB8AC3E}">
        <p14:creationId xmlns:p14="http://schemas.microsoft.com/office/powerpoint/2010/main" val="1795812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3" name="مستطيل 2"/>
          <p:cNvSpPr/>
          <p:nvPr/>
        </p:nvSpPr>
        <p:spPr>
          <a:xfrm>
            <a:off x="0" y="1285860"/>
            <a:ext cx="9144000" cy="4401205"/>
          </a:xfrm>
          <a:prstGeom prst="rect">
            <a:avLst/>
          </a:prstGeom>
        </p:spPr>
        <p:txBody>
          <a:bodyPr wrap="square">
            <a:spAutoFit/>
          </a:bodyPr>
          <a:lstStyle/>
          <a:p>
            <a:pPr algn="ctr"/>
            <a:r>
              <a:rPr lang="ar-SA" sz="9600" dirty="0" smtClean="0">
                <a:solidFill>
                  <a:schemeClr val="tx2">
                    <a:lumMod val="75000"/>
                  </a:schemeClr>
                </a:solidFill>
                <a:cs typeface="DecoType Naskh Variants" pitchFamily="2" charset="-78"/>
              </a:rPr>
              <a:t>متطلبات</a:t>
            </a:r>
          </a:p>
          <a:p>
            <a:pPr algn="ctr"/>
            <a:r>
              <a:rPr lang="ar-SA" sz="9600" dirty="0" smtClean="0">
                <a:solidFill>
                  <a:schemeClr val="tx2">
                    <a:lumMod val="75000"/>
                  </a:schemeClr>
                </a:solidFill>
                <a:cs typeface="DecoType Naskh Variants" pitchFamily="2" charset="-78"/>
              </a:rPr>
              <a:t>المواصفة الدولية</a:t>
            </a:r>
          </a:p>
          <a:p>
            <a:pPr algn="ctr"/>
            <a:r>
              <a:rPr lang="en-US" sz="8800" i="1" dirty="0" smtClean="0">
                <a:solidFill>
                  <a:srgbClr val="17375E"/>
                </a:solidFill>
                <a:latin typeface="Gabriola" pitchFamily="82" charset="0"/>
              </a:rPr>
              <a:t>ISO 9001 : 2015</a:t>
            </a:r>
          </a:p>
        </p:txBody>
      </p:sp>
      <p:sp>
        <p:nvSpPr>
          <p:cNvPr id="6" name="مربع نص 5"/>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260312350"/>
      </p:ext>
    </p:extLst>
  </p:cSld>
  <p:clrMapOvr>
    <a:masterClrMapping/>
  </p:clrMapOvr>
  <p:transition advClick="0"/>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8" name="مستطيل 27"/>
          <p:cNvSpPr/>
          <p:nvPr/>
        </p:nvSpPr>
        <p:spPr>
          <a:xfrm>
            <a:off x="0" y="152400"/>
            <a:ext cx="9144000" cy="6494085"/>
          </a:xfrm>
          <a:prstGeom prst="rect">
            <a:avLst/>
          </a:prstGeom>
        </p:spPr>
        <p:txBody>
          <a:bodyPr wrap="square">
            <a:spAutoFit/>
          </a:bodyPr>
          <a:lstStyle/>
          <a:p>
            <a:r>
              <a:rPr lang="ar-SA" sz="3200" dirty="0" smtClean="0">
                <a:solidFill>
                  <a:schemeClr val="tx2">
                    <a:lumMod val="75000"/>
                  </a:schemeClr>
                </a:solidFill>
                <a:cs typeface="DecoType Naskh Variants" pitchFamily="2" charset="-78"/>
              </a:rPr>
              <a:t>المحتويات</a:t>
            </a:r>
          </a:p>
          <a:p>
            <a:endParaRPr lang="ar-SA" sz="1200" dirty="0" smtClean="0">
              <a:solidFill>
                <a:schemeClr val="tx2">
                  <a:lumMod val="75000"/>
                </a:schemeClr>
              </a:solidFill>
              <a:cs typeface="DecoType Naskh Variants" pitchFamily="2" charset="-78"/>
            </a:endParaRPr>
          </a:p>
          <a:p>
            <a:r>
              <a:rPr lang="ar-SA" sz="3200" dirty="0" smtClean="0">
                <a:solidFill>
                  <a:schemeClr val="tx2">
                    <a:lumMod val="75000"/>
                  </a:schemeClr>
                </a:solidFill>
                <a:cs typeface="DecoType Naskh Variants" pitchFamily="2" charset="-78"/>
              </a:rPr>
              <a:t>-تمهيد</a:t>
            </a:r>
          </a:p>
          <a:p>
            <a:endParaRPr lang="ar-SA" sz="1200" dirty="0" smtClean="0">
              <a:solidFill>
                <a:schemeClr val="tx2">
                  <a:lumMod val="75000"/>
                </a:schemeClr>
              </a:solidFill>
              <a:cs typeface="DecoType Naskh Variants" pitchFamily="2" charset="-78"/>
            </a:endParaRPr>
          </a:p>
          <a:p>
            <a:pPr>
              <a:buFontTx/>
              <a:buChar char="-"/>
            </a:pPr>
            <a:r>
              <a:rPr lang="ar-SA" sz="3200" dirty="0" smtClean="0">
                <a:solidFill>
                  <a:schemeClr val="tx2">
                    <a:lumMod val="75000"/>
                  </a:schemeClr>
                </a:solidFill>
                <a:cs typeface="DecoType Naskh Variants" pitchFamily="2" charset="-78"/>
              </a:rPr>
              <a:t>مقدمة</a:t>
            </a:r>
          </a:p>
          <a:p>
            <a:pPr lvl="2"/>
            <a:r>
              <a:rPr lang="ar-SA" sz="2400" dirty="0" smtClean="0">
                <a:solidFill>
                  <a:schemeClr val="tx2">
                    <a:lumMod val="75000"/>
                  </a:schemeClr>
                </a:solidFill>
                <a:cs typeface="DecoType Naskh Variants" pitchFamily="2" charset="-78"/>
              </a:rPr>
              <a:t>0.1 عام</a:t>
            </a:r>
          </a:p>
          <a:p>
            <a:pPr lvl="2"/>
            <a:r>
              <a:rPr lang="ar-SA" sz="2400" dirty="0" smtClean="0">
                <a:solidFill>
                  <a:schemeClr val="tx2">
                    <a:lumMod val="75000"/>
                  </a:schemeClr>
                </a:solidFill>
                <a:cs typeface="DecoType Naskh Variants" pitchFamily="2" charset="-78"/>
              </a:rPr>
              <a:t>0.2 مبادئ إدارة الجودة</a:t>
            </a:r>
          </a:p>
          <a:p>
            <a:pPr lvl="2"/>
            <a:r>
              <a:rPr lang="ar-SA" sz="2400" dirty="0" smtClean="0">
                <a:solidFill>
                  <a:schemeClr val="tx2">
                    <a:lumMod val="75000"/>
                  </a:schemeClr>
                </a:solidFill>
                <a:cs typeface="DecoType Naskh Variants" pitchFamily="2" charset="-78"/>
              </a:rPr>
              <a:t>0.3 منهج العملية</a:t>
            </a:r>
          </a:p>
          <a:p>
            <a:pPr lvl="2"/>
            <a:r>
              <a:rPr lang="ar-SA" sz="2400" dirty="0" smtClean="0">
                <a:solidFill>
                  <a:schemeClr val="tx2">
                    <a:lumMod val="75000"/>
                  </a:schemeClr>
                </a:solidFill>
                <a:cs typeface="DecoType Naskh Variants" pitchFamily="2" charset="-78"/>
              </a:rPr>
              <a:t>	0.3.1 عام</a:t>
            </a:r>
          </a:p>
          <a:p>
            <a:pPr lvl="2"/>
            <a:r>
              <a:rPr lang="ar-SA" sz="2400" dirty="0" smtClean="0">
                <a:solidFill>
                  <a:schemeClr val="tx2">
                    <a:lumMod val="75000"/>
                  </a:schemeClr>
                </a:solidFill>
                <a:cs typeface="DecoType Naskh Variants" pitchFamily="2" charset="-78"/>
              </a:rPr>
              <a:t>	0.3.2 حلقة خطط – نفذ - إفحص – أفعل</a:t>
            </a:r>
          </a:p>
          <a:p>
            <a:pPr lvl="2"/>
            <a:r>
              <a:rPr lang="ar-SA" sz="2400" dirty="0" smtClean="0">
                <a:solidFill>
                  <a:schemeClr val="tx2">
                    <a:lumMod val="75000"/>
                  </a:schemeClr>
                </a:solidFill>
                <a:cs typeface="DecoType Naskh Variants" pitchFamily="2" charset="-78"/>
              </a:rPr>
              <a:t>	0.3.3 التفكير القائم على المخاطر</a:t>
            </a:r>
          </a:p>
          <a:p>
            <a:pPr lvl="2"/>
            <a:r>
              <a:rPr lang="ar-SA" sz="2400" dirty="0" smtClean="0">
                <a:solidFill>
                  <a:schemeClr val="tx2">
                    <a:lumMod val="75000"/>
                  </a:schemeClr>
                </a:solidFill>
                <a:cs typeface="DecoType Naskh Variants" pitchFamily="2" charset="-78"/>
              </a:rPr>
              <a:t>0.4 العلاقة مع معايير نظام إدارة أخرى</a:t>
            </a:r>
          </a:p>
          <a:p>
            <a:pPr lvl="2"/>
            <a:endParaRPr lang="ar-SA" sz="3200" dirty="0" smtClean="0">
              <a:solidFill>
                <a:schemeClr val="tx2">
                  <a:lumMod val="75000"/>
                </a:schemeClr>
              </a:solidFill>
              <a:cs typeface="DecoType Naskh Variants" pitchFamily="2" charset="-78"/>
            </a:endParaRPr>
          </a:p>
          <a:p>
            <a:pPr lvl="2"/>
            <a:r>
              <a:rPr lang="ar-SA" sz="3200" dirty="0" smtClean="0">
                <a:solidFill>
                  <a:schemeClr val="tx2">
                    <a:lumMod val="75000"/>
                  </a:schemeClr>
                </a:solidFill>
                <a:cs typeface="DecoType Naskh Variants" pitchFamily="2" charset="-78"/>
              </a:rPr>
              <a:t>01 المجال</a:t>
            </a:r>
          </a:p>
          <a:p>
            <a:r>
              <a:rPr lang="ar-SA" sz="3200" dirty="0" smtClean="0">
                <a:solidFill>
                  <a:schemeClr val="tx2">
                    <a:lumMod val="75000"/>
                  </a:schemeClr>
                </a:solidFill>
                <a:cs typeface="DecoType Naskh Variants" pitchFamily="2" charset="-78"/>
              </a:rPr>
              <a:t> 	02 المراجع القياسية</a:t>
            </a:r>
          </a:p>
          <a:p>
            <a:r>
              <a:rPr lang="ar-SA" sz="3200" dirty="0" smtClean="0">
                <a:solidFill>
                  <a:schemeClr val="tx2">
                    <a:lumMod val="75000"/>
                  </a:schemeClr>
                </a:solidFill>
                <a:cs typeface="DecoType Naskh Variants" pitchFamily="2" charset="-78"/>
              </a:rPr>
              <a:t>	03  المصطلحات </a:t>
            </a:r>
            <a:r>
              <a:rPr lang="ar-SA" sz="3200" dirty="0" err="1" smtClean="0">
                <a:solidFill>
                  <a:schemeClr val="tx2">
                    <a:lumMod val="75000"/>
                  </a:schemeClr>
                </a:solidFill>
                <a:cs typeface="DecoType Naskh Variants" pitchFamily="2" charset="-78"/>
              </a:rPr>
              <a:t>و</a:t>
            </a:r>
            <a:r>
              <a:rPr lang="ar-SA" sz="3200" dirty="0" smtClean="0">
                <a:solidFill>
                  <a:schemeClr val="tx2">
                    <a:lumMod val="75000"/>
                  </a:schemeClr>
                </a:solidFill>
                <a:cs typeface="DecoType Naskh Variants" pitchFamily="2" charset="-78"/>
              </a:rPr>
              <a:t>  </a:t>
            </a:r>
            <a:r>
              <a:rPr lang="ar-SA" sz="3200" dirty="0" err="1" smtClean="0">
                <a:solidFill>
                  <a:schemeClr val="tx2">
                    <a:lumMod val="75000"/>
                  </a:schemeClr>
                </a:solidFill>
                <a:cs typeface="DecoType Naskh Variants" pitchFamily="2" charset="-78"/>
              </a:rPr>
              <a:t>التعاريف</a:t>
            </a:r>
            <a:endParaRPr lang="ar-SA" sz="3200" dirty="0" smtClean="0">
              <a:solidFill>
                <a:schemeClr val="tx2">
                  <a:lumMod val="75000"/>
                </a:schemeClr>
              </a:solidFill>
              <a:cs typeface="DecoType Naskh Variants" pitchFamily="2" charset="-78"/>
            </a:endParaRPr>
          </a:p>
        </p:txBody>
      </p:sp>
      <p:sp>
        <p:nvSpPr>
          <p:cNvPr id="5" name="مربع نص 4"/>
          <p:cNvSpPr txBox="1"/>
          <p:nvPr/>
        </p:nvSpPr>
        <p:spPr>
          <a:xfrm>
            <a:off x="1428728"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266634770"/>
      </p:ext>
    </p:extLst>
  </p:cSld>
  <p:clrMapOvr>
    <a:masterClrMapping/>
  </p:clrMapOvr>
  <p:transition advClick="0"/>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762000"/>
            <a:ext cx="9144000" cy="3046988"/>
          </a:xfrm>
          <a:prstGeom prst="rect">
            <a:avLst/>
          </a:prstGeom>
          <a:solidFill>
            <a:schemeClr val="bg1">
              <a:alpha val="0"/>
            </a:schemeClr>
          </a:solidFill>
        </p:spPr>
        <p:txBody>
          <a:bodyPr wrap="square" rtlCol="1">
            <a:spAutoFit/>
          </a:bodyPr>
          <a:lstStyle/>
          <a:p>
            <a:r>
              <a:rPr lang="ar-SA" sz="3200" dirty="0" smtClean="0">
                <a:solidFill>
                  <a:schemeClr val="tx2">
                    <a:lumMod val="75000"/>
                  </a:schemeClr>
                </a:solidFill>
                <a:cs typeface="DecoType Naskh Variants" pitchFamily="2" charset="-78"/>
              </a:rPr>
              <a:t>04 سياق المنظمة</a:t>
            </a:r>
          </a:p>
          <a:p>
            <a:r>
              <a:rPr lang="ar-SA" sz="3200" dirty="0" smtClean="0">
                <a:solidFill>
                  <a:schemeClr val="tx2">
                    <a:lumMod val="75000"/>
                  </a:schemeClr>
                </a:solidFill>
                <a:cs typeface="DecoType Naskh Variants" pitchFamily="2" charset="-78"/>
              </a:rPr>
              <a:t>	4.1 فهم المؤسسة وسياقها</a:t>
            </a:r>
          </a:p>
          <a:p>
            <a:r>
              <a:rPr lang="ar-SA" sz="3200" dirty="0" smtClean="0">
                <a:solidFill>
                  <a:schemeClr val="tx2">
                    <a:lumMod val="75000"/>
                  </a:schemeClr>
                </a:solidFill>
                <a:cs typeface="DecoType Naskh Variants" pitchFamily="2" charset="-78"/>
              </a:rPr>
              <a:t>	4.2 فهم احتياجات وتوقعات الجهات صاحبة العلاقة</a:t>
            </a:r>
          </a:p>
          <a:p>
            <a:r>
              <a:rPr lang="ar-SA" sz="3200" dirty="0" smtClean="0">
                <a:solidFill>
                  <a:schemeClr val="tx2">
                    <a:lumMod val="75000"/>
                  </a:schemeClr>
                </a:solidFill>
                <a:cs typeface="DecoType Naskh Variants" pitchFamily="2" charset="-78"/>
              </a:rPr>
              <a:t>	4.3 تحديد مجال نظام إدارة الجودة</a:t>
            </a:r>
          </a:p>
          <a:p>
            <a:r>
              <a:rPr lang="ar-SA" sz="3200" dirty="0" smtClean="0">
                <a:solidFill>
                  <a:schemeClr val="tx2">
                    <a:lumMod val="75000"/>
                  </a:schemeClr>
                </a:solidFill>
                <a:cs typeface="DecoType Naskh Variants" pitchFamily="2" charset="-78"/>
              </a:rPr>
              <a:t>	4.4 نظام إدارة الجودة وعملياته (</a:t>
            </a:r>
            <a:r>
              <a:rPr lang="en-US" sz="3200" dirty="0" smtClean="0">
                <a:solidFill>
                  <a:schemeClr val="tx2">
                    <a:lumMod val="75000"/>
                  </a:schemeClr>
                </a:solidFill>
                <a:cs typeface="DecoType Naskh Variants" pitchFamily="2" charset="-78"/>
              </a:rPr>
              <a:t>Processes</a:t>
            </a:r>
            <a:r>
              <a:rPr lang="ar-SA" sz="3200" dirty="0" smtClean="0">
                <a:solidFill>
                  <a:schemeClr val="tx2">
                    <a:lumMod val="75000"/>
                  </a:schemeClr>
                </a:solidFill>
                <a:cs typeface="DecoType Naskh Variants" pitchFamily="2" charset="-78"/>
              </a:rPr>
              <a:t>)</a:t>
            </a:r>
          </a:p>
          <a:p>
            <a:endParaRPr lang="ar-SA" sz="3200" dirty="0" smtClean="0">
              <a:solidFill>
                <a:schemeClr val="tx2">
                  <a:lumMod val="75000"/>
                </a:schemeClr>
              </a:solidFill>
            </a:endParaRPr>
          </a:p>
        </p:txBody>
      </p:sp>
      <p:sp>
        <p:nvSpPr>
          <p:cNvPr id="5" name="مربع نص 4"/>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1239729879"/>
      </p:ext>
    </p:extLst>
  </p:cSld>
  <p:clrMapOvr>
    <a:masterClrMapping/>
  </p:clrMapOvr>
  <p:transition advClick="0"/>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381000"/>
            <a:ext cx="9144000" cy="4031873"/>
          </a:xfrm>
          <a:prstGeom prst="rect">
            <a:avLst/>
          </a:prstGeom>
          <a:solidFill>
            <a:schemeClr val="bg1">
              <a:alpha val="0"/>
            </a:schemeClr>
          </a:solidFill>
        </p:spPr>
        <p:txBody>
          <a:bodyPr wrap="square" rtlCol="1">
            <a:spAutoFit/>
          </a:bodyPr>
          <a:lstStyle/>
          <a:p>
            <a:r>
              <a:rPr lang="ar-SA" sz="3200" dirty="0" smtClean="0">
                <a:solidFill>
                  <a:schemeClr val="tx2">
                    <a:lumMod val="75000"/>
                  </a:schemeClr>
                </a:solidFill>
                <a:cs typeface="DecoType Naskh Variants" pitchFamily="2" charset="-78"/>
              </a:rPr>
              <a:t>05 القيادة</a:t>
            </a:r>
          </a:p>
          <a:p>
            <a:r>
              <a:rPr lang="ar-SA" sz="3200" dirty="0" smtClean="0">
                <a:solidFill>
                  <a:schemeClr val="tx2">
                    <a:lumMod val="75000"/>
                  </a:schemeClr>
                </a:solidFill>
                <a:cs typeface="DecoType Naskh Variants" pitchFamily="2" charset="-78"/>
              </a:rPr>
              <a:t> 	 5.1 القيادة والتزامها</a:t>
            </a:r>
          </a:p>
          <a:p>
            <a:r>
              <a:rPr lang="ar-SA" sz="3200" dirty="0" smtClean="0">
                <a:solidFill>
                  <a:schemeClr val="tx2">
                    <a:lumMod val="75000"/>
                  </a:schemeClr>
                </a:solidFill>
                <a:cs typeface="DecoType Naskh Variants" pitchFamily="2" charset="-78"/>
              </a:rPr>
              <a:t>		5.1.1 عام</a:t>
            </a:r>
          </a:p>
          <a:p>
            <a:r>
              <a:rPr lang="ar-SA" sz="3200" dirty="0" smtClean="0">
                <a:solidFill>
                  <a:schemeClr val="tx2">
                    <a:lumMod val="75000"/>
                  </a:schemeClr>
                </a:solidFill>
                <a:cs typeface="DecoType Naskh Variants" pitchFamily="2" charset="-78"/>
              </a:rPr>
              <a:t>		5.1.2 التركيز على العميل</a:t>
            </a:r>
          </a:p>
          <a:p>
            <a:r>
              <a:rPr lang="ar-SA" sz="3200" dirty="0" smtClean="0">
                <a:solidFill>
                  <a:schemeClr val="tx2">
                    <a:lumMod val="75000"/>
                  </a:schemeClr>
                </a:solidFill>
                <a:cs typeface="DecoType Naskh Variants" pitchFamily="2" charset="-78"/>
              </a:rPr>
              <a:t>	5.2 السياسة</a:t>
            </a:r>
          </a:p>
          <a:p>
            <a:r>
              <a:rPr lang="ar-SA" sz="3200" dirty="0" smtClean="0">
                <a:solidFill>
                  <a:schemeClr val="tx2">
                    <a:lumMod val="75000"/>
                  </a:schemeClr>
                </a:solidFill>
                <a:cs typeface="DecoType Naskh Variants" pitchFamily="2" charset="-78"/>
              </a:rPr>
              <a:t>		5.2.1 إنشاء سياسة الجودة</a:t>
            </a:r>
          </a:p>
          <a:p>
            <a:r>
              <a:rPr lang="ar-SA" sz="3200" dirty="0" smtClean="0">
                <a:solidFill>
                  <a:schemeClr val="tx2">
                    <a:lumMod val="75000"/>
                  </a:schemeClr>
                </a:solidFill>
                <a:cs typeface="DecoType Naskh Variants" pitchFamily="2" charset="-78"/>
              </a:rPr>
              <a:t>		5.2.2 إعلان سياسة الجودة</a:t>
            </a:r>
          </a:p>
          <a:p>
            <a:r>
              <a:rPr lang="ar-SA" sz="3200" dirty="0" smtClean="0">
                <a:solidFill>
                  <a:schemeClr val="tx2">
                    <a:lumMod val="75000"/>
                  </a:schemeClr>
                </a:solidFill>
                <a:cs typeface="DecoType Naskh Variants" pitchFamily="2" charset="-78"/>
              </a:rPr>
              <a:t>	5.3الأدوار التنظيمية  والمسؤوليات والسلطات</a:t>
            </a:r>
            <a:endParaRPr lang="ar-SA" sz="3200" dirty="0" smtClean="0">
              <a:solidFill>
                <a:schemeClr val="tx2">
                  <a:lumMod val="75000"/>
                </a:schemeClr>
              </a:solidFill>
            </a:endParaRPr>
          </a:p>
        </p:txBody>
      </p:sp>
      <p:sp>
        <p:nvSpPr>
          <p:cNvPr id="6" name="مربع نص 5"/>
          <p:cNvSpPr txBox="1"/>
          <p:nvPr/>
        </p:nvSpPr>
        <p:spPr>
          <a:xfrm>
            <a:off x="5692414" y="6286520"/>
            <a:ext cx="3451586" cy="584775"/>
          </a:xfrm>
          <a:prstGeom prst="rect">
            <a:avLst/>
          </a:prstGeom>
          <a:noFill/>
        </p:spPr>
        <p:txBody>
          <a:bodyPr wrap="none" rtlCol="1">
            <a:spAutoFit/>
          </a:bodyPr>
          <a:lstStyle/>
          <a:p>
            <a:r>
              <a:rPr lang="ar-SA" sz="3200" dirty="0" smtClean="0">
                <a:solidFill>
                  <a:srgbClr val="17375E"/>
                </a:solidFill>
                <a:cs typeface="DecoType Naskh Variants" pitchFamily="2" charset="-78"/>
              </a:rPr>
              <a:t>الدكتور هشام عادل </a:t>
            </a:r>
            <a:r>
              <a:rPr lang="ar-SA" sz="3200" dirty="0" err="1" smtClean="0">
                <a:solidFill>
                  <a:srgbClr val="17375E"/>
                </a:solidFill>
                <a:cs typeface="DecoType Naskh Variants" pitchFamily="2" charset="-78"/>
              </a:rPr>
              <a:t>عبهري</a:t>
            </a:r>
            <a:endParaRPr lang="ar-SA" sz="3200" dirty="0" smtClean="0">
              <a:solidFill>
                <a:srgbClr val="17375E"/>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151692372"/>
      </p:ext>
    </p:extLst>
  </p:cSld>
  <p:clrMapOvr>
    <a:masterClrMapping/>
  </p:clrMapOvr>
  <p:transition advClick="0"/>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685800"/>
            <a:ext cx="9144000" cy="2062103"/>
          </a:xfrm>
          <a:prstGeom prst="rect">
            <a:avLst/>
          </a:prstGeom>
          <a:solidFill>
            <a:schemeClr val="bg1">
              <a:alpha val="5000"/>
            </a:schemeClr>
          </a:solidFill>
        </p:spPr>
        <p:txBody>
          <a:bodyPr wrap="square" rtlCol="1">
            <a:spAutoFit/>
          </a:bodyPr>
          <a:lstStyle/>
          <a:p>
            <a:r>
              <a:rPr lang="ar-SA" sz="3200" dirty="0" smtClean="0">
                <a:solidFill>
                  <a:schemeClr val="tx2">
                    <a:lumMod val="75000"/>
                  </a:schemeClr>
                </a:solidFill>
                <a:cs typeface="DecoType Naskh Variants" pitchFamily="2" charset="-78"/>
              </a:rPr>
              <a:t> 06 التخطيط</a:t>
            </a:r>
          </a:p>
          <a:p>
            <a:r>
              <a:rPr lang="ar-SA" sz="3200" dirty="0" smtClean="0">
                <a:solidFill>
                  <a:schemeClr val="tx2">
                    <a:lumMod val="75000"/>
                  </a:schemeClr>
                </a:solidFill>
                <a:cs typeface="DecoType Naskh Variants" pitchFamily="2" charset="-78"/>
              </a:rPr>
              <a:t>	6.1 الإجراءات الرامية إلى مواجهة المخاطر والفرص</a:t>
            </a:r>
          </a:p>
          <a:p>
            <a:r>
              <a:rPr lang="ar-SA" sz="3200" dirty="0" smtClean="0">
                <a:solidFill>
                  <a:schemeClr val="tx2">
                    <a:lumMod val="75000"/>
                  </a:schemeClr>
                </a:solidFill>
                <a:cs typeface="DecoType Naskh Variants" pitchFamily="2" charset="-78"/>
              </a:rPr>
              <a:t>	6.2 أهداف الجودة والتخطيط لتحقيقها</a:t>
            </a:r>
          </a:p>
          <a:p>
            <a:r>
              <a:rPr lang="ar-SA" sz="3200" dirty="0" smtClean="0">
                <a:solidFill>
                  <a:schemeClr val="tx2">
                    <a:lumMod val="75000"/>
                  </a:schemeClr>
                </a:solidFill>
                <a:cs typeface="DecoType Naskh Variants" pitchFamily="2" charset="-78"/>
              </a:rPr>
              <a:t>	6.3 التخطيط للتغيرات</a:t>
            </a:r>
          </a:p>
        </p:txBody>
      </p:sp>
      <p:sp>
        <p:nvSpPr>
          <p:cNvPr id="5" name="مربع نص 4"/>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207625903"/>
      </p:ext>
    </p:extLst>
  </p:cSld>
  <p:clrMapOvr>
    <a:masterClrMapping/>
  </p:clrMapOvr>
  <p:transition advClick="0"/>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0"/>
            <a:ext cx="9144000" cy="6555641"/>
          </a:xfrm>
          <a:prstGeom prst="rect">
            <a:avLst/>
          </a:prstGeom>
          <a:solidFill>
            <a:schemeClr val="bg1">
              <a:alpha val="0"/>
            </a:schemeClr>
          </a:solidFill>
        </p:spPr>
        <p:txBody>
          <a:bodyPr wrap="square" rtlCol="1">
            <a:spAutoFit/>
          </a:bodyPr>
          <a:lstStyle/>
          <a:p>
            <a:r>
              <a:rPr lang="ar-SA" sz="2800" dirty="0" smtClean="0">
                <a:solidFill>
                  <a:schemeClr val="tx2">
                    <a:lumMod val="75000"/>
                  </a:schemeClr>
                </a:solidFill>
                <a:cs typeface="DecoType Naskh Variants" pitchFamily="2" charset="-78"/>
              </a:rPr>
              <a:t>07  الموارد (الدعم)</a:t>
            </a:r>
          </a:p>
          <a:p>
            <a:r>
              <a:rPr lang="ar-SA" sz="2800" dirty="0" smtClean="0">
                <a:solidFill>
                  <a:schemeClr val="tx2">
                    <a:lumMod val="75000"/>
                  </a:schemeClr>
                </a:solidFill>
                <a:cs typeface="DecoType Naskh Variants" pitchFamily="2" charset="-78"/>
              </a:rPr>
              <a:t>	7.1</a:t>
            </a:r>
          </a:p>
          <a:p>
            <a:r>
              <a:rPr lang="ar-SA" sz="2800" dirty="0" smtClean="0">
                <a:solidFill>
                  <a:schemeClr val="tx2">
                    <a:lumMod val="75000"/>
                  </a:schemeClr>
                </a:solidFill>
                <a:cs typeface="DecoType Naskh Variants" pitchFamily="2" charset="-78"/>
              </a:rPr>
              <a:t>		 7.1.1 عام</a:t>
            </a:r>
          </a:p>
          <a:p>
            <a:r>
              <a:rPr lang="ar-SA" sz="2800" dirty="0" smtClean="0">
                <a:solidFill>
                  <a:schemeClr val="tx2">
                    <a:lumMod val="75000"/>
                  </a:schemeClr>
                </a:solidFill>
                <a:cs typeface="DecoType Naskh Variants" pitchFamily="2" charset="-78"/>
              </a:rPr>
              <a:t>		7.1.2  الناس</a:t>
            </a:r>
          </a:p>
          <a:p>
            <a:r>
              <a:rPr lang="ar-SA" sz="2800" dirty="0" smtClean="0">
                <a:solidFill>
                  <a:schemeClr val="tx2">
                    <a:lumMod val="75000"/>
                  </a:schemeClr>
                </a:solidFill>
                <a:cs typeface="DecoType Naskh Variants" pitchFamily="2" charset="-78"/>
              </a:rPr>
              <a:t>		7.1.3 البنية التحتية</a:t>
            </a:r>
          </a:p>
          <a:p>
            <a:r>
              <a:rPr lang="ar-SA" sz="2800" dirty="0" smtClean="0">
                <a:solidFill>
                  <a:schemeClr val="tx2">
                    <a:lumMod val="75000"/>
                  </a:schemeClr>
                </a:solidFill>
                <a:cs typeface="DecoType Naskh Variants" pitchFamily="2" charset="-78"/>
              </a:rPr>
              <a:t>		7.1.4 بيئة تنفيذ العمليات</a:t>
            </a:r>
          </a:p>
          <a:p>
            <a:r>
              <a:rPr lang="ar-SA" sz="2800" dirty="0" smtClean="0">
                <a:solidFill>
                  <a:schemeClr val="tx2">
                    <a:lumMod val="75000"/>
                  </a:schemeClr>
                </a:solidFill>
                <a:cs typeface="DecoType Naskh Variants" pitchFamily="2" charset="-78"/>
              </a:rPr>
              <a:t>		7.1.5 مراقبة وقياس الموارد (الدعم)</a:t>
            </a:r>
          </a:p>
          <a:p>
            <a:r>
              <a:rPr lang="ar-SA" sz="2800" dirty="0" smtClean="0">
                <a:solidFill>
                  <a:schemeClr val="tx2">
                    <a:lumMod val="75000"/>
                  </a:schemeClr>
                </a:solidFill>
                <a:cs typeface="DecoType Naskh Variants" pitchFamily="2" charset="-78"/>
              </a:rPr>
              <a:t>		7.1.6 المعرفة التنظيمية</a:t>
            </a:r>
          </a:p>
          <a:p>
            <a:r>
              <a:rPr lang="ar-SA" sz="2800" dirty="0" smtClean="0">
                <a:solidFill>
                  <a:schemeClr val="tx2">
                    <a:lumMod val="75000"/>
                  </a:schemeClr>
                </a:solidFill>
                <a:cs typeface="DecoType Naskh Variants" pitchFamily="2" charset="-78"/>
              </a:rPr>
              <a:t>	7.2 الكفاءات (الأهلية)</a:t>
            </a:r>
          </a:p>
          <a:p>
            <a:r>
              <a:rPr lang="ar-SA" sz="2800" dirty="0" smtClean="0">
                <a:solidFill>
                  <a:schemeClr val="tx2">
                    <a:lumMod val="75000"/>
                  </a:schemeClr>
                </a:solidFill>
                <a:cs typeface="DecoType Naskh Variants" pitchFamily="2" charset="-78"/>
              </a:rPr>
              <a:t>	7.3 الوعي (الإدراك)</a:t>
            </a:r>
          </a:p>
          <a:p>
            <a:r>
              <a:rPr lang="ar-SA" sz="2800" dirty="0" smtClean="0">
                <a:solidFill>
                  <a:schemeClr val="tx2">
                    <a:lumMod val="75000"/>
                  </a:schemeClr>
                </a:solidFill>
                <a:cs typeface="DecoType Naskh Variants" pitchFamily="2" charset="-78"/>
              </a:rPr>
              <a:t>	7.4 التواصل</a:t>
            </a:r>
          </a:p>
          <a:p>
            <a:r>
              <a:rPr lang="ar-SA" sz="2800" dirty="0" smtClean="0">
                <a:solidFill>
                  <a:schemeClr val="tx2">
                    <a:lumMod val="75000"/>
                  </a:schemeClr>
                </a:solidFill>
                <a:cs typeface="DecoType Naskh Variants" pitchFamily="2" charset="-78"/>
              </a:rPr>
              <a:t>	7.5 المعلومات الموثقة</a:t>
            </a:r>
          </a:p>
          <a:p>
            <a:r>
              <a:rPr lang="ar-SA" sz="2800" dirty="0" smtClean="0">
                <a:solidFill>
                  <a:schemeClr val="tx2">
                    <a:lumMod val="75000"/>
                  </a:schemeClr>
                </a:solidFill>
                <a:cs typeface="DecoType Naskh Variants" pitchFamily="2" charset="-78"/>
              </a:rPr>
              <a:t>		7.5.1 عام</a:t>
            </a:r>
          </a:p>
          <a:p>
            <a:r>
              <a:rPr lang="ar-SA" sz="2800" dirty="0" smtClean="0">
                <a:solidFill>
                  <a:schemeClr val="tx2">
                    <a:lumMod val="75000"/>
                  </a:schemeClr>
                </a:solidFill>
                <a:cs typeface="DecoType Naskh Variants" pitchFamily="2" charset="-78"/>
              </a:rPr>
              <a:t>		7.5.2  إعداد وتحديث</a:t>
            </a:r>
          </a:p>
          <a:p>
            <a:r>
              <a:rPr lang="ar-SA" sz="2800" dirty="0" smtClean="0">
                <a:solidFill>
                  <a:schemeClr val="tx2">
                    <a:lumMod val="75000"/>
                  </a:schemeClr>
                </a:solidFill>
                <a:cs typeface="DecoType Naskh Variants" pitchFamily="2" charset="-78"/>
              </a:rPr>
              <a:t>		7.5.3 الرقابة (التحكم) المعلومات الموثقة</a:t>
            </a:r>
          </a:p>
        </p:txBody>
      </p:sp>
      <p:sp>
        <p:nvSpPr>
          <p:cNvPr id="5" name="مربع نص 4"/>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563786276"/>
      </p:ext>
    </p:extLst>
  </p:cSld>
  <p:clrMapOvr>
    <a:masterClrMapping/>
  </p:clrMapOvr>
  <p:transition advClick="0"/>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0"/>
            <a:ext cx="9144000" cy="6986528"/>
          </a:xfrm>
          <a:prstGeom prst="rect">
            <a:avLst/>
          </a:prstGeom>
          <a:solidFill>
            <a:schemeClr val="bg1">
              <a:alpha val="0"/>
            </a:schemeClr>
          </a:solidFill>
        </p:spPr>
        <p:txBody>
          <a:bodyPr wrap="square" rtlCol="1">
            <a:spAutoFit/>
          </a:bodyPr>
          <a:lstStyle/>
          <a:p>
            <a:r>
              <a:rPr lang="ar-SA" sz="1600" dirty="0" smtClean="0">
                <a:solidFill>
                  <a:schemeClr val="tx2">
                    <a:lumMod val="75000"/>
                  </a:schemeClr>
                </a:solidFill>
                <a:cs typeface="DecoType Naskh Variants" pitchFamily="2" charset="-78"/>
              </a:rPr>
              <a:t>08 العمليات (التشغيل)</a:t>
            </a:r>
          </a:p>
          <a:p>
            <a:r>
              <a:rPr lang="ar-SA" sz="1600" dirty="0" smtClean="0">
                <a:solidFill>
                  <a:schemeClr val="tx2">
                    <a:lumMod val="75000"/>
                  </a:schemeClr>
                </a:solidFill>
                <a:cs typeface="DecoType Naskh Variants" pitchFamily="2" charset="-78"/>
              </a:rPr>
              <a:t>	8.1 التخطيط </a:t>
            </a:r>
            <a:r>
              <a:rPr lang="ar-SA" sz="1600" dirty="0" err="1" smtClean="0">
                <a:solidFill>
                  <a:schemeClr val="tx2">
                    <a:lumMod val="75000"/>
                  </a:schemeClr>
                </a:solidFill>
                <a:cs typeface="DecoType Naskh Variants" pitchFamily="2" charset="-78"/>
              </a:rPr>
              <a:t>العملياتي</a:t>
            </a:r>
            <a:r>
              <a:rPr lang="ar-SA" sz="1600" dirty="0" smtClean="0">
                <a:solidFill>
                  <a:schemeClr val="tx2">
                    <a:lumMod val="75000"/>
                  </a:schemeClr>
                </a:solidFill>
                <a:cs typeface="DecoType Naskh Variants" pitchFamily="2" charset="-78"/>
              </a:rPr>
              <a:t> (التشغيلي).</a:t>
            </a:r>
          </a:p>
          <a:p>
            <a:r>
              <a:rPr lang="ar-SA" sz="1600" dirty="0" smtClean="0">
                <a:solidFill>
                  <a:schemeClr val="tx2">
                    <a:lumMod val="75000"/>
                  </a:schemeClr>
                </a:solidFill>
                <a:cs typeface="DecoType Naskh Variants" pitchFamily="2" charset="-78"/>
              </a:rPr>
              <a:t>	8.2 متطلبات المنتجات والخدمات.</a:t>
            </a:r>
          </a:p>
          <a:p>
            <a:r>
              <a:rPr lang="ar-SA" sz="1600" dirty="0" smtClean="0">
                <a:solidFill>
                  <a:schemeClr val="tx2">
                    <a:lumMod val="75000"/>
                  </a:schemeClr>
                </a:solidFill>
                <a:cs typeface="DecoType Naskh Variants" pitchFamily="2" charset="-78"/>
              </a:rPr>
              <a:t>		8.2.1  التواصل مع العملاء (الزبائن).</a:t>
            </a:r>
          </a:p>
          <a:p>
            <a:r>
              <a:rPr lang="ar-SA" sz="1600" dirty="0" smtClean="0">
                <a:solidFill>
                  <a:schemeClr val="tx2">
                    <a:lumMod val="75000"/>
                  </a:schemeClr>
                </a:solidFill>
                <a:cs typeface="DecoType Naskh Variants" pitchFamily="2" charset="-78"/>
              </a:rPr>
              <a:t>		8.2.2 تحديد المتطلبات للمنتجات والخدمات.</a:t>
            </a:r>
          </a:p>
          <a:p>
            <a:r>
              <a:rPr lang="ar-SA" sz="1600" dirty="0" smtClean="0">
                <a:solidFill>
                  <a:schemeClr val="tx2">
                    <a:lumMod val="75000"/>
                  </a:schemeClr>
                </a:solidFill>
                <a:cs typeface="DecoType Naskh Variants" pitchFamily="2" charset="-78"/>
              </a:rPr>
              <a:t>		8.2.3 مراجعة المتطلبات للمنتجات والخدمات.</a:t>
            </a:r>
          </a:p>
          <a:p>
            <a:r>
              <a:rPr lang="ar-SA" sz="1600" dirty="0" smtClean="0">
                <a:solidFill>
                  <a:schemeClr val="tx2">
                    <a:lumMod val="75000"/>
                  </a:schemeClr>
                </a:solidFill>
                <a:cs typeface="DecoType Naskh Variants" pitchFamily="2" charset="-78"/>
              </a:rPr>
              <a:t>		8.2.4 تغيرات في متطلبات المنتجات والخدمات.</a:t>
            </a:r>
          </a:p>
          <a:p>
            <a:r>
              <a:rPr lang="ar-SA" sz="1600" dirty="0" smtClean="0">
                <a:solidFill>
                  <a:schemeClr val="tx2">
                    <a:lumMod val="75000"/>
                  </a:schemeClr>
                </a:solidFill>
                <a:cs typeface="DecoType Naskh Variants" pitchFamily="2" charset="-78"/>
              </a:rPr>
              <a:t>	8.3 تصميم وتطوير المنتجات والخدمات</a:t>
            </a:r>
          </a:p>
          <a:p>
            <a:r>
              <a:rPr lang="ar-SA" sz="1600" dirty="0" smtClean="0">
                <a:solidFill>
                  <a:schemeClr val="tx2">
                    <a:lumMod val="75000"/>
                  </a:schemeClr>
                </a:solidFill>
                <a:cs typeface="DecoType Naskh Variants" pitchFamily="2" charset="-78"/>
              </a:rPr>
              <a:t>		8.3.1 عام</a:t>
            </a:r>
          </a:p>
          <a:p>
            <a:r>
              <a:rPr lang="ar-SA" sz="1600" dirty="0" smtClean="0">
                <a:solidFill>
                  <a:schemeClr val="tx2">
                    <a:lumMod val="75000"/>
                  </a:schemeClr>
                </a:solidFill>
                <a:cs typeface="DecoType Naskh Variants" pitchFamily="2" charset="-78"/>
              </a:rPr>
              <a:t>		8.3.2 تصميم وتطوير التخطيط</a:t>
            </a:r>
          </a:p>
          <a:p>
            <a:r>
              <a:rPr lang="ar-SA" sz="1600" dirty="0" smtClean="0">
                <a:solidFill>
                  <a:schemeClr val="tx2">
                    <a:lumMod val="75000"/>
                  </a:schemeClr>
                </a:solidFill>
                <a:cs typeface="DecoType Naskh Variants" pitchFamily="2" charset="-78"/>
              </a:rPr>
              <a:t>		8.3.3 تصميم وتطوير </a:t>
            </a:r>
            <a:r>
              <a:rPr lang="ar-SA" sz="1600" dirty="0" err="1" smtClean="0">
                <a:solidFill>
                  <a:schemeClr val="tx2">
                    <a:lumMod val="75000"/>
                  </a:schemeClr>
                </a:solidFill>
                <a:cs typeface="DecoType Naskh Variants" pitchFamily="2" charset="-78"/>
              </a:rPr>
              <a:t>المدخلات</a:t>
            </a:r>
            <a:endParaRPr lang="ar-SA" sz="1600" dirty="0" smtClean="0">
              <a:solidFill>
                <a:schemeClr val="tx2">
                  <a:lumMod val="75000"/>
                </a:schemeClr>
              </a:solidFill>
              <a:cs typeface="DecoType Naskh Variants" pitchFamily="2" charset="-78"/>
            </a:endParaRPr>
          </a:p>
          <a:p>
            <a:r>
              <a:rPr lang="ar-SA" sz="1600" dirty="0" smtClean="0">
                <a:solidFill>
                  <a:schemeClr val="tx2">
                    <a:lumMod val="75000"/>
                  </a:schemeClr>
                </a:solidFill>
                <a:cs typeface="DecoType Naskh Variants" pitchFamily="2" charset="-78"/>
              </a:rPr>
              <a:t>		8.3.4 تصميم وتطوير التخطيط </a:t>
            </a:r>
            <a:r>
              <a:rPr lang="en-US" sz="1600" dirty="0" smtClean="0">
                <a:solidFill>
                  <a:schemeClr val="tx2">
                    <a:lumMod val="75000"/>
                  </a:schemeClr>
                </a:solidFill>
                <a:cs typeface="DecoType Naskh Variants" pitchFamily="2" charset="-78"/>
              </a:rPr>
              <a:t>Design and development planning</a:t>
            </a:r>
            <a:endParaRPr lang="ar-SA" sz="1600" dirty="0" smtClean="0">
              <a:solidFill>
                <a:schemeClr val="tx2">
                  <a:lumMod val="75000"/>
                </a:schemeClr>
              </a:solidFill>
              <a:cs typeface="DecoType Naskh Variants" pitchFamily="2" charset="-78"/>
            </a:endParaRPr>
          </a:p>
          <a:p>
            <a:r>
              <a:rPr lang="ar-SA" sz="1600" dirty="0" smtClean="0">
                <a:solidFill>
                  <a:schemeClr val="tx2">
                    <a:lumMod val="75000"/>
                  </a:schemeClr>
                </a:solidFill>
                <a:cs typeface="DecoType Naskh Variants" pitchFamily="2" charset="-78"/>
              </a:rPr>
              <a:t>		8.3.5 تصميم وتطوير المخرجات</a:t>
            </a:r>
          </a:p>
          <a:p>
            <a:r>
              <a:rPr lang="ar-SA" sz="1600" dirty="0" smtClean="0">
                <a:solidFill>
                  <a:schemeClr val="tx2">
                    <a:lumMod val="75000"/>
                  </a:schemeClr>
                </a:solidFill>
                <a:cs typeface="DecoType Naskh Variants" pitchFamily="2" charset="-78"/>
              </a:rPr>
              <a:t>		8.3.6 تصميم وتطوير </a:t>
            </a:r>
            <a:r>
              <a:rPr lang="ar-SA" sz="1600" dirty="0" err="1" smtClean="0">
                <a:solidFill>
                  <a:schemeClr val="tx2">
                    <a:lumMod val="75000"/>
                  </a:schemeClr>
                </a:solidFill>
                <a:cs typeface="DecoType Naskh Variants" pitchFamily="2" charset="-78"/>
              </a:rPr>
              <a:t>التتغيرات</a:t>
            </a:r>
            <a:endParaRPr lang="ar-SA" sz="1600" dirty="0" smtClean="0">
              <a:solidFill>
                <a:schemeClr val="tx2">
                  <a:lumMod val="75000"/>
                </a:schemeClr>
              </a:solidFill>
              <a:cs typeface="DecoType Naskh Variants" pitchFamily="2" charset="-78"/>
            </a:endParaRPr>
          </a:p>
          <a:p>
            <a:r>
              <a:rPr lang="ar-SA" sz="1600" dirty="0" smtClean="0">
                <a:solidFill>
                  <a:schemeClr val="tx2">
                    <a:lumMod val="75000"/>
                  </a:schemeClr>
                </a:solidFill>
                <a:cs typeface="DecoType Naskh Variants" pitchFamily="2" charset="-78"/>
              </a:rPr>
              <a:t>	8.4 التحكم بالعمليات والمنتجات والخدمات المقدمة من الخارج (من جهة خارجية))</a:t>
            </a:r>
          </a:p>
          <a:p>
            <a:r>
              <a:rPr lang="ar-SA" sz="1600" dirty="0" smtClean="0">
                <a:solidFill>
                  <a:schemeClr val="tx2">
                    <a:lumMod val="75000"/>
                  </a:schemeClr>
                </a:solidFill>
                <a:cs typeface="DecoType Naskh Variants" pitchFamily="2" charset="-78"/>
              </a:rPr>
              <a:t>		8.4.1 عام</a:t>
            </a:r>
          </a:p>
          <a:p>
            <a:r>
              <a:rPr lang="ar-SA" sz="1600" dirty="0" smtClean="0">
                <a:solidFill>
                  <a:schemeClr val="tx2">
                    <a:lumMod val="75000"/>
                  </a:schemeClr>
                </a:solidFill>
                <a:cs typeface="DecoType Naskh Variants" pitchFamily="2" charset="-78"/>
              </a:rPr>
              <a:t>		8.4.2 نوع ودرجة التحكم</a:t>
            </a:r>
          </a:p>
          <a:p>
            <a:r>
              <a:rPr lang="ar-SA" sz="1600" dirty="0" smtClean="0">
                <a:solidFill>
                  <a:schemeClr val="tx2">
                    <a:lumMod val="75000"/>
                  </a:schemeClr>
                </a:solidFill>
                <a:cs typeface="DecoType Naskh Variants" pitchFamily="2" charset="-78"/>
              </a:rPr>
              <a:t>		8.4.3 معلومات عن المزودين الخارجيين</a:t>
            </a:r>
          </a:p>
          <a:p>
            <a:r>
              <a:rPr lang="ar-SA" sz="1600" dirty="0" smtClean="0">
                <a:solidFill>
                  <a:schemeClr val="tx2">
                    <a:lumMod val="75000"/>
                  </a:schemeClr>
                </a:solidFill>
                <a:cs typeface="DecoType Naskh Variants" pitchFamily="2" charset="-78"/>
              </a:rPr>
              <a:t>	8.5 الإنتاج وتقديم الخدمات</a:t>
            </a:r>
          </a:p>
          <a:p>
            <a:r>
              <a:rPr lang="ar-SA" sz="1600" dirty="0" smtClean="0">
                <a:solidFill>
                  <a:schemeClr val="tx2">
                    <a:lumMod val="75000"/>
                  </a:schemeClr>
                </a:solidFill>
                <a:cs typeface="DecoType Naskh Variants" pitchFamily="2" charset="-78"/>
              </a:rPr>
              <a:t>		8.5.1 الرقابة على الإنتاج وتوفير الخدمات</a:t>
            </a:r>
          </a:p>
          <a:p>
            <a:r>
              <a:rPr lang="ar-SA" sz="1600" dirty="0" smtClean="0">
                <a:solidFill>
                  <a:schemeClr val="tx2">
                    <a:lumMod val="75000"/>
                  </a:schemeClr>
                </a:solidFill>
                <a:cs typeface="DecoType Naskh Variants" pitchFamily="2" charset="-78"/>
              </a:rPr>
              <a:t>		8.5.2 التحديد وإمكانية التتبع</a:t>
            </a:r>
          </a:p>
          <a:p>
            <a:r>
              <a:rPr lang="ar-SA" sz="1600" dirty="0" smtClean="0">
                <a:solidFill>
                  <a:schemeClr val="tx2">
                    <a:lumMod val="75000"/>
                  </a:schemeClr>
                </a:solidFill>
                <a:cs typeface="DecoType Naskh Variants" pitchFamily="2" charset="-78"/>
              </a:rPr>
              <a:t>		8.5.3 المحافظة على ممتلكات العملاء (الزبائن)  أو الموردين الخرجيين</a:t>
            </a:r>
          </a:p>
          <a:p>
            <a:r>
              <a:rPr lang="ar-SA" sz="1600" dirty="0" smtClean="0">
                <a:solidFill>
                  <a:schemeClr val="tx2">
                    <a:lumMod val="75000"/>
                  </a:schemeClr>
                </a:solidFill>
                <a:cs typeface="DecoType Naskh Variants" pitchFamily="2" charset="-78"/>
              </a:rPr>
              <a:t>		8.5.4 الحفاظ (المخرجات الخدمات)</a:t>
            </a:r>
          </a:p>
          <a:p>
            <a:r>
              <a:rPr lang="ar-SA" sz="1600" dirty="0" smtClean="0">
                <a:solidFill>
                  <a:schemeClr val="tx2">
                    <a:lumMod val="75000"/>
                  </a:schemeClr>
                </a:solidFill>
                <a:cs typeface="DecoType Naskh Variants" pitchFamily="2" charset="-78"/>
              </a:rPr>
              <a:t>		8.5.5 أنشطة ما بعد التسليم</a:t>
            </a:r>
          </a:p>
          <a:p>
            <a:r>
              <a:rPr lang="ar-SA" sz="2400" dirty="0" smtClean="0">
                <a:solidFill>
                  <a:schemeClr val="tx2">
                    <a:lumMod val="75000"/>
                  </a:schemeClr>
                </a:solidFill>
                <a:cs typeface="DecoType Naskh Variants" pitchFamily="2" charset="-78"/>
              </a:rPr>
              <a:t>		</a:t>
            </a:r>
            <a:r>
              <a:rPr lang="ar-SA" sz="1600" dirty="0" smtClean="0">
                <a:solidFill>
                  <a:schemeClr val="tx2">
                    <a:lumMod val="75000"/>
                  </a:schemeClr>
                </a:solidFill>
                <a:cs typeface="DecoType Naskh Variants" pitchFamily="2" charset="-78"/>
              </a:rPr>
              <a:t>8.5.6 التحكم (الرقابة) على التغيرات</a:t>
            </a:r>
          </a:p>
          <a:p>
            <a:r>
              <a:rPr lang="ar-SA" sz="1600" dirty="0" smtClean="0">
                <a:solidFill>
                  <a:schemeClr val="tx2">
                    <a:lumMod val="75000"/>
                  </a:schemeClr>
                </a:solidFill>
                <a:cs typeface="DecoType Naskh Variants" pitchFamily="2" charset="-78"/>
              </a:rPr>
              <a:t>	8.6 الإفراج عن المنتجات والخدمات</a:t>
            </a:r>
          </a:p>
          <a:p>
            <a:r>
              <a:rPr lang="ar-SA" sz="1600" dirty="0" smtClean="0">
                <a:solidFill>
                  <a:schemeClr val="tx2">
                    <a:lumMod val="75000"/>
                  </a:schemeClr>
                </a:solidFill>
                <a:cs typeface="DecoType Naskh Variants" pitchFamily="2" charset="-78"/>
              </a:rPr>
              <a:t>	8.7</a:t>
            </a:r>
            <a:r>
              <a:rPr lang="ar-SA" sz="2400" dirty="0" smtClean="0">
                <a:solidFill>
                  <a:schemeClr val="tx2">
                    <a:lumMod val="75000"/>
                  </a:schemeClr>
                </a:solidFill>
                <a:cs typeface="DecoType Naskh Variants" pitchFamily="2" charset="-78"/>
              </a:rPr>
              <a:t> </a:t>
            </a:r>
            <a:r>
              <a:rPr lang="ar-SA" sz="1600" dirty="0" smtClean="0">
                <a:solidFill>
                  <a:schemeClr val="tx2">
                    <a:lumMod val="75000"/>
                  </a:schemeClr>
                </a:solidFill>
                <a:cs typeface="DecoType Naskh Variants" pitchFamily="2" charset="-78"/>
              </a:rPr>
              <a:t>التحكم  (الرقابة) على المنتجات الفير مطابقة</a:t>
            </a:r>
          </a:p>
        </p:txBody>
      </p:sp>
      <p:sp>
        <p:nvSpPr>
          <p:cNvPr id="6" name="مربع نص 5"/>
          <p:cNvSpPr txBox="1"/>
          <p:nvPr/>
        </p:nvSpPr>
        <p:spPr>
          <a:xfrm rot="16200000">
            <a:off x="-1433405" y="143340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855494511"/>
      </p:ext>
    </p:extLst>
  </p:cSld>
  <p:clrMapOvr>
    <a:masterClrMapping/>
  </p:clrMapOvr>
  <p:transition advClick="0"/>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0"/>
            <a:ext cx="9144000" cy="5016758"/>
          </a:xfrm>
          <a:prstGeom prst="rect">
            <a:avLst/>
          </a:prstGeom>
          <a:solidFill>
            <a:schemeClr val="bg1">
              <a:alpha val="0"/>
            </a:schemeClr>
          </a:solidFill>
        </p:spPr>
        <p:txBody>
          <a:bodyPr wrap="square" rtlCol="1">
            <a:spAutoFit/>
          </a:bodyPr>
          <a:lstStyle/>
          <a:p>
            <a:r>
              <a:rPr lang="ar-SA" sz="3200" dirty="0" smtClean="0">
                <a:solidFill>
                  <a:schemeClr val="tx2">
                    <a:lumMod val="75000"/>
                  </a:schemeClr>
                </a:solidFill>
                <a:cs typeface="DecoType Naskh Variants" pitchFamily="2" charset="-78"/>
              </a:rPr>
              <a:t>09 تقييم الأداء</a:t>
            </a:r>
          </a:p>
          <a:p>
            <a:r>
              <a:rPr lang="ar-SA" sz="3200" dirty="0" smtClean="0">
                <a:solidFill>
                  <a:schemeClr val="tx2">
                    <a:lumMod val="75000"/>
                  </a:schemeClr>
                </a:solidFill>
                <a:cs typeface="DecoType Naskh Variants" pitchFamily="2" charset="-78"/>
              </a:rPr>
              <a:t>	9.1 المراقبة والقياس والتحليل والتقييم</a:t>
            </a:r>
          </a:p>
          <a:p>
            <a:r>
              <a:rPr lang="ar-SA" sz="3200" dirty="0" smtClean="0">
                <a:solidFill>
                  <a:schemeClr val="tx2">
                    <a:lumMod val="75000"/>
                  </a:schemeClr>
                </a:solidFill>
                <a:cs typeface="DecoType Naskh Variants" pitchFamily="2" charset="-78"/>
              </a:rPr>
              <a:t>		9.1.1  عام</a:t>
            </a:r>
          </a:p>
          <a:p>
            <a:r>
              <a:rPr lang="ar-SA" sz="3200" dirty="0" smtClean="0">
                <a:solidFill>
                  <a:schemeClr val="tx2">
                    <a:lumMod val="75000"/>
                  </a:schemeClr>
                </a:solidFill>
                <a:cs typeface="DecoType Naskh Variants" pitchFamily="2" charset="-78"/>
              </a:rPr>
              <a:t>		9.1.2 رضا العملاء (الزبائن)</a:t>
            </a:r>
          </a:p>
          <a:p>
            <a:r>
              <a:rPr lang="ar-SA" sz="3200" dirty="0" smtClean="0">
                <a:solidFill>
                  <a:schemeClr val="tx2">
                    <a:lumMod val="75000"/>
                  </a:schemeClr>
                </a:solidFill>
                <a:cs typeface="DecoType Naskh Variants" pitchFamily="2" charset="-78"/>
              </a:rPr>
              <a:t>		9.1.3 تحليل وتقييم</a:t>
            </a:r>
          </a:p>
          <a:p>
            <a:r>
              <a:rPr lang="ar-SA" sz="3200" dirty="0" smtClean="0">
                <a:solidFill>
                  <a:schemeClr val="tx2">
                    <a:lumMod val="75000"/>
                  </a:schemeClr>
                </a:solidFill>
                <a:cs typeface="DecoType Naskh Variants" pitchFamily="2" charset="-78"/>
              </a:rPr>
              <a:t>	9.2 التدقيق الداخلي</a:t>
            </a:r>
          </a:p>
          <a:p>
            <a:r>
              <a:rPr lang="ar-SA" sz="3200" dirty="0" smtClean="0">
                <a:solidFill>
                  <a:schemeClr val="tx2">
                    <a:lumMod val="75000"/>
                  </a:schemeClr>
                </a:solidFill>
                <a:cs typeface="DecoType Naskh Variants" pitchFamily="2" charset="-78"/>
              </a:rPr>
              <a:t>	9.3 مراجعة الإدارة</a:t>
            </a:r>
          </a:p>
          <a:p>
            <a:r>
              <a:rPr lang="ar-SA" sz="3200" dirty="0" smtClean="0">
                <a:solidFill>
                  <a:schemeClr val="tx2">
                    <a:lumMod val="75000"/>
                  </a:schemeClr>
                </a:solidFill>
                <a:cs typeface="DecoType Naskh Variants" pitchFamily="2" charset="-78"/>
              </a:rPr>
              <a:t>		9.3.1 عام</a:t>
            </a:r>
          </a:p>
          <a:p>
            <a:r>
              <a:rPr lang="ar-SA" sz="3200" dirty="0" smtClean="0">
                <a:solidFill>
                  <a:schemeClr val="tx2">
                    <a:lumMod val="75000"/>
                  </a:schemeClr>
                </a:solidFill>
                <a:cs typeface="DecoType Naskh Variants" pitchFamily="2" charset="-78"/>
              </a:rPr>
              <a:t>		9.1.2 </a:t>
            </a:r>
            <a:r>
              <a:rPr lang="ar-SA" sz="3200" dirty="0" err="1" smtClean="0">
                <a:solidFill>
                  <a:schemeClr val="tx2">
                    <a:lumMod val="75000"/>
                  </a:schemeClr>
                </a:solidFill>
                <a:cs typeface="DecoType Naskh Variants" pitchFamily="2" charset="-78"/>
              </a:rPr>
              <a:t>مدخلات</a:t>
            </a:r>
            <a:r>
              <a:rPr lang="ar-SA" sz="3200" dirty="0" smtClean="0">
                <a:solidFill>
                  <a:schemeClr val="tx2">
                    <a:lumMod val="75000"/>
                  </a:schemeClr>
                </a:solidFill>
                <a:cs typeface="DecoType Naskh Variants" pitchFamily="2" charset="-78"/>
              </a:rPr>
              <a:t> مراجعة الإدارة</a:t>
            </a:r>
          </a:p>
          <a:p>
            <a:r>
              <a:rPr lang="ar-SA" sz="3200" dirty="0" smtClean="0">
                <a:solidFill>
                  <a:schemeClr val="tx2">
                    <a:lumMod val="75000"/>
                  </a:schemeClr>
                </a:solidFill>
                <a:cs typeface="DecoType Naskh Variants" pitchFamily="2" charset="-78"/>
              </a:rPr>
              <a:t>		9.1.3 مخرجات مراجعة الإدارة</a:t>
            </a:r>
          </a:p>
        </p:txBody>
      </p:sp>
      <p:sp>
        <p:nvSpPr>
          <p:cNvPr id="5" name="مربع نص 4"/>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4223795435"/>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905000"/>
            <a:ext cx="9144000" cy="3139321"/>
          </a:xfrm>
          <a:prstGeom prst="rect">
            <a:avLst/>
          </a:prstGeom>
          <a:noFill/>
        </p:spPr>
        <p:txBody>
          <a:bodyPr wrap="square" rtlCol="1">
            <a:spAutoFit/>
          </a:bodyPr>
          <a:lstStyle/>
          <a:p>
            <a:pPr algn="ctr"/>
            <a:r>
              <a:rPr lang="ar-SA" sz="6600" dirty="0" smtClean="0">
                <a:solidFill>
                  <a:srgbClr val="17375E"/>
                </a:solidFill>
                <a:cs typeface="DecoType Naskh Variants" pitchFamily="2" charset="-78"/>
              </a:rPr>
              <a:t>توقعات المستفيدين</a:t>
            </a:r>
          </a:p>
          <a:p>
            <a:pPr>
              <a:buFont typeface="Wingdings" pitchFamily="2" charset="2"/>
              <a:buChar char="v"/>
            </a:pPr>
            <a:r>
              <a:rPr lang="ar-SA" sz="6600" dirty="0" smtClean="0">
                <a:solidFill>
                  <a:srgbClr val="17375E"/>
                </a:solidFill>
                <a:cs typeface="DecoType Naskh Variants" pitchFamily="2" charset="-78"/>
              </a:rPr>
              <a:t>من المنتجات</a:t>
            </a:r>
          </a:p>
          <a:p>
            <a:pPr>
              <a:buFont typeface="Wingdings" pitchFamily="2" charset="2"/>
              <a:buChar char="v"/>
            </a:pPr>
            <a:r>
              <a:rPr lang="ar-SA" sz="6600" dirty="0" smtClean="0">
                <a:solidFill>
                  <a:srgbClr val="17375E"/>
                </a:solidFill>
                <a:cs typeface="DecoType Naskh Variants" pitchFamily="2" charset="-78"/>
              </a:rPr>
              <a:t>من الخدمات</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0"/>
            <a:ext cx="9144000" cy="2062103"/>
          </a:xfrm>
          <a:prstGeom prst="rect">
            <a:avLst/>
          </a:prstGeom>
          <a:solidFill>
            <a:schemeClr val="bg1">
              <a:alpha val="0"/>
            </a:schemeClr>
          </a:solidFill>
        </p:spPr>
        <p:txBody>
          <a:bodyPr wrap="square" rtlCol="1">
            <a:spAutoFit/>
          </a:bodyPr>
          <a:lstStyle/>
          <a:p>
            <a:r>
              <a:rPr lang="ar-SA" sz="3200" dirty="0" smtClean="0">
                <a:solidFill>
                  <a:schemeClr val="tx2">
                    <a:lumMod val="75000"/>
                  </a:schemeClr>
                </a:solidFill>
                <a:cs typeface="DecoType Naskh Variants" pitchFamily="2" charset="-78"/>
              </a:rPr>
              <a:t>10 التحسين</a:t>
            </a:r>
          </a:p>
          <a:p>
            <a:r>
              <a:rPr lang="ar-SA" sz="3200" dirty="0" smtClean="0">
                <a:solidFill>
                  <a:schemeClr val="tx2">
                    <a:lumMod val="75000"/>
                  </a:schemeClr>
                </a:solidFill>
                <a:cs typeface="DecoType Naskh Variants" pitchFamily="2" charset="-78"/>
              </a:rPr>
              <a:t>	 10.1 عام</a:t>
            </a:r>
          </a:p>
          <a:p>
            <a:r>
              <a:rPr lang="ar-SA" sz="3200" dirty="0" smtClean="0">
                <a:solidFill>
                  <a:schemeClr val="tx2">
                    <a:lumMod val="75000"/>
                  </a:schemeClr>
                </a:solidFill>
                <a:cs typeface="DecoType Naskh Variants" pitchFamily="2" charset="-78"/>
              </a:rPr>
              <a:t>	10.2 حالات عدم المطابقة والإجراءات التصحيحية</a:t>
            </a:r>
          </a:p>
          <a:p>
            <a:r>
              <a:rPr lang="ar-SA" sz="3200" dirty="0" smtClean="0">
                <a:solidFill>
                  <a:schemeClr val="tx2">
                    <a:lumMod val="75000"/>
                  </a:schemeClr>
                </a:solidFill>
                <a:cs typeface="DecoType Naskh Variants" pitchFamily="2" charset="-78"/>
              </a:rPr>
              <a:t>	10.3 التحسين المستمر</a:t>
            </a:r>
            <a:endParaRPr lang="ar-SA" sz="3200" dirty="0" smtClean="0">
              <a:solidFill>
                <a:schemeClr val="tx2">
                  <a:lumMod val="75000"/>
                </a:schemeClr>
              </a:solidFill>
            </a:endParaRPr>
          </a:p>
        </p:txBody>
      </p:sp>
      <p:sp>
        <p:nvSpPr>
          <p:cNvPr id="5" name="مربع نص 4"/>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8"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715000"/>
            <a:ext cx="1143000" cy="1143000"/>
          </a:xfrm>
          <a:prstGeom prst="rect">
            <a:avLst/>
          </a:prstGeom>
          <a:noFill/>
        </p:spPr>
      </p:pic>
    </p:spTree>
    <p:extLst>
      <p:ext uri="{BB962C8B-B14F-4D97-AF65-F5344CB8AC3E}">
        <p14:creationId xmlns:p14="http://schemas.microsoft.com/office/powerpoint/2010/main" val="550167460"/>
      </p:ext>
    </p:extLst>
  </p:cSld>
  <p:clrMapOvr>
    <a:masterClrMapping/>
  </p:clrMapOvr>
  <p:transition advClick="0"/>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5" name="مربع نص 4"/>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7" name="Text Box 10"/>
          <p:cNvSpPr txBox="1">
            <a:spLocks noChangeArrowheads="1"/>
          </p:cNvSpPr>
          <p:nvPr/>
        </p:nvSpPr>
        <p:spPr bwMode="auto">
          <a:xfrm>
            <a:off x="0" y="1752600"/>
            <a:ext cx="9144000" cy="2554545"/>
          </a:xfrm>
          <a:prstGeom prst="rect">
            <a:avLst/>
          </a:prstGeom>
          <a:noFill/>
          <a:ln w="9525">
            <a:noFill/>
            <a:miter lim="800000"/>
            <a:headEnd/>
            <a:tailEnd/>
          </a:ln>
        </p:spPr>
        <p:txBody>
          <a:bodyPr wrap="square">
            <a:spAutoFit/>
          </a:bodyPr>
          <a:lstStyle/>
          <a:p>
            <a:pPr algn="ctr"/>
            <a:r>
              <a:rPr lang="ar-SA" sz="8000" dirty="0" smtClean="0">
                <a:solidFill>
                  <a:schemeClr val="tx2">
                    <a:lumMod val="75000"/>
                  </a:schemeClr>
                </a:solidFill>
                <a:cs typeface="DecoType Naskh Variants" pitchFamily="2" charset="-78"/>
              </a:rPr>
              <a:t>خطوات عملية في إعداد</a:t>
            </a:r>
          </a:p>
          <a:p>
            <a:pPr algn="ctr"/>
            <a:r>
              <a:rPr lang="ar-SA" sz="8000" dirty="0" smtClean="0">
                <a:solidFill>
                  <a:schemeClr val="tx2">
                    <a:lumMod val="75000"/>
                  </a:schemeClr>
                </a:solidFill>
                <a:cs typeface="DecoType Naskh Variants" pitchFamily="2" charset="-78"/>
              </a:rPr>
              <a:t> </a:t>
            </a:r>
            <a:r>
              <a:rPr lang="ar-SA" sz="8000" dirty="0">
                <a:solidFill>
                  <a:schemeClr val="tx2">
                    <a:lumMod val="75000"/>
                  </a:schemeClr>
                </a:solidFill>
                <a:cs typeface="DecoType Naskh Variants" pitchFamily="2" charset="-78"/>
              </a:rPr>
              <a:t>نظام إدارة الجودة</a:t>
            </a:r>
            <a:endParaRPr lang="en-US" sz="8000" dirty="0">
              <a:solidFill>
                <a:schemeClr val="tx2">
                  <a:lumMod val="75000"/>
                </a:schemeClr>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415355596"/>
      </p:ext>
    </p:extLst>
  </p:cSld>
  <p:clrMapOvr>
    <a:masterClrMapping/>
  </p:clrMapOvr>
  <p:transition advClick="0"/>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9223"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9224"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9225"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9221" name="Text Box 10"/>
          <p:cNvSpPr txBox="1">
            <a:spLocks noChangeArrowheads="1"/>
          </p:cNvSpPr>
          <p:nvPr/>
        </p:nvSpPr>
        <p:spPr bwMode="auto">
          <a:xfrm>
            <a:off x="1734485" y="1285860"/>
            <a:ext cx="5149167" cy="830997"/>
          </a:xfrm>
          <a:prstGeom prst="rect">
            <a:avLst/>
          </a:prstGeom>
          <a:noFill/>
          <a:ln w="9525">
            <a:noFill/>
            <a:miter lim="800000"/>
            <a:headEnd/>
            <a:tailEnd/>
          </a:ln>
        </p:spPr>
        <p:txBody>
          <a:bodyPr wrap="none">
            <a:spAutoFit/>
          </a:bodyPr>
          <a:lstStyle/>
          <a:p>
            <a:r>
              <a:rPr lang="ar-SA" sz="4800" dirty="0" smtClean="0">
                <a:solidFill>
                  <a:schemeClr val="tx2">
                    <a:lumMod val="75000"/>
                  </a:schemeClr>
                </a:solidFill>
                <a:cs typeface="DecoType Naskh Variants" pitchFamily="2" charset="-78"/>
              </a:rPr>
              <a:t>خطوات إعداد </a:t>
            </a:r>
            <a:r>
              <a:rPr lang="ar-SA" sz="4800" dirty="0">
                <a:solidFill>
                  <a:schemeClr val="tx2">
                    <a:lumMod val="75000"/>
                  </a:schemeClr>
                </a:solidFill>
                <a:cs typeface="DecoType Naskh Variants" pitchFamily="2" charset="-78"/>
              </a:rPr>
              <a:t>نظام إدارة الجودة</a:t>
            </a:r>
            <a:endParaRPr lang="en-US" sz="4800" dirty="0">
              <a:solidFill>
                <a:schemeClr val="tx2">
                  <a:lumMod val="75000"/>
                </a:schemeClr>
              </a:solidFill>
              <a:cs typeface="DecoType Naskh Variants" pitchFamily="2" charset="-78"/>
            </a:endParaRPr>
          </a:p>
        </p:txBody>
      </p:sp>
      <p:graphicFrame>
        <p:nvGraphicFramePr>
          <p:cNvPr id="13" name="جدول 12"/>
          <p:cNvGraphicFramePr>
            <a:graphicFrameLocks noGrp="1"/>
          </p:cNvGraphicFramePr>
          <p:nvPr/>
        </p:nvGraphicFramePr>
        <p:xfrm>
          <a:off x="142844" y="2214554"/>
          <a:ext cx="8739206" cy="4206240"/>
        </p:xfrm>
        <a:graphic>
          <a:graphicData uri="http://schemas.openxmlformats.org/drawingml/2006/table">
            <a:tbl>
              <a:tblPr>
                <a:tableStyleId>{3C2FFA5D-87B4-456A-9821-1D502468CF0F}</a:tableStyleId>
              </a:tblPr>
              <a:tblGrid>
                <a:gridCol w="8186741">
                  <a:extLst>
                    <a:ext uri="{9D8B030D-6E8A-4147-A177-3AD203B41FA5}">
                      <a16:colId xmlns:a16="http://schemas.microsoft.com/office/drawing/2014/main" val="20000"/>
                    </a:ext>
                  </a:extLst>
                </a:gridCol>
                <a:gridCol w="552465">
                  <a:extLst>
                    <a:ext uri="{9D8B030D-6E8A-4147-A177-3AD203B41FA5}">
                      <a16:colId xmlns:a16="http://schemas.microsoft.com/office/drawing/2014/main" val="20001"/>
                    </a:ext>
                  </a:extLst>
                </a:gridCol>
              </a:tblGrid>
              <a:tr h="219934">
                <a:tc>
                  <a:txBody>
                    <a:bodyPr/>
                    <a:lstStyle/>
                    <a:p>
                      <a:pPr marL="0" marR="0" algn="ct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الوثائق</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tc>
                  <a:txBody>
                    <a:bodyPr/>
                    <a:lstStyle/>
                    <a:p>
                      <a:pPr marL="0" marR="0" algn="ct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م</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0"/>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خريطة جغرافية لتوزع المؤسسة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1"/>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الغلاف</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2"/>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قرار تشكيل فريق الآيزو في المؤسسة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3</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3"/>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قرار إنشاء المؤسسة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4</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4"/>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نبذه عن المؤسسة (تاريخية – فنية – ارتباطها بالمؤسسات الأخرى التابعة لها أو المتبوعة بها)</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5</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5"/>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الرؤية والرسالة وأهداف المؤسسة (ترجمة الرؤية والرسالة </a:t>
                      </a:r>
                      <a:r>
                        <a:rPr lang="ar-SA" sz="2000" kern="1200" dirty="0" smtClean="0">
                          <a:solidFill>
                            <a:schemeClr val="tx2">
                              <a:lumMod val="75000"/>
                            </a:schemeClr>
                          </a:solidFill>
                          <a:effectLst/>
                          <a:latin typeface="Adobe Devanagari" pitchFamily="18" charset="0"/>
                          <a:ea typeface="+mn-ea"/>
                          <a:cs typeface="DecoType Naskh Variants" pitchFamily="2" charset="-78"/>
                        </a:rPr>
                        <a:t>ولأهداف)</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6</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6"/>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سياسة الجودة (تصميم سياسة </a:t>
                      </a:r>
                      <a:r>
                        <a:rPr lang="ar-SA" sz="2000" kern="1200" dirty="0" smtClean="0">
                          <a:solidFill>
                            <a:schemeClr val="tx2">
                              <a:lumMod val="75000"/>
                            </a:schemeClr>
                          </a:solidFill>
                          <a:effectLst/>
                          <a:latin typeface="Adobe Devanagari" pitchFamily="18" charset="0"/>
                          <a:ea typeface="+mn-ea"/>
                          <a:cs typeface="DecoType Naskh Variants" pitchFamily="2" charset="-78"/>
                        </a:rPr>
                        <a:t>الجودة) </a:t>
                      </a:r>
                      <a:r>
                        <a:rPr lang="ar-SA" sz="2000" kern="1200" dirty="0">
                          <a:solidFill>
                            <a:schemeClr val="tx2">
                              <a:lumMod val="75000"/>
                            </a:schemeClr>
                          </a:solidFill>
                          <a:effectLst/>
                          <a:latin typeface="Adobe Devanagari" pitchFamily="18" charset="0"/>
                          <a:ea typeface="+mn-ea"/>
                          <a:cs typeface="DecoType Naskh Variants" pitchFamily="2" charset="-78"/>
                        </a:rPr>
                        <a:t>(إعلان سياسة </a:t>
                      </a:r>
                      <a:r>
                        <a:rPr lang="ar-SA" sz="2000" kern="1200" dirty="0" smtClean="0">
                          <a:solidFill>
                            <a:schemeClr val="tx2">
                              <a:lumMod val="75000"/>
                            </a:schemeClr>
                          </a:solidFill>
                          <a:effectLst/>
                          <a:latin typeface="Adobe Devanagari" pitchFamily="18" charset="0"/>
                          <a:ea typeface="+mn-ea"/>
                          <a:cs typeface="DecoType Naskh Variants" pitchFamily="2" charset="-78"/>
                        </a:rPr>
                        <a:t>الجودة)(</a:t>
                      </a:r>
                      <a:r>
                        <a:rPr lang="ar-SA" sz="2000" kern="1200" dirty="0">
                          <a:solidFill>
                            <a:schemeClr val="tx2">
                              <a:lumMod val="75000"/>
                            </a:schemeClr>
                          </a:solidFill>
                          <a:effectLst/>
                          <a:latin typeface="Adobe Devanagari" pitchFamily="18" charset="0"/>
                          <a:ea typeface="+mn-ea"/>
                          <a:cs typeface="DecoType Naskh Variants" pitchFamily="2" charset="-78"/>
                        </a:rPr>
                        <a:t>ترجمة سياسة </a:t>
                      </a:r>
                      <a:r>
                        <a:rPr lang="ar-SA" sz="2000" kern="1200" dirty="0" smtClean="0">
                          <a:solidFill>
                            <a:schemeClr val="tx2">
                              <a:lumMod val="75000"/>
                            </a:schemeClr>
                          </a:solidFill>
                          <a:effectLst/>
                          <a:latin typeface="Adobe Devanagari" pitchFamily="18" charset="0"/>
                          <a:ea typeface="+mn-ea"/>
                          <a:cs typeface="DecoType Naskh Variants" pitchFamily="2" charset="-78"/>
                        </a:rPr>
                        <a:t>الجودة)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7</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7"/>
                  </a:ext>
                </a:extLst>
              </a:tr>
              <a:tr h="23564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الهياكل التنظيمية (حسب الإدارات و الوحدات – حسب المناصب الإدارية – حسب الأرقام المرجعية)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8</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8"/>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وصف وأهداف ومهام جميع الوحدات(حسب الهيكل التنظيمي حسب الإدارات والوحدات)</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9</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9"/>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المسؤوليات والصلاحيات لكل منصب (حسب الهيكل التنظيمي حسب المناصب الإدارية )</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10</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10"/>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قرارات تعيين المناصب الإدارية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11</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11"/>
                  </a:ext>
                </a:extLst>
              </a:tr>
            </a:tbl>
          </a:graphicData>
        </a:graphic>
      </p:graphicFrame>
      <p:sp>
        <p:nvSpPr>
          <p:cNvPr id="14" name="مربع نص 13"/>
          <p:cNvSpPr txBox="1"/>
          <p:nvPr/>
        </p:nvSpPr>
        <p:spPr>
          <a:xfrm>
            <a:off x="0" y="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402851099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9223"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9224"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9225"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9221" name="Text Box 10"/>
          <p:cNvSpPr txBox="1">
            <a:spLocks noChangeArrowheads="1"/>
          </p:cNvSpPr>
          <p:nvPr/>
        </p:nvSpPr>
        <p:spPr bwMode="auto">
          <a:xfrm>
            <a:off x="-53281" y="285728"/>
            <a:ext cx="5721438" cy="830997"/>
          </a:xfrm>
          <a:prstGeom prst="rect">
            <a:avLst/>
          </a:prstGeom>
          <a:noFill/>
          <a:ln w="9525">
            <a:noFill/>
            <a:miter lim="800000"/>
            <a:headEnd/>
            <a:tailEnd/>
          </a:ln>
        </p:spPr>
        <p:txBody>
          <a:bodyPr wrap="none">
            <a:spAutoFit/>
          </a:bodyPr>
          <a:lstStyle/>
          <a:p>
            <a:r>
              <a:rPr lang="ar-SA" sz="4800" dirty="0" smtClean="0">
                <a:solidFill>
                  <a:schemeClr val="tx2">
                    <a:lumMod val="75000"/>
                  </a:schemeClr>
                </a:solidFill>
                <a:cs typeface="DecoType Naskh Variants" pitchFamily="2" charset="-78"/>
              </a:rPr>
              <a:t>تابع خطوات إعداد نظام إدارة الجودة</a:t>
            </a:r>
            <a:endParaRPr lang="en-US" sz="4800" dirty="0" smtClean="0">
              <a:solidFill>
                <a:schemeClr val="tx2">
                  <a:lumMod val="75000"/>
                </a:schemeClr>
              </a:solidFill>
              <a:cs typeface="DecoType Naskh Variants" pitchFamily="2" charset="-78"/>
            </a:endParaRPr>
          </a:p>
        </p:txBody>
      </p:sp>
      <p:graphicFrame>
        <p:nvGraphicFramePr>
          <p:cNvPr id="13" name="جدول 12"/>
          <p:cNvGraphicFramePr>
            <a:graphicFrameLocks noGrp="1"/>
          </p:cNvGraphicFramePr>
          <p:nvPr/>
        </p:nvGraphicFramePr>
        <p:xfrm>
          <a:off x="285720" y="1571612"/>
          <a:ext cx="8667768" cy="4658098"/>
        </p:xfrm>
        <a:graphic>
          <a:graphicData uri="http://schemas.openxmlformats.org/drawingml/2006/table">
            <a:tbl>
              <a:tblPr>
                <a:tableStyleId>{3C2FFA5D-87B4-456A-9821-1D502468CF0F}</a:tableStyleId>
              </a:tblPr>
              <a:tblGrid>
                <a:gridCol w="8010657">
                  <a:extLst>
                    <a:ext uri="{9D8B030D-6E8A-4147-A177-3AD203B41FA5}">
                      <a16:colId xmlns:a16="http://schemas.microsoft.com/office/drawing/2014/main" val="20000"/>
                    </a:ext>
                  </a:extLst>
                </a:gridCol>
                <a:gridCol w="657111">
                  <a:extLst>
                    <a:ext uri="{9D8B030D-6E8A-4147-A177-3AD203B41FA5}">
                      <a16:colId xmlns:a16="http://schemas.microsoft.com/office/drawing/2014/main" val="20001"/>
                    </a:ext>
                  </a:extLst>
                </a:gridCol>
              </a:tblGrid>
              <a:tr h="451858">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000" kern="1200" dirty="0" smtClean="0">
                          <a:solidFill>
                            <a:schemeClr val="tx2">
                              <a:lumMod val="75000"/>
                            </a:schemeClr>
                          </a:solidFill>
                          <a:effectLst/>
                          <a:latin typeface="Adobe Devanagari" pitchFamily="18" charset="0"/>
                          <a:ea typeface="+mn-ea"/>
                          <a:cs typeface="DecoType Naskh Variants" pitchFamily="2" charset="-78"/>
                        </a:rPr>
                        <a:t>الوثائق</a:t>
                      </a:r>
                      <a:endParaRPr lang="en-US" sz="2000" kern="1200" dirty="0" smtClean="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000" kern="1200" dirty="0" smtClean="0">
                          <a:solidFill>
                            <a:schemeClr val="tx2">
                              <a:lumMod val="75000"/>
                            </a:schemeClr>
                          </a:solidFill>
                          <a:effectLst/>
                          <a:latin typeface="Adobe Devanagari" pitchFamily="18" charset="0"/>
                          <a:ea typeface="+mn-ea"/>
                          <a:cs typeface="DecoType Naskh Variants" pitchFamily="2" charset="-78"/>
                        </a:rPr>
                        <a:t>م</a:t>
                      </a:r>
                      <a:endParaRPr lang="en-US" sz="2000" kern="1200" dirty="0" smtClean="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0"/>
                  </a:ext>
                </a:extLst>
              </a:tr>
              <a:tr h="1319605">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دليل الإجراءات</a:t>
                      </a:r>
                      <a:endParaRPr lang="en-US" sz="2000" kern="1200" dirty="0">
                        <a:solidFill>
                          <a:schemeClr val="tx2">
                            <a:lumMod val="75000"/>
                          </a:schemeClr>
                        </a:solidFill>
                        <a:effectLst/>
                        <a:latin typeface="Adobe Devanagari" pitchFamily="18" charset="0"/>
                        <a:ea typeface="+mn-ea"/>
                        <a:cs typeface="DecoType Naskh Variants" pitchFamily="2" charset="-78"/>
                      </a:endParaRPr>
                    </a:p>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إجراءات كل منصب</a:t>
                      </a:r>
                      <a:endParaRPr lang="en-US" sz="2000" kern="1200" dirty="0">
                        <a:solidFill>
                          <a:schemeClr val="tx2">
                            <a:lumMod val="75000"/>
                          </a:schemeClr>
                        </a:solidFill>
                        <a:effectLst/>
                        <a:latin typeface="Adobe Devanagari" pitchFamily="18" charset="0"/>
                        <a:ea typeface="+mn-ea"/>
                        <a:cs typeface="DecoType Naskh Variants" pitchFamily="2" charset="-78"/>
                      </a:endParaRPr>
                    </a:p>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خطوات تنفيذ كل إجراء </a:t>
                      </a:r>
                      <a:endParaRPr lang="en-US" sz="2000" kern="1200" dirty="0">
                        <a:solidFill>
                          <a:schemeClr val="tx2">
                            <a:lumMod val="75000"/>
                          </a:schemeClr>
                        </a:solidFill>
                        <a:effectLst/>
                        <a:latin typeface="Adobe Devanagari" pitchFamily="18" charset="0"/>
                        <a:ea typeface="+mn-ea"/>
                        <a:cs typeface="DecoType Naskh Variants" pitchFamily="2" charset="-78"/>
                      </a:endParaRPr>
                    </a:p>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مع ذكر أرقام الإجراءات </a:t>
                      </a:r>
                      <a:endParaRPr lang="en-US" sz="2000" kern="1200" dirty="0">
                        <a:solidFill>
                          <a:schemeClr val="tx2">
                            <a:lumMod val="75000"/>
                          </a:schemeClr>
                        </a:solidFill>
                        <a:effectLst/>
                        <a:latin typeface="Adobe Devanagari" pitchFamily="18" charset="0"/>
                        <a:ea typeface="+mn-ea"/>
                        <a:cs typeface="DecoType Naskh Variants" pitchFamily="2" charset="-78"/>
                      </a:endParaRPr>
                    </a:p>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ترقيم النماذج</a:t>
                      </a:r>
                      <a:endParaRPr lang="en-US" sz="2000" kern="1200" dirty="0">
                        <a:solidFill>
                          <a:schemeClr val="tx2">
                            <a:lumMod val="75000"/>
                          </a:schemeClr>
                        </a:solidFill>
                        <a:effectLst/>
                        <a:latin typeface="Adobe Devanagari" pitchFamily="18" charset="0"/>
                        <a:ea typeface="+mn-ea"/>
                        <a:cs typeface="DecoType Naskh Variants" pitchFamily="2" charset="-78"/>
                      </a:endParaRPr>
                    </a:p>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والرسوم التوضيحية </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12</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1"/>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فهرس النماذج الداخلية (موضَحاً فيه رقم النموذج)</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13</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2"/>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فهرس النماذج الخارجية (موضحاً فيه اسم الجهة التي أصدرته)</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14</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3"/>
                  </a:ext>
                </a:extLst>
              </a:tr>
              <a:tr h="219934">
                <a:tc>
                  <a:txBody>
                    <a:bodyPr/>
                    <a:lstStyle/>
                    <a:p>
                      <a:pPr marL="0" marR="0" algn="r" rtl="1">
                        <a:lnSpc>
                          <a:spcPct val="115000"/>
                        </a:lnSpc>
                        <a:spcBef>
                          <a:spcPts val="0"/>
                        </a:spcBef>
                        <a:spcAft>
                          <a:spcPts val="0"/>
                        </a:spcAft>
                      </a:pPr>
                      <a:r>
                        <a:rPr lang="ar-SA" sz="2000" kern="1200" dirty="0" smtClean="0">
                          <a:solidFill>
                            <a:schemeClr val="tx2">
                              <a:lumMod val="75000"/>
                            </a:schemeClr>
                          </a:solidFill>
                          <a:effectLst/>
                          <a:latin typeface="Adobe Devanagari" pitchFamily="18" charset="0"/>
                          <a:ea typeface="+mn-ea"/>
                          <a:cs typeface="DecoType Naskh Variants" pitchFamily="2" charset="-78"/>
                        </a:rPr>
                        <a:t>ملف</a:t>
                      </a:r>
                      <a:r>
                        <a:rPr lang="en-US" sz="2000" kern="1200" dirty="0" smtClean="0">
                          <a:solidFill>
                            <a:schemeClr val="tx2">
                              <a:lumMod val="75000"/>
                            </a:schemeClr>
                          </a:solidFill>
                          <a:effectLst/>
                          <a:latin typeface="Adobe Devanagari" pitchFamily="18" charset="0"/>
                          <a:ea typeface="+mn-ea"/>
                          <a:cs typeface="DecoType Naskh Variants" pitchFamily="2" charset="-78"/>
                        </a:rPr>
                        <a:t> </a:t>
                      </a:r>
                      <a:r>
                        <a:rPr lang="ar-SA" sz="2000" kern="1200" dirty="0" smtClean="0">
                          <a:solidFill>
                            <a:schemeClr val="tx2">
                              <a:lumMod val="75000"/>
                            </a:schemeClr>
                          </a:solidFill>
                          <a:effectLst/>
                          <a:latin typeface="Adobe Devanagari" pitchFamily="18" charset="0"/>
                          <a:ea typeface="+mn-ea"/>
                          <a:cs typeface="DecoType Naskh Variants" pitchFamily="2" charset="-78"/>
                        </a:rPr>
                        <a:t>عملية الشراء</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15</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4"/>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لائحة الموردين(بيانات الجهة الموردة)- لائحة تقييم الموردين</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16</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5"/>
                  </a:ext>
                </a:extLst>
              </a:tr>
              <a:tr h="219934">
                <a:tc>
                  <a:txBody>
                    <a:bodyPr/>
                    <a:lstStyle/>
                    <a:p>
                      <a:pPr marL="0" marR="0" algn="r" rtl="1">
                        <a:lnSpc>
                          <a:spcPct val="115000"/>
                        </a:lnSpc>
                        <a:spcBef>
                          <a:spcPts val="0"/>
                        </a:spcBef>
                        <a:spcAft>
                          <a:spcPts val="0"/>
                        </a:spcAft>
                      </a:pPr>
                      <a:r>
                        <a:rPr lang="ar-SA" sz="2000" kern="1200">
                          <a:solidFill>
                            <a:schemeClr val="tx2">
                              <a:lumMod val="75000"/>
                            </a:schemeClr>
                          </a:solidFill>
                          <a:effectLst/>
                          <a:latin typeface="Adobe Devanagari" pitchFamily="18" charset="0"/>
                          <a:ea typeface="+mn-ea"/>
                          <a:cs typeface="DecoType Naskh Variants" pitchFamily="2" charset="-78"/>
                        </a:rPr>
                        <a:t>الملف التدريبي</a:t>
                      </a:r>
                      <a:endParaRPr lang="en-US" sz="2000" kern="120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17</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6"/>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ملف أهداف الجودة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18</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7"/>
                  </a:ext>
                </a:extLst>
              </a:tr>
            </a:tbl>
          </a:graphicData>
        </a:graphic>
      </p:graphicFrame>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1192446952"/>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9223"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9224"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9225"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9221" name="Text Box 10"/>
          <p:cNvSpPr txBox="1">
            <a:spLocks noChangeArrowheads="1"/>
          </p:cNvSpPr>
          <p:nvPr/>
        </p:nvSpPr>
        <p:spPr bwMode="auto">
          <a:xfrm>
            <a:off x="-53281" y="285728"/>
            <a:ext cx="5721438" cy="830997"/>
          </a:xfrm>
          <a:prstGeom prst="rect">
            <a:avLst/>
          </a:prstGeom>
          <a:noFill/>
          <a:ln w="9525">
            <a:noFill/>
            <a:miter lim="800000"/>
            <a:headEnd/>
            <a:tailEnd/>
          </a:ln>
        </p:spPr>
        <p:txBody>
          <a:bodyPr wrap="none">
            <a:spAutoFit/>
          </a:bodyPr>
          <a:lstStyle/>
          <a:p>
            <a:r>
              <a:rPr lang="ar-SA" sz="4800" dirty="0" smtClean="0">
                <a:solidFill>
                  <a:schemeClr val="tx2">
                    <a:lumMod val="75000"/>
                  </a:schemeClr>
                </a:solidFill>
                <a:cs typeface="DecoType Naskh Variants" pitchFamily="2" charset="-78"/>
              </a:rPr>
              <a:t>تابع خطوات إعداد نظام إدارة الجودة</a:t>
            </a:r>
            <a:endParaRPr lang="en-US" sz="4800" dirty="0" smtClean="0">
              <a:solidFill>
                <a:schemeClr val="tx2">
                  <a:lumMod val="75000"/>
                </a:schemeClr>
              </a:solidFill>
              <a:cs typeface="DecoType Naskh Variants" pitchFamily="2" charset="-78"/>
            </a:endParaRPr>
          </a:p>
        </p:txBody>
      </p:sp>
      <p:graphicFrame>
        <p:nvGraphicFramePr>
          <p:cNvPr id="11" name="جدول 10"/>
          <p:cNvGraphicFramePr>
            <a:graphicFrameLocks noGrp="1"/>
          </p:cNvGraphicFramePr>
          <p:nvPr/>
        </p:nvGraphicFramePr>
        <p:xfrm>
          <a:off x="357158" y="1714488"/>
          <a:ext cx="8334412" cy="4494911"/>
        </p:xfrm>
        <a:graphic>
          <a:graphicData uri="http://schemas.openxmlformats.org/drawingml/2006/table">
            <a:tbl>
              <a:tblPr>
                <a:tableStyleId>{3C2FFA5D-87B4-456A-9821-1D502468CF0F}</a:tableStyleId>
              </a:tblPr>
              <a:tblGrid>
                <a:gridCol w="7702573">
                  <a:extLst>
                    <a:ext uri="{9D8B030D-6E8A-4147-A177-3AD203B41FA5}">
                      <a16:colId xmlns:a16="http://schemas.microsoft.com/office/drawing/2014/main" val="20000"/>
                    </a:ext>
                  </a:extLst>
                </a:gridCol>
                <a:gridCol w="631839">
                  <a:extLst>
                    <a:ext uri="{9D8B030D-6E8A-4147-A177-3AD203B41FA5}">
                      <a16:colId xmlns:a16="http://schemas.microsoft.com/office/drawing/2014/main" val="20001"/>
                    </a:ext>
                  </a:extLst>
                </a:gridCol>
              </a:tblGrid>
              <a:tr h="219934">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800" kern="1200" dirty="0" smtClean="0">
                          <a:effectLst/>
                        </a:rPr>
                        <a:t>الوثائق</a:t>
                      </a:r>
                      <a:endParaRPr lang="en-US" sz="1800" b="1" kern="1200" dirty="0" smtClean="0">
                        <a:solidFill>
                          <a:schemeClr val="tx2">
                            <a:lumMod val="75000"/>
                          </a:schemeClr>
                        </a:solidFill>
                        <a:effectLst/>
                        <a:latin typeface="Cambria"/>
                        <a:ea typeface="Times New Roman"/>
                        <a:cs typeface="DecoType Naskh Variants" pitchFamily="2" charset="-78"/>
                      </a:endParaRPr>
                    </a:p>
                  </a:txBody>
                  <a:tcPr marL="61472" marR="61472" marT="0" marB="0"/>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800" kern="1200" dirty="0" smtClean="0">
                          <a:effectLst/>
                        </a:rPr>
                        <a:t>م</a:t>
                      </a:r>
                      <a:endParaRPr lang="en-US" sz="1800" b="1" kern="1200" dirty="0" smtClean="0">
                        <a:solidFill>
                          <a:schemeClr val="tx2">
                            <a:lumMod val="75000"/>
                          </a:schemeClr>
                        </a:solidFill>
                        <a:effectLst/>
                        <a:latin typeface="Cambria"/>
                        <a:ea typeface="Times New Roman"/>
                        <a:cs typeface="DecoType Naskh Variants" pitchFamily="2" charset="-78"/>
                      </a:endParaRPr>
                    </a:p>
                  </a:txBody>
                  <a:tcPr marL="61472" marR="61472" marT="0" marB="0" anchor="ctr"/>
                </a:tc>
                <a:extLst>
                  <a:ext uri="{0D108BD9-81ED-4DB2-BD59-A6C34878D82A}">
                    <a16:rowId xmlns:a16="http://schemas.microsoft.com/office/drawing/2014/main" val="10000"/>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دليل الجودة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19</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1"/>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دليل الإجراءات العام</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20</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2"/>
                  </a:ext>
                </a:extLst>
              </a:tr>
              <a:tr h="219934">
                <a:tc>
                  <a:txBody>
                    <a:bodyPr/>
                    <a:lstStyle/>
                    <a:p>
                      <a:pPr marL="0" marR="0" algn="r" rtl="1">
                        <a:lnSpc>
                          <a:spcPct val="115000"/>
                        </a:lnSpc>
                        <a:spcBef>
                          <a:spcPts val="0"/>
                        </a:spcBef>
                        <a:spcAft>
                          <a:spcPts val="0"/>
                        </a:spcAft>
                      </a:pPr>
                      <a:r>
                        <a:rPr lang="ar-SA" sz="2000" kern="1200">
                          <a:solidFill>
                            <a:schemeClr val="tx2">
                              <a:lumMod val="75000"/>
                            </a:schemeClr>
                          </a:solidFill>
                          <a:effectLst/>
                          <a:latin typeface="Adobe Devanagari" pitchFamily="18" charset="0"/>
                          <a:ea typeface="+mn-ea"/>
                          <a:cs typeface="DecoType Naskh Variants" pitchFamily="2" charset="-78"/>
                        </a:rPr>
                        <a:t>تصميم استبانه استطلاع آراء المستفيدين – تفعيل – تحليل - تقرير</a:t>
                      </a:r>
                      <a:endParaRPr lang="en-US" sz="2000" kern="120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21</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3"/>
                  </a:ext>
                </a:extLst>
              </a:tr>
              <a:tr h="219934">
                <a:tc>
                  <a:txBody>
                    <a:bodyPr/>
                    <a:lstStyle/>
                    <a:p>
                      <a:pPr marL="0" marR="0" algn="r" rtl="1">
                        <a:lnSpc>
                          <a:spcPct val="115000"/>
                        </a:lnSpc>
                        <a:spcBef>
                          <a:spcPts val="0"/>
                        </a:spcBef>
                        <a:spcAft>
                          <a:spcPts val="0"/>
                        </a:spcAft>
                      </a:pPr>
                      <a:r>
                        <a:rPr lang="ar-SA" sz="2000" kern="1200" dirty="0" err="1">
                          <a:solidFill>
                            <a:schemeClr val="tx2">
                              <a:lumMod val="75000"/>
                            </a:schemeClr>
                          </a:solidFill>
                          <a:effectLst/>
                          <a:latin typeface="Adobe Devanagari" pitchFamily="18" charset="0"/>
                          <a:ea typeface="+mn-ea"/>
                          <a:cs typeface="DecoType Naskh Variants" pitchFamily="2" charset="-78"/>
                        </a:rPr>
                        <a:t>تفعيل</a:t>
                      </a:r>
                      <a:r>
                        <a:rPr lang="ar-SA" sz="2000" kern="1200" dirty="0">
                          <a:solidFill>
                            <a:schemeClr val="tx2">
                              <a:lumMod val="75000"/>
                            </a:schemeClr>
                          </a:solidFill>
                          <a:effectLst/>
                          <a:latin typeface="Adobe Devanagari" pitchFamily="18" charset="0"/>
                          <a:ea typeface="+mn-ea"/>
                          <a:cs typeface="DecoType Naskh Variants" pitchFamily="2" charset="-78"/>
                        </a:rPr>
                        <a:t> ملفات ممثل الجودة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22</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4"/>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التدقيق داخلي (نموذج طلب خدمة)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23</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5"/>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إغلاق النظام </a:t>
                      </a:r>
                      <a:r>
                        <a:rPr lang="ar-SA" sz="2000" kern="1200" dirty="0" err="1">
                          <a:solidFill>
                            <a:schemeClr val="tx2">
                              <a:lumMod val="75000"/>
                            </a:schemeClr>
                          </a:solidFill>
                          <a:effectLst/>
                          <a:latin typeface="Adobe Devanagari" pitchFamily="18" charset="0"/>
                          <a:ea typeface="+mn-ea"/>
                          <a:cs typeface="DecoType Naskh Variants" pitchFamily="2" charset="-78"/>
                        </a:rPr>
                        <a:t>و</a:t>
                      </a:r>
                      <a:r>
                        <a:rPr lang="ar-SA" sz="2000" kern="1200" dirty="0">
                          <a:solidFill>
                            <a:schemeClr val="tx2">
                              <a:lumMod val="75000"/>
                            </a:schemeClr>
                          </a:solidFill>
                          <a:effectLst/>
                          <a:latin typeface="Adobe Devanagari" pitchFamily="18" charset="0"/>
                          <a:ea typeface="+mn-ea"/>
                          <a:cs typeface="DecoType Naskh Variants" pitchFamily="2" charset="-78"/>
                        </a:rPr>
                        <a:t> إعلام جميع جهات المؤسسة البدء بتطبيق النظام</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24</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6"/>
                  </a:ext>
                </a:extLst>
              </a:tr>
              <a:tr h="219934">
                <a:tc>
                  <a:txBody>
                    <a:bodyPr/>
                    <a:lstStyle/>
                    <a:p>
                      <a:pPr marL="0" marR="0" algn="r" rtl="1">
                        <a:lnSpc>
                          <a:spcPct val="115000"/>
                        </a:lnSpc>
                        <a:spcBef>
                          <a:spcPts val="0"/>
                        </a:spcBef>
                        <a:spcAft>
                          <a:spcPts val="0"/>
                        </a:spcAft>
                      </a:pPr>
                      <a:r>
                        <a:rPr lang="ar-SA" sz="2000" kern="1200">
                          <a:solidFill>
                            <a:schemeClr val="tx2">
                              <a:lumMod val="75000"/>
                            </a:schemeClr>
                          </a:solidFill>
                          <a:effectLst/>
                          <a:latin typeface="Adobe Devanagari" pitchFamily="18" charset="0"/>
                          <a:ea typeface="+mn-ea"/>
                          <a:cs typeface="DecoType Naskh Variants" pitchFamily="2" charset="-78"/>
                        </a:rPr>
                        <a:t>اجتماع مراجعة الإدارة</a:t>
                      </a:r>
                      <a:endParaRPr lang="en-US" sz="2000" kern="120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25</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7"/>
                  </a:ext>
                </a:extLst>
              </a:tr>
              <a:tr h="219934">
                <a:tc>
                  <a:txBody>
                    <a:bodyPr/>
                    <a:lstStyle/>
                    <a:p>
                      <a:pPr marL="0" marR="0" algn="r" rtl="1">
                        <a:lnSpc>
                          <a:spcPct val="115000"/>
                        </a:lnSpc>
                        <a:spcBef>
                          <a:spcPts val="0"/>
                        </a:spcBef>
                        <a:spcAft>
                          <a:spcPts val="0"/>
                        </a:spcAft>
                      </a:pPr>
                      <a:r>
                        <a:rPr lang="ar-SA" sz="2000" kern="1200">
                          <a:solidFill>
                            <a:schemeClr val="tx2">
                              <a:lumMod val="75000"/>
                            </a:schemeClr>
                          </a:solidFill>
                          <a:effectLst/>
                          <a:latin typeface="Adobe Devanagari" pitchFamily="18" charset="0"/>
                          <a:ea typeface="+mn-ea"/>
                          <a:cs typeface="DecoType Naskh Variants" pitchFamily="2" charset="-78"/>
                        </a:rPr>
                        <a:t>طلب الجهة المانحة لاعتماد النظام للشهادة (تعبئة نموذج خارجي </a:t>
                      </a:r>
                      <a:r>
                        <a:rPr lang="en-US" sz="2000" kern="1200">
                          <a:solidFill>
                            <a:schemeClr val="tx2">
                              <a:lumMod val="75000"/>
                            </a:schemeClr>
                          </a:solidFill>
                          <a:effectLst/>
                          <a:latin typeface="Adobe Devanagari" pitchFamily="18" charset="0"/>
                          <a:ea typeface="+mn-ea"/>
                          <a:cs typeface="DecoType Naskh Variants" pitchFamily="2" charset="-78"/>
                        </a:rPr>
                        <a:t>Application Form  </a:t>
                      </a:r>
                      <a:r>
                        <a:rPr lang="ar-SA" sz="2000" kern="1200">
                          <a:solidFill>
                            <a:schemeClr val="tx2">
                              <a:lumMod val="75000"/>
                            </a:schemeClr>
                          </a:solidFill>
                          <a:effectLst/>
                          <a:latin typeface="Adobe Devanagari" pitchFamily="18" charset="0"/>
                          <a:ea typeface="+mn-ea"/>
                          <a:cs typeface="DecoType Naskh Variants" pitchFamily="2" charset="-78"/>
                        </a:rPr>
                        <a:t>إصدار الجهة المانحة)</a:t>
                      </a:r>
                      <a:endParaRPr lang="en-US" sz="2000" kern="120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26</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8"/>
                  </a:ext>
                </a:extLst>
              </a:tr>
              <a:tr h="219934">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SA" sz="2000" kern="1200" dirty="0" smtClean="0">
                          <a:solidFill>
                            <a:schemeClr val="tx2">
                              <a:lumMod val="75000"/>
                            </a:schemeClr>
                          </a:solidFill>
                          <a:effectLst/>
                          <a:latin typeface="Adobe Devanagari" pitchFamily="18" charset="0"/>
                          <a:ea typeface="+mn-ea"/>
                          <a:cs typeface="DecoType Naskh Variants" pitchFamily="2" charset="-78"/>
                        </a:rPr>
                        <a:t>قائمة الوثائق الخارجية</a:t>
                      </a: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27</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9"/>
                  </a:ext>
                </a:extLst>
              </a:tr>
              <a:tr h="219934">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SA" sz="2000" kern="1200" dirty="0" smtClean="0">
                          <a:solidFill>
                            <a:schemeClr val="tx2">
                              <a:lumMod val="75000"/>
                            </a:schemeClr>
                          </a:solidFill>
                          <a:effectLst/>
                          <a:latin typeface="Adobe Devanagari" pitchFamily="18" charset="0"/>
                          <a:ea typeface="+mn-ea"/>
                          <a:cs typeface="DecoType Naskh Variants" pitchFamily="2" charset="-78"/>
                        </a:rPr>
                        <a:t>قائمة الرموز التوضيحية </a:t>
                      </a:r>
                      <a:endParaRPr lang="en-US" sz="2000" kern="1200" dirty="0" smtClean="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smtClean="0">
                          <a:solidFill>
                            <a:schemeClr val="tx2">
                              <a:lumMod val="75000"/>
                            </a:schemeClr>
                          </a:solidFill>
                          <a:effectLst/>
                          <a:latin typeface="Adobe Devanagari" pitchFamily="18" charset="0"/>
                          <a:ea typeface="+mn-ea"/>
                          <a:cs typeface="DecoType Naskh Variants" pitchFamily="2" charset="-78"/>
                        </a:rPr>
                        <a:t>28</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10"/>
                  </a:ext>
                </a:extLst>
              </a:tr>
              <a:tr h="219934">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SA" sz="2000" kern="1200" dirty="0" smtClean="0">
                          <a:solidFill>
                            <a:schemeClr val="tx2">
                              <a:lumMod val="75000"/>
                            </a:schemeClr>
                          </a:solidFill>
                          <a:effectLst/>
                          <a:latin typeface="Adobe Devanagari" pitchFamily="18" charset="0"/>
                          <a:ea typeface="+mn-ea"/>
                          <a:cs typeface="DecoType Naskh Variants" pitchFamily="2" charset="-78"/>
                        </a:rPr>
                        <a:t>ورشة عمل لنظام إدارة الجودة في المؤسسة</a:t>
                      </a:r>
                      <a:endParaRPr lang="en-US" sz="2000" kern="1200" dirty="0" smtClean="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smtClean="0">
                          <a:solidFill>
                            <a:schemeClr val="tx2">
                              <a:lumMod val="75000"/>
                            </a:schemeClr>
                          </a:solidFill>
                          <a:effectLst/>
                          <a:latin typeface="Adobe Devanagari" pitchFamily="18" charset="0"/>
                          <a:ea typeface="+mn-ea"/>
                          <a:cs typeface="DecoType Naskh Variants" pitchFamily="2" charset="-78"/>
                        </a:rPr>
                        <a:t>29</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11"/>
                  </a:ext>
                </a:extLst>
              </a:tr>
              <a:tr h="219934">
                <a:tc>
                  <a:txBody>
                    <a:bodyPr/>
                    <a:lstStyle/>
                    <a:p>
                      <a:endParaRPr lang="ar-SA" dirty="0">
                        <a:solidFill>
                          <a:schemeClr val="tx2">
                            <a:lumMod val="75000"/>
                          </a:schemeClr>
                        </a:solidFill>
                        <a:effectLst/>
                      </a:endParaRPr>
                    </a:p>
                  </a:txBody>
                  <a:tcPr marL="61472" marR="61472" marT="0" marB="0"/>
                </a:tc>
                <a:tc>
                  <a:txBody>
                    <a:bodyPr/>
                    <a:lstStyle/>
                    <a:p>
                      <a:pPr marL="0" marR="0" algn="r" rtl="1">
                        <a:lnSpc>
                          <a:spcPct val="115000"/>
                        </a:lnSpc>
                        <a:spcBef>
                          <a:spcPts val="0"/>
                        </a:spcBef>
                        <a:spcAft>
                          <a:spcPts val="0"/>
                        </a:spcAft>
                      </a:pPr>
                      <a:endParaRPr lang="en-US" sz="2000" b="0" dirty="0">
                        <a:solidFill>
                          <a:schemeClr val="tx2">
                            <a:lumMod val="75000"/>
                          </a:schemeClr>
                        </a:solidFill>
                        <a:effectLst/>
                        <a:latin typeface="Calibri"/>
                        <a:ea typeface="Calibri"/>
                        <a:cs typeface="DecoType Naskh Variants" pitchFamily="2" charset="-78"/>
                      </a:endParaRPr>
                    </a:p>
                  </a:txBody>
                  <a:tcPr marL="61472" marR="61472" marT="0" marB="0" anchor="ctr"/>
                </a:tc>
                <a:extLst>
                  <a:ext uri="{0D108BD9-81ED-4DB2-BD59-A6C34878D82A}">
                    <a16:rowId xmlns:a16="http://schemas.microsoft.com/office/drawing/2014/main" val="10012"/>
                  </a:ext>
                </a:extLst>
              </a:tr>
            </a:tbl>
          </a:graphicData>
        </a:graphic>
      </p:graphicFrame>
      <p:sp>
        <p:nvSpPr>
          <p:cNvPr id="12" name="مربع نص 11"/>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474257797"/>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2295"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2296"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2297"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2292" name="Text Box 7"/>
          <p:cNvSpPr txBox="1">
            <a:spLocks noChangeArrowheads="1"/>
          </p:cNvSpPr>
          <p:nvPr/>
        </p:nvSpPr>
        <p:spPr bwMode="auto">
          <a:xfrm>
            <a:off x="0" y="2590800"/>
            <a:ext cx="9144000" cy="2092881"/>
          </a:xfrm>
          <a:prstGeom prst="rect">
            <a:avLst/>
          </a:prstGeom>
          <a:noFill/>
          <a:ln w="9525">
            <a:noFill/>
            <a:miter lim="800000"/>
            <a:headEnd/>
            <a:tailEnd/>
          </a:ln>
        </p:spPr>
        <p:txBody>
          <a:bodyPr wrap="square">
            <a:spAutoFit/>
          </a:bodyPr>
          <a:lstStyle/>
          <a:p>
            <a:pPr algn="ctr"/>
            <a:r>
              <a:rPr lang="ar-SA" sz="13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تعريف سياسة </a:t>
            </a:r>
            <a:r>
              <a:rPr lang="ar-SA" sz="13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الجودة</a:t>
            </a:r>
            <a:endParaRPr lang="en-US" sz="13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1" name="مربع نص 10"/>
          <p:cNvSpPr txBox="1"/>
          <p:nvPr/>
        </p:nvSpPr>
        <p:spPr>
          <a:xfrm>
            <a:off x="0" y="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95665421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2295"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2296"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2297"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2292" name="Text Box 7"/>
          <p:cNvSpPr txBox="1">
            <a:spLocks noChangeArrowheads="1"/>
          </p:cNvSpPr>
          <p:nvPr/>
        </p:nvSpPr>
        <p:spPr bwMode="auto">
          <a:xfrm>
            <a:off x="2622264" y="1000108"/>
            <a:ext cx="3320140" cy="1200329"/>
          </a:xfrm>
          <a:prstGeom prst="rect">
            <a:avLst/>
          </a:prstGeom>
          <a:noFill/>
          <a:ln w="9525">
            <a:noFill/>
            <a:miter lim="800000"/>
            <a:headEnd/>
            <a:tailEnd/>
          </a:ln>
        </p:spPr>
        <p:txBody>
          <a:bodyPr wrap="none">
            <a:spAutoFit/>
          </a:bodyPr>
          <a:lstStyle/>
          <a:p>
            <a:r>
              <a:rPr lang="ar-SA" sz="7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سياسة الجودة</a:t>
            </a:r>
            <a:endParaRPr lang="en-US" sz="7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2293" name="Text Box 8"/>
          <p:cNvSpPr txBox="1">
            <a:spLocks noChangeArrowheads="1"/>
          </p:cNvSpPr>
          <p:nvPr/>
        </p:nvSpPr>
        <p:spPr bwMode="auto">
          <a:xfrm>
            <a:off x="571472" y="1857364"/>
            <a:ext cx="7863050" cy="4832092"/>
          </a:xfrm>
          <a:prstGeom prst="rect">
            <a:avLst/>
          </a:prstGeom>
          <a:noFill/>
          <a:ln w="9525">
            <a:noFill/>
            <a:miter lim="800000"/>
            <a:headEnd/>
            <a:tailEnd/>
          </a:ln>
        </p:spPr>
        <p:txBody>
          <a:bodyPr wrap="none">
            <a:spAutoFit/>
          </a:bodyPr>
          <a:lstStyle/>
          <a:p>
            <a:pPr algn="ctr"/>
            <a:r>
              <a:rPr lang="ar-SA" sz="4400" dirty="0">
                <a:solidFill>
                  <a:schemeClr val="tx2">
                    <a:lumMod val="75000"/>
                  </a:schemeClr>
                </a:solidFill>
                <a:effectLst>
                  <a:outerShdw blurRad="38100" dist="38100" dir="2700000" algn="tl">
                    <a:srgbClr val="C0C0C0"/>
                  </a:outerShdw>
                </a:effectLst>
                <a:latin typeface="Arial" charset="0"/>
                <a:cs typeface="DecoType Naskh Variants" pitchFamily="2" charset="-78"/>
              </a:rPr>
              <a:t>تتضمن سياسة الجودة </a:t>
            </a:r>
            <a:r>
              <a:rPr lang="ar-SA" sz="4400" dirty="0" smtClean="0">
                <a:solidFill>
                  <a:schemeClr val="tx2">
                    <a:lumMod val="75000"/>
                  </a:schemeClr>
                </a:solidFill>
                <a:effectLst>
                  <a:outerShdw blurRad="38100" dist="38100" dir="2700000" algn="tl">
                    <a:srgbClr val="C0C0C0"/>
                  </a:outerShdw>
                </a:effectLst>
                <a:latin typeface="Arial" charset="0"/>
                <a:cs typeface="DecoType Naskh Variants" pitchFamily="2" charset="-78"/>
              </a:rPr>
              <a:t>إصدار </a:t>
            </a:r>
            <a:r>
              <a:rPr lang="ar-SA" sz="4400" dirty="0">
                <a:solidFill>
                  <a:schemeClr val="tx2">
                    <a:lumMod val="75000"/>
                  </a:schemeClr>
                </a:solidFill>
                <a:effectLst>
                  <a:outerShdw blurRad="38100" dist="38100" dir="2700000" algn="tl">
                    <a:srgbClr val="C0C0C0"/>
                  </a:outerShdw>
                </a:effectLst>
                <a:latin typeface="Arial" charset="0"/>
                <a:cs typeface="DecoType Naskh Variants" pitchFamily="2" charset="-78"/>
              </a:rPr>
              <a:t>بيان رسمي من الإدارة،</a:t>
            </a:r>
          </a:p>
          <a:p>
            <a:pPr algn="ctr"/>
            <a:r>
              <a:rPr lang="ar-SA" sz="4400" dirty="0">
                <a:solidFill>
                  <a:schemeClr val="tx2">
                    <a:lumMod val="75000"/>
                  </a:schemeClr>
                </a:solidFill>
                <a:effectLst>
                  <a:outerShdw blurRad="38100" dist="38100" dir="2700000" algn="tl">
                    <a:srgbClr val="C0C0C0"/>
                  </a:outerShdw>
                </a:effectLst>
                <a:latin typeface="Arial" charset="0"/>
                <a:cs typeface="DecoType Naskh Variants" pitchFamily="2" charset="-78"/>
              </a:rPr>
              <a:t> بحيث يرتبط ارتباطا وثيقا بالخطة الإستراتيجية </a:t>
            </a:r>
          </a:p>
          <a:p>
            <a:pPr algn="ctr"/>
            <a:r>
              <a:rPr lang="ar-SA" sz="4400" dirty="0">
                <a:solidFill>
                  <a:schemeClr val="tx2">
                    <a:lumMod val="75000"/>
                  </a:schemeClr>
                </a:solidFill>
                <a:effectLst>
                  <a:outerShdw blurRad="38100" dist="38100" dir="2700000" algn="tl">
                    <a:srgbClr val="C0C0C0"/>
                  </a:outerShdw>
                </a:effectLst>
                <a:latin typeface="Arial" charset="0"/>
                <a:cs typeface="DecoType Naskh Variants" pitchFamily="2" charset="-78"/>
              </a:rPr>
              <a:t>بالإضافة إلى احتياجات المستفيدين </a:t>
            </a:r>
          </a:p>
          <a:p>
            <a:pPr algn="ctr"/>
            <a:r>
              <a:rPr lang="ar-SA" sz="4400" dirty="0">
                <a:solidFill>
                  <a:schemeClr val="tx2">
                    <a:lumMod val="75000"/>
                  </a:schemeClr>
                </a:solidFill>
                <a:effectLst>
                  <a:outerShdw blurRad="38100" dist="38100" dir="2700000" algn="tl">
                    <a:srgbClr val="C0C0C0"/>
                  </a:outerShdw>
                </a:effectLst>
                <a:latin typeface="Arial" charset="0"/>
                <a:cs typeface="DecoType Naskh Variants" pitchFamily="2" charset="-78"/>
              </a:rPr>
              <a:t>و تتضمن فهم هذا القرار وتطبيقه على جميع المستويات</a:t>
            </a:r>
          </a:p>
          <a:p>
            <a:pPr algn="ctr"/>
            <a:r>
              <a:rPr lang="ar-SA" sz="4400" dirty="0">
                <a:solidFill>
                  <a:schemeClr val="tx2">
                    <a:lumMod val="75000"/>
                  </a:schemeClr>
                </a:solidFill>
                <a:effectLst>
                  <a:outerShdw blurRad="38100" dist="38100" dir="2700000" algn="tl">
                    <a:srgbClr val="C0C0C0"/>
                  </a:outerShdw>
                </a:effectLst>
                <a:latin typeface="Arial" charset="0"/>
                <a:cs typeface="DecoType Naskh Variants" pitchFamily="2" charset="-78"/>
              </a:rPr>
              <a:t> وعلى جميع الموظفين. </a:t>
            </a:r>
          </a:p>
          <a:p>
            <a:pPr algn="ctr"/>
            <a:r>
              <a:rPr lang="ar-SA" sz="4400" dirty="0">
                <a:solidFill>
                  <a:schemeClr val="tx2">
                    <a:lumMod val="75000"/>
                  </a:schemeClr>
                </a:solidFill>
                <a:effectLst>
                  <a:outerShdw blurRad="38100" dist="38100" dir="2700000" algn="tl">
                    <a:srgbClr val="C0C0C0"/>
                  </a:outerShdw>
                </a:effectLst>
                <a:latin typeface="Arial" charset="0"/>
                <a:cs typeface="DecoType Naskh Variants" pitchFamily="2" charset="-78"/>
              </a:rPr>
              <a:t>وبالتالي كل موظف يحتاج إلى</a:t>
            </a:r>
          </a:p>
          <a:p>
            <a:pPr algn="ctr"/>
            <a:r>
              <a:rPr lang="ar-SA" sz="4400" dirty="0">
                <a:solidFill>
                  <a:schemeClr val="tx2">
                    <a:lumMod val="75000"/>
                  </a:schemeClr>
                </a:solidFill>
                <a:effectLst>
                  <a:outerShdw blurRad="38100" dist="38100" dir="2700000" algn="tl">
                    <a:srgbClr val="C0C0C0"/>
                  </a:outerShdw>
                </a:effectLst>
                <a:latin typeface="Arial" charset="0"/>
                <a:cs typeface="DecoType Naskh Variants" pitchFamily="2" charset="-78"/>
              </a:rPr>
              <a:t>  تحديد أهداف قابلة للقياس من أجل القيام بالعمل </a:t>
            </a:r>
            <a:endParaRPr lang="en-US" sz="4400" dirty="0">
              <a:solidFill>
                <a:schemeClr val="tx2">
                  <a:lumMod val="75000"/>
                </a:schemeClr>
              </a:solidFill>
              <a:effectLst>
                <a:outerShdw blurRad="38100" dist="38100" dir="2700000" algn="tl">
                  <a:srgbClr val="C0C0C0"/>
                </a:outerShdw>
              </a:effectLst>
              <a:latin typeface="Arial" charset="0"/>
              <a:cs typeface="DecoType Naskh Variants" pitchFamily="2" charset="-78"/>
            </a:endParaRPr>
          </a:p>
        </p:txBody>
      </p:sp>
      <p:sp>
        <p:nvSpPr>
          <p:cNvPr id="11" name="مربع نص 10"/>
          <p:cNvSpPr txBox="1"/>
          <p:nvPr/>
        </p:nvSpPr>
        <p:spPr>
          <a:xfrm>
            <a:off x="0" y="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113636017"/>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7"/>
          <p:cNvGrpSpPr>
            <a:grpSpLocks/>
          </p:cNvGrpSpPr>
          <p:nvPr/>
        </p:nvGrpSpPr>
        <p:grpSpPr bwMode="auto">
          <a:xfrm>
            <a:off x="5651500" y="0"/>
            <a:ext cx="3268663" cy="1539875"/>
            <a:chOff x="3560" y="0"/>
            <a:chExt cx="2059" cy="970"/>
          </a:xfrm>
        </p:grpSpPr>
        <p:pic>
          <p:nvPicPr>
            <p:cNvPr id="13322" name="Picture 8"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3323" name="Text Box 9"/>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324" name="Text Box 10"/>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3316" name="Text Box 11"/>
          <p:cNvSpPr txBox="1">
            <a:spLocks noChangeArrowheads="1"/>
          </p:cNvSpPr>
          <p:nvPr/>
        </p:nvSpPr>
        <p:spPr bwMode="auto">
          <a:xfrm>
            <a:off x="1868905" y="1989138"/>
            <a:ext cx="4684296" cy="1200329"/>
          </a:xfrm>
          <a:prstGeom prst="rect">
            <a:avLst/>
          </a:prstGeom>
          <a:noFill/>
          <a:ln w="9525">
            <a:noFill/>
            <a:miter lim="800000"/>
            <a:headEnd/>
            <a:tailEnd/>
          </a:ln>
        </p:spPr>
        <p:txBody>
          <a:bodyPr wrap="none">
            <a:spAutoFit/>
          </a:bodyPr>
          <a:lstStyle/>
          <a:p>
            <a:r>
              <a:rPr lang="ar-SA" sz="7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الهياكل التنظيمية</a:t>
            </a:r>
            <a:endParaRPr lang="en-US" sz="7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317" name="Text Box 12"/>
          <p:cNvSpPr txBox="1">
            <a:spLocks noChangeArrowheads="1"/>
          </p:cNvSpPr>
          <p:nvPr/>
        </p:nvSpPr>
        <p:spPr bwMode="auto">
          <a:xfrm>
            <a:off x="4271866" y="3446463"/>
            <a:ext cx="4573688"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a:t>
            </a:r>
            <a:r>
              <a:rPr lang="ar-SA" sz="4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الإدارات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والوحدات</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318" name="Text Box 13"/>
          <p:cNvSpPr txBox="1">
            <a:spLocks noChangeArrowheads="1"/>
          </p:cNvSpPr>
          <p:nvPr/>
        </p:nvSpPr>
        <p:spPr bwMode="auto">
          <a:xfrm>
            <a:off x="2058265" y="4581525"/>
            <a:ext cx="4145687"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المناصب </a:t>
            </a:r>
            <a:r>
              <a:rPr lang="ar-SA" sz="4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الإدارية</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319" name="Text Box 14"/>
          <p:cNvSpPr txBox="1">
            <a:spLocks noChangeArrowheads="1"/>
          </p:cNvSpPr>
          <p:nvPr/>
        </p:nvSpPr>
        <p:spPr bwMode="auto">
          <a:xfrm>
            <a:off x="4335463" y="4600575"/>
            <a:ext cx="184150" cy="366713"/>
          </a:xfrm>
          <a:prstGeom prst="rect">
            <a:avLst/>
          </a:prstGeom>
          <a:noFill/>
          <a:ln w="9525">
            <a:noFill/>
            <a:miter lim="800000"/>
            <a:headEnd/>
            <a:tailEnd/>
          </a:ln>
        </p:spPr>
        <p:txBody>
          <a:bodyPr wrap="none">
            <a:spAutoFit/>
          </a:bodyPr>
          <a:lstStyle/>
          <a:p>
            <a:endParaRPr lang="en-US"/>
          </a:p>
        </p:txBody>
      </p:sp>
      <p:sp>
        <p:nvSpPr>
          <p:cNvPr id="13320" name="Text Box 16"/>
          <p:cNvSpPr txBox="1">
            <a:spLocks noChangeArrowheads="1"/>
          </p:cNvSpPr>
          <p:nvPr/>
        </p:nvSpPr>
        <p:spPr bwMode="auto">
          <a:xfrm>
            <a:off x="107595" y="5734050"/>
            <a:ext cx="4107215"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a:t>
            </a:r>
            <a:r>
              <a:rPr lang="ar-SA" sz="4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الأرقام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المرجعية</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3"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191000"/>
            <a:ext cx="1143000" cy="1143000"/>
          </a:xfrm>
          <a:prstGeom prst="rect">
            <a:avLst/>
          </a:prstGeom>
          <a:noFill/>
        </p:spPr>
      </p:pic>
    </p:spTree>
    <p:extLst>
      <p:ext uri="{BB962C8B-B14F-4D97-AF65-F5344CB8AC3E}">
        <p14:creationId xmlns:p14="http://schemas.microsoft.com/office/powerpoint/2010/main" val="347607326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4345"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4346"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4347"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4340" name="Text Box 7"/>
          <p:cNvSpPr txBox="1">
            <a:spLocks noChangeArrowheads="1"/>
          </p:cNvSpPr>
          <p:nvPr/>
        </p:nvSpPr>
        <p:spPr bwMode="auto">
          <a:xfrm>
            <a:off x="1754570" y="1357298"/>
            <a:ext cx="5674950" cy="1938992"/>
          </a:xfrm>
          <a:prstGeom prst="rect">
            <a:avLst/>
          </a:prstGeom>
          <a:noFill/>
          <a:ln w="9525">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الهيكل التنظيمي</a:t>
            </a:r>
          </a:p>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الإدارات </a:t>
            </a: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والوحدات</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341" name="Text Box 8"/>
          <p:cNvSpPr txBox="1">
            <a:spLocks noChangeArrowheads="1"/>
          </p:cNvSpPr>
          <p:nvPr/>
        </p:nvSpPr>
        <p:spPr bwMode="auto">
          <a:xfrm>
            <a:off x="4349077" y="3284538"/>
            <a:ext cx="4632999"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وصف الإدارات </a:t>
            </a:r>
            <a:r>
              <a:rPr lang="ar-SA" sz="4800" dirty="0" err="1">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الوحدات</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342" name="Text Box 9"/>
          <p:cNvSpPr txBox="1">
            <a:spLocks noChangeArrowheads="1"/>
          </p:cNvSpPr>
          <p:nvPr/>
        </p:nvSpPr>
        <p:spPr bwMode="auto">
          <a:xfrm>
            <a:off x="3041159" y="4437063"/>
            <a:ext cx="4121641"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أهداف الإدارة أو الوحدة</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343" name="Text Box 11"/>
          <p:cNvSpPr txBox="1">
            <a:spLocks noChangeArrowheads="1"/>
          </p:cNvSpPr>
          <p:nvPr/>
        </p:nvSpPr>
        <p:spPr bwMode="auto">
          <a:xfrm>
            <a:off x="732451" y="5589588"/>
            <a:ext cx="3679212"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مهام الإدارة أو الوحدة</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 name="مربع نص 12"/>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191000"/>
            <a:ext cx="1143000" cy="1143000"/>
          </a:xfrm>
          <a:prstGeom prst="rect">
            <a:avLst/>
          </a:prstGeom>
          <a:noFill/>
        </p:spPr>
      </p:pic>
    </p:spTree>
    <p:extLst>
      <p:ext uri="{BB962C8B-B14F-4D97-AF65-F5344CB8AC3E}">
        <p14:creationId xmlns:p14="http://schemas.microsoft.com/office/powerpoint/2010/main" val="406072768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5369"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5370"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5371"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5364" name="Text Box 7"/>
          <p:cNvSpPr txBox="1">
            <a:spLocks noChangeArrowheads="1"/>
          </p:cNvSpPr>
          <p:nvPr/>
        </p:nvSpPr>
        <p:spPr bwMode="auto">
          <a:xfrm>
            <a:off x="2357422" y="1428736"/>
            <a:ext cx="5137945" cy="1938992"/>
          </a:xfrm>
          <a:prstGeom prst="rect">
            <a:avLst/>
          </a:prstGeom>
          <a:noFill/>
          <a:ln w="9525">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الهيكل التنظيمي</a:t>
            </a:r>
          </a:p>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المناصب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الإدارية</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365" name="Text Box 8"/>
          <p:cNvSpPr txBox="1">
            <a:spLocks noChangeArrowheads="1"/>
          </p:cNvSpPr>
          <p:nvPr/>
        </p:nvSpPr>
        <p:spPr bwMode="auto">
          <a:xfrm>
            <a:off x="4672885" y="3284538"/>
            <a:ext cx="4309192"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المسؤوليات</a:t>
            </a:r>
            <a:r>
              <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لكل منصب</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366" name="Text Box 9"/>
          <p:cNvSpPr txBox="1">
            <a:spLocks noChangeArrowheads="1"/>
          </p:cNvSpPr>
          <p:nvPr/>
        </p:nvSpPr>
        <p:spPr bwMode="auto">
          <a:xfrm>
            <a:off x="2766828" y="4292600"/>
            <a:ext cx="4418197"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الصلاحيات</a:t>
            </a:r>
            <a:r>
              <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لكل منصب</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367" name="Text Box 10"/>
          <p:cNvSpPr txBox="1">
            <a:spLocks noChangeArrowheads="1"/>
          </p:cNvSpPr>
          <p:nvPr/>
        </p:nvSpPr>
        <p:spPr bwMode="auto">
          <a:xfrm>
            <a:off x="308389" y="5445125"/>
            <a:ext cx="4192173"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الإجراءات كل منصب</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 name="مربع نص 12"/>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191000"/>
            <a:ext cx="1143000" cy="1143000"/>
          </a:xfrm>
          <a:prstGeom prst="rect">
            <a:avLst/>
          </a:prstGeom>
          <a:noFill/>
        </p:spPr>
      </p:pic>
    </p:spTree>
    <p:extLst>
      <p:ext uri="{BB962C8B-B14F-4D97-AF65-F5344CB8AC3E}">
        <p14:creationId xmlns:p14="http://schemas.microsoft.com/office/powerpoint/2010/main" val="376778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 y="908209"/>
            <a:ext cx="9143999" cy="2215991"/>
          </a:xfrm>
          <a:prstGeom prst="rect">
            <a:avLst/>
          </a:prstGeom>
          <a:noFill/>
        </p:spPr>
        <p:txBody>
          <a:bodyPr wrap="square" rtlCol="1">
            <a:spAutoFit/>
          </a:bodyPr>
          <a:lstStyle/>
          <a:p>
            <a:pPr algn="ctr"/>
            <a:r>
              <a:rPr lang="ar-SA" sz="13800" dirty="0" smtClean="0">
                <a:solidFill>
                  <a:srgbClr val="17375E"/>
                </a:solidFill>
                <a:cs typeface="DecoType Naskh Variants" pitchFamily="2" charset="-78"/>
              </a:rPr>
              <a:t>إدارة الجودة الشاملة</a:t>
            </a:r>
          </a:p>
        </p:txBody>
      </p:sp>
      <p:pic>
        <p:nvPicPr>
          <p:cNvPr id="5" name="Picture 2" descr="http://previews.123rf.com/images/nasirkhan/nasirkhan1405/nasirkhan140500136/28020050-3d-rendering-of-business-person-standing-with-tqm-total-quality-management-3d-white-people-man-chara-Stock-Photo.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55" y="1741140"/>
            <a:ext cx="5632445" cy="5116859"/>
          </a:xfrm>
          <a:prstGeom prst="rect">
            <a:avLst/>
          </a:prstGeom>
          <a:noFill/>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533400"/>
            <a:ext cx="9144000" cy="5724644"/>
          </a:xfrm>
          <a:prstGeom prst="rect">
            <a:avLst/>
          </a:prstGeom>
          <a:noFill/>
        </p:spPr>
        <p:txBody>
          <a:bodyPr wrap="square" rtlCol="1">
            <a:spAutoFit/>
          </a:bodyPr>
          <a:lstStyle/>
          <a:p>
            <a:r>
              <a:rPr lang="ar-SA" sz="5400" dirty="0" smtClean="0">
                <a:solidFill>
                  <a:srgbClr val="17375E"/>
                </a:solidFill>
                <a:cs typeface="DecoType Naskh Variants" pitchFamily="2" charset="-78"/>
              </a:rPr>
              <a:t>توقعات المستفيدين من المنتجات</a:t>
            </a:r>
          </a:p>
          <a:p>
            <a:endParaRPr lang="ar-SA" sz="3200" dirty="0" smtClean="0">
              <a:solidFill>
                <a:srgbClr val="17375E"/>
              </a:solidFill>
              <a:cs typeface="DecoType Naskh Variants" pitchFamily="2" charset="-78"/>
            </a:endParaRPr>
          </a:p>
          <a:p>
            <a:pPr>
              <a:buFont typeface="Wingdings" pitchFamily="2" charset="2"/>
              <a:buChar char="v"/>
            </a:pPr>
            <a:r>
              <a:rPr lang="ar-SA" sz="3600" dirty="0" smtClean="0">
                <a:solidFill>
                  <a:srgbClr val="17375E"/>
                </a:solidFill>
                <a:cs typeface="DecoType Naskh Variants" pitchFamily="2" charset="-78"/>
              </a:rPr>
              <a:t>كفاءة  أداء المنتج؛</a:t>
            </a:r>
          </a:p>
          <a:p>
            <a:pPr>
              <a:buFont typeface="Wingdings" pitchFamily="2" charset="2"/>
              <a:buChar char="v"/>
            </a:pPr>
            <a:r>
              <a:rPr lang="ar-SA" sz="3600" dirty="0" smtClean="0">
                <a:solidFill>
                  <a:srgbClr val="17375E"/>
                </a:solidFill>
                <a:cs typeface="DecoType Naskh Variants" pitchFamily="2" charset="-78"/>
              </a:rPr>
              <a:t>مطابقة  المنتج للمواصفات المطلوبة؛</a:t>
            </a:r>
          </a:p>
          <a:p>
            <a:pPr>
              <a:buFont typeface="Wingdings" pitchFamily="2" charset="2"/>
              <a:buChar char="v"/>
            </a:pPr>
            <a:r>
              <a:rPr lang="ar-SA" sz="3600" dirty="0" smtClean="0">
                <a:solidFill>
                  <a:srgbClr val="17375E"/>
                </a:solidFill>
                <a:cs typeface="DecoType Naskh Variants" pitchFamily="2" charset="-78"/>
              </a:rPr>
              <a:t>الاعتماد على المنتج والوثوق </a:t>
            </a:r>
            <a:r>
              <a:rPr lang="ar-SA" sz="3600" dirty="0" err="1" smtClean="0">
                <a:solidFill>
                  <a:srgbClr val="17375E"/>
                </a:solidFill>
                <a:cs typeface="DecoType Naskh Variants" pitchFamily="2" charset="-78"/>
              </a:rPr>
              <a:t>به</a:t>
            </a:r>
            <a:r>
              <a:rPr lang="ar-SA" sz="3600" dirty="0" smtClean="0">
                <a:solidFill>
                  <a:srgbClr val="17375E"/>
                </a:solidFill>
                <a:cs typeface="DecoType Naskh Variants" pitchFamily="2" charset="-78"/>
              </a:rPr>
              <a:t> </a:t>
            </a:r>
            <a:r>
              <a:rPr lang="ar-SA" sz="2400" dirty="0" smtClean="0">
                <a:solidFill>
                  <a:srgbClr val="17375E"/>
                </a:solidFill>
                <a:cs typeface="DecoType Naskh Variants" pitchFamily="2" charset="-78"/>
              </a:rPr>
              <a:t>(الأداء المستمر خلال فترة العمر الافتراضي)</a:t>
            </a:r>
            <a:r>
              <a:rPr lang="ar-SA" sz="50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قابلية تحمل المنتج </a:t>
            </a:r>
            <a:r>
              <a:rPr lang="ar-SA" sz="2400" dirty="0" smtClean="0">
                <a:solidFill>
                  <a:srgbClr val="17375E"/>
                </a:solidFill>
                <a:cs typeface="DecoType Naskh Variants" pitchFamily="2" charset="-78"/>
              </a:rPr>
              <a:t>(تحمل ضغط العمل بالمنتج) </a:t>
            </a:r>
            <a:r>
              <a:rPr lang="ar-SA" sz="50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سهولة الصيانة؛</a:t>
            </a:r>
          </a:p>
          <a:p>
            <a:pPr>
              <a:buFont typeface="Wingdings" pitchFamily="2" charset="2"/>
              <a:buChar char="v"/>
            </a:pPr>
            <a:r>
              <a:rPr lang="ar-SA" sz="3600" dirty="0" smtClean="0">
                <a:solidFill>
                  <a:srgbClr val="17375E"/>
                </a:solidFill>
                <a:cs typeface="DecoType Naskh Variants" pitchFamily="2" charset="-78"/>
              </a:rPr>
              <a:t>الجمالية (</a:t>
            </a:r>
            <a:r>
              <a:rPr lang="ar-SA" sz="2400" dirty="0">
                <a:solidFill>
                  <a:srgbClr val="17375E"/>
                </a:solidFill>
                <a:cs typeface="DecoType Naskh Variants" pitchFamily="2" charset="-78"/>
              </a:rPr>
              <a:t>شكلاً، صوتاً، طعماً، رائحة</a:t>
            </a:r>
            <a:r>
              <a:rPr lang="ar-SA" sz="36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الخصائص والصفات المميّزة للمنتج؛</a:t>
            </a:r>
            <a:endParaRPr lang="ar-SA" sz="5000" dirty="0" smtClean="0">
              <a:solidFill>
                <a:srgbClr val="17375E"/>
              </a:solidFill>
              <a:cs typeface="DecoType Naskh Variants" pitchFamily="2" charset="-78"/>
            </a:endParaRP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مستطيل 2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6400"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6401"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6402"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6388" name="Text Box 8"/>
          <p:cNvSpPr txBox="1">
            <a:spLocks noChangeArrowheads="1"/>
          </p:cNvSpPr>
          <p:nvPr/>
        </p:nvSpPr>
        <p:spPr bwMode="auto">
          <a:xfrm>
            <a:off x="3729380" y="1428736"/>
            <a:ext cx="4692310" cy="923330"/>
          </a:xfrm>
          <a:prstGeom prst="rect">
            <a:avLst/>
          </a:prstGeom>
          <a:noFill/>
          <a:ln w="9525" algn="ctr">
            <a:noFill/>
            <a:miter lim="800000"/>
            <a:headEnd/>
            <a:tailEnd/>
          </a:ln>
        </p:spPr>
        <p:txBody>
          <a:bodyPr wrap="none">
            <a:spAutoFit/>
          </a:bodyPr>
          <a:lstStyle/>
          <a:p>
            <a:r>
              <a:rPr lang="ar-SA" sz="5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الإجراءات كل منصب</a:t>
            </a:r>
            <a:endParaRPr lang="en-US" sz="5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89" name="Text Box 9"/>
          <p:cNvSpPr txBox="1">
            <a:spLocks noChangeArrowheads="1"/>
          </p:cNvSpPr>
          <p:nvPr/>
        </p:nvSpPr>
        <p:spPr bwMode="auto">
          <a:xfrm>
            <a:off x="5668258" y="2997200"/>
            <a:ext cx="2502608" cy="707886"/>
          </a:xfrm>
          <a:prstGeom prst="rect">
            <a:avLst/>
          </a:prstGeom>
          <a:noFill/>
          <a:ln w="9525">
            <a:noFill/>
            <a:miter lim="800000"/>
            <a:headEnd/>
            <a:tailEnd/>
          </a:ln>
        </p:spPr>
        <p:txBody>
          <a:bodyPr wrap="none">
            <a:spAutoFit/>
          </a:bodyPr>
          <a:lstStyle/>
          <a:p>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أسماء الإجراءات</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0" name="Text Box 10"/>
          <p:cNvSpPr txBox="1">
            <a:spLocks noChangeArrowheads="1"/>
          </p:cNvSpPr>
          <p:nvPr/>
        </p:nvSpPr>
        <p:spPr bwMode="auto">
          <a:xfrm>
            <a:off x="4536126" y="3933825"/>
            <a:ext cx="3679212" cy="707886"/>
          </a:xfrm>
          <a:prstGeom prst="rect">
            <a:avLst/>
          </a:prstGeom>
          <a:noFill/>
          <a:ln w="9525">
            <a:noFill/>
            <a:miter lim="800000"/>
            <a:headEnd/>
            <a:tailEnd/>
          </a:ln>
        </p:spPr>
        <p:txBody>
          <a:bodyPr wrap="none">
            <a:spAutoFit/>
          </a:bodyPr>
          <a:lstStyle/>
          <a:p>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خطوات تنفيذ كل إجراء</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1" name="Text Box 11"/>
          <p:cNvSpPr txBox="1">
            <a:spLocks noChangeArrowheads="1"/>
          </p:cNvSpPr>
          <p:nvPr/>
        </p:nvSpPr>
        <p:spPr bwMode="auto">
          <a:xfrm>
            <a:off x="0" y="5429264"/>
            <a:ext cx="4254691" cy="707886"/>
          </a:xfrm>
          <a:prstGeom prst="rect">
            <a:avLst/>
          </a:prstGeom>
          <a:noFill/>
          <a:ln w="9525">
            <a:noFill/>
            <a:miter lim="800000"/>
            <a:headEnd/>
            <a:tailEnd/>
          </a:ln>
        </p:spPr>
        <p:txBody>
          <a:bodyPr wrap="none">
            <a:spAutoFit/>
          </a:bodyPr>
          <a:lstStyle/>
          <a:p>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رسم توضيحي لكل إجراء</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2" name="Line 12"/>
          <p:cNvSpPr>
            <a:spLocks noChangeShapeType="1"/>
          </p:cNvSpPr>
          <p:nvPr/>
        </p:nvSpPr>
        <p:spPr bwMode="auto">
          <a:xfrm flipH="1">
            <a:off x="3348038" y="4221163"/>
            <a:ext cx="1081087" cy="0"/>
          </a:xfrm>
          <a:prstGeom prst="line">
            <a:avLst/>
          </a:prstGeom>
          <a:noFill/>
          <a:ln w="38100">
            <a:solidFill>
              <a:srgbClr val="3E4036"/>
            </a:solidFill>
            <a:round/>
            <a:headEnd/>
            <a:tailEnd type="triangle" w="med" len="med"/>
          </a:ln>
        </p:spPr>
        <p:txBody>
          <a:bodyPr/>
          <a:lstStyle/>
          <a:p>
            <a:endParaRPr lang="ar-SA">
              <a:solidFill>
                <a:schemeClr val="tx2">
                  <a:lumMod val="75000"/>
                </a:schemeClr>
              </a:solidFill>
            </a:endParaRPr>
          </a:p>
        </p:txBody>
      </p:sp>
      <p:sp>
        <p:nvSpPr>
          <p:cNvPr id="16393" name="Text Box 13"/>
          <p:cNvSpPr txBox="1">
            <a:spLocks noChangeArrowheads="1"/>
          </p:cNvSpPr>
          <p:nvPr/>
        </p:nvSpPr>
        <p:spPr bwMode="auto">
          <a:xfrm>
            <a:off x="664765" y="3933825"/>
            <a:ext cx="2470548" cy="707886"/>
          </a:xfrm>
          <a:prstGeom prst="rect">
            <a:avLst/>
          </a:prstGeom>
          <a:noFill/>
          <a:ln w="9525">
            <a:noFill/>
            <a:miter lim="800000"/>
            <a:headEnd/>
            <a:tailEnd/>
          </a:ln>
        </p:spPr>
        <p:txBody>
          <a:bodyPr wrap="none">
            <a:spAutoFit/>
          </a:bodyPr>
          <a:lstStyle/>
          <a:p>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النموذج المستخدم</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4" name="Text Box 14"/>
          <p:cNvSpPr txBox="1">
            <a:spLocks noChangeArrowheads="1"/>
          </p:cNvSpPr>
          <p:nvPr/>
        </p:nvSpPr>
        <p:spPr bwMode="auto">
          <a:xfrm>
            <a:off x="2383379" y="4652963"/>
            <a:ext cx="896399" cy="461665"/>
          </a:xfrm>
          <a:prstGeom prst="rect">
            <a:avLst/>
          </a:prstGeom>
          <a:noFill/>
          <a:ln w="9525">
            <a:noFill/>
            <a:miter lim="800000"/>
            <a:headEnd/>
            <a:tailEnd/>
          </a:ln>
        </p:spPr>
        <p:txBody>
          <a:bodyPr wrap="none">
            <a:spAutoFit/>
          </a:bodyPr>
          <a:lstStyle/>
          <a:p>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خارجي</a:t>
            </a:r>
            <a:endParaRPr lang="en-US"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5" name="Text Box 15"/>
          <p:cNvSpPr txBox="1">
            <a:spLocks noChangeArrowheads="1"/>
          </p:cNvSpPr>
          <p:nvPr/>
        </p:nvSpPr>
        <p:spPr bwMode="auto">
          <a:xfrm>
            <a:off x="1476375" y="4581525"/>
            <a:ext cx="184150" cy="366713"/>
          </a:xfrm>
          <a:prstGeom prst="rect">
            <a:avLst/>
          </a:prstGeom>
          <a:noFill/>
          <a:ln w="9525">
            <a:noFill/>
            <a:miter lim="800000"/>
            <a:headEnd/>
            <a:tailEnd/>
          </a:ln>
        </p:spPr>
        <p:txBody>
          <a:bodyPr wrap="none">
            <a:spAutoFit/>
          </a:bodyPr>
          <a:lstStyle/>
          <a:p>
            <a:endParaRPr lang="en-US"/>
          </a:p>
        </p:txBody>
      </p:sp>
      <p:sp>
        <p:nvSpPr>
          <p:cNvPr id="16396" name="Text Box 16"/>
          <p:cNvSpPr txBox="1">
            <a:spLocks noChangeArrowheads="1"/>
          </p:cNvSpPr>
          <p:nvPr/>
        </p:nvSpPr>
        <p:spPr bwMode="auto">
          <a:xfrm>
            <a:off x="1531193" y="4652963"/>
            <a:ext cx="700833" cy="461665"/>
          </a:xfrm>
          <a:prstGeom prst="rect">
            <a:avLst/>
          </a:prstGeom>
          <a:noFill/>
          <a:ln w="9525">
            <a:noFill/>
            <a:miter lim="800000"/>
            <a:headEnd/>
            <a:tailEnd/>
          </a:ln>
        </p:spPr>
        <p:txBody>
          <a:bodyPr wrap="none">
            <a:spAutoFit/>
          </a:bodyPr>
          <a:lstStyle/>
          <a:p>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داخلي</a:t>
            </a:r>
            <a:endParaRPr lang="en-US"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7" name="Text Box 17"/>
          <p:cNvSpPr txBox="1">
            <a:spLocks noChangeArrowheads="1"/>
          </p:cNvSpPr>
          <p:nvPr/>
        </p:nvSpPr>
        <p:spPr bwMode="auto">
          <a:xfrm>
            <a:off x="71632" y="4652963"/>
            <a:ext cx="1260281" cy="461665"/>
          </a:xfrm>
          <a:prstGeom prst="rect">
            <a:avLst/>
          </a:prstGeom>
          <a:noFill/>
          <a:ln w="9525">
            <a:noFill/>
            <a:miter lim="800000"/>
            <a:headEnd/>
            <a:tailEnd/>
          </a:ln>
        </p:spPr>
        <p:txBody>
          <a:bodyPr wrap="none">
            <a:spAutoFit/>
          </a:bodyPr>
          <a:lstStyle/>
          <a:p>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رقم النموذج</a:t>
            </a:r>
            <a:endParaRPr lang="en-US"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8" name="Line 18"/>
          <p:cNvSpPr>
            <a:spLocks noChangeShapeType="1"/>
          </p:cNvSpPr>
          <p:nvPr/>
        </p:nvSpPr>
        <p:spPr bwMode="auto">
          <a:xfrm>
            <a:off x="287338" y="5013325"/>
            <a:ext cx="3203575" cy="0"/>
          </a:xfrm>
          <a:prstGeom prst="line">
            <a:avLst/>
          </a:prstGeom>
          <a:noFill/>
          <a:ln w="9525">
            <a:solidFill>
              <a:schemeClr val="tx1"/>
            </a:solidFill>
            <a:round/>
            <a:headEnd/>
            <a:tailEnd/>
          </a:ln>
        </p:spPr>
        <p:txBody>
          <a:bodyPr/>
          <a:lstStyle/>
          <a:p>
            <a:endParaRPr lang="ar-SA"/>
          </a:p>
        </p:txBody>
      </p:sp>
      <p:sp>
        <p:nvSpPr>
          <p:cNvPr id="20" name="مربع نص 19"/>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2590800"/>
            <a:ext cx="1143000" cy="1143000"/>
          </a:xfrm>
          <a:prstGeom prst="rect">
            <a:avLst/>
          </a:prstGeom>
          <a:noFill/>
        </p:spPr>
      </p:pic>
    </p:spTree>
    <p:extLst>
      <p:ext uri="{BB962C8B-B14F-4D97-AF65-F5344CB8AC3E}">
        <p14:creationId xmlns:p14="http://schemas.microsoft.com/office/powerpoint/2010/main" val="285889947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7418"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7419"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7420"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7412" name="Text Box 7"/>
          <p:cNvSpPr txBox="1">
            <a:spLocks noChangeArrowheads="1"/>
          </p:cNvSpPr>
          <p:nvPr/>
        </p:nvSpPr>
        <p:spPr bwMode="auto">
          <a:xfrm>
            <a:off x="7288213" y="2297113"/>
            <a:ext cx="184150" cy="366712"/>
          </a:xfrm>
          <a:prstGeom prst="rect">
            <a:avLst/>
          </a:prstGeom>
          <a:noFill/>
          <a:ln w="9525">
            <a:noFill/>
            <a:miter lim="800000"/>
            <a:headEnd/>
            <a:tailEnd/>
          </a:ln>
        </p:spPr>
        <p:txBody>
          <a:bodyPr wrap="none">
            <a:spAutoFit/>
          </a:bodyPr>
          <a:lstStyle/>
          <a:p>
            <a:endParaRPr lang="en-US"/>
          </a:p>
        </p:txBody>
      </p:sp>
      <p:sp>
        <p:nvSpPr>
          <p:cNvPr id="17413" name="Text Box 8"/>
          <p:cNvSpPr txBox="1">
            <a:spLocks noChangeArrowheads="1"/>
          </p:cNvSpPr>
          <p:nvPr/>
        </p:nvSpPr>
        <p:spPr bwMode="auto">
          <a:xfrm>
            <a:off x="2285984" y="1357298"/>
            <a:ext cx="5133136" cy="1938992"/>
          </a:xfrm>
          <a:prstGeom prst="rect">
            <a:avLst/>
          </a:prstGeom>
          <a:noFill/>
          <a:ln w="9525" algn="ctr">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الهيكل التنظيمي</a:t>
            </a:r>
          </a:p>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الأرقام </a:t>
            </a: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المرجعية</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7414" name="Text Box 9"/>
          <p:cNvSpPr txBox="1">
            <a:spLocks noChangeArrowheads="1"/>
          </p:cNvSpPr>
          <p:nvPr/>
        </p:nvSpPr>
        <p:spPr bwMode="auto">
          <a:xfrm>
            <a:off x="3965985" y="3643314"/>
            <a:ext cx="5178021" cy="830997"/>
          </a:xfrm>
          <a:prstGeom prst="rect">
            <a:avLst/>
          </a:prstGeom>
          <a:noFill/>
          <a:ln w="9525">
            <a:noFill/>
            <a:miter lim="800000"/>
            <a:headEnd/>
            <a:tailEnd/>
          </a:ln>
        </p:spPr>
        <p:txBody>
          <a:bodyPr wrap="none">
            <a:spAutoFit/>
          </a:bodyPr>
          <a:lstStyle/>
          <a:p>
            <a:r>
              <a:rPr lang="ar-SA" sz="4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يُستمد </a:t>
            </a:r>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من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الهيكل</a:t>
            </a:r>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التنظيمي للجامعة</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7415" name="Text Box 10"/>
          <p:cNvSpPr txBox="1">
            <a:spLocks noChangeArrowheads="1"/>
          </p:cNvSpPr>
          <p:nvPr/>
        </p:nvSpPr>
        <p:spPr bwMode="auto">
          <a:xfrm>
            <a:off x="1785918" y="4786322"/>
            <a:ext cx="4620176" cy="707886"/>
          </a:xfrm>
          <a:prstGeom prst="rect">
            <a:avLst/>
          </a:prstGeom>
          <a:noFill/>
          <a:ln w="9525">
            <a:noFill/>
            <a:miter lim="800000"/>
            <a:headEnd/>
            <a:tailEnd/>
          </a:ln>
        </p:spPr>
        <p:txBody>
          <a:bodyPr wrap="none">
            <a:spAutoFit/>
          </a:bodyPr>
          <a:lstStyle/>
          <a:p>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ترقيم جميع الإدارات </a:t>
            </a:r>
            <a:r>
              <a:rPr lang="ar-SA" sz="4000" dirty="0" err="1">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a:t>
            </a:r>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الوحدات</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7416" name="Text Box 11"/>
          <p:cNvSpPr txBox="1">
            <a:spLocks noChangeArrowheads="1"/>
          </p:cNvSpPr>
          <p:nvPr/>
        </p:nvSpPr>
        <p:spPr bwMode="auto">
          <a:xfrm>
            <a:off x="492663" y="5715016"/>
            <a:ext cx="4507965" cy="707886"/>
          </a:xfrm>
          <a:prstGeom prst="rect">
            <a:avLst/>
          </a:prstGeom>
          <a:noFill/>
          <a:ln w="9525">
            <a:noFill/>
            <a:miter lim="800000"/>
            <a:headEnd/>
            <a:tailEnd/>
          </a:ln>
        </p:spPr>
        <p:txBody>
          <a:bodyPr wrap="none">
            <a:spAutoFit/>
          </a:bodyPr>
          <a:lstStyle/>
          <a:p>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ترقيم جميع </a:t>
            </a:r>
            <a:r>
              <a:rPr lang="ar-SA" sz="4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الإجراءات والنماذج</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6" name="Picture 8" descr="http://keytothecity.co.uk/images/back-button.png">
            <a:hlinkClick r:id="rId3" action="ppaction://hlinksldjump"/>
          </p:cNvPr>
          <p:cNvPicPr>
            <a:picLocks noChangeAspect="1" noChangeArrowheads="1"/>
          </p:cNvPicPr>
          <p:nvPr/>
        </p:nvPicPr>
        <p:blipFill>
          <a:blip r:embed="rId4" cstate="print"/>
          <a:srcRect/>
          <a:stretch>
            <a:fillRect/>
          </a:stretch>
        </p:blipFill>
        <p:spPr bwMode="auto">
          <a:xfrm flipH="1">
            <a:off x="0" y="6096000"/>
            <a:ext cx="762000" cy="762000"/>
          </a:xfrm>
          <a:prstGeom prst="rect">
            <a:avLst/>
          </a:prstGeom>
          <a:noFill/>
        </p:spPr>
      </p:pic>
    </p:spTree>
    <p:extLst>
      <p:ext uri="{BB962C8B-B14F-4D97-AF65-F5344CB8AC3E}">
        <p14:creationId xmlns:p14="http://schemas.microsoft.com/office/powerpoint/2010/main" val="43306224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2217737" y="5318125"/>
            <a:ext cx="3268663" cy="1539875"/>
            <a:chOff x="3560" y="0"/>
            <a:chExt cx="2059" cy="970"/>
          </a:xfrm>
        </p:grpSpPr>
        <p:pic>
          <p:nvPicPr>
            <p:cNvPr id="7174"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7175"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7176"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7173" name="Text Box 13"/>
          <p:cNvSpPr txBox="1">
            <a:spLocks noChangeArrowheads="1"/>
          </p:cNvSpPr>
          <p:nvPr/>
        </p:nvSpPr>
        <p:spPr bwMode="auto">
          <a:xfrm>
            <a:off x="0" y="2133600"/>
            <a:ext cx="9144000" cy="2215991"/>
          </a:xfrm>
          <a:prstGeom prst="rect">
            <a:avLst/>
          </a:prstGeom>
          <a:noFill/>
          <a:ln w="9525">
            <a:noFill/>
            <a:miter lim="800000"/>
            <a:headEnd/>
            <a:tailEnd/>
          </a:ln>
        </p:spPr>
        <p:txBody>
          <a:bodyPr wrap="square">
            <a:spAutoFit/>
          </a:bodyPr>
          <a:lstStyle/>
          <a:p>
            <a:pPr algn="ctr"/>
            <a:r>
              <a:rPr lang="ar-SA" sz="13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أمثالة عملية </a:t>
            </a:r>
            <a:r>
              <a:rPr lang="ar-SA" sz="8000" dirty="0" smtClean="0">
                <a:solidFill>
                  <a:schemeClr val="tx2">
                    <a:lumMod val="75000"/>
                  </a:schemeClr>
                </a:solidFill>
              </a:rPr>
              <a:t> </a:t>
            </a:r>
            <a:endParaRPr lang="ar-SA" sz="8000" dirty="0">
              <a:solidFill>
                <a:schemeClr val="tx2">
                  <a:lumMod val="75000"/>
                </a:schemeClr>
              </a:solidFill>
            </a:endParaRPr>
          </a:p>
        </p:txBody>
      </p:sp>
      <p:sp>
        <p:nvSpPr>
          <p:cNvPr id="10" name="مربع نص 9"/>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31451437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1531937" y="5318125"/>
            <a:ext cx="3268663" cy="1539875"/>
            <a:chOff x="3560" y="0"/>
            <a:chExt cx="2059" cy="970"/>
          </a:xfrm>
        </p:grpSpPr>
        <p:pic>
          <p:nvPicPr>
            <p:cNvPr id="7174"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7175"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7176"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
        <p:nvSpPr>
          <p:cNvPr id="7173" name="Text Box 13"/>
          <p:cNvSpPr txBox="1">
            <a:spLocks noChangeArrowheads="1"/>
          </p:cNvSpPr>
          <p:nvPr/>
        </p:nvSpPr>
        <p:spPr bwMode="auto">
          <a:xfrm>
            <a:off x="0" y="685800"/>
            <a:ext cx="9144000" cy="4339650"/>
          </a:xfrm>
          <a:prstGeom prst="rect">
            <a:avLst/>
          </a:prstGeom>
          <a:noFill/>
          <a:ln w="9525">
            <a:noFill/>
            <a:miter lim="800000"/>
            <a:headEnd/>
            <a:tailEnd/>
          </a:ln>
        </p:spPr>
        <p:txBody>
          <a:bodyPr wrap="square">
            <a:spAutoFit/>
          </a:bodyPr>
          <a:lstStyle/>
          <a:p>
            <a:pPr algn="ctr"/>
            <a:r>
              <a:rPr lang="ar-SA" sz="13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سياسة الجودة</a:t>
            </a:r>
          </a:p>
          <a:p>
            <a:pPr algn="ctr"/>
            <a:r>
              <a:rPr lang="ar-SA" sz="13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لعمادة الجودة</a:t>
            </a:r>
            <a:endParaRPr lang="en-US" sz="13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0" name="مربع نص 9"/>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73713589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732493" y="142852"/>
            <a:ext cx="3268663" cy="1539875"/>
            <a:chOff x="3560" y="0"/>
            <a:chExt cx="2059" cy="970"/>
          </a:xfrm>
        </p:grpSpPr>
        <p:pic>
          <p:nvPicPr>
            <p:cNvPr id="8199"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8200"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dirty="0">
                  <a:solidFill>
                    <a:srgbClr val="0066FF"/>
                  </a:solidFill>
                  <a:latin typeface="Arial Black" pitchFamily="34" charset="0"/>
                </a:rPr>
                <a:t>I</a:t>
              </a:r>
            </a:p>
          </p:txBody>
        </p:sp>
        <p:sp>
          <p:nvSpPr>
            <p:cNvPr id="8201"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8196" name="Text Box 7"/>
          <p:cNvSpPr txBox="1">
            <a:spLocks noChangeArrowheads="1"/>
          </p:cNvSpPr>
          <p:nvPr/>
        </p:nvSpPr>
        <p:spPr bwMode="auto">
          <a:xfrm>
            <a:off x="622259" y="1628775"/>
            <a:ext cx="8343951" cy="4524315"/>
          </a:xfrm>
          <a:prstGeom prst="rect">
            <a:avLst/>
          </a:prstGeom>
          <a:noFill/>
          <a:ln w="9525" algn="ctr">
            <a:noFill/>
            <a:miter lim="800000"/>
            <a:headEnd/>
            <a:tailEnd/>
          </a:ln>
        </p:spPr>
        <p:txBody>
          <a:bodyPr wrap="none">
            <a:spAutoFit/>
          </a:bodyPr>
          <a:lstStyle/>
          <a:p>
            <a:pPr algn="just"/>
            <a:r>
              <a:rPr lang="en-US" sz="2800" dirty="0">
                <a:solidFill>
                  <a:schemeClr val="tx2">
                    <a:lumMod val="75000"/>
                  </a:schemeClr>
                </a:solidFill>
              </a:rPr>
              <a:t> </a:t>
            </a:r>
            <a:r>
              <a:rPr lang="ar-SA" sz="3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تعمل العمادة على ترسيخ ممارسات الجودة وإنشاء الأنظمة اللازمة لتطبيقها</a:t>
            </a:r>
          </a:p>
          <a:p>
            <a:pPr algn="just"/>
            <a:r>
              <a:rPr lang="ar-SA" sz="3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في جميع وحدات الجامعة المختلفة، لدعم رسالة الجامعة نحو تحقيق أهدافها</a:t>
            </a:r>
          </a:p>
          <a:p>
            <a:pPr algn="just"/>
            <a:r>
              <a:rPr lang="ar-SA" sz="3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الإستراتيجية والوصول إلى الريادة العالمية.</a:t>
            </a:r>
          </a:p>
          <a:p>
            <a:pPr algn="just"/>
            <a:r>
              <a:rPr lang="ar-SA" sz="3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ولتحقيق أهداف العمادة فإنها تلتزم بالتطوير والتحسين المستمر لمستويات الأداء</a:t>
            </a:r>
          </a:p>
          <a:p>
            <a:pPr algn="just"/>
            <a:r>
              <a:rPr lang="ar-SA" sz="3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في جميع وحدات الجامعة، وتعزيز ثقافة الجودة والتقويم والاعتماد الأكاديمي </a:t>
            </a:r>
          </a:p>
          <a:p>
            <a:pPr algn="just"/>
            <a:r>
              <a:rPr lang="ar-SA" sz="3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والتخطيط الاستراتيجي، وتلتزم بالتدريب المستمر لجميع منسوبي  الجامعة </a:t>
            </a:r>
          </a:p>
          <a:p>
            <a:pPr algn="just"/>
            <a:r>
              <a:rPr lang="ar-SA" sz="3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لرفع كفاءاتهم ومهاراتهم.</a:t>
            </a:r>
          </a:p>
          <a:p>
            <a:pPr algn="just"/>
            <a:r>
              <a:rPr lang="ar-SA" sz="3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كما تلتزم العمادة بالمتابعة الفنية والإدارية والمراجعة الدورية لأهداف الجودة </a:t>
            </a:r>
          </a:p>
          <a:p>
            <a:pPr algn="just"/>
            <a:r>
              <a:rPr lang="ar-SA" sz="3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لضمان فعالية تطبيق نظام إدارة </a:t>
            </a: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الجودة   </a:t>
            </a:r>
            <a:r>
              <a:rPr lang="en-US" sz="3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ISO </a:t>
            </a:r>
            <a:r>
              <a:rPr lang="en-US"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9001 : 2008</a:t>
            </a:r>
            <a:r>
              <a:rPr lang="ar-SA" sz="2800" b="1" dirty="0">
                <a:solidFill>
                  <a:schemeClr val="tx2">
                    <a:lumMod val="75000"/>
                  </a:schemeClr>
                </a:solidFill>
              </a:rPr>
              <a:t>.</a:t>
            </a:r>
            <a:endParaRPr lang="en-US" sz="2800" b="1" dirty="0">
              <a:solidFill>
                <a:schemeClr val="tx2">
                  <a:lumMod val="75000"/>
                </a:schemeClr>
              </a:solidFill>
            </a:endParaRPr>
          </a:p>
        </p:txBody>
      </p:sp>
      <p:sp>
        <p:nvSpPr>
          <p:cNvPr id="8198" name="Text Box 13"/>
          <p:cNvSpPr txBox="1">
            <a:spLocks noChangeArrowheads="1"/>
          </p:cNvSpPr>
          <p:nvPr/>
        </p:nvSpPr>
        <p:spPr bwMode="auto">
          <a:xfrm>
            <a:off x="3000364" y="142852"/>
            <a:ext cx="2799163" cy="1015663"/>
          </a:xfrm>
          <a:prstGeom prst="rect">
            <a:avLst/>
          </a:prstGeom>
          <a:noFill/>
          <a:ln w="9525">
            <a:noFill/>
            <a:miter lim="800000"/>
            <a:headEnd/>
            <a:tailEnd/>
          </a:ln>
        </p:spPr>
        <p:txBody>
          <a:bodyPr wrap="none">
            <a:spAutoFit/>
          </a:bodyPr>
          <a:lstStyle/>
          <a:p>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سياسة الجودة</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1" name="Text Box 13"/>
          <p:cNvSpPr txBox="1">
            <a:spLocks noChangeArrowheads="1"/>
          </p:cNvSpPr>
          <p:nvPr/>
        </p:nvSpPr>
        <p:spPr bwMode="auto">
          <a:xfrm>
            <a:off x="1421353" y="571480"/>
            <a:ext cx="1592103" cy="646331"/>
          </a:xfrm>
          <a:prstGeom prst="rect">
            <a:avLst/>
          </a:prstGeom>
          <a:noFill/>
          <a:ln w="9525">
            <a:noFill/>
            <a:miter lim="800000"/>
            <a:headEnd/>
            <a:tailEnd/>
          </a:ln>
        </p:spPr>
        <p:txBody>
          <a:bodyPr wrap="none">
            <a:spAutoFit/>
          </a:bodyPr>
          <a:lstStyle/>
          <a:p>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لعمادة الجودة</a:t>
            </a:r>
            <a:endParaRPr lang="en-US" sz="36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2" name="مربع نص 11"/>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4"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43613069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6715126" y="0"/>
            <a:ext cx="1912938" cy="1016000"/>
            <a:chOff x="4230" y="0"/>
            <a:chExt cx="1205" cy="640"/>
          </a:xfrm>
        </p:grpSpPr>
        <p:pic>
          <p:nvPicPr>
            <p:cNvPr id="9222"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9223"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9224"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1" name="مربع نص 10"/>
          <p:cNvSpPr txBox="1"/>
          <p:nvPr/>
        </p:nvSpPr>
        <p:spPr>
          <a:xfrm rot="16200000">
            <a:off x="-1433404" y="4839819"/>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2362200" y="5715000"/>
            <a:ext cx="1143000" cy="1143000"/>
          </a:xfrm>
          <a:prstGeom prst="rect">
            <a:avLst/>
          </a:prstGeom>
          <a:noFill/>
        </p:spPr>
      </p:pic>
      <p:pic>
        <p:nvPicPr>
          <p:cNvPr id="3" name="صورة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003"/>
            <a:ext cx="9144000" cy="6783993"/>
          </a:xfrm>
          <a:prstGeom prst="rect">
            <a:avLst/>
          </a:prstGeom>
        </p:spPr>
      </p:pic>
      <p:sp>
        <p:nvSpPr>
          <p:cNvPr id="9" name="شكل بيضاوي 8"/>
          <p:cNvSpPr/>
          <p:nvPr/>
        </p:nvSpPr>
        <p:spPr bwMode="auto">
          <a:xfrm>
            <a:off x="4724400" y="3494511"/>
            <a:ext cx="1553496" cy="648929"/>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52660195"/>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4345"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4346"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4347"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4340" name="Text Box 7"/>
          <p:cNvSpPr txBox="1">
            <a:spLocks noChangeArrowheads="1"/>
          </p:cNvSpPr>
          <p:nvPr/>
        </p:nvSpPr>
        <p:spPr bwMode="auto">
          <a:xfrm>
            <a:off x="1754570" y="1357298"/>
            <a:ext cx="5674950" cy="1938992"/>
          </a:xfrm>
          <a:prstGeom prst="rect">
            <a:avLst/>
          </a:prstGeom>
          <a:noFill/>
          <a:ln w="9525">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الهيكل التنظيمي</a:t>
            </a:r>
          </a:p>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الإدارات </a:t>
            </a: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والوحدات</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341" name="Text Box 8"/>
          <p:cNvSpPr txBox="1">
            <a:spLocks noChangeArrowheads="1"/>
          </p:cNvSpPr>
          <p:nvPr/>
        </p:nvSpPr>
        <p:spPr bwMode="auto">
          <a:xfrm>
            <a:off x="4349077" y="3284538"/>
            <a:ext cx="4632999"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وصف الإدارات و الوحدات</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342" name="Text Box 9"/>
          <p:cNvSpPr txBox="1">
            <a:spLocks noChangeArrowheads="1"/>
          </p:cNvSpPr>
          <p:nvPr/>
        </p:nvSpPr>
        <p:spPr bwMode="auto">
          <a:xfrm>
            <a:off x="3041159" y="4437063"/>
            <a:ext cx="4121641"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أهداف الإدارة أو الوحدة</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343" name="Text Box 11"/>
          <p:cNvSpPr txBox="1">
            <a:spLocks noChangeArrowheads="1"/>
          </p:cNvSpPr>
          <p:nvPr/>
        </p:nvSpPr>
        <p:spPr bwMode="auto">
          <a:xfrm>
            <a:off x="732451" y="5589588"/>
            <a:ext cx="3679212"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مهام الإدارة أو الوحدة</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 name="مربع نص 12"/>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495800"/>
            <a:ext cx="1143000" cy="1143000"/>
          </a:xfrm>
          <a:prstGeom prst="rect">
            <a:avLst/>
          </a:prstGeom>
          <a:noFill/>
        </p:spPr>
      </p:pic>
    </p:spTree>
    <p:extLst>
      <p:ext uri="{BB962C8B-B14F-4D97-AF65-F5344CB8AC3E}">
        <p14:creationId xmlns:p14="http://schemas.microsoft.com/office/powerpoint/2010/main" val="235562981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9222"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9223"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9224"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9220" name="Text Box 19"/>
          <p:cNvSpPr txBox="1">
            <a:spLocks noChangeArrowheads="1"/>
          </p:cNvSpPr>
          <p:nvPr/>
        </p:nvSpPr>
        <p:spPr bwMode="auto">
          <a:xfrm>
            <a:off x="250825" y="188913"/>
            <a:ext cx="2147888" cy="366712"/>
          </a:xfrm>
          <a:prstGeom prst="rect">
            <a:avLst/>
          </a:prstGeom>
          <a:noFill/>
          <a:ln w="9525">
            <a:noFill/>
            <a:miter lim="800000"/>
            <a:headEnd/>
            <a:tailEnd/>
          </a:ln>
        </p:spPr>
        <p:txBody>
          <a:bodyPr wrap="none">
            <a:spAutoFit/>
          </a:bodyPr>
          <a:lstStyle/>
          <a:p>
            <a:r>
              <a:rPr lang="ar-SA">
                <a:solidFill>
                  <a:srgbClr val="FFFF99"/>
                </a:solidFill>
              </a:rPr>
              <a:t>الدكتور هشام عادل عبهري</a:t>
            </a:r>
            <a:endParaRPr lang="en-US">
              <a:solidFill>
                <a:srgbClr val="FFFF99"/>
              </a:solidFill>
            </a:endParaRPr>
          </a:p>
        </p:txBody>
      </p:sp>
      <p:sp>
        <p:nvSpPr>
          <p:cNvPr id="11" name="مربع نص 10"/>
          <p:cNvSpPr txBox="1"/>
          <p:nvPr/>
        </p:nvSpPr>
        <p:spPr>
          <a:xfrm>
            <a:off x="6357950" y="1714488"/>
            <a:ext cx="2188421" cy="830997"/>
          </a:xfrm>
          <a:prstGeom prst="rect">
            <a:avLst/>
          </a:prstGeom>
          <a:noFill/>
        </p:spPr>
        <p:txBody>
          <a:bodyPr wrap="none" rtlCol="1">
            <a:spAutoFit/>
          </a:bodyPr>
          <a:lstStyle/>
          <a:p>
            <a:r>
              <a:rPr lang="ar-SA" sz="4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وحدة الآيزو</a:t>
            </a:r>
            <a:endPar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2" name="مربع نص 11"/>
          <p:cNvSpPr txBox="1"/>
          <p:nvPr/>
        </p:nvSpPr>
        <p:spPr>
          <a:xfrm>
            <a:off x="0" y="3066162"/>
            <a:ext cx="9144032" cy="1754326"/>
          </a:xfrm>
          <a:prstGeom prst="rect">
            <a:avLst/>
          </a:prstGeom>
          <a:noFill/>
        </p:spPr>
        <p:txBody>
          <a:bodyPr wrap="square" rtlCol="1">
            <a:spAutoFit/>
          </a:bodyPr>
          <a:lstStyle/>
          <a:p>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إحدى الكيانات الإدارية في عمادة الجودة يتبع لوكالة العمادة لضمان الجودة </a:t>
            </a:r>
          </a:p>
          <a:p>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تهتم بإعداد ومتابعة تطبيق  أنظمة  إدارة الجودة المختلفة </a:t>
            </a:r>
            <a:r>
              <a:rPr lang="en-US"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ISO</a:t>
            </a: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على </a:t>
            </a:r>
          </a:p>
          <a:p>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جامعة الملك سعود.</a:t>
            </a: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4291827516"/>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6715126" y="0"/>
            <a:ext cx="1912938" cy="1016000"/>
            <a:chOff x="4230" y="0"/>
            <a:chExt cx="1205" cy="640"/>
          </a:xfrm>
        </p:grpSpPr>
        <p:pic>
          <p:nvPicPr>
            <p:cNvPr id="9222"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9223"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9224"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9220" name="Text Box 19"/>
          <p:cNvSpPr txBox="1">
            <a:spLocks noChangeArrowheads="1"/>
          </p:cNvSpPr>
          <p:nvPr/>
        </p:nvSpPr>
        <p:spPr bwMode="auto">
          <a:xfrm>
            <a:off x="250825" y="188913"/>
            <a:ext cx="2147888" cy="366712"/>
          </a:xfrm>
          <a:prstGeom prst="rect">
            <a:avLst/>
          </a:prstGeom>
          <a:noFill/>
          <a:ln w="9525">
            <a:noFill/>
            <a:miter lim="800000"/>
            <a:headEnd/>
            <a:tailEnd/>
          </a:ln>
        </p:spPr>
        <p:txBody>
          <a:bodyPr wrap="none">
            <a:spAutoFit/>
          </a:bodyPr>
          <a:lstStyle/>
          <a:p>
            <a:r>
              <a:rPr lang="ar-SA">
                <a:solidFill>
                  <a:srgbClr val="FFFF99"/>
                </a:solidFill>
              </a:rPr>
              <a:t>الدكتور هشام عادل عبهري</a:t>
            </a:r>
            <a:endParaRPr lang="en-US">
              <a:solidFill>
                <a:srgbClr val="FFFF99"/>
              </a:solidFill>
            </a:endParaRPr>
          </a:p>
        </p:txBody>
      </p:sp>
      <p:sp>
        <p:nvSpPr>
          <p:cNvPr id="11" name="مربع نص 10"/>
          <p:cNvSpPr txBox="1"/>
          <p:nvPr/>
        </p:nvSpPr>
        <p:spPr>
          <a:xfrm>
            <a:off x="5069139" y="857232"/>
            <a:ext cx="3477235" cy="830997"/>
          </a:xfrm>
          <a:prstGeom prst="rect">
            <a:avLst/>
          </a:prstGeom>
          <a:noFill/>
        </p:spPr>
        <p:txBody>
          <a:bodyPr wrap="none" rtlCol="1">
            <a:spAutoFit/>
          </a:bodyPr>
          <a:lstStyle/>
          <a:p>
            <a:r>
              <a:rPr lang="ar-SA" sz="4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أهداف وحدة الآيزو</a:t>
            </a:r>
            <a:endPar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2" name="مربع نص 11"/>
          <p:cNvSpPr txBox="1"/>
          <p:nvPr/>
        </p:nvSpPr>
        <p:spPr>
          <a:xfrm>
            <a:off x="428596" y="1714488"/>
            <a:ext cx="8435322" cy="4524315"/>
          </a:xfrm>
          <a:prstGeom prst="rect">
            <a:avLst/>
          </a:prstGeom>
          <a:noFill/>
        </p:spPr>
        <p:txBody>
          <a:bodyPr wrap="none" rtlCol="1">
            <a:spAutoFit/>
          </a:bodyPr>
          <a:lstStyle/>
          <a:p>
            <a:pPr marL="742950" indent="-742950">
              <a:buFont typeface="+mj-lt"/>
              <a:buAutoNum type="arabicPeriod"/>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الانتهاء من تطبيق نظام إدارة الجودة </a:t>
            </a:r>
            <a:r>
              <a:rPr lang="en-US"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ISO 9001 : 2008 </a:t>
            </a: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حتى</a:t>
            </a:r>
          </a:p>
          <a:p>
            <a:pPr marL="742950" indent="-742950"/>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نهاية عام 2018</a:t>
            </a:r>
          </a:p>
          <a:p>
            <a:pPr marL="742950" indent="-742950">
              <a:buFont typeface="+mj-lt"/>
              <a:buAutoNum type="arabicPeriod" startAt="2"/>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رفع مستوى كفاءة مطبقي أنظمة إدارة الجودة في الجامعة</a:t>
            </a:r>
          </a:p>
          <a:p>
            <a:pPr marL="742950" indent="-742950">
              <a:buFont typeface="+mj-lt"/>
              <a:buAutoNum type="arabicPeriod" startAt="2"/>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تحقيق التطبيق الأمثل لأنظمة إدارة الجودة في الجامعة للوصول ببيئة</a:t>
            </a:r>
          </a:p>
          <a:p>
            <a:pPr marL="742950" indent="-742950"/>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الجامعة إلى بيئة  رائدة ومتميزة عالمياً</a:t>
            </a:r>
          </a:p>
          <a:p>
            <a:pPr marL="742950" indent="-742950">
              <a:buFont typeface="+mj-lt"/>
              <a:buAutoNum type="arabicPeriod" startAt="4"/>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جعل جامعة الملك سعود جهة مانحة لمعايير أنظمة إدارة الجودة </a:t>
            </a:r>
            <a:r>
              <a:rPr lang="ar-SA" sz="3600" dirty="0" err="1"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آيزو</a:t>
            </a:r>
            <a:endPar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a:p>
            <a:pPr marL="742950" indent="-742950">
              <a:buFont typeface="+mj-lt"/>
              <a:buAutoNum type="arabicPeriod" startAt="4"/>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الانتهاء من تطبيق معايير أنظمة إدارة الجودة الأخرى التي تناسب </a:t>
            </a:r>
          </a:p>
          <a:p>
            <a:pPr marL="742950" indent="-742950"/>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جامعة الملك سعود  </a:t>
            </a: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582494589"/>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6715126" y="0"/>
            <a:ext cx="1912938" cy="1016000"/>
            <a:chOff x="4230" y="0"/>
            <a:chExt cx="1205" cy="640"/>
          </a:xfrm>
        </p:grpSpPr>
        <p:pic>
          <p:nvPicPr>
            <p:cNvPr id="9222"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9223"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9224"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9220" name="Text Box 19"/>
          <p:cNvSpPr txBox="1">
            <a:spLocks noChangeArrowheads="1"/>
          </p:cNvSpPr>
          <p:nvPr/>
        </p:nvSpPr>
        <p:spPr bwMode="auto">
          <a:xfrm>
            <a:off x="250825" y="188913"/>
            <a:ext cx="2147888" cy="366712"/>
          </a:xfrm>
          <a:prstGeom prst="rect">
            <a:avLst/>
          </a:prstGeom>
          <a:noFill/>
          <a:ln w="9525">
            <a:noFill/>
            <a:miter lim="800000"/>
            <a:headEnd/>
            <a:tailEnd/>
          </a:ln>
        </p:spPr>
        <p:txBody>
          <a:bodyPr wrap="none">
            <a:spAutoFit/>
          </a:bodyPr>
          <a:lstStyle/>
          <a:p>
            <a:r>
              <a:rPr lang="ar-SA">
                <a:solidFill>
                  <a:srgbClr val="FFFF99"/>
                </a:solidFill>
              </a:rPr>
              <a:t>الدكتور هشام عادل عبهري</a:t>
            </a:r>
            <a:endParaRPr lang="en-US">
              <a:solidFill>
                <a:srgbClr val="FFFF99"/>
              </a:solidFill>
            </a:endParaRPr>
          </a:p>
        </p:txBody>
      </p:sp>
      <p:sp>
        <p:nvSpPr>
          <p:cNvPr id="13" name="مربع نص 12"/>
          <p:cNvSpPr txBox="1"/>
          <p:nvPr/>
        </p:nvSpPr>
        <p:spPr>
          <a:xfrm>
            <a:off x="142844" y="1769828"/>
            <a:ext cx="8775158" cy="5016758"/>
          </a:xfrm>
          <a:prstGeom prst="rect">
            <a:avLst/>
          </a:prstGeom>
          <a:noFill/>
        </p:spPr>
        <p:txBody>
          <a:bodyPr wrap="square" rtlCol="1">
            <a:spAutoFit/>
          </a:bodyPr>
          <a:lstStyle/>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اختيار المعايير المناسبة من أنظمة إدارة الجودة لتطبيقها على الجامعة</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وضع الخطط اللازمة لتطبيق أنظمة إدارة الجودة</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تقديم التدريب اللازم لإعداد مشاريع أنظمة إدارة الجودة</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إعداد جهات الجامعة ومتابعة تطبيق أنظمة إدارة الجودة</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تحديد الخدمات التي تحتاج الجامعة شرائها من الجهات الدولية المانحة</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التنسيق بين جهات الجامعة والجهات المانحة لتنفيذ تقديم الخدمات التي تم شرائها</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التنسيق بين إدارة المشتريات وبين الجهات المانحة لشراء وإنهاء عملية الشراء</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التنسيق بين جهات الجامعة التي تم اعتماد نظامها وعمادة شؤون الموظفين لصرف مكافآت لمعدي مشاريع الأنظمة</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تقديم التقارير عن سير عمل تطبيق أنظمة إدارة الجودة في الجامعة</a:t>
            </a:r>
            <a:endParaRPr lang="ar-SA" sz="1600" dirty="0" smtClean="0">
              <a:solidFill>
                <a:schemeClr val="tx2">
                  <a:lumMod val="75000"/>
                </a:schemeClr>
              </a:solidFill>
            </a:endParaRPr>
          </a:p>
        </p:txBody>
      </p:sp>
      <p:sp>
        <p:nvSpPr>
          <p:cNvPr id="14" name="مربع نص 13"/>
          <p:cNvSpPr txBox="1"/>
          <p:nvPr/>
        </p:nvSpPr>
        <p:spPr>
          <a:xfrm>
            <a:off x="5609160" y="812053"/>
            <a:ext cx="3034806" cy="830997"/>
          </a:xfrm>
          <a:prstGeom prst="rect">
            <a:avLst/>
          </a:prstGeom>
          <a:noFill/>
        </p:spPr>
        <p:txBody>
          <a:bodyPr wrap="none" rtlCol="1">
            <a:spAutoFit/>
          </a:bodyPr>
          <a:lstStyle/>
          <a:p>
            <a:r>
              <a:rPr lang="ar-SA" sz="4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مهام وحدة الآيزو</a:t>
            </a:r>
            <a:endPar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4054851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533400"/>
            <a:ext cx="9144000" cy="4955203"/>
          </a:xfrm>
          <a:prstGeom prst="rect">
            <a:avLst/>
          </a:prstGeom>
          <a:noFill/>
        </p:spPr>
        <p:txBody>
          <a:bodyPr wrap="square" rtlCol="1">
            <a:spAutoFit/>
          </a:bodyPr>
          <a:lstStyle/>
          <a:p>
            <a:r>
              <a:rPr lang="ar-SA" sz="5400" dirty="0" smtClean="0">
                <a:solidFill>
                  <a:srgbClr val="17375E"/>
                </a:solidFill>
                <a:cs typeface="DecoType Naskh Variants" pitchFamily="2" charset="-78"/>
              </a:rPr>
              <a:t>توقعات المستفيدين من الخدمات</a:t>
            </a:r>
          </a:p>
          <a:p>
            <a:endParaRPr lang="ar-SA" sz="3200" dirty="0" smtClean="0">
              <a:solidFill>
                <a:srgbClr val="17375E"/>
              </a:solidFill>
              <a:cs typeface="DecoType Naskh Variants" pitchFamily="2" charset="-78"/>
            </a:endParaRPr>
          </a:p>
          <a:p>
            <a:pPr>
              <a:buFont typeface="Wingdings" pitchFamily="2" charset="2"/>
              <a:buChar char="v"/>
            </a:pPr>
            <a:r>
              <a:rPr lang="ar-SA" sz="3600" dirty="0" smtClean="0">
                <a:solidFill>
                  <a:srgbClr val="17375E"/>
                </a:solidFill>
                <a:cs typeface="DecoType Naskh Variants" pitchFamily="2" charset="-78"/>
              </a:rPr>
              <a:t>موثوقيّة الخدمة </a:t>
            </a:r>
            <a:r>
              <a:rPr lang="ar-SA" sz="2000" dirty="0" smtClean="0">
                <a:solidFill>
                  <a:srgbClr val="17375E"/>
                </a:solidFill>
                <a:cs typeface="DecoType Naskh Variants" pitchFamily="2" charset="-78"/>
              </a:rPr>
              <a:t>( </a:t>
            </a:r>
            <a:r>
              <a:rPr lang="ar-SA" sz="2400" dirty="0">
                <a:solidFill>
                  <a:srgbClr val="17375E"/>
                </a:solidFill>
                <a:cs typeface="DecoType Naskh Variants" pitchFamily="2" charset="-78"/>
              </a:rPr>
              <a:t>استمرارية جودة الخدمة المقدمة خلال المدة المتفق عليها </a:t>
            </a:r>
            <a:r>
              <a:rPr lang="ar-SA" sz="2000" dirty="0" smtClean="0">
                <a:solidFill>
                  <a:srgbClr val="17375E"/>
                </a:solidFill>
                <a:cs typeface="DecoType Naskh Variants" pitchFamily="2" charset="-78"/>
              </a:rPr>
              <a:t>)</a:t>
            </a:r>
            <a:r>
              <a:rPr lang="ar-SA" sz="36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سرعة الاستجابة للمستفيد عند طلب الخدمة؛</a:t>
            </a:r>
          </a:p>
          <a:p>
            <a:pPr>
              <a:buFont typeface="Wingdings" pitchFamily="2" charset="2"/>
              <a:buChar char="v"/>
            </a:pPr>
            <a:r>
              <a:rPr lang="ar-SA" sz="3400" dirty="0" smtClean="0">
                <a:solidFill>
                  <a:srgbClr val="17375E"/>
                </a:solidFill>
                <a:cs typeface="DecoType Naskh Variants" pitchFamily="2" charset="-78"/>
              </a:rPr>
              <a:t>تقديم الخدمة في الوقت  والمكان وبالشكل المحدد</a:t>
            </a:r>
            <a:r>
              <a:rPr lang="ar-SA" sz="2400" dirty="0">
                <a:solidFill>
                  <a:srgbClr val="17375E"/>
                </a:solidFill>
                <a:cs typeface="DecoType Naskh Variants" pitchFamily="2" charset="-78"/>
              </a:rPr>
              <a:t>(</a:t>
            </a:r>
            <a:r>
              <a:rPr lang="ar-SA" dirty="0" smtClean="0">
                <a:solidFill>
                  <a:srgbClr val="17375E"/>
                </a:solidFill>
                <a:cs typeface="DecoType Naskh Variants" pitchFamily="2" charset="-78"/>
              </a:rPr>
              <a:t>في</a:t>
            </a:r>
            <a:r>
              <a:rPr lang="ar-SA" sz="2400" dirty="0" smtClean="0">
                <a:solidFill>
                  <a:srgbClr val="17375E"/>
                </a:solidFill>
                <a:cs typeface="DecoType Naskh Variants" pitchFamily="2" charset="-78"/>
              </a:rPr>
              <a:t> </a:t>
            </a:r>
            <a:r>
              <a:rPr lang="ar-SA" sz="2400" dirty="0">
                <a:solidFill>
                  <a:srgbClr val="17375E"/>
                </a:solidFill>
                <a:cs typeface="DecoType Naskh Variants" pitchFamily="2" charset="-78"/>
              </a:rPr>
              <a:t>العقد – في اللوائح والأنظمة)</a:t>
            </a:r>
            <a:r>
              <a:rPr lang="ar-SA" sz="3600" dirty="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الثقة بإمكانيات وحرفية مقدّم الخدمة  وقدراته على الوفاء بالتزاماته</a:t>
            </a:r>
            <a:r>
              <a:rPr lang="ar-SA" sz="50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رعاية العملاء </a:t>
            </a:r>
            <a:r>
              <a:rPr lang="ar-SA" sz="2400" dirty="0">
                <a:solidFill>
                  <a:srgbClr val="17375E"/>
                </a:solidFill>
                <a:cs typeface="DecoType Naskh Variants" pitchFamily="2" charset="-78"/>
              </a:rPr>
              <a:t>(حسن التعامل والبشاشة)</a:t>
            </a:r>
            <a:r>
              <a:rPr lang="ar-SA" sz="36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الجمالية </a:t>
            </a:r>
            <a:r>
              <a:rPr lang="ar-SA" sz="2400" dirty="0">
                <a:solidFill>
                  <a:srgbClr val="17375E"/>
                </a:solidFill>
                <a:cs typeface="DecoType Naskh Variants" pitchFamily="2" charset="-78"/>
              </a:rPr>
              <a:t>(مظهر مكان تقديم الخدمة – مظهر العاملين)</a:t>
            </a:r>
            <a:r>
              <a:rPr lang="ar-SA" sz="3600" dirty="0" smtClean="0">
                <a:solidFill>
                  <a:srgbClr val="17375E"/>
                </a:solidFill>
                <a:cs typeface="DecoType Naskh Variants" pitchFamily="2" charset="-78"/>
              </a:rPr>
              <a:t>؛</a:t>
            </a:r>
          </a:p>
        </p:txBody>
      </p:sp>
      <p:pic>
        <p:nvPicPr>
          <p:cNvPr id="6"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5369"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5370"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5371"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5364" name="Text Box 7"/>
          <p:cNvSpPr txBox="1">
            <a:spLocks noChangeArrowheads="1"/>
          </p:cNvSpPr>
          <p:nvPr/>
        </p:nvSpPr>
        <p:spPr bwMode="auto">
          <a:xfrm>
            <a:off x="2357422" y="1428736"/>
            <a:ext cx="5137945" cy="1938992"/>
          </a:xfrm>
          <a:prstGeom prst="rect">
            <a:avLst/>
          </a:prstGeom>
          <a:noFill/>
          <a:ln w="9525">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الهيكل التنظيمي</a:t>
            </a:r>
          </a:p>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المناصب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الإدارية</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365" name="Text Box 8"/>
          <p:cNvSpPr txBox="1">
            <a:spLocks noChangeArrowheads="1"/>
          </p:cNvSpPr>
          <p:nvPr/>
        </p:nvSpPr>
        <p:spPr bwMode="auto">
          <a:xfrm>
            <a:off x="4672885" y="3284538"/>
            <a:ext cx="4309192"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المسؤوليات</a:t>
            </a:r>
            <a:r>
              <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لكل منصب</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366" name="Text Box 9"/>
          <p:cNvSpPr txBox="1">
            <a:spLocks noChangeArrowheads="1"/>
          </p:cNvSpPr>
          <p:nvPr/>
        </p:nvSpPr>
        <p:spPr bwMode="auto">
          <a:xfrm>
            <a:off x="2766828" y="4292600"/>
            <a:ext cx="4418197"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الصلاحيات</a:t>
            </a:r>
            <a:r>
              <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لكل منصب</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367" name="Text Box 10"/>
          <p:cNvSpPr txBox="1">
            <a:spLocks noChangeArrowheads="1"/>
          </p:cNvSpPr>
          <p:nvPr/>
        </p:nvSpPr>
        <p:spPr bwMode="auto">
          <a:xfrm>
            <a:off x="308389" y="5445125"/>
            <a:ext cx="4192173"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الإجراءات كل منصب</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 name="مربع نص 12"/>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3276600"/>
            <a:ext cx="1143000" cy="1143000"/>
          </a:xfrm>
          <a:prstGeom prst="rect">
            <a:avLst/>
          </a:prstGeom>
          <a:noFill/>
        </p:spPr>
      </p:pic>
    </p:spTree>
    <p:extLst>
      <p:ext uri="{BB962C8B-B14F-4D97-AF65-F5344CB8AC3E}">
        <p14:creationId xmlns:p14="http://schemas.microsoft.com/office/powerpoint/2010/main" val="1691506984"/>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0" y="5842000"/>
            <a:ext cx="1912938" cy="1016000"/>
            <a:chOff x="4230" y="0"/>
            <a:chExt cx="1205" cy="640"/>
          </a:xfrm>
        </p:grpSpPr>
        <p:pic>
          <p:nvPicPr>
            <p:cNvPr id="14"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5"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6"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876800"/>
            <a:ext cx="1143000" cy="1143000"/>
          </a:xfrm>
          <a:prstGeom prst="rect">
            <a:avLst/>
          </a:prstGeom>
          <a:noFill/>
        </p:spPr>
      </p:pic>
      <p:pic>
        <p:nvPicPr>
          <p:cNvPr id="3" name="صورة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0173"/>
            <a:ext cx="9144000" cy="6477654"/>
          </a:xfrm>
          <a:prstGeom prst="rect">
            <a:avLst/>
          </a:prstGeom>
        </p:spPr>
      </p:pic>
      <p:sp>
        <p:nvSpPr>
          <p:cNvPr id="18" name="شكل بيضاوي 17"/>
          <p:cNvSpPr/>
          <p:nvPr/>
        </p:nvSpPr>
        <p:spPr bwMode="auto">
          <a:xfrm>
            <a:off x="4572000" y="3429000"/>
            <a:ext cx="1553496" cy="648929"/>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4931154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3323" name="Text Box 15"/>
          <p:cNvSpPr txBox="1">
            <a:spLocks noChangeArrowheads="1"/>
          </p:cNvSpPr>
          <p:nvPr/>
        </p:nvSpPr>
        <p:spPr bwMode="auto">
          <a:xfrm>
            <a:off x="1476375" y="4581525"/>
            <a:ext cx="184150" cy="366713"/>
          </a:xfrm>
          <a:prstGeom prst="rect">
            <a:avLst/>
          </a:prstGeom>
          <a:noFill/>
          <a:ln w="9525">
            <a:noFill/>
            <a:miter lim="800000"/>
            <a:headEnd/>
            <a:tailEnd/>
          </a:ln>
        </p:spPr>
        <p:txBody>
          <a:bodyPr wrap="none">
            <a:spAutoFit/>
          </a:bodyPr>
          <a:lstStyle/>
          <a:p>
            <a:endParaRPr lang="en-US"/>
          </a:p>
        </p:txBody>
      </p:sp>
      <p:grpSp>
        <p:nvGrpSpPr>
          <p:cNvPr id="2" name="Group 12"/>
          <p:cNvGrpSpPr>
            <a:grpSpLocks/>
          </p:cNvGrpSpPr>
          <p:nvPr/>
        </p:nvGrpSpPr>
        <p:grpSpPr bwMode="auto">
          <a:xfrm rot="5400000">
            <a:off x="-448469" y="3420269"/>
            <a:ext cx="1912938" cy="1016000"/>
            <a:chOff x="4230" y="0"/>
            <a:chExt cx="1205" cy="640"/>
          </a:xfrm>
        </p:grpSpPr>
        <p:pic>
          <p:nvPicPr>
            <p:cNvPr id="21"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22"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23"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24" name="Text Box 7"/>
          <p:cNvSpPr txBox="1">
            <a:spLocks noChangeArrowheads="1"/>
          </p:cNvSpPr>
          <p:nvPr/>
        </p:nvSpPr>
        <p:spPr bwMode="auto">
          <a:xfrm>
            <a:off x="1142976" y="152400"/>
            <a:ext cx="7135288" cy="1015663"/>
          </a:xfrm>
          <a:prstGeom prst="rect">
            <a:avLst/>
          </a:prstGeom>
          <a:noFill/>
          <a:ln w="9525">
            <a:noFill/>
            <a:miter lim="800000"/>
            <a:headEnd/>
            <a:tailEnd/>
          </a:ln>
        </p:spPr>
        <p:txBody>
          <a:bodyPr wrap="none">
            <a:spAutoFit/>
          </a:bodyPr>
          <a:lstStyle/>
          <a:p>
            <a:pPr algn="ct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العمليات التي تجري في وحدة الآيزو</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26" name="شكل بيضاوي 25"/>
          <p:cNvSpPr/>
          <p:nvPr/>
        </p:nvSpPr>
        <p:spPr bwMode="auto">
          <a:xfrm>
            <a:off x="2928926" y="1295400"/>
            <a:ext cx="3143272" cy="1828800"/>
          </a:xfrm>
          <a:prstGeom prst="ellipse">
            <a:avLst/>
          </a:prstGeom>
          <a:noFill/>
          <a:ln w="9525" cap="flat" cmpd="sng" algn="ctr">
            <a:solidFill>
              <a:srgbClr val="17375E"/>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lang="ar-SA" sz="2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a:p>
            <a:pPr marL="0" marR="0" indent="0" algn="ctr" defTabSz="914400" rtl="1" eaLnBrk="1" fontAlgn="base" latinLnBrk="0" hangingPunct="1">
              <a:lnSpc>
                <a:spcPct val="100000"/>
              </a:lnSpc>
              <a:spcBef>
                <a:spcPct val="0"/>
              </a:spcBef>
              <a:spcAft>
                <a:spcPct val="0"/>
              </a:spcAft>
              <a:buClrTx/>
              <a:buSzTx/>
              <a:buFontTx/>
              <a:buNone/>
              <a:tabLst/>
            </a:pPr>
            <a:r>
              <a:rPr lang="ar-SA" sz="4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عمليات داخلية</a:t>
            </a:r>
          </a:p>
        </p:txBody>
      </p:sp>
      <p:sp>
        <p:nvSpPr>
          <p:cNvPr id="28" name="مربع نص 27"/>
          <p:cNvSpPr txBox="1"/>
          <p:nvPr/>
        </p:nvSpPr>
        <p:spPr>
          <a:xfrm>
            <a:off x="1263317" y="3164681"/>
            <a:ext cx="7880684" cy="3693319"/>
          </a:xfrm>
          <a:prstGeom prst="rect">
            <a:avLst/>
          </a:prstGeom>
          <a:noFill/>
        </p:spPr>
        <p:txBody>
          <a:bodyPr wrap="none" rtlCol="1">
            <a:spAutoFit/>
          </a:bodyPr>
          <a:lstStyle/>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تهيئة جهات الجامعة لتطبيق معيار </a:t>
            </a:r>
            <a:r>
              <a:rPr lang="en-US"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ISO </a:t>
            </a: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p>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تقديم التدريب اللازم</a:t>
            </a:r>
          </a:p>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تقديم الاستشارات اللازمة لإعداد مشروع نظام إدارة الجودة</a:t>
            </a:r>
          </a:p>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تقديم الاستشارات اللازمة لجهات الجامعة المطبقة لأنظمة الجودة</a:t>
            </a:r>
          </a:p>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صرف مكافأة فرق إعداد مشاريع أنظمة إدارة الجودة</a:t>
            </a:r>
          </a:p>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صرف استحقاقات الجهات المانحة</a:t>
            </a:r>
          </a:p>
          <a:p>
            <a:pPr>
              <a:buFont typeface="Arial" pitchFamily="34" charset="0"/>
              <a:buChar char="•"/>
            </a:pPr>
            <a:endParaRPr lang="ar-SA" sz="2000" dirty="0">
              <a:solidFill>
                <a:schemeClr val="tx2">
                  <a:lumMod val="75000"/>
                </a:schemeClr>
              </a:solidFill>
            </a:endParaRPr>
          </a:p>
        </p:txBody>
      </p:sp>
      <p:pic>
        <p:nvPicPr>
          <p:cNvPr id="12"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1362465843"/>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3323" name="Text Box 15"/>
          <p:cNvSpPr txBox="1">
            <a:spLocks noChangeArrowheads="1"/>
          </p:cNvSpPr>
          <p:nvPr/>
        </p:nvSpPr>
        <p:spPr bwMode="auto">
          <a:xfrm>
            <a:off x="1476375" y="4581525"/>
            <a:ext cx="184150" cy="366713"/>
          </a:xfrm>
          <a:prstGeom prst="rect">
            <a:avLst/>
          </a:prstGeom>
          <a:noFill/>
          <a:ln w="9525">
            <a:noFill/>
            <a:miter lim="800000"/>
            <a:headEnd/>
            <a:tailEnd/>
          </a:ln>
        </p:spPr>
        <p:txBody>
          <a:bodyPr wrap="none">
            <a:spAutoFit/>
          </a:bodyPr>
          <a:lstStyle/>
          <a:p>
            <a:endParaRPr lang="en-US"/>
          </a:p>
        </p:txBody>
      </p:sp>
      <p:grpSp>
        <p:nvGrpSpPr>
          <p:cNvPr id="2" name="Group 12"/>
          <p:cNvGrpSpPr>
            <a:grpSpLocks/>
          </p:cNvGrpSpPr>
          <p:nvPr/>
        </p:nvGrpSpPr>
        <p:grpSpPr bwMode="auto">
          <a:xfrm>
            <a:off x="7143768" y="71414"/>
            <a:ext cx="1912938" cy="1016000"/>
            <a:chOff x="4230" y="0"/>
            <a:chExt cx="1205" cy="640"/>
          </a:xfrm>
        </p:grpSpPr>
        <p:pic>
          <p:nvPicPr>
            <p:cNvPr id="21"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22"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23"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24" name="Text Box 7"/>
          <p:cNvSpPr txBox="1">
            <a:spLocks noChangeArrowheads="1"/>
          </p:cNvSpPr>
          <p:nvPr/>
        </p:nvSpPr>
        <p:spPr bwMode="auto">
          <a:xfrm>
            <a:off x="1142976" y="642918"/>
            <a:ext cx="7135288" cy="1015663"/>
          </a:xfrm>
          <a:prstGeom prst="rect">
            <a:avLst/>
          </a:prstGeom>
          <a:noFill/>
          <a:ln w="9525">
            <a:noFill/>
            <a:miter lim="800000"/>
            <a:headEnd/>
            <a:tailEnd/>
          </a:ln>
        </p:spPr>
        <p:txBody>
          <a:bodyPr wrap="none">
            <a:spAutoFit/>
          </a:bodyPr>
          <a:lstStyle/>
          <a:p>
            <a:pPr algn="ct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العمليات التي تجري في وحدة الآيزو</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27" name="مربع نص 26"/>
          <p:cNvSpPr txBox="1"/>
          <p:nvPr/>
        </p:nvSpPr>
        <p:spPr>
          <a:xfrm>
            <a:off x="922047" y="4357694"/>
            <a:ext cx="7383753" cy="1754326"/>
          </a:xfrm>
          <a:prstGeom prst="rect">
            <a:avLst/>
          </a:prstGeom>
          <a:noFill/>
        </p:spPr>
        <p:txBody>
          <a:bodyPr wrap="none" rtlCol="1">
            <a:spAutoFit/>
          </a:bodyPr>
          <a:lstStyle/>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رصد حاجة جهات الجامعة لخدمات الجهات المانحة</a:t>
            </a:r>
          </a:p>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وضع خطط زمنية تنفيذية لتقديم خدمات الشركة المانحة </a:t>
            </a:r>
          </a:p>
          <a:p>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لجهات الجامعة كلً حسب حاجته</a:t>
            </a:r>
          </a:p>
        </p:txBody>
      </p:sp>
      <p:pic>
        <p:nvPicPr>
          <p:cNvPr id="12"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
        <p:nvSpPr>
          <p:cNvPr id="13" name="شكل بيضاوي 12"/>
          <p:cNvSpPr/>
          <p:nvPr/>
        </p:nvSpPr>
        <p:spPr bwMode="auto">
          <a:xfrm>
            <a:off x="2667000" y="1676400"/>
            <a:ext cx="3657600" cy="1828800"/>
          </a:xfrm>
          <a:prstGeom prst="ellipse">
            <a:avLst/>
          </a:prstGeom>
          <a:noFill/>
          <a:ln w="9525" cap="flat" cmpd="sng" algn="ctr">
            <a:solidFill>
              <a:srgbClr val="17375E"/>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lang="ar-SA" sz="2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a:p>
            <a:pPr marL="0" marR="0" indent="0" algn="ctr" defTabSz="914400" rtl="1" eaLnBrk="1" fontAlgn="base" latinLnBrk="0" hangingPunct="1">
              <a:lnSpc>
                <a:spcPct val="100000"/>
              </a:lnSpc>
              <a:spcBef>
                <a:spcPct val="0"/>
              </a:spcBef>
              <a:spcAft>
                <a:spcPct val="0"/>
              </a:spcAft>
              <a:buClrTx/>
              <a:buSzTx/>
              <a:buFontTx/>
              <a:buNone/>
              <a:tabLst/>
            </a:pPr>
            <a:r>
              <a:rPr lang="ar-SA" sz="4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عمليات خارجية</a:t>
            </a:r>
          </a:p>
        </p:txBody>
      </p:sp>
    </p:spTree>
    <p:extLst>
      <p:ext uri="{BB962C8B-B14F-4D97-AF65-F5344CB8AC3E}">
        <p14:creationId xmlns:p14="http://schemas.microsoft.com/office/powerpoint/2010/main" val="3310057006"/>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9" name="Text Box 7"/>
          <p:cNvSpPr txBox="1">
            <a:spLocks noChangeArrowheads="1"/>
          </p:cNvSpPr>
          <p:nvPr/>
        </p:nvSpPr>
        <p:spPr bwMode="auto">
          <a:xfrm>
            <a:off x="3500430" y="2984841"/>
            <a:ext cx="2484976" cy="1015663"/>
          </a:xfrm>
          <a:prstGeom prst="rect">
            <a:avLst/>
          </a:prstGeom>
          <a:noFill/>
          <a:ln w="9525">
            <a:noFill/>
            <a:miter lim="800000"/>
            <a:headEnd/>
            <a:tailEnd/>
          </a:ln>
        </p:spPr>
        <p:txBody>
          <a:bodyPr wrap="none">
            <a:spAutoFit/>
          </a:bodyPr>
          <a:lstStyle/>
          <a:p>
            <a:pPr algn="ct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الإجراءات</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 name="مربع نص 14"/>
          <p:cNvSpPr txBox="1"/>
          <p:nvPr/>
        </p:nvSpPr>
        <p:spPr>
          <a:xfrm>
            <a:off x="1109186" y="2199023"/>
            <a:ext cx="6748962" cy="769441"/>
          </a:xfrm>
          <a:prstGeom prst="rect">
            <a:avLst/>
          </a:prstGeom>
          <a:noFill/>
        </p:spPr>
        <p:txBody>
          <a:bodyPr wrap="none" rtlCol="1">
            <a:spAutoFit/>
          </a:bodyPr>
          <a:lstStyle/>
          <a:p>
            <a:r>
              <a:rPr lang="ar-SA" sz="4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عملية تهيئة جهات الجامعة لتطبيق معيار </a:t>
            </a:r>
            <a:r>
              <a:rPr lang="en-US" sz="4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ISO </a:t>
            </a:r>
            <a:r>
              <a:rPr lang="ar-SA" sz="4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p>
        </p:txBody>
      </p:sp>
      <p:pic>
        <p:nvPicPr>
          <p:cNvPr id="13"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1799305843"/>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graphicFrame>
        <p:nvGraphicFramePr>
          <p:cNvPr id="17" name="جدول 16"/>
          <p:cNvGraphicFramePr>
            <a:graphicFrameLocks noGrp="1"/>
          </p:cNvGraphicFramePr>
          <p:nvPr/>
        </p:nvGraphicFramePr>
        <p:xfrm>
          <a:off x="276164" y="152400"/>
          <a:ext cx="8715436" cy="6217920"/>
        </p:xfrm>
        <a:graphic>
          <a:graphicData uri="http://schemas.openxmlformats.org/drawingml/2006/table">
            <a:tbl>
              <a:tblPr rtl="1" firstRow="1" bandRow="1">
                <a:tableStyleId>{BC89EF96-8CEA-46FF-86C4-4CE0E7609802}</a:tableStyleId>
              </a:tblPr>
              <a:tblGrid>
                <a:gridCol w="1181460">
                  <a:extLst>
                    <a:ext uri="{9D8B030D-6E8A-4147-A177-3AD203B41FA5}">
                      <a16:colId xmlns:a16="http://schemas.microsoft.com/office/drawing/2014/main" val="20000"/>
                    </a:ext>
                  </a:extLst>
                </a:gridCol>
                <a:gridCol w="7533976">
                  <a:extLst>
                    <a:ext uri="{9D8B030D-6E8A-4147-A177-3AD203B41FA5}">
                      <a16:colId xmlns:a16="http://schemas.microsoft.com/office/drawing/2014/main" val="20001"/>
                    </a:ext>
                  </a:extLst>
                </a:gridCol>
              </a:tblGrid>
              <a:tr h="214313">
                <a:tc>
                  <a:txBody>
                    <a:bodyPr/>
                    <a:lstStyle/>
                    <a:p>
                      <a:pPr algn="r" rtl="1"/>
                      <a:r>
                        <a:rPr lang="ar-SA" sz="1800" kern="1200" dirty="0" smtClean="0">
                          <a:solidFill>
                            <a:schemeClr val="tx2">
                              <a:lumMod val="75000"/>
                            </a:schemeClr>
                          </a:solidFill>
                          <a:effectLst/>
                          <a:latin typeface="Adobe Devanagari" pitchFamily="18" charset="0"/>
                          <a:ea typeface="+mn-ea"/>
                          <a:cs typeface="DecoType Naskh Variants" pitchFamily="2" charset="-78"/>
                        </a:rPr>
                        <a:t>رقم الإجراء</a:t>
                      </a:r>
                    </a:p>
                  </a:txBody>
                  <a:tcPr/>
                </a:tc>
                <a:tc>
                  <a:txBody>
                    <a:bodyPr/>
                    <a:lstStyle/>
                    <a:p>
                      <a:pPr algn="ctr" rtl="1"/>
                      <a:r>
                        <a:rPr lang="ar-SA" sz="2800" b="0" kern="1200" dirty="0" smtClean="0">
                          <a:solidFill>
                            <a:schemeClr val="tx2">
                              <a:lumMod val="75000"/>
                            </a:schemeClr>
                          </a:solidFill>
                          <a:effectLst/>
                          <a:latin typeface="Adobe Devanagari" pitchFamily="18" charset="0"/>
                          <a:ea typeface="+mn-ea"/>
                          <a:cs typeface="DecoType Naskh Variants" pitchFamily="2" charset="-78"/>
                        </a:rPr>
                        <a:t>اسم الإجراء</a:t>
                      </a:r>
                      <a:endParaRPr lang="ar-SA" sz="2800" b="0" kern="1200" dirty="0">
                        <a:solidFill>
                          <a:schemeClr val="tx2">
                            <a:lumMod val="75000"/>
                          </a:schemeClr>
                        </a:solidFill>
                        <a:effectLst/>
                        <a:latin typeface="Adobe Devanagari" pitchFamily="18" charset="0"/>
                        <a:ea typeface="+mn-ea"/>
                        <a:cs typeface="DecoType Naskh Variants" pitchFamily="2" charset="-78"/>
                      </a:endParaRPr>
                    </a:p>
                  </a:txBody>
                  <a:tcPr/>
                </a:tc>
                <a:extLst>
                  <a:ext uri="{0D108BD9-81ED-4DB2-BD59-A6C34878D82A}">
                    <a16:rowId xmlns:a16="http://schemas.microsoft.com/office/drawing/2014/main" val="10000"/>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01</a:t>
                      </a:r>
                      <a:endParaRPr lang="ar-SA" sz="2800" kern="1200" dirty="0">
                        <a:solidFill>
                          <a:schemeClr val="tx2">
                            <a:lumMod val="75000"/>
                          </a:schemeClr>
                        </a:solidFill>
                        <a:effectLst/>
                        <a:latin typeface="Adobe Devanagari" pitchFamily="18" charset="0"/>
                        <a:ea typeface="+mn-ea"/>
                        <a:cs typeface="DecoType Naskh Variants" pitchFamily="2" charset="-78"/>
                      </a:endParaRPr>
                    </a:p>
                  </a:txBody>
                  <a:tcPr/>
                </a:tc>
                <a:tc>
                  <a:txBody>
                    <a:bodyPr/>
                    <a:lstStyle/>
                    <a:p>
                      <a:pPr algn="r" rtl="1"/>
                      <a:r>
                        <a:rPr lang="ar-SA" sz="2400" kern="1200" dirty="0" smtClean="0">
                          <a:solidFill>
                            <a:schemeClr val="tx2">
                              <a:lumMod val="75000"/>
                            </a:schemeClr>
                          </a:solidFill>
                          <a:effectLst/>
                          <a:latin typeface="Adobe Devanagari" pitchFamily="18" charset="0"/>
                          <a:ea typeface="+mn-ea"/>
                          <a:cs typeface="DecoType Naskh Variants" pitchFamily="2" charset="-78"/>
                        </a:rPr>
                        <a:t>طلب جهة البدء بتطبيق معيار من معايير </a:t>
                      </a:r>
                      <a:r>
                        <a:rPr lang="ar-SA" sz="2400" kern="1200" dirty="0" err="1" smtClean="0">
                          <a:solidFill>
                            <a:schemeClr val="tx2">
                              <a:lumMod val="75000"/>
                            </a:schemeClr>
                          </a:solidFill>
                          <a:effectLst/>
                          <a:latin typeface="Adobe Devanagari" pitchFamily="18" charset="0"/>
                          <a:ea typeface="+mn-ea"/>
                          <a:cs typeface="DecoType Naskh Variants" pitchFamily="2" charset="-78"/>
                        </a:rPr>
                        <a:t>الـ</a:t>
                      </a:r>
                      <a:r>
                        <a:rPr lang="ar-SA" sz="2400" kern="1200" dirty="0" smtClean="0">
                          <a:solidFill>
                            <a:schemeClr val="tx2">
                              <a:lumMod val="75000"/>
                            </a:schemeClr>
                          </a:solidFill>
                          <a:effectLst/>
                          <a:latin typeface="Adobe Devanagari" pitchFamily="18" charset="0"/>
                          <a:ea typeface="+mn-ea"/>
                          <a:cs typeface="DecoType Naskh Variants" pitchFamily="2" charset="-78"/>
                        </a:rPr>
                        <a:t> </a:t>
                      </a:r>
                      <a:r>
                        <a:rPr lang="en-US" sz="2400" kern="1200" dirty="0" smtClean="0">
                          <a:solidFill>
                            <a:schemeClr val="tx2">
                              <a:lumMod val="75000"/>
                            </a:schemeClr>
                          </a:solidFill>
                          <a:effectLst/>
                          <a:latin typeface="Adobe Devanagari" pitchFamily="18" charset="0"/>
                          <a:ea typeface="+mn-ea"/>
                          <a:cs typeface="DecoType Naskh Variants" pitchFamily="2" charset="-78"/>
                        </a:rPr>
                        <a:t>ISO</a:t>
                      </a:r>
                      <a:endParaRPr lang="ar-SA" sz="2400" kern="1200" dirty="0" smtClean="0">
                        <a:solidFill>
                          <a:schemeClr val="tx2">
                            <a:lumMod val="75000"/>
                          </a:schemeClr>
                        </a:solidFill>
                        <a:effectLst/>
                        <a:latin typeface="Adobe Devanagari" pitchFamily="18" charset="0"/>
                        <a:ea typeface="+mn-ea"/>
                        <a:cs typeface="DecoType Naskh Variants" pitchFamily="2" charset="-78"/>
                      </a:endParaRPr>
                    </a:p>
                  </a:txBody>
                  <a:tcPr/>
                </a:tc>
                <a:extLst>
                  <a:ext uri="{0D108BD9-81ED-4DB2-BD59-A6C34878D82A}">
                    <a16:rowId xmlns:a16="http://schemas.microsoft.com/office/drawing/2014/main" val="10001"/>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02</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تدريب أعضاء فريق إعداد مشروع نظام إدارة الجودة  أو مطبقيه</a:t>
                      </a:r>
                    </a:p>
                  </a:txBody>
                  <a:tcPr/>
                </a:tc>
                <a:extLst>
                  <a:ext uri="{0D108BD9-81ED-4DB2-BD59-A6C34878D82A}">
                    <a16:rowId xmlns:a16="http://schemas.microsoft.com/office/drawing/2014/main" val="10002"/>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03</a:t>
                      </a:r>
                      <a:endParaRPr lang="ar-SA" dirty="0">
                        <a:effectLst/>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تقويم استكمال متطلبات النظام الأولية</a:t>
                      </a:r>
                    </a:p>
                  </a:txBody>
                  <a:tcPr/>
                </a:tc>
                <a:extLst>
                  <a:ext uri="{0D108BD9-81ED-4DB2-BD59-A6C34878D82A}">
                    <a16:rowId xmlns:a16="http://schemas.microsoft.com/office/drawing/2014/main" val="10003"/>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04</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الاستعداد لزيارة ميدانية من وحدة الآيزو للجهة المتقدمة</a:t>
                      </a:r>
                    </a:p>
                  </a:txBody>
                  <a:tcPr/>
                </a:tc>
                <a:extLst>
                  <a:ext uri="{0D108BD9-81ED-4DB2-BD59-A6C34878D82A}">
                    <a16:rowId xmlns:a16="http://schemas.microsoft.com/office/drawing/2014/main" val="10004"/>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05</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إجراء تدقيق داخلي وإجراء اجتماع مراجعة الإدارة وتقديم تقرير بذلك لعمادة الجودة</a:t>
                      </a:r>
                    </a:p>
                  </a:txBody>
                  <a:tcPr/>
                </a:tc>
                <a:extLst>
                  <a:ext uri="{0D108BD9-81ED-4DB2-BD59-A6C34878D82A}">
                    <a16:rowId xmlns:a16="http://schemas.microsoft.com/office/drawing/2014/main" val="10005"/>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06</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التقدم للجهة المانحة لاعتماد مشروع النظام </a:t>
                      </a:r>
                    </a:p>
                  </a:txBody>
                  <a:tcPr/>
                </a:tc>
                <a:extLst>
                  <a:ext uri="{0D108BD9-81ED-4DB2-BD59-A6C34878D82A}">
                    <a16:rowId xmlns:a16="http://schemas.microsoft.com/office/drawing/2014/main" val="10006"/>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07</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صرف مكافأة فريق إعداد مشروع نظام إدارة الجودة  </a:t>
                      </a:r>
                    </a:p>
                  </a:txBody>
                  <a:tcPr/>
                </a:tc>
                <a:extLst>
                  <a:ext uri="{0D108BD9-81ED-4DB2-BD59-A6C34878D82A}">
                    <a16:rowId xmlns:a16="http://schemas.microsoft.com/office/drawing/2014/main" val="10007"/>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08</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إجراء تدقيق دوري أول أو ثان</a:t>
                      </a:r>
                    </a:p>
                  </a:txBody>
                  <a:tcPr/>
                </a:tc>
                <a:extLst>
                  <a:ext uri="{0D108BD9-81ED-4DB2-BD59-A6C34878D82A}">
                    <a16:rowId xmlns:a16="http://schemas.microsoft.com/office/drawing/2014/main" val="10008"/>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09</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إجراء تجديد منح شهادة الآيزو</a:t>
                      </a:r>
                    </a:p>
                  </a:txBody>
                  <a:tcPr/>
                </a:tc>
                <a:extLst>
                  <a:ext uri="{0D108BD9-81ED-4DB2-BD59-A6C34878D82A}">
                    <a16:rowId xmlns:a16="http://schemas.microsoft.com/office/drawing/2014/main" val="10009"/>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10</a:t>
                      </a:r>
                      <a:endParaRPr lang="ar-SA" dirty="0">
                        <a:effectLst/>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الإطلاع على تقرير الجهة المانحة بعد الزيارة</a:t>
                      </a:r>
                      <a:endParaRPr lang="en-US" sz="2400" kern="1200" dirty="0" smtClean="0">
                        <a:solidFill>
                          <a:schemeClr val="tx2">
                            <a:lumMod val="75000"/>
                          </a:schemeClr>
                        </a:solidFill>
                        <a:effectLst/>
                        <a:latin typeface="Adobe Devanagari" pitchFamily="18" charset="0"/>
                        <a:ea typeface="+mn-ea"/>
                        <a:cs typeface="DecoType Naskh Variants" pitchFamily="2" charset="-78"/>
                      </a:endParaRPr>
                    </a:p>
                  </a:txBody>
                  <a:tcPr/>
                </a:tc>
                <a:extLst>
                  <a:ext uri="{0D108BD9-81ED-4DB2-BD59-A6C34878D82A}">
                    <a16:rowId xmlns:a16="http://schemas.microsoft.com/office/drawing/2014/main" val="10010"/>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10</a:t>
                      </a:r>
                      <a:endParaRPr lang="ar-SA" dirty="0">
                        <a:effectLst/>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حفل تسلم شهادة الآيزو</a:t>
                      </a:r>
                      <a:endParaRPr lang="en-US" sz="2400" kern="1200" dirty="0" smtClean="0">
                        <a:solidFill>
                          <a:schemeClr val="tx2">
                            <a:lumMod val="75000"/>
                          </a:schemeClr>
                        </a:solidFill>
                        <a:effectLst/>
                        <a:latin typeface="Adobe Devanagari" pitchFamily="18" charset="0"/>
                        <a:ea typeface="+mn-ea"/>
                        <a:cs typeface="DecoType Naskh Variants" pitchFamily="2" charset="-78"/>
                      </a:endParaRPr>
                    </a:p>
                  </a:txBody>
                  <a:tcPr/>
                </a:tc>
                <a:extLst>
                  <a:ext uri="{0D108BD9-81ED-4DB2-BD59-A6C34878D82A}">
                    <a16:rowId xmlns:a16="http://schemas.microsoft.com/office/drawing/2014/main" val="10011"/>
                  </a:ext>
                </a:extLst>
              </a:tr>
            </a:tbl>
          </a:graphicData>
        </a:graphic>
      </p:graphicFrame>
      <p:pic>
        <p:nvPicPr>
          <p:cNvPr id="13"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72057699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39939" name="Picture 3"/>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71406" y="357166"/>
            <a:ext cx="8989912" cy="5929354"/>
          </a:xfrm>
          <a:prstGeom prst="rect">
            <a:avLst/>
          </a:prstGeom>
          <a:noFill/>
          <a:ln w="9525">
            <a:noFill/>
            <a:miter lim="800000"/>
            <a:headEnd/>
            <a:tailEnd/>
          </a:ln>
          <a:effectLst/>
        </p:spPr>
      </p:pic>
      <p:sp>
        <p:nvSpPr>
          <p:cNvPr id="15" name="شكل بيضاوي 14"/>
          <p:cNvSpPr/>
          <p:nvPr/>
        </p:nvSpPr>
        <p:spPr bwMode="auto">
          <a:xfrm>
            <a:off x="3929058" y="3571875"/>
            <a:ext cx="928694" cy="50006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charset="0"/>
              <a:cs typeface="Arial" charset="0"/>
            </a:endParaRPr>
          </a:p>
        </p:txBody>
      </p:sp>
      <p:pic>
        <p:nvPicPr>
          <p:cNvPr id="13"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450078743"/>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0" y="5842000"/>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a:off x="3071802"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3"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1905000" y="5715000"/>
            <a:ext cx="1143000" cy="1143000"/>
          </a:xfrm>
          <a:prstGeom prst="rect">
            <a:avLst/>
          </a:prstGeom>
          <a:noFill/>
        </p:spPr>
      </p:pic>
      <p:pic>
        <p:nvPicPr>
          <p:cNvPr id="3" name="صورة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4033"/>
            <a:ext cx="9144000" cy="6469934"/>
          </a:xfrm>
          <a:prstGeom prst="rect">
            <a:avLst/>
          </a:prstGeom>
        </p:spPr>
      </p:pic>
      <p:sp>
        <p:nvSpPr>
          <p:cNvPr id="15" name="شكل بيضاوي 14"/>
          <p:cNvSpPr/>
          <p:nvPr/>
        </p:nvSpPr>
        <p:spPr bwMode="auto">
          <a:xfrm>
            <a:off x="4581525" y="3438525"/>
            <a:ext cx="1553496" cy="648929"/>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807169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rot="16200000">
            <a:off x="-1433404" y="4839818"/>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28" name="Picture 4"/>
          <p:cNvPicPr>
            <a:picLocks noChangeAspect="1" noChangeArrowheads="1"/>
          </p:cNvPicPr>
          <p:nvPr/>
        </p:nvPicPr>
        <p:blipFill>
          <a:blip r:embed="rId3"/>
          <a:srcRect t="859" b="624"/>
          <a:stretch>
            <a:fillRect/>
          </a:stretch>
        </p:blipFill>
        <p:spPr bwMode="auto">
          <a:xfrm>
            <a:off x="2243971" y="34437"/>
            <a:ext cx="4890254" cy="6823587"/>
          </a:xfrm>
          <a:prstGeom prst="rect">
            <a:avLst/>
          </a:prstGeom>
          <a:noFill/>
          <a:ln w="9525">
            <a:noFill/>
            <a:miter lim="800000"/>
            <a:headEnd/>
            <a:tailEnd/>
          </a:ln>
          <a:effectLst/>
        </p:spPr>
      </p:pic>
      <p:pic>
        <p:nvPicPr>
          <p:cNvPr id="13"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762000" y="5715000"/>
            <a:ext cx="1143000" cy="1143000"/>
          </a:xfrm>
          <a:prstGeom prst="rect">
            <a:avLst/>
          </a:prstGeom>
          <a:noFill/>
        </p:spPr>
      </p:pic>
    </p:spTree>
    <p:extLst>
      <p:ext uri="{BB962C8B-B14F-4D97-AF65-F5344CB8AC3E}">
        <p14:creationId xmlns:p14="http://schemas.microsoft.com/office/powerpoint/2010/main" val="1089821628"/>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4340" name="Text Box 12"/>
          <p:cNvSpPr txBox="1">
            <a:spLocks noChangeArrowheads="1"/>
          </p:cNvSpPr>
          <p:nvPr/>
        </p:nvSpPr>
        <p:spPr bwMode="auto">
          <a:xfrm>
            <a:off x="0" y="0"/>
            <a:ext cx="2147888" cy="366713"/>
          </a:xfrm>
          <a:prstGeom prst="rect">
            <a:avLst/>
          </a:prstGeom>
          <a:noFill/>
          <a:ln w="9525">
            <a:noFill/>
            <a:miter lim="800000"/>
            <a:headEnd/>
            <a:tailEnd/>
          </a:ln>
        </p:spPr>
        <p:txBody>
          <a:bodyPr wrap="none">
            <a:spAutoFit/>
          </a:bodyPr>
          <a:lstStyle/>
          <a:p>
            <a:r>
              <a:rPr lang="ar-SA">
                <a:solidFill>
                  <a:srgbClr val="FFFF99"/>
                </a:solidFill>
              </a:rPr>
              <a:t>الدكتور هشام عادل عبهري</a:t>
            </a:r>
            <a:endParaRPr lang="en-US">
              <a:solidFill>
                <a:srgbClr val="FFFF99"/>
              </a:solidFill>
            </a:endParaRPr>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rot="16200000">
            <a:off x="-1433404" y="4839819"/>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43011" name="Picture 3"/>
          <p:cNvPicPr>
            <a:picLocks noChangeAspect="1" noChangeArrowheads="1"/>
          </p:cNvPicPr>
          <p:nvPr/>
        </p:nvPicPr>
        <p:blipFill>
          <a:blip r:embed="rId3"/>
          <a:srcRect/>
          <a:stretch>
            <a:fillRect/>
          </a:stretch>
        </p:blipFill>
        <p:spPr bwMode="auto">
          <a:xfrm>
            <a:off x="2257425" y="90488"/>
            <a:ext cx="4629150" cy="6677025"/>
          </a:xfrm>
          <a:prstGeom prst="rect">
            <a:avLst/>
          </a:prstGeom>
          <a:noFill/>
          <a:ln w="9525">
            <a:noFill/>
            <a:miter lim="800000"/>
            <a:headEnd/>
            <a:tailEnd/>
          </a:ln>
          <a:effectLst/>
        </p:spPr>
      </p:pic>
      <p:pic>
        <p:nvPicPr>
          <p:cNvPr id="13"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685800" y="5715000"/>
            <a:ext cx="1143000" cy="1143000"/>
          </a:xfrm>
          <a:prstGeom prst="rect">
            <a:avLst/>
          </a:prstGeom>
          <a:noFill/>
        </p:spPr>
      </p:pic>
    </p:spTree>
    <p:extLst>
      <p:ext uri="{BB962C8B-B14F-4D97-AF65-F5344CB8AC3E}">
        <p14:creationId xmlns:p14="http://schemas.microsoft.com/office/powerpoint/2010/main" val="1818796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590800"/>
            <a:ext cx="9144000" cy="1323439"/>
          </a:xfrm>
          <a:prstGeom prst="rect">
            <a:avLst/>
          </a:prstGeom>
          <a:noFill/>
        </p:spPr>
        <p:txBody>
          <a:bodyPr wrap="square" rtlCol="1">
            <a:spAutoFit/>
          </a:bodyPr>
          <a:lstStyle/>
          <a:p>
            <a:pPr algn="ctr"/>
            <a:r>
              <a:rPr lang="ar-SA" sz="8000" dirty="0" smtClean="0">
                <a:solidFill>
                  <a:srgbClr val="17375E"/>
                </a:solidFill>
                <a:cs typeface="DecoType Naskh Variants" pitchFamily="2" charset="-78"/>
              </a:rPr>
              <a:t>مفاهيم أساسية في الجودة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rot="16200000">
            <a:off x="-1433404" y="4839819"/>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44035" name="Picture 3"/>
          <p:cNvPicPr>
            <a:picLocks noChangeAspect="1" noChangeArrowheads="1"/>
          </p:cNvPicPr>
          <p:nvPr/>
        </p:nvPicPr>
        <p:blipFill>
          <a:blip r:embed="rId3"/>
          <a:srcRect/>
          <a:stretch>
            <a:fillRect/>
          </a:stretch>
        </p:blipFill>
        <p:spPr bwMode="auto">
          <a:xfrm>
            <a:off x="2357422" y="71414"/>
            <a:ext cx="4614878" cy="6702561"/>
          </a:xfrm>
          <a:prstGeom prst="rect">
            <a:avLst/>
          </a:prstGeom>
          <a:noFill/>
          <a:ln w="9525">
            <a:noFill/>
            <a:miter lim="800000"/>
            <a:headEnd/>
            <a:tailEnd/>
          </a:ln>
          <a:effectLst/>
        </p:spPr>
      </p:pic>
      <p:pic>
        <p:nvPicPr>
          <p:cNvPr id="13"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685800" y="5715000"/>
            <a:ext cx="1143000" cy="1143000"/>
          </a:xfrm>
          <a:prstGeom prst="rect">
            <a:avLst/>
          </a:prstGeom>
          <a:noFill/>
        </p:spPr>
      </p:pic>
    </p:spTree>
    <p:extLst>
      <p:ext uri="{BB962C8B-B14F-4D97-AF65-F5344CB8AC3E}">
        <p14:creationId xmlns:p14="http://schemas.microsoft.com/office/powerpoint/2010/main" val="31037381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4340" name="Text Box 12"/>
          <p:cNvSpPr txBox="1">
            <a:spLocks noChangeArrowheads="1"/>
          </p:cNvSpPr>
          <p:nvPr/>
        </p:nvSpPr>
        <p:spPr bwMode="auto">
          <a:xfrm>
            <a:off x="0" y="0"/>
            <a:ext cx="2147888" cy="366713"/>
          </a:xfrm>
          <a:prstGeom prst="rect">
            <a:avLst/>
          </a:prstGeom>
          <a:noFill/>
          <a:ln w="9525">
            <a:noFill/>
            <a:miter lim="800000"/>
            <a:headEnd/>
            <a:tailEnd/>
          </a:ln>
        </p:spPr>
        <p:txBody>
          <a:bodyPr wrap="none">
            <a:spAutoFit/>
          </a:bodyPr>
          <a:lstStyle/>
          <a:p>
            <a:r>
              <a:rPr lang="ar-SA">
                <a:solidFill>
                  <a:srgbClr val="FFFF99"/>
                </a:solidFill>
              </a:rPr>
              <a:t>الدكتور هشام عادل عبهري</a:t>
            </a:r>
            <a:endParaRPr lang="en-US">
              <a:solidFill>
                <a:srgbClr val="FFFF99"/>
              </a:solidFill>
            </a:endParaRPr>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5" name="Text Box 20"/>
          <p:cNvSpPr txBox="1">
            <a:spLocks noChangeArrowheads="1"/>
          </p:cNvSpPr>
          <p:nvPr/>
        </p:nvSpPr>
        <p:spPr bwMode="auto">
          <a:xfrm>
            <a:off x="278832" y="1212725"/>
            <a:ext cx="8722324" cy="4154984"/>
          </a:xfrm>
          <a:prstGeom prst="rect">
            <a:avLst/>
          </a:prstGeom>
          <a:noFill/>
          <a:ln w="9525">
            <a:noFill/>
            <a:miter lim="800000"/>
            <a:headEnd/>
            <a:tailEnd/>
          </a:ln>
          <a:effectLst/>
        </p:spPr>
        <p:txBody>
          <a:bodyPr wrap="none">
            <a:spAutoFit/>
          </a:bodyPr>
          <a:lstStyle/>
          <a:p>
            <a:pPr>
              <a:defRPr/>
            </a:pPr>
            <a:r>
              <a:rPr lang="ar-SA" sz="4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توضيح</a:t>
            </a:r>
            <a:endPar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a:p>
            <a:pPr>
              <a:defRPr/>
            </a:pPr>
            <a:endParaRPr lang="ar-SA" sz="2000" b="1" u="sng" dirty="0">
              <a:solidFill>
                <a:schemeClr val="tx2">
                  <a:lumMod val="75000"/>
                </a:schemeClr>
              </a:solidFill>
              <a:effectLst>
                <a:outerShdw blurRad="38100" dist="38100" dir="2700000" algn="tl">
                  <a:srgbClr val="C0C0C0"/>
                </a:outerShdw>
              </a:effectLst>
            </a:endParaRPr>
          </a:p>
          <a:p>
            <a:pPr>
              <a:defRPr/>
            </a:pPr>
            <a:r>
              <a:rPr lang="ar-SA" sz="2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الإجراء رقم </a:t>
            </a:r>
            <a:r>
              <a:rPr lang="en-US" sz="2000" dirty="0">
                <a:solidFill>
                  <a:schemeClr val="tx2">
                    <a:lumMod val="75000"/>
                  </a:schemeClr>
                </a:solidFill>
              </a:rPr>
              <a:t>(</a:t>
            </a:r>
            <a:r>
              <a:rPr lang="en-US" sz="2000" b="1" u="sng" dirty="0" smtClean="0">
                <a:solidFill>
                  <a:schemeClr val="tx2">
                    <a:lumMod val="75000"/>
                  </a:schemeClr>
                </a:solidFill>
              </a:rPr>
              <a:t>05040201</a:t>
            </a:r>
            <a:r>
              <a:rPr lang="en-US" sz="2000" b="1" dirty="0" smtClean="0">
                <a:solidFill>
                  <a:schemeClr val="tx2">
                    <a:lumMod val="75000"/>
                  </a:schemeClr>
                </a:solidFill>
              </a:rPr>
              <a:t> </a:t>
            </a:r>
            <a:r>
              <a:rPr lang="en-US" sz="2000" b="1" dirty="0">
                <a:solidFill>
                  <a:schemeClr val="tx2">
                    <a:lumMod val="75000"/>
                  </a:schemeClr>
                </a:solidFill>
              </a:rPr>
              <a:t>- </a:t>
            </a:r>
            <a:r>
              <a:rPr lang="en-US" sz="2000" b="1" u="sng" dirty="0">
                <a:solidFill>
                  <a:schemeClr val="tx2">
                    <a:lumMod val="75000"/>
                  </a:schemeClr>
                </a:solidFill>
              </a:rPr>
              <a:t>01</a:t>
            </a:r>
            <a:r>
              <a:rPr lang="en-US" sz="2000" dirty="0">
                <a:solidFill>
                  <a:schemeClr val="tx2">
                    <a:lumMod val="75000"/>
                  </a:schemeClr>
                </a:solidFill>
              </a:rPr>
              <a:t>)</a:t>
            </a:r>
            <a:endParaRPr lang="ar-SA" sz="2000" dirty="0">
              <a:solidFill>
                <a:schemeClr val="tx2">
                  <a:lumMod val="75000"/>
                </a:schemeClr>
              </a:solidFill>
            </a:endParaRPr>
          </a:p>
          <a:p>
            <a:pPr>
              <a:defRPr/>
            </a:pPr>
            <a:endParaRPr lang="ar-SA" sz="2000" dirty="0">
              <a:solidFill>
                <a:schemeClr val="tx2">
                  <a:lumMod val="75000"/>
                </a:schemeClr>
              </a:solidFill>
            </a:endParaRPr>
          </a:p>
          <a:p>
            <a:pPr>
              <a:defRPr/>
            </a:pP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تعني </a:t>
            </a:r>
            <a:r>
              <a:rPr lang="ar-SA" sz="2400" dirty="0" err="1">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بـ</a:t>
            </a:r>
            <a:r>
              <a:rPr lang="ar-SA" dirty="0">
                <a:solidFill>
                  <a:schemeClr val="tx2">
                    <a:lumMod val="75000"/>
                  </a:schemeClr>
                </a:solidFill>
              </a:rPr>
              <a:t> </a:t>
            </a:r>
            <a:r>
              <a:rPr lang="en-US" sz="2000" dirty="0">
                <a:solidFill>
                  <a:schemeClr val="tx2">
                    <a:lumMod val="75000"/>
                  </a:schemeClr>
                </a:solidFill>
              </a:rPr>
              <a:t>(</a:t>
            </a:r>
            <a:r>
              <a:rPr lang="en-US" sz="2000" b="1" u="sng" dirty="0">
                <a:solidFill>
                  <a:schemeClr val="tx2">
                    <a:lumMod val="75000"/>
                  </a:schemeClr>
                </a:solidFill>
              </a:rPr>
              <a:t>0504</a:t>
            </a:r>
            <a:r>
              <a:rPr lang="en-US" sz="2000" dirty="0">
                <a:solidFill>
                  <a:schemeClr val="tx2">
                    <a:lumMod val="75000"/>
                  </a:schemeClr>
                </a:solidFill>
              </a:rPr>
              <a:t>)</a:t>
            </a:r>
            <a:r>
              <a:rPr lang="ar-SA" sz="2000" dirty="0">
                <a:solidFill>
                  <a:schemeClr val="tx2">
                    <a:lumMod val="75000"/>
                  </a:schemeClr>
                </a:solidFill>
              </a:rPr>
              <a:t>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الرقم التسلسلي </a:t>
            </a:r>
            <a:r>
              <a:rPr lang="ar-SA" sz="2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للمستوى الإداري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الأول في الهيكل التنظيمي لعمادة الجودة</a:t>
            </a:r>
            <a:r>
              <a:rPr lang="ar-SA" sz="2000" dirty="0">
                <a:solidFill>
                  <a:schemeClr val="tx2">
                    <a:lumMod val="75000"/>
                  </a:schemeClr>
                </a:solidFill>
              </a:rPr>
              <a:t>.</a:t>
            </a:r>
          </a:p>
          <a:p>
            <a:pPr>
              <a:defRPr/>
            </a:pPr>
            <a:endParaRPr lang="ar-SA" sz="2000" dirty="0">
              <a:solidFill>
                <a:schemeClr val="tx2">
                  <a:lumMod val="75000"/>
                </a:schemeClr>
              </a:solidFill>
            </a:endParaRPr>
          </a:p>
          <a:p>
            <a:pPr>
              <a:defRPr/>
            </a:pPr>
            <a:r>
              <a:rPr lang="ar-SA" sz="2000" dirty="0">
                <a:solidFill>
                  <a:schemeClr val="tx2">
                    <a:lumMod val="75000"/>
                  </a:schemeClr>
                </a:solidFill>
              </a:rPr>
              <a:t>    </a:t>
            </a:r>
            <a:r>
              <a:rPr lang="ar-SA" sz="2000" dirty="0" smtClean="0">
                <a:solidFill>
                  <a:schemeClr val="tx2">
                    <a:lumMod val="75000"/>
                  </a:schemeClr>
                </a:solidFill>
              </a:rPr>
              <a:t>(</a:t>
            </a:r>
            <a:r>
              <a:rPr lang="en-US" sz="2000" b="1" u="sng" dirty="0" smtClean="0">
                <a:solidFill>
                  <a:schemeClr val="tx2">
                    <a:lumMod val="75000"/>
                  </a:schemeClr>
                </a:solidFill>
              </a:rPr>
              <a:t>02</a:t>
            </a:r>
            <a:r>
              <a:rPr lang="ar-SA" sz="2000" dirty="0" smtClean="0">
                <a:solidFill>
                  <a:schemeClr val="tx2">
                    <a:lumMod val="75000"/>
                  </a:schemeClr>
                </a:solidFill>
              </a:rPr>
              <a:t>)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الرقم التسلسلي </a:t>
            </a:r>
            <a:r>
              <a:rPr lang="ar-SA" sz="2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للمستوى الإداري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الثاني في الهيكل التنظيمي </a:t>
            </a:r>
            <a:r>
              <a:rPr lang="ar-SA" sz="2400" dirty="0" err="1">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هو لوكالة </a:t>
            </a:r>
            <a:r>
              <a:rPr lang="ar-SA" sz="2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العمادة لضمان الجودة.</a:t>
            </a:r>
            <a:endPar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a:p>
            <a:pPr>
              <a:defRPr/>
            </a:pPr>
            <a:endParaRPr lang="ar-SA" sz="2000" dirty="0">
              <a:solidFill>
                <a:schemeClr val="tx2">
                  <a:lumMod val="75000"/>
                </a:schemeClr>
              </a:solidFill>
            </a:endParaRPr>
          </a:p>
          <a:p>
            <a:pPr>
              <a:defRPr/>
            </a:pPr>
            <a:r>
              <a:rPr lang="ar-SA" sz="2000" dirty="0">
                <a:solidFill>
                  <a:schemeClr val="tx2">
                    <a:lumMod val="75000"/>
                  </a:schemeClr>
                </a:solidFill>
              </a:rPr>
              <a:t>    </a:t>
            </a:r>
            <a:r>
              <a:rPr lang="ar-SA" sz="2000" dirty="0" smtClean="0">
                <a:solidFill>
                  <a:schemeClr val="tx2">
                    <a:lumMod val="75000"/>
                  </a:schemeClr>
                </a:solidFill>
              </a:rPr>
              <a:t>(</a:t>
            </a:r>
            <a:r>
              <a:rPr lang="en-US" sz="2000" b="1" u="sng" dirty="0" smtClean="0">
                <a:solidFill>
                  <a:schemeClr val="tx2">
                    <a:lumMod val="75000"/>
                  </a:schemeClr>
                </a:solidFill>
              </a:rPr>
              <a:t>01</a:t>
            </a:r>
            <a:r>
              <a:rPr lang="ar-SA" sz="2000" dirty="0" smtClean="0">
                <a:solidFill>
                  <a:schemeClr val="tx2">
                    <a:lumMod val="75000"/>
                  </a:schemeClr>
                </a:solidFill>
              </a:rPr>
              <a:t>)</a:t>
            </a:r>
            <a:r>
              <a:rPr lang="ar-SA" sz="2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الرقم التسلسلي للمستوى </a:t>
            </a:r>
            <a:r>
              <a:rPr lang="ar-SA" sz="2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الإداري الثالث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في الهيكل التنظيمي وهو </a:t>
            </a:r>
            <a:r>
              <a:rPr lang="ar-SA" sz="2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لوحدة الآيزو.</a:t>
            </a:r>
            <a:endPar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a:p>
            <a:pPr>
              <a:defRPr/>
            </a:pPr>
            <a:endParaRPr lang="ar-SA" sz="2000" dirty="0">
              <a:solidFill>
                <a:schemeClr val="tx2">
                  <a:lumMod val="75000"/>
                </a:schemeClr>
              </a:solidFill>
            </a:endParaRPr>
          </a:p>
          <a:p>
            <a:pPr>
              <a:defRPr/>
            </a:pPr>
            <a:r>
              <a:rPr lang="ar-SA" sz="2000" dirty="0">
                <a:solidFill>
                  <a:schemeClr val="tx2">
                    <a:lumMod val="75000"/>
                  </a:schemeClr>
                </a:solidFill>
              </a:rPr>
              <a:t>    </a:t>
            </a:r>
            <a:r>
              <a:rPr lang="ar-SA" sz="2000" dirty="0" smtClean="0">
                <a:solidFill>
                  <a:schemeClr val="tx2">
                    <a:lumMod val="75000"/>
                  </a:schemeClr>
                </a:solidFill>
              </a:rPr>
              <a:t>(</a:t>
            </a:r>
            <a:r>
              <a:rPr lang="en-US" sz="2000" b="1" u="sng" dirty="0" smtClean="0">
                <a:solidFill>
                  <a:schemeClr val="tx2">
                    <a:lumMod val="75000"/>
                  </a:schemeClr>
                </a:solidFill>
              </a:rPr>
              <a:t>01</a:t>
            </a:r>
            <a:r>
              <a:rPr lang="ar-SA" sz="2000" dirty="0" smtClean="0">
                <a:solidFill>
                  <a:schemeClr val="tx2">
                    <a:lumMod val="75000"/>
                  </a:schemeClr>
                </a:solidFill>
              </a:rPr>
              <a:t>)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الرقم التسلسلي للإجراء الأول.</a:t>
            </a:r>
            <a:endParaRPr lang="en-US"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pic>
        <p:nvPicPr>
          <p:cNvPr id="13"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685800" y="5715000"/>
            <a:ext cx="1143000" cy="1143000"/>
          </a:xfrm>
          <a:prstGeom prst="rect">
            <a:avLst/>
          </a:prstGeom>
          <a:noFill/>
        </p:spPr>
      </p:pic>
    </p:spTree>
    <p:extLst>
      <p:ext uri="{BB962C8B-B14F-4D97-AF65-F5344CB8AC3E}">
        <p14:creationId xmlns:p14="http://schemas.microsoft.com/office/powerpoint/2010/main" val="1780573781"/>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4340" name="Text Box 12"/>
          <p:cNvSpPr txBox="1">
            <a:spLocks noChangeArrowheads="1"/>
          </p:cNvSpPr>
          <p:nvPr/>
        </p:nvSpPr>
        <p:spPr bwMode="auto">
          <a:xfrm>
            <a:off x="0" y="0"/>
            <a:ext cx="2147888" cy="366713"/>
          </a:xfrm>
          <a:prstGeom prst="rect">
            <a:avLst/>
          </a:prstGeom>
          <a:noFill/>
          <a:ln w="9525">
            <a:noFill/>
            <a:miter lim="800000"/>
            <a:headEnd/>
            <a:tailEnd/>
          </a:ln>
        </p:spPr>
        <p:txBody>
          <a:bodyPr wrap="none">
            <a:spAutoFit/>
          </a:bodyPr>
          <a:lstStyle/>
          <a:p>
            <a:r>
              <a:rPr lang="ar-SA">
                <a:solidFill>
                  <a:srgbClr val="FFFF99"/>
                </a:solidFill>
              </a:rPr>
              <a:t>الدكتور هشام عادل عبهري</a:t>
            </a:r>
            <a:endParaRPr lang="en-US">
              <a:solidFill>
                <a:srgbClr val="FFFF99"/>
              </a:solidFill>
            </a:endParaRPr>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45058" name="Picture 2"/>
          <p:cNvPicPr>
            <a:picLocks noChangeAspect="1" noChangeArrowheads="1"/>
          </p:cNvPicPr>
          <p:nvPr/>
        </p:nvPicPr>
        <p:blipFill>
          <a:blip r:embed="rId3"/>
          <a:srcRect/>
          <a:stretch>
            <a:fillRect/>
          </a:stretch>
        </p:blipFill>
        <p:spPr bwMode="auto">
          <a:xfrm>
            <a:off x="2257425" y="47625"/>
            <a:ext cx="4629150" cy="6762750"/>
          </a:xfrm>
          <a:prstGeom prst="rect">
            <a:avLst/>
          </a:prstGeom>
          <a:noFill/>
          <a:ln w="9525">
            <a:noFill/>
            <a:miter lim="800000"/>
            <a:headEnd/>
            <a:tailEnd/>
          </a:ln>
          <a:effectLst/>
        </p:spPr>
      </p:pic>
      <p:pic>
        <p:nvPicPr>
          <p:cNvPr id="13"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685800" y="5715000"/>
            <a:ext cx="1143000" cy="1143000"/>
          </a:xfrm>
          <a:prstGeom prst="rect">
            <a:avLst/>
          </a:prstGeom>
          <a:noFill/>
        </p:spPr>
      </p:pic>
    </p:spTree>
    <p:extLst>
      <p:ext uri="{BB962C8B-B14F-4D97-AF65-F5344CB8AC3E}">
        <p14:creationId xmlns:p14="http://schemas.microsoft.com/office/powerpoint/2010/main" val="189673494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4340" name="Text Box 12"/>
          <p:cNvSpPr txBox="1">
            <a:spLocks noChangeArrowheads="1"/>
          </p:cNvSpPr>
          <p:nvPr/>
        </p:nvSpPr>
        <p:spPr bwMode="auto">
          <a:xfrm>
            <a:off x="0" y="0"/>
            <a:ext cx="2147888" cy="366713"/>
          </a:xfrm>
          <a:prstGeom prst="rect">
            <a:avLst/>
          </a:prstGeom>
          <a:noFill/>
          <a:ln w="9525">
            <a:noFill/>
            <a:miter lim="800000"/>
            <a:headEnd/>
            <a:tailEnd/>
          </a:ln>
        </p:spPr>
        <p:txBody>
          <a:bodyPr wrap="none">
            <a:spAutoFit/>
          </a:bodyPr>
          <a:lstStyle/>
          <a:p>
            <a:r>
              <a:rPr lang="ar-SA">
                <a:solidFill>
                  <a:srgbClr val="FFFF99"/>
                </a:solidFill>
              </a:rPr>
              <a:t>الدكتور هشام عادل عبهري</a:t>
            </a:r>
            <a:endParaRPr lang="en-US">
              <a:solidFill>
                <a:srgbClr val="FFFF99"/>
              </a:solidFill>
            </a:endParaRPr>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9" name="Text Box 8"/>
          <p:cNvSpPr txBox="1">
            <a:spLocks noChangeArrowheads="1"/>
          </p:cNvSpPr>
          <p:nvPr/>
        </p:nvSpPr>
        <p:spPr bwMode="auto">
          <a:xfrm>
            <a:off x="3929058" y="1428736"/>
            <a:ext cx="5041766" cy="1015663"/>
          </a:xfrm>
          <a:prstGeom prst="rect">
            <a:avLst/>
          </a:prstGeom>
          <a:noFill/>
          <a:ln w="9525" algn="ctr">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استطلاع آراء المستفيدين</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 name="Text Box 9"/>
          <p:cNvSpPr txBox="1">
            <a:spLocks noChangeArrowheads="1"/>
          </p:cNvSpPr>
          <p:nvPr/>
        </p:nvSpPr>
        <p:spPr bwMode="auto">
          <a:xfrm>
            <a:off x="2143108" y="3214686"/>
            <a:ext cx="3227165" cy="1015663"/>
          </a:xfrm>
          <a:prstGeom prst="rect">
            <a:avLst/>
          </a:prstGeom>
          <a:noFill/>
          <a:ln w="9525" algn="ctr">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ملفات التدريب</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7" name="Text Box 9"/>
          <p:cNvSpPr txBox="1">
            <a:spLocks noChangeArrowheads="1"/>
          </p:cNvSpPr>
          <p:nvPr/>
        </p:nvSpPr>
        <p:spPr bwMode="auto">
          <a:xfrm>
            <a:off x="357158" y="5214950"/>
            <a:ext cx="4092787" cy="1015663"/>
          </a:xfrm>
          <a:prstGeom prst="rect">
            <a:avLst/>
          </a:prstGeom>
          <a:noFill/>
          <a:ln w="9525" algn="ctr">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ملفات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أهداف الجودة</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pic>
        <p:nvPicPr>
          <p:cNvPr id="18" name="Picture 8" descr="http://keytothecity.co.uk/images/back-button.png">
            <a:hlinkClick r:id="rId3" action="ppaction://hlinksldjump"/>
          </p:cNvPr>
          <p:cNvPicPr>
            <a:picLocks noChangeAspect="1" noChangeArrowheads="1"/>
          </p:cNvPicPr>
          <p:nvPr/>
        </p:nvPicPr>
        <p:blipFill>
          <a:blip r:embed="rId4"/>
          <a:srcRect/>
          <a:stretch>
            <a:fillRect/>
          </a:stretch>
        </p:blipFill>
        <p:spPr bwMode="auto">
          <a:xfrm flipH="1">
            <a:off x="0" y="4038600"/>
            <a:ext cx="1143000" cy="1143000"/>
          </a:xfrm>
          <a:prstGeom prst="rect">
            <a:avLst/>
          </a:prstGeom>
          <a:noFill/>
        </p:spPr>
      </p:pic>
    </p:spTree>
    <p:extLst>
      <p:ext uri="{BB962C8B-B14F-4D97-AF65-F5344CB8AC3E}">
        <p14:creationId xmlns:p14="http://schemas.microsoft.com/office/powerpoint/2010/main" val="940230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143999" cy="1323439"/>
          </a:xfrm>
          <a:prstGeom prst="rect">
            <a:avLst/>
          </a:prstGeom>
          <a:noFill/>
        </p:spPr>
        <p:txBody>
          <a:bodyPr wrap="square" rtlCol="1">
            <a:spAutoFit/>
          </a:bodyPr>
          <a:lstStyle/>
          <a:p>
            <a:pPr algn="r" rtl="1"/>
            <a:r>
              <a:rPr lang="ar-SA" sz="8000" dirty="0" smtClean="0">
                <a:solidFill>
                  <a:srgbClr val="17375E"/>
                </a:solidFill>
                <a:cs typeface="DecoType Naskh Variants" pitchFamily="2" charset="-78"/>
              </a:rPr>
              <a:t>تخطيط الجودة </a:t>
            </a:r>
            <a:r>
              <a:rPr lang="ar-SA" sz="6000" i="1" dirty="0" smtClean="0">
                <a:solidFill>
                  <a:srgbClr val="17375E"/>
                </a:solidFill>
                <a:latin typeface="Gabriola" pitchFamily="82" charset="0"/>
              </a:rPr>
              <a:t>(Quality Planning) </a:t>
            </a:r>
            <a:endParaRPr lang="en-US" sz="6000" i="1" dirty="0" smtClean="0">
              <a:solidFill>
                <a:srgbClr val="17375E"/>
              </a:solidFill>
              <a:latin typeface="Gabriola" pitchFamily="82" charset="0"/>
            </a:endParaRPr>
          </a:p>
        </p:txBody>
      </p:sp>
      <p:sp>
        <p:nvSpPr>
          <p:cNvPr id="5" name="مربع نص 4"/>
          <p:cNvSpPr txBox="1"/>
          <p:nvPr/>
        </p:nvSpPr>
        <p:spPr>
          <a:xfrm>
            <a:off x="575441" y="1678075"/>
            <a:ext cx="8441798" cy="3416320"/>
          </a:xfrm>
          <a:prstGeom prst="rect">
            <a:avLst/>
          </a:prstGeom>
          <a:noFill/>
        </p:spPr>
        <p:txBody>
          <a:bodyPr wrap="none" rtlCol="1">
            <a:spAutoFit/>
          </a:bodyPr>
          <a:lstStyle/>
          <a:p>
            <a:pPr algn="r" rtl="1"/>
            <a:r>
              <a:rPr lang="ar-SA" sz="4000" dirty="0" smtClean="0">
                <a:solidFill>
                  <a:srgbClr val="17375E"/>
                </a:solidFill>
                <a:cs typeface="DecoType Naskh Variants" pitchFamily="2" charset="-78"/>
              </a:rPr>
              <a:t>هي عملية منهجية يتم بموجبها ترجمة سياسة الجودة إلى أهداف </a:t>
            </a:r>
          </a:p>
          <a:p>
            <a:pPr algn="r" rtl="1"/>
            <a:r>
              <a:rPr lang="ar-SA" sz="4000" dirty="0" smtClean="0">
                <a:solidFill>
                  <a:srgbClr val="17375E"/>
                </a:solidFill>
                <a:cs typeface="DecoType Naskh Variants" pitchFamily="2" charset="-78"/>
              </a:rPr>
              <a:t>ومتطلبات قابلة للقياس، ووضع سلسلة من الخطوات لتحقيقها ضمن </a:t>
            </a:r>
          </a:p>
          <a:p>
            <a:pPr algn="r" rtl="1"/>
            <a:r>
              <a:rPr lang="ar-SA" sz="4000" dirty="0" smtClean="0">
                <a:solidFill>
                  <a:srgbClr val="17375E"/>
                </a:solidFill>
                <a:cs typeface="DecoType Naskh Variants" pitchFamily="2" charset="-78"/>
              </a:rPr>
              <a:t>إطار زمني محدّد.</a:t>
            </a:r>
          </a:p>
          <a:p>
            <a:pPr algn="r" rtl="1"/>
            <a:r>
              <a:rPr lang="ar-SA" sz="4000" dirty="0" smtClean="0">
                <a:solidFill>
                  <a:srgbClr val="17375E"/>
                </a:solidFill>
                <a:cs typeface="DecoType Naskh Variants" pitchFamily="2" charset="-78"/>
              </a:rPr>
              <a:t> تخطيط الجودة يتبع تسلسل خطوات متعارف عليه عالميا</a:t>
            </a:r>
          </a:p>
          <a:p>
            <a:pPr algn="r" rtl="1"/>
            <a:r>
              <a:rPr lang="ar-SA" sz="4000" dirty="0" smtClean="0">
                <a:solidFill>
                  <a:srgbClr val="17375E"/>
                </a:solidFill>
                <a:cs typeface="DecoType Naskh Variants" pitchFamily="2" charset="-78"/>
              </a:rPr>
              <a:t> على النحو التالي:</a:t>
            </a:r>
          </a:p>
          <a:p>
            <a:pPr algn="r" rtl="1"/>
            <a:endParaRPr lang="ar-SA" sz="1600" dirty="0"/>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762000" y="2514600"/>
            <a:ext cx="8130751" cy="2308324"/>
          </a:xfrm>
          <a:prstGeom prst="rect">
            <a:avLst/>
          </a:prstGeom>
          <a:noFill/>
        </p:spPr>
        <p:txBody>
          <a:bodyPr wrap="none" rtlCol="1">
            <a:spAutoFit/>
          </a:bodyPr>
          <a:lstStyle/>
          <a:p>
            <a:pPr>
              <a:buFont typeface="Arial" pitchFamily="34" charset="0"/>
              <a:buChar char="•"/>
            </a:pPr>
            <a:r>
              <a:rPr lang="ar-SA" sz="3600" dirty="0" smtClean="0">
                <a:solidFill>
                  <a:srgbClr val="17375E"/>
                </a:solidFill>
                <a:cs typeface="DecoType Naskh Variants" pitchFamily="2" charset="-78"/>
              </a:rPr>
              <a:t>تحديد الشرائح المستفيدة وأماكن تواجدها؛</a:t>
            </a:r>
          </a:p>
          <a:p>
            <a:pPr algn="r" rtl="1">
              <a:buFont typeface="Arial" pitchFamily="34" charset="0"/>
              <a:buChar char="•"/>
            </a:pPr>
            <a:r>
              <a:rPr lang="ar-SA" sz="3600" dirty="0" smtClean="0">
                <a:solidFill>
                  <a:srgbClr val="17375E"/>
                </a:solidFill>
                <a:cs typeface="DecoType Naskh Variants" pitchFamily="2" charset="-78"/>
              </a:rPr>
              <a:t>البحث عن احتياجات المستفيدين المخفية والتي لم تلبى وترجمة هذه</a:t>
            </a:r>
          </a:p>
          <a:p>
            <a:pPr algn="r" rtl="1"/>
            <a:r>
              <a:rPr lang="ar-SA" sz="3600" dirty="0" smtClean="0">
                <a:solidFill>
                  <a:srgbClr val="17375E"/>
                </a:solidFill>
                <a:cs typeface="DecoType Naskh Variants" pitchFamily="2" charset="-78"/>
              </a:rPr>
              <a:t> الاحتياجات إلى متطلبات كمنتج أو خدمة؛</a:t>
            </a:r>
          </a:p>
          <a:p>
            <a:pPr algn="r" rtl="1">
              <a:buFont typeface="Arial" pitchFamily="34" charset="0"/>
              <a:buChar char="•"/>
            </a:pPr>
            <a:r>
              <a:rPr lang="ar-SA" sz="3600" dirty="0" smtClean="0">
                <a:solidFill>
                  <a:srgbClr val="17375E"/>
                </a:solidFill>
                <a:cs typeface="DecoType Naskh Variants" pitchFamily="2" charset="-78"/>
              </a:rPr>
              <a:t>تطوير العمليات التي من شأنها تقديم الخدمة، بطريقة أكثر فاعلية؛</a:t>
            </a:r>
          </a:p>
        </p:txBody>
      </p:sp>
      <p:sp>
        <p:nvSpPr>
          <p:cNvPr id="5" name="مربع نص 4"/>
          <p:cNvSpPr txBox="1"/>
          <p:nvPr/>
        </p:nvSpPr>
        <p:spPr>
          <a:xfrm>
            <a:off x="0" y="152400"/>
            <a:ext cx="9143999" cy="1323439"/>
          </a:xfrm>
          <a:prstGeom prst="rect">
            <a:avLst/>
          </a:prstGeom>
          <a:noFill/>
        </p:spPr>
        <p:txBody>
          <a:bodyPr wrap="square" rtlCol="1">
            <a:spAutoFit/>
          </a:bodyPr>
          <a:lstStyle/>
          <a:p>
            <a:pPr algn="r" rtl="1"/>
            <a:r>
              <a:rPr lang="ar-SA" sz="8000" dirty="0" smtClean="0">
                <a:solidFill>
                  <a:srgbClr val="90B6E4"/>
                </a:solidFill>
                <a:cs typeface="DecoType Naskh Variants" pitchFamily="2" charset="-78"/>
              </a:rPr>
              <a:t>تخطيط الجودة </a:t>
            </a:r>
            <a:r>
              <a:rPr lang="ar-SA" sz="6000" i="1" dirty="0" smtClean="0">
                <a:solidFill>
                  <a:srgbClr val="90B6E4"/>
                </a:solidFill>
                <a:latin typeface="Gabriola" pitchFamily="82" charset="0"/>
              </a:rPr>
              <a:t>(Quality Planning) </a:t>
            </a:r>
            <a:endParaRPr lang="en-US" sz="6000" i="1" dirty="0" smtClean="0">
              <a:solidFill>
                <a:srgbClr val="90B6E4"/>
              </a:solidFill>
              <a:latin typeface="Gabriola" pitchFamily="82" charset="0"/>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ستطيل 3"/>
          <p:cNvSpPr/>
          <p:nvPr/>
        </p:nvSpPr>
        <p:spPr>
          <a:xfrm>
            <a:off x="0" y="1828800"/>
            <a:ext cx="9144000" cy="3570208"/>
          </a:xfrm>
          <a:prstGeom prst="rect">
            <a:avLst/>
          </a:prstGeom>
        </p:spPr>
        <p:txBody>
          <a:bodyPr wrap="square">
            <a:spAutoFit/>
          </a:bodyPr>
          <a:lstStyle/>
          <a:p>
            <a:r>
              <a:rPr lang="ar-SA" sz="4800" dirty="0" smtClean="0">
                <a:solidFill>
                  <a:srgbClr val="17375E"/>
                </a:solidFill>
                <a:cs typeface="DecoType Naskh Variants" pitchFamily="2" charset="-78"/>
              </a:rPr>
              <a:t>مخرجات تخطيط الجودة</a:t>
            </a:r>
          </a:p>
          <a:p>
            <a:pPr marL="571500" indent="-571500">
              <a:buFont typeface="Arial" panose="020B0604020202020204" pitchFamily="34" charset="0"/>
              <a:buChar char="•"/>
            </a:pPr>
            <a:r>
              <a:rPr lang="ar-SA" sz="3600" dirty="0" smtClean="0">
                <a:solidFill>
                  <a:srgbClr val="17375E"/>
                </a:solidFill>
                <a:cs typeface="DecoType Naskh Variants" pitchFamily="2" charset="-78"/>
              </a:rPr>
              <a:t>تحديد أهداف الجودة</a:t>
            </a:r>
          </a:p>
          <a:p>
            <a:pPr marL="571500" indent="-571500">
              <a:buFont typeface="Arial" panose="020B0604020202020204" pitchFamily="34" charset="0"/>
              <a:buChar char="•"/>
            </a:pPr>
            <a:r>
              <a:rPr lang="ar-SA" sz="3600" dirty="0" smtClean="0">
                <a:solidFill>
                  <a:srgbClr val="17375E"/>
                </a:solidFill>
                <a:cs typeface="DecoType Naskh Variants" pitchFamily="2" charset="-78"/>
              </a:rPr>
              <a:t>تحديد الشرائح المستفيدة </a:t>
            </a:r>
          </a:p>
          <a:p>
            <a:pPr marL="571500" indent="-571500">
              <a:buFont typeface="Arial" panose="020B0604020202020204" pitchFamily="34" charset="0"/>
              <a:buChar char="•"/>
            </a:pPr>
            <a:r>
              <a:rPr lang="ar-SA" sz="3600" dirty="0" smtClean="0">
                <a:solidFill>
                  <a:srgbClr val="17375E"/>
                </a:solidFill>
                <a:cs typeface="DecoType Naskh Variants" pitchFamily="2" charset="-78"/>
              </a:rPr>
              <a:t>تحديد احتياجات الشرائح المستفيدة</a:t>
            </a:r>
          </a:p>
          <a:p>
            <a:pPr marL="571500" indent="-571500">
              <a:buFont typeface="Arial" panose="020B0604020202020204" pitchFamily="34" charset="0"/>
              <a:buChar char="•"/>
            </a:pPr>
            <a:r>
              <a:rPr lang="ar-SA" sz="3400" dirty="0" smtClean="0">
                <a:solidFill>
                  <a:srgbClr val="17375E"/>
                </a:solidFill>
                <a:cs typeface="DecoType Naskh Variants" pitchFamily="2" charset="-78"/>
              </a:rPr>
              <a:t>تحديد المخرجات النهائية للمنتجات او الخدمات بما يحقق احتياجات المستفيدين</a:t>
            </a:r>
          </a:p>
          <a:p>
            <a:pPr marL="571500" indent="-571500">
              <a:buFont typeface="Arial" panose="020B0604020202020204" pitchFamily="34" charset="0"/>
              <a:buChar char="•"/>
            </a:pPr>
            <a:r>
              <a:rPr lang="ar-SA" sz="3600" dirty="0" smtClean="0">
                <a:solidFill>
                  <a:srgbClr val="17375E"/>
                </a:solidFill>
                <a:cs typeface="DecoType Naskh Variants" pitchFamily="2" charset="-78"/>
              </a:rPr>
              <a:t>تطوير العمليات التي تحقق المنتجات أو الخدمات بالصورة المطلوبة</a:t>
            </a:r>
          </a:p>
        </p:txBody>
      </p:sp>
      <p:sp>
        <p:nvSpPr>
          <p:cNvPr id="5" name="مربع نص 4"/>
          <p:cNvSpPr txBox="1"/>
          <p:nvPr/>
        </p:nvSpPr>
        <p:spPr>
          <a:xfrm>
            <a:off x="0" y="152400"/>
            <a:ext cx="9144000" cy="1323439"/>
          </a:xfrm>
          <a:prstGeom prst="rect">
            <a:avLst/>
          </a:prstGeom>
          <a:noFill/>
        </p:spPr>
        <p:txBody>
          <a:bodyPr wrap="square" rtlCol="1">
            <a:spAutoFit/>
          </a:bodyPr>
          <a:lstStyle/>
          <a:p>
            <a:pPr algn="r" rtl="1"/>
            <a:r>
              <a:rPr lang="ar-SA" sz="8000" dirty="0" smtClean="0">
                <a:solidFill>
                  <a:srgbClr val="90B6E4"/>
                </a:solidFill>
                <a:cs typeface="DecoType Naskh Variants" pitchFamily="2" charset="-78"/>
              </a:rPr>
              <a:t>تخطيط الجودة </a:t>
            </a:r>
            <a:r>
              <a:rPr lang="ar-SA" sz="6000" i="1" dirty="0" smtClean="0">
                <a:solidFill>
                  <a:srgbClr val="90B6E4"/>
                </a:solidFill>
                <a:latin typeface="Gabriola" pitchFamily="82" charset="0"/>
              </a:rPr>
              <a:t>(Quality Planning) </a:t>
            </a:r>
            <a:endParaRPr lang="en-US" sz="6000" i="1" dirty="0" smtClean="0">
              <a:solidFill>
                <a:srgbClr val="90B6E4"/>
              </a:solidFill>
              <a:latin typeface="Gabriola" pitchFamily="82" charset="0"/>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304800" y="5176017"/>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288009" y="152400"/>
            <a:ext cx="8722260" cy="1323439"/>
          </a:xfrm>
          <a:prstGeom prst="rect">
            <a:avLst/>
          </a:prstGeom>
          <a:noFill/>
        </p:spPr>
        <p:txBody>
          <a:bodyPr wrap="none" rtlCol="1">
            <a:spAutoFit/>
          </a:bodyPr>
          <a:lstStyle/>
          <a:p>
            <a:pPr algn="r" rtl="1"/>
            <a:r>
              <a:rPr lang="ar-SA" sz="8000" dirty="0" smtClean="0">
                <a:solidFill>
                  <a:srgbClr val="17375E"/>
                </a:solidFill>
                <a:cs typeface="DecoType Naskh Variants" pitchFamily="2" charset="-78"/>
              </a:rPr>
              <a:t>ضمان الجودة </a:t>
            </a:r>
            <a:r>
              <a:rPr lang="en-US" sz="5000" dirty="0" smtClean="0">
                <a:solidFill>
                  <a:srgbClr val="17375E"/>
                </a:solidFill>
                <a:latin typeface="Gabriola" pitchFamily="82" charset="0"/>
                <a:cs typeface="DecoType Naskh Variants" pitchFamily="2" charset="-78"/>
              </a:rPr>
              <a:t>(Quality Assurance = QA) </a:t>
            </a:r>
          </a:p>
        </p:txBody>
      </p:sp>
      <p:sp>
        <p:nvSpPr>
          <p:cNvPr id="5" name="مربع نص 4"/>
          <p:cNvSpPr txBox="1"/>
          <p:nvPr/>
        </p:nvSpPr>
        <p:spPr>
          <a:xfrm>
            <a:off x="0" y="2590800"/>
            <a:ext cx="9144000" cy="2123658"/>
          </a:xfrm>
          <a:prstGeom prst="rect">
            <a:avLst/>
          </a:prstGeom>
          <a:noFill/>
        </p:spPr>
        <p:txBody>
          <a:bodyPr wrap="square" rtlCol="1">
            <a:spAutoFit/>
          </a:bodyPr>
          <a:lstStyle/>
          <a:p>
            <a:pPr algn="just" rtl="1"/>
            <a:r>
              <a:rPr lang="ar-SA" sz="4400" dirty="0" smtClean="0">
                <a:solidFill>
                  <a:srgbClr val="17375E"/>
                </a:solidFill>
                <a:cs typeface="DecoType Naskh Variants" pitchFamily="2" charset="-78"/>
              </a:rPr>
              <a:t>هي جميع الأنشطة المخطط لها ومنهجية تنفيذها في إطار منظومة الجودة التي يمكن البرهنة على أنها توفر الثقة بأن المنتج  أو الخدمة ستفي بمتطلبات الجودة</a:t>
            </a:r>
            <a:r>
              <a:rPr lang="en-US" sz="4400" dirty="0" smtClean="0">
                <a:solidFill>
                  <a:srgbClr val="17375E"/>
                </a:solidFill>
                <a:cs typeface="DecoType Naskh Variants" pitchFamily="2" charset="-78"/>
              </a:rPr>
              <a:t>. </a:t>
            </a:r>
            <a:endParaRPr lang="ar-SA" sz="4400" dirty="0">
              <a:solidFill>
                <a:srgbClr val="17375E"/>
              </a:solidFill>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288009" y="152400"/>
            <a:ext cx="8722260" cy="1323439"/>
          </a:xfrm>
          <a:prstGeom prst="rect">
            <a:avLst/>
          </a:prstGeom>
          <a:noFill/>
        </p:spPr>
        <p:txBody>
          <a:bodyPr wrap="none" rtlCol="1">
            <a:spAutoFit/>
          </a:bodyPr>
          <a:lstStyle/>
          <a:p>
            <a:pPr algn="r" rtl="1"/>
            <a:r>
              <a:rPr lang="ar-SA" sz="8000" dirty="0" smtClean="0">
                <a:solidFill>
                  <a:srgbClr val="90B6E4"/>
                </a:solidFill>
                <a:cs typeface="DecoType Naskh Variants" pitchFamily="2" charset="-78"/>
              </a:rPr>
              <a:t>ضمان الجودة </a:t>
            </a:r>
            <a:r>
              <a:rPr lang="en-US" sz="5000" dirty="0" smtClean="0">
                <a:solidFill>
                  <a:srgbClr val="90B6E4"/>
                </a:solidFill>
                <a:latin typeface="Gabriola" pitchFamily="82" charset="0"/>
                <a:cs typeface="DecoType Naskh Variants" pitchFamily="2" charset="-78"/>
              </a:rPr>
              <a:t>(Quality Assurance = QA) </a:t>
            </a:r>
          </a:p>
        </p:txBody>
      </p:sp>
      <p:sp>
        <p:nvSpPr>
          <p:cNvPr id="5" name="مربع نص 4"/>
          <p:cNvSpPr txBox="1"/>
          <p:nvPr/>
        </p:nvSpPr>
        <p:spPr>
          <a:xfrm>
            <a:off x="0" y="2209800"/>
            <a:ext cx="9094223" cy="3570208"/>
          </a:xfrm>
          <a:prstGeom prst="rect">
            <a:avLst/>
          </a:prstGeom>
          <a:noFill/>
        </p:spPr>
        <p:txBody>
          <a:bodyPr wrap="square" rtlCol="1">
            <a:spAutoFit/>
          </a:bodyPr>
          <a:lstStyle/>
          <a:p>
            <a:pPr algn="just" rtl="1"/>
            <a:r>
              <a:rPr lang="ar-SA" sz="4400" dirty="0" smtClean="0">
                <a:solidFill>
                  <a:srgbClr val="17375E"/>
                </a:solidFill>
                <a:cs typeface="DecoType Naskh Variants" pitchFamily="2" charset="-78"/>
              </a:rPr>
              <a:t>ضمان الجودة يشير إلى  العمليات والإجراءات التي ترصد بشكل منهجي مختلف  جوانب عملية أو خدمة أو مرفق لكشف وتصحيح والتأكد  من أنه يتم الوفاء بمعايير الجودة. </a:t>
            </a:r>
          </a:p>
          <a:p>
            <a:pPr algn="just" rtl="1"/>
            <a:r>
              <a:rPr lang="ar-SA" sz="4400" dirty="0" smtClean="0">
                <a:solidFill>
                  <a:srgbClr val="17375E"/>
                </a:solidFill>
                <a:cs typeface="DecoType Naskh Variants" pitchFamily="2" charset="-78"/>
              </a:rPr>
              <a:t>غالبا ما تستخدم بالتبادل مع مراقبة الجود</a:t>
            </a:r>
            <a:r>
              <a:rPr lang="en-US" sz="4400" dirty="0" smtClean="0">
                <a:solidFill>
                  <a:srgbClr val="17375E"/>
                </a:solidFill>
                <a:cs typeface="DecoType Naskh Variants" pitchFamily="2" charset="-78"/>
              </a:rPr>
              <a:t> </a:t>
            </a:r>
            <a:r>
              <a:rPr lang="en-US" sz="5000" dirty="0" smtClean="0">
                <a:solidFill>
                  <a:srgbClr val="17375E"/>
                </a:solidFill>
                <a:latin typeface="Gabriola" pitchFamily="82" charset="0"/>
                <a:cs typeface="DecoType Naskh Variants" pitchFamily="2" charset="-78"/>
              </a:rPr>
              <a:t>(QC)</a:t>
            </a:r>
            <a:r>
              <a:rPr lang="ar-SA" sz="4400" dirty="0" smtClean="0">
                <a:solidFill>
                  <a:srgbClr val="17375E"/>
                </a:solidFill>
                <a:cs typeface="DecoType Naskh Variants" pitchFamily="2" charset="-78"/>
              </a:rPr>
              <a:t>.</a:t>
            </a:r>
            <a:endParaRPr lang="en-US" sz="4400" dirty="0" smtClean="0">
              <a:solidFill>
                <a:srgbClr val="17375E"/>
              </a:solidFill>
              <a:cs typeface="DecoType Naskh Variants" pitchFamily="2" charset="-78"/>
            </a:endParaRPr>
          </a:p>
          <a:p>
            <a:pPr algn="just" rtl="1"/>
            <a:r>
              <a:rPr lang="ar-SA" sz="4400" dirty="0" smtClean="0">
                <a:solidFill>
                  <a:srgbClr val="17375E"/>
                </a:solidFill>
              </a:rPr>
              <a:t>     </a:t>
            </a:r>
            <a:endParaRPr lang="ar-SA" sz="4400" dirty="0">
              <a:solidFill>
                <a:srgbClr val="17375E"/>
              </a:solidFill>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010269" cy="923330"/>
          </a:xfrm>
          <a:prstGeom prst="rect">
            <a:avLst/>
          </a:prstGeom>
          <a:noFill/>
        </p:spPr>
        <p:txBody>
          <a:bodyPr wrap="square" rtlCol="1">
            <a:spAutoFit/>
          </a:bodyPr>
          <a:lstStyle/>
          <a:p>
            <a:pPr algn="r" rtl="1"/>
            <a:r>
              <a:rPr lang="ar-SA" sz="4200" dirty="0">
                <a:solidFill>
                  <a:srgbClr val="17375E"/>
                </a:solidFill>
                <a:cs typeface="DecoType Naskh Variants" pitchFamily="2" charset="-78"/>
              </a:rPr>
              <a:t>ضمان الجودة </a:t>
            </a:r>
            <a:r>
              <a:rPr lang="en-US" sz="2400" dirty="0">
                <a:solidFill>
                  <a:srgbClr val="17375E"/>
                </a:solidFill>
                <a:latin typeface="Gabriola" pitchFamily="82" charset="0"/>
                <a:cs typeface="DecoType Naskh Variants" pitchFamily="2" charset="-78"/>
              </a:rPr>
              <a:t>(Quality Assurance = QA) </a:t>
            </a:r>
            <a:r>
              <a:rPr lang="ar-SA" sz="3200" dirty="0" smtClean="0">
                <a:solidFill>
                  <a:srgbClr val="17375E"/>
                </a:solidFill>
                <a:latin typeface="Gabriola" pitchFamily="82" charset="0"/>
                <a:cs typeface="DecoType Naskh Variants" pitchFamily="2" charset="-78"/>
              </a:rPr>
              <a:t> </a:t>
            </a:r>
            <a:r>
              <a:rPr lang="ar-SA" sz="5400" dirty="0" smtClean="0">
                <a:solidFill>
                  <a:srgbClr val="17375E"/>
                </a:solidFill>
                <a:latin typeface="Gabriola" pitchFamily="82" charset="0"/>
                <a:cs typeface="DecoType Naskh Variants" pitchFamily="2" charset="-78"/>
              </a:rPr>
              <a:t>و</a:t>
            </a:r>
            <a:r>
              <a:rPr lang="ar-SA" sz="4200" dirty="0" smtClean="0">
                <a:solidFill>
                  <a:srgbClr val="17375E"/>
                </a:solidFill>
                <a:cs typeface="DecoType Naskh Variants" pitchFamily="2" charset="-78"/>
              </a:rPr>
              <a:t> </a:t>
            </a:r>
            <a:r>
              <a:rPr lang="ar-SA" sz="4200" dirty="0">
                <a:solidFill>
                  <a:srgbClr val="17375E"/>
                </a:solidFill>
                <a:cs typeface="DecoType Naskh Variants" pitchFamily="2" charset="-78"/>
              </a:rPr>
              <a:t>مراقبة الجود</a:t>
            </a:r>
            <a:r>
              <a:rPr lang="en-US" sz="4200" dirty="0">
                <a:solidFill>
                  <a:srgbClr val="17375E"/>
                </a:solidFill>
                <a:cs typeface="DecoType Naskh Variants" pitchFamily="2" charset="-78"/>
              </a:rPr>
              <a:t> </a:t>
            </a:r>
            <a:r>
              <a:rPr lang="en-US" sz="3200" dirty="0" smtClean="0">
                <a:solidFill>
                  <a:srgbClr val="17375E"/>
                </a:solidFill>
                <a:latin typeface="Gabriola" pitchFamily="82" charset="0"/>
                <a:cs typeface="DecoType Naskh Variants" pitchFamily="2" charset="-78"/>
              </a:rPr>
              <a:t>(</a:t>
            </a:r>
            <a:r>
              <a:rPr lang="en-US" sz="2400" dirty="0">
                <a:solidFill>
                  <a:srgbClr val="17375E"/>
                </a:solidFill>
                <a:latin typeface="Gabriola" pitchFamily="82" charset="0"/>
                <a:cs typeface="DecoType Naskh Variants" pitchFamily="2" charset="-78"/>
              </a:rPr>
              <a:t>Quality Controlling =QC</a:t>
            </a:r>
            <a:r>
              <a:rPr lang="en-US" sz="3200" dirty="0">
                <a:solidFill>
                  <a:srgbClr val="17375E"/>
                </a:solidFill>
                <a:latin typeface="Gabriola" pitchFamily="82" charset="0"/>
                <a:cs typeface="DecoType Naskh Variants" pitchFamily="2" charset="-78"/>
              </a:rPr>
              <a:t>)</a:t>
            </a:r>
          </a:p>
        </p:txBody>
      </p:sp>
      <p:sp>
        <p:nvSpPr>
          <p:cNvPr id="5" name="مربع نص 4"/>
          <p:cNvSpPr txBox="1"/>
          <p:nvPr/>
        </p:nvSpPr>
        <p:spPr>
          <a:xfrm>
            <a:off x="0" y="1228130"/>
            <a:ext cx="8866837" cy="4832092"/>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مثال </a:t>
            </a:r>
            <a:r>
              <a:rPr lang="ar-SA" sz="2800" dirty="0">
                <a:solidFill>
                  <a:srgbClr val="17375E"/>
                </a:solidFill>
                <a:cs typeface="DecoType Naskh Variants" pitchFamily="2" charset="-78"/>
              </a:rPr>
              <a:t>في عملية إنتاج (الزبادي) بداية من المزرعة حتى مائدة </a:t>
            </a:r>
            <a:r>
              <a:rPr lang="ar-SA" sz="2800" dirty="0" smtClean="0">
                <a:solidFill>
                  <a:srgbClr val="17375E"/>
                </a:solidFill>
                <a:cs typeface="DecoType Naskh Variants" pitchFamily="2" charset="-78"/>
              </a:rPr>
              <a:t>المستفيد</a:t>
            </a:r>
          </a:p>
          <a:p>
            <a:pPr algn="just"/>
            <a:endParaRPr lang="ar-SA" sz="2400" dirty="0">
              <a:solidFill>
                <a:srgbClr val="17375E"/>
              </a:solidFill>
              <a:cs typeface="DecoType Naskh Variants" pitchFamily="2" charset="-78"/>
            </a:endParaRPr>
          </a:p>
          <a:p>
            <a:pPr algn="just"/>
            <a:r>
              <a:rPr lang="ar-SA" sz="3200" dirty="0" smtClean="0">
                <a:solidFill>
                  <a:srgbClr val="17375E"/>
                </a:solidFill>
                <a:cs typeface="DecoType Naskh Variants" pitchFamily="2" charset="-78"/>
              </a:rPr>
              <a:t>فإنه </a:t>
            </a:r>
            <a:r>
              <a:rPr lang="ar-SA" sz="3200" dirty="0">
                <a:solidFill>
                  <a:srgbClr val="17375E"/>
                </a:solidFill>
                <a:cs typeface="DecoType Naskh Variants" pitchFamily="2" charset="-78"/>
              </a:rPr>
              <a:t>يتم </a:t>
            </a:r>
            <a:r>
              <a:rPr lang="ar-SA" sz="3600" b="1" u="sng" dirty="0" smtClean="0">
                <a:solidFill>
                  <a:srgbClr val="17375E"/>
                </a:solidFill>
                <a:cs typeface="DecoType Naskh Variants" pitchFamily="2" charset="-78"/>
              </a:rPr>
              <a:t>ضمان الجودة </a:t>
            </a:r>
            <a:r>
              <a:rPr lang="ar-SA" sz="3200" dirty="0" smtClean="0">
                <a:solidFill>
                  <a:srgbClr val="17375E"/>
                </a:solidFill>
                <a:cs typeface="DecoType Naskh Variants" pitchFamily="2" charset="-78"/>
              </a:rPr>
              <a:t>في انتاج وسلامة المنتج النهائي يتم </a:t>
            </a:r>
            <a:r>
              <a:rPr lang="ar-SA" sz="3200" dirty="0">
                <a:solidFill>
                  <a:srgbClr val="17375E"/>
                </a:solidFill>
                <a:cs typeface="DecoType Naskh Variants" pitchFamily="2" charset="-78"/>
              </a:rPr>
              <a:t>من خلال </a:t>
            </a:r>
            <a:r>
              <a:rPr lang="ar-SA" sz="3200" dirty="0" smtClean="0">
                <a:solidFill>
                  <a:srgbClr val="17375E"/>
                </a:solidFill>
                <a:cs typeface="DecoType Naskh Variants" pitchFamily="2" charset="-78"/>
              </a:rPr>
              <a:t>سلسلة من الأنشطة والإجراءات التي تشكل نظام </a:t>
            </a:r>
            <a:r>
              <a:rPr lang="ar-SA" sz="3200" dirty="0">
                <a:solidFill>
                  <a:srgbClr val="17375E"/>
                </a:solidFill>
                <a:cs typeface="DecoType Naskh Variants" pitchFamily="2" charset="-78"/>
              </a:rPr>
              <a:t>شامل متكامل من إجراءات الجودة </a:t>
            </a:r>
            <a:r>
              <a:rPr lang="ar-SA" sz="3200" dirty="0" err="1">
                <a:solidFill>
                  <a:srgbClr val="17375E"/>
                </a:solidFill>
                <a:cs typeface="DecoType Naskh Variants" pitchFamily="2" charset="-78"/>
              </a:rPr>
              <a:t>المستندية</a:t>
            </a:r>
            <a:r>
              <a:rPr lang="ar-SA" sz="3200" dirty="0">
                <a:solidFill>
                  <a:srgbClr val="17375E"/>
                </a:solidFill>
                <a:cs typeface="DecoType Naskh Variants" pitchFamily="2" charset="-78"/>
              </a:rPr>
              <a:t> والسجلات</a:t>
            </a:r>
            <a:r>
              <a:rPr lang="ar-SA" sz="3200" dirty="0" smtClean="0">
                <a:solidFill>
                  <a:srgbClr val="17375E"/>
                </a:solidFill>
                <a:cs typeface="DecoType Naskh Variants" pitchFamily="2" charset="-78"/>
              </a:rPr>
              <a:t> بدءاً من  </a:t>
            </a:r>
            <a:r>
              <a:rPr lang="ar-SA" sz="3200" dirty="0">
                <a:solidFill>
                  <a:srgbClr val="17375E"/>
                </a:solidFill>
                <a:cs typeface="DecoType Naskh Variants" pitchFamily="2" charset="-78"/>
              </a:rPr>
              <a:t>انتقال </a:t>
            </a:r>
            <a:r>
              <a:rPr lang="ar-SA" sz="3200" dirty="0" smtClean="0">
                <a:solidFill>
                  <a:srgbClr val="17375E"/>
                </a:solidFill>
                <a:cs typeface="DecoType Naskh Variants" pitchFamily="2" charset="-78"/>
              </a:rPr>
              <a:t>الحليب </a:t>
            </a:r>
            <a:r>
              <a:rPr lang="ar-SA" sz="3200" dirty="0">
                <a:solidFill>
                  <a:srgbClr val="17375E"/>
                </a:solidFill>
                <a:cs typeface="DecoType Naskh Variants" pitchFamily="2" charset="-78"/>
              </a:rPr>
              <a:t>من </a:t>
            </a:r>
            <a:r>
              <a:rPr lang="ar-SA" sz="3200" dirty="0" smtClean="0">
                <a:solidFill>
                  <a:srgbClr val="17375E"/>
                </a:solidFill>
                <a:cs typeface="DecoType Naskh Variants" pitchFamily="2" charset="-78"/>
              </a:rPr>
              <a:t>المزرعة حتى وصول الزبادي المنتج النهائي  </a:t>
            </a:r>
            <a:r>
              <a:rPr lang="ar-SA" sz="3200" dirty="0">
                <a:solidFill>
                  <a:srgbClr val="17375E"/>
                </a:solidFill>
                <a:cs typeface="DecoType Naskh Variants" pitchFamily="2" charset="-78"/>
              </a:rPr>
              <a:t>إلى </a:t>
            </a:r>
            <a:r>
              <a:rPr lang="ar-SA" sz="3200" dirty="0" smtClean="0">
                <a:solidFill>
                  <a:srgbClr val="17375E"/>
                </a:solidFill>
                <a:cs typeface="DecoType Naskh Variants" pitchFamily="2" charset="-78"/>
              </a:rPr>
              <a:t>مائدة المستفيد.</a:t>
            </a:r>
            <a:endParaRPr lang="ar-SA" sz="4400" dirty="0" smtClean="0">
              <a:solidFill>
                <a:srgbClr val="17375E"/>
              </a:solidFill>
              <a:cs typeface="DecoType Naskh Variants" pitchFamily="2" charset="-78"/>
            </a:endParaRPr>
          </a:p>
          <a:p>
            <a:pPr algn="just"/>
            <a:r>
              <a:rPr lang="ar-SA" sz="3200" dirty="0">
                <a:solidFill>
                  <a:srgbClr val="17375E"/>
                </a:solidFill>
                <a:cs typeface="DecoType Naskh Variants" pitchFamily="2" charset="-78"/>
              </a:rPr>
              <a:t>أما</a:t>
            </a:r>
            <a:r>
              <a:rPr lang="ar-SA" sz="4400" dirty="0" smtClean="0">
                <a:solidFill>
                  <a:srgbClr val="17375E"/>
                </a:solidFill>
                <a:cs typeface="DecoType Naskh Variants" pitchFamily="2" charset="-78"/>
              </a:rPr>
              <a:t> </a:t>
            </a:r>
            <a:r>
              <a:rPr lang="ar-SA" sz="3600" b="1" u="sng" dirty="0">
                <a:solidFill>
                  <a:srgbClr val="17375E"/>
                </a:solidFill>
                <a:cs typeface="DecoType Naskh Variants" pitchFamily="2" charset="-78"/>
              </a:rPr>
              <a:t>مراقبة الجودة </a:t>
            </a:r>
            <a:r>
              <a:rPr lang="ar-SA" sz="3200" dirty="0" smtClean="0">
                <a:solidFill>
                  <a:srgbClr val="17375E"/>
                </a:solidFill>
                <a:cs typeface="DecoType Naskh Variants" pitchFamily="2" charset="-78"/>
              </a:rPr>
              <a:t>فتعني الأنشطة و </a:t>
            </a:r>
            <a:r>
              <a:rPr lang="ar-SA" sz="3200" dirty="0">
                <a:solidFill>
                  <a:srgbClr val="17375E"/>
                </a:solidFill>
                <a:cs typeface="DecoType Naskh Variants" pitchFamily="2" charset="-78"/>
              </a:rPr>
              <a:t>الإجراءات الداخلية في منطقة التصنيع أو الإنتاج وتشمل </a:t>
            </a:r>
            <a:r>
              <a:rPr lang="ar-SA" sz="3200" dirty="0" smtClean="0">
                <a:solidFill>
                  <a:srgbClr val="17375E"/>
                </a:solidFill>
                <a:cs typeface="DecoType Naskh Variants" pitchFamily="2" charset="-78"/>
              </a:rPr>
              <a:t>مثلاً إجراءات </a:t>
            </a:r>
            <a:r>
              <a:rPr lang="ar-SA" sz="3200" dirty="0">
                <a:solidFill>
                  <a:srgbClr val="17375E"/>
                </a:solidFill>
                <a:cs typeface="DecoType Naskh Variants" pitchFamily="2" charset="-78"/>
              </a:rPr>
              <a:t>التحليل والمعاينة والفحص وتقارير السلامة حتى تسليم المنتج إلى قنوات التوزيع والبيع</a:t>
            </a:r>
            <a:r>
              <a:rPr lang="ar-SA" sz="3200" dirty="0" smtClean="0">
                <a:solidFill>
                  <a:srgbClr val="17375E"/>
                </a:solidFill>
                <a:cs typeface="DecoType Naskh Variants" pitchFamily="2" charset="-78"/>
              </a:rPr>
              <a:t>..</a:t>
            </a:r>
            <a:endParaRPr lang="en-US" sz="3200" dirty="0">
              <a:solidFill>
                <a:srgbClr val="17375E"/>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764276090"/>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910252" y="152400"/>
            <a:ext cx="7100021" cy="1323439"/>
          </a:xfrm>
          <a:prstGeom prst="rect">
            <a:avLst/>
          </a:prstGeom>
          <a:noFill/>
        </p:spPr>
        <p:txBody>
          <a:bodyPr wrap="none" rtlCol="1">
            <a:spAutoFit/>
          </a:bodyPr>
          <a:lstStyle/>
          <a:p>
            <a:r>
              <a:rPr lang="ar-SA" sz="8000" dirty="0" smtClean="0">
                <a:solidFill>
                  <a:srgbClr val="17375E"/>
                </a:solidFill>
                <a:cs typeface="DecoType Naskh Variants" pitchFamily="2" charset="-78"/>
              </a:rPr>
              <a:t>منهج العملية </a:t>
            </a:r>
            <a:r>
              <a:rPr lang="en-US" sz="5000" dirty="0" smtClean="0">
                <a:solidFill>
                  <a:srgbClr val="17375E"/>
                </a:solidFill>
                <a:latin typeface="Gabriola" pitchFamily="82" charset="0"/>
                <a:cs typeface="DecoType Naskh Variants" pitchFamily="2" charset="-78"/>
              </a:rPr>
              <a:t>(process approach) </a:t>
            </a:r>
          </a:p>
        </p:txBody>
      </p:sp>
      <p:sp>
        <p:nvSpPr>
          <p:cNvPr id="6" name="مربع نص 5"/>
          <p:cNvSpPr txBox="1"/>
          <p:nvPr/>
        </p:nvSpPr>
        <p:spPr>
          <a:xfrm>
            <a:off x="838200" y="1905000"/>
            <a:ext cx="7601135" cy="2123658"/>
          </a:xfrm>
          <a:prstGeom prst="rect">
            <a:avLst/>
          </a:prstGeom>
          <a:noFill/>
        </p:spPr>
        <p:txBody>
          <a:bodyPr wrap="square" rtlCol="1">
            <a:spAutoFit/>
          </a:bodyPr>
          <a:lstStyle/>
          <a:p>
            <a:pPr>
              <a:buFont typeface="Arial" pitchFamily="34" charset="0"/>
              <a:buChar char="•"/>
            </a:pPr>
            <a:r>
              <a:rPr lang="ar-SA" sz="4400" dirty="0" smtClean="0">
                <a:solidFill>
                  <a:srgbClr val="17375E"/>
                </a:solidFill>
                <a:cs typeface="DecoType Naskh Variants" pitchFamily="2" charset="-78"/>
              </a:rPr>
              <a:t>تطبيق نظام من العمليات داخل المؤسسة</a:t>
            </a:r>
          </a:p>
          <a:p>
            <a:pPr>
              <a:buFont typeface="Arial" pitchFamily="34" charset="0"/>
              <a:buChar char="•"/>
            </a:pPr>
            <a:r>
              <a:rPr lang="ar-SA" sz="4400" dirty="0" smtClean="0">
                <a:solidFill>
                  <a:srgbClr val="17375E"/>
                </a:solidFill>
                <a:cs typeface="DecoType Naskh Variants" pitchFamily="2" charset="-78"/>
              </a:rPr>
              <a:t>تحديد العمليات والتداخلات بينها</a:t>
            </a:r>
          </a:p>
          <a:p>
            <a:pPr>
              <a:buFont typeface="Arial" pitchFamily="34" charset="0"/>
              <a:buChar char="•"/>
            </a:pPr>
            <a:r>
              <a:rPr lang="ar-SA" sz="4400" dirty="0" smtClean="0">
                <a:solidFill>
                  <a:srgbClr val="17375E"/>
                </a:solidFill>
                <a:cs typeface="DecoType Naskh Variants" pitchFamily="2" charset="-78"/>
              </a:rPr>
              <a:t>إدارة العمليات لتحقيق المنتج النهائي</a:t>
            </a:r>
          </a:p>
        </p:txBody>
      </p:sp>
      <p:sp>
        <p:nvSpPr>
          <p:cNvPr id="7" name="Text Box 11"/>
          <p:cNvSpPr txBox="1">
            <a:spLocks noChangeArrowheads="1"/>
          </p:cNvSpPr>
          <p:nvPr/>
        </p:nvSpPr>
        <p:spPr bwMode="auto">
          <a:xfrm>
            <a:off x="0" y="4343400"/>
            <a:ext cx="9144000" cy="1107996"/>
          </a:xfrm>
          <a:prstGeom prst="rect">
            <a:avLst/>
          </a:prstGeom>
          <a:noFill/>
          <a:ln w="9525">
            <a:noFill/>
            <a:miter lim="800000"/>
            <a:headEnd/>
            <a:tailEnd/>
          </a:ln>
          <a:effectLst/>
        </p:spPr>
        <p:txBody>
          <a:bodyPr wrap="square">
            <a:spAutoFit/>
          </a:bodyPr>
          <a:lstStyle/>
          <a:p>
            <a:pPr algn="ctr">
              <a:defRPr/>
            </a:pPr>
            <a:r>
              <a:rPr lang="ar-SA" sz="6600" dirty="0">
                <a:solidFill>
                  <a:srgbClr val="17375E"/>
                </a:solidFill>
                <a:cs typeface="DecoType Naskh Variants" pitchFamily="2" charset="-78"/>
              </a:rPr>
              <a:t>تحسين </a:t>
            </a:r>
            <a:r>
              <a:rPr lang="ar-SA" sz="6600" dirty="0" smtClean="0">
                <a:solidFill>
                  <a:srgbClr val="17375E"/>
                </a:solidFill>
                <a:cs typeface="DecoType Naskh Variants" pitchFamily="2" charset="-78"/>
              </a:rPr>
              <a:t>فاعلية </a:t>
            </a:r>
            <a:r>
              <a:rPr lang="ar-SA" sz="6600" dirty="0">
                <a:solidFill>
                  <a:srgbClr val="17375E"/>
                </a:solidFill>
                <a:cs typeface="DecoType Naskh Variants" pitchFamily="2" charset="-78"/>
              </a:rPr>
              <a:t>ا</a:t>
            </a:r>
            <a:r>
              <a:rPr lang="ar-SA" sz="6600" dirty="0" smtClean="0">
                <a:solidFill>
                  <a:srgbClr val="17375E"/>
                </a:solidFill>
                <a:cs typeface="DecoType Naskh Variants" pitchFamily="2" charset="-78"/>
              </a:rPr>
              <a:t>لعملية </a:t>
            </a:r>
            <a:r>
              <a:rPr lang="ar-SA" sz="6600" dirty="0">
                <a:solidFill>
                  <a:srgbClr val="17375E"/>
                </a:solidFill>
                <a:cs typeface="DecoType Naskh Variants" pitchFamily="2" charset="-78"/>
              </a:rPr>
              <a:t>عبر </a:t>
            </a:r>
            <a:r>
              <a:rPr lang="ar-SA" sz="6600" dirty="0" smtClean="0">
                <a:solidFill>
                  <a:srgbClr val="17375E"/>
                </a:solidFill>
                <a:cs typeface="DecoType Naskh Variants" pitchFamily="2" charset="-78"/>
              </a:rPr>
              <a:t>قياس الأداء</a:t>
            </a:r>
            <a:endParaRPr lang="en-US" sz="6600" dirty="0">
              <a:solidFill>
                <a:srgbClr val="17375E"/>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143000"/>
            <a:ext cx="8458199" cy="4708981"/>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endParaRPr lang="ar-SA" sz="4000" dirty="0" smtClean="0">
              <a:solidFill>
                <a:srgbClr val="17375E"/>
              </a:solidFill>
              <a:cs typeface="DecoType Naskh Variants" pitchFamily="2" charset="-78"/>
            </a:endParaRPr>
          </a:p>
          <a:p>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hlinkClick r:id="rId2" action="ppaction://hlinksldjump"/>
              </a:rPr>
              <a:t>مفاهيم أساسية في إدارة الجودة الشاملة</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hlinkClick r:id="rId3" action="ppaction://hlinksldjump"/>
              </a:rPr>
              <a:t>توقعات المستفيدين من المنتجات من الخدمات</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hlinkClick r:id="rId4" action="ppaction://hlinksldjump"/>
              </a:rPr>
              <a:t>مفاهيم أساسية في الجودة</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hlinkClick r:id="rId5" action="ppaction://hlinksldjump"/>
              </a:rPr>
              <a:t>إدارة الجودة الشاملة</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3600" dirty="0" smtClean="0">
                <a:solidFill>
                  <a:srgbClr val="17375E"/>
                </a:solidFill>
                <a:cs typeface="DecoType Naskh Variants" pitchFamily="2" charset="-78"/>
                <a:hlinkClick r:id="rId6" action="ppaction://hlinksldjump"/>
              </a:rPr>
              <a:t>ملامح إدارة الجودة الشاملة</a:t>
            </a:r>
            <a:endParaRPr lang="ar-SA" sz="3600" dirty="0" smtClean="0">
              <a:solidFill>
                <a:srgbClr val="17375E"/>
              </a:solidFill>
              <a:cs typeface="DecoType Naskh Variants" pitchFamily="2" charset="-78"/>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450201" y="152400"/>
            <a:ext cx="7560083" cy="1323439"/>
          </a:xfrm>
          <a:prstGeom prst="rect">
            <a:avLst/>
          </a:prstGeom>
          <a:noFill/>
        </p:spPr>
        <p:txBody>
          <a:bodyPr wrap="none" rtlCol="1">
            <a:spAutoFit/>
          </a:bodyPr>
          <a:lstStyle/>
          <a:p>
            <a:r>
              <a:rPr lang="ar-SA" sz="8000" dirty="0" smtClean="0">
                <a:solidFill>
                  <a:srgbClr val="17375E"/>
                </a:solidFill>
                <a:cs typeface="DecoType Naskh Variants" pitchFamily="2" charset="-78"/>
              </a:rPr>
              <a:t>أهداف الجودة</a:t>
            </a:r>
            <a:r>
              <a:rPr lang="en-US" sz="5000" dirty="0" smtClean="0">
                <a:solidFill>
                  <a:srgbClr val="17375E"/>
                </a:solidFill>
                <a:latin typeface="Gabriola" pitchFamily="82" charset="0"/>
                <a:cs typeface="DecoType Naskh Variants" pitchFamily="2" charset="-78"/>
              </a:rPr>
              <a:t>(Quality objectives) </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6" name="مربع نص 5"/>
          <p:cNvSpPr txBox="1"/>
          <p:nvPr/>
        </p:nvSpPr>
        <p:spPr>
          <a:xfrm>
            <a:off x="0" y="1813185"/>
            <a:ext cx="9144000" cy="3785652"/>
          </a:xfrm>
          <a:prstGeom prst="rect">
            <a:avLst/>
          </a:prstGeom>
          <a:noFill/>
        </p:spPr>
        <p:txBody>
          <a:bodyPr wrap="square" rtlCol="1">
            <a:spAutoFit/>
          </a:bodyPr>
          <a:lstStyle/>
          <a:p>
            <a:pPr algn="just"/>
            <a:r>
              <a:rPr lang="ar-SA" sz="4000" dirty="0">
                <a:solidFill>
                  <a:srgbClr val="17375E"/>
                </a:solidFill>
                <a:cs typeface="DecoType Naskh Variants" pitchFamily="2" charset="-78"/>
              </a:rPr>
              <a:t>بعد قيام المؤسسة بتحديد أهدافها، يتم وضع خطة تنفيذية (تشغيلية) لتحقيق هذه الأهداف بما في ذلك المبادرات والمشاريع، تسقط الخطة التنفيذية (التشغيلية) على الهيكل </a:t>
            </a:r>
            <a:r>
              <a:rPr lang="ar-SA" sz="4000" dirty="0" smtClean="0">
                <a:solidFill>
                  <a:srgbClr val="17375E"/>
                </a:solidFill>
                <a:cs typeface="DecoType Naskh Variants" pitchFamily="2" charset="-78"/>
              </a:rPr>
              <a:t>المؤسسة </a:t>
            </a:r>
            <a:r>
              <a:rPr lang="ar-SA" sz="4000" dirty="0">
                <a:solidFill>
                  <a:srgbClr val="17375E"/>
                </a:solidFill>
                <a:cs typeface="DecoType Naskh Variants" pitchFamily="2" charset="-78"/>
              </a:rPr>
              <a:t>التنظيمي، بحث توزع مهام المبادرات والمشاريع على الكيانات الإدارية، </a:t>
            </a:r>
            <a:r>
              <a:rPr lang="ar-SA" sz="4000" dirty="0" smtClean="0">
                <a:solidFill>
                  <a:srgbClr val="17375E"/>
                </a:solidFill>
                <a:cs typeface="DecoType Naskh Variants" pitchFamily="2" charset="-78"/>
              </a:rPr>
              <a:t>تتضح </a:t>
            </a:r>
            <a:r>
              <a:rPr lang="ar-SA" sz="4000" dirty="0">
                <a:solidFill>
                  <a:srgbClr val="17375E"/>
                </a:solidFill>
                <a:cs typeface="DecoType Naskh Variants" pitchFamily="2" charset="-78"/>
              </a:rPr>
              <a:t>عندها </a:t>
            </a:r>
            <a:r>
              <a:rPr lang="ar-SA" sz="4000" dirty="0" smtClean="0">
                <a:solidFill>
                  <a:srgbClr val="17375E"/>
                </a:solidFill>
                <a:cs typeface="DecoType Naskh Variants" pitchFamily="2" charset="-78"/>
              </a:rPr>
              <a:t>الأعمال </a:t>
            </a:r>
            <a:r>
              <a:rPr lang="ar-SA" sz="4000" dirty="0">
                <a:solidFill>
                  <a:srgbClr val="17375E"/>
                </a:solidFill>
                <a:cs typeface="DecoType Naskh Variants" pitchFamily="2" charset="-78"/>
              </a:rPr>
              <a:t>التشغيلية المسقطة على كل كيان إداري، تسمى هذه الأعمال بأهداف الجودة للكيان </a:t>
            </a:r>
            <a:r>
              <a:rPr lang="ar-SA" sz="4000" dirty="0" smtClean="0">
                <a:solidFill>
                  <a:srgbClr val="17375E"/>
                </a:solidFill>
                <a:cs typeface="DecoType Naskh Variants" pitchFamily="2" charset="-78"/>
              </a:rPr>
              <a:t>الإداري.</a:t>
            </a:r>
            <a:endParaRPr lang="en-US" sz="4000" dirty="0">
              <a:solidFill>
                <a:srgbClr val="17375E"/>
              </a:solidFill>
              <a:cs typeface="DecoType Naskh Variants" pitchFamily="2" charset="-78"/>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450201" y="152400"/>
            <a:ext cx="7560083" cy="1323439"/>
          </a:xfrm>
          <a:prstGeom prst="rect">
            <a:avLst/>
          </a:prstGeom>
          <a:noFill/>
        </p:spPr>
        <p:txBody>
          <a:bodyPr wrap="none" rtlCol="1">
            <a:spAutoFit/>
          </a:bodyPr>
          <a:lstStyle/>
          <a:p>
            <a:r>
              <a:rPr lang="ar-SA" sz="8000" dirty="0" smtClean="0">
                <a:solidFill>
                  <a:srgbClr val="17375E"/>
                </a:solidFill>
                <a:cs typeface="DecoType Naskh Variants" pitchFamily="2" charset="-78"/>
              </a:rPr>
              <a:t>أهداف الجودة</a:t>
            </a:r>
            <a:r>
              <a:rPr lang="en-US" sz="5000" dirty="0" smtClean="0">
                <a:solidFill>
                  <a:srgbClr val="17375E"/>
                </a:solidFill>
                <a:latin typeface="Gabriola" pitchFamily="82" charset="0"/>
                <a:cs typeface="DecoType Naskh Variants" pitchFamily="2" charset="-78"/>
              </a:rPr>
              <a:t>(Quality objectives) </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ستطيل 1"/>
          <p:cNvSpPr/>
          <p:nvPr/>
        </p:nvSpPr>
        <p:spPr>
          <a:xfrm>
            <a:off x="0" y="1997839"/>
            <a:ext cx="9144000" cy="3600986"/>
          </a:xfrm>
          <a:prstGeom prst="rect">
            <a:avLst/>
          </a:prstGeom>
        </p:spPr>
        <p:txBody>
          <a:bodyPr wrap="square">
            <a:spAutoFit/>
          </a:bodyPr>
          <a:lstStyle/>
          <a:p>
            <a:r>
              <a:rPr lang="ar-SA" sz="4400" dirty="0" smtClean="0">
                <a:solidFill>
                  <a:srgbClr val="17375E"/>
                </a:solidFill>
                <a:cs typeface="DecoType Naskh Variants" pitchFamily="2" charset="-78"/>
              </a:rPr>
              <a:t>تصاغ </a:t>
            </a:r>
            <a:r>
              <a:rPr lang="ar-SA" sz="4400" dirty="0">
                <a:solidFill>
                  <a:srgbClr val="17375E"/>
                </a:solidFill>
                <a:cs typeface="DecoType Naskh Variants" pitchFamily="2" charset="-78"/>
              </a:rPr>
              <a:t>أهداف الجودة بحيث تحقق الصفات </a:t>
            </a:r>
            <a:r>
              <a:rPr lang="en-US" sz="4400" dirty="0">
                <a:solidFill>
                  <a:srgbClr val="17375E"/>
                </a:solidFill>
                <a:cs typeface="DecoType Naskh Variants" pitchFamily="2" charset="-78"/>
              </a:rPr>
              <a:t>(SMART) </a:t>
            </a:r>
            <a:r>
              <a:rPr lang="ar-SA" sz="4400" dirty="0">
                <a:solidFill>
                  <a:srgbClr val="17375E"/>
                </a:solidFill>
                <a:cs typeface="DecoType Naskh Variants" pitchFamily="2" charset="-78"/>
              </a:rPr>
              <a:t>التالية</a:t>
            </a:r>
            <a:r>
              <a:rPr lang="ar-SA" sz="4400" dirty="0" smtClean="0">
                <a:solidFill>
                  <a:srgbClr val="17375E"/>
                </a:solidFill>
                <a:cs typeface="DecoType Naskh Variants" pitchFamily="2" charset="-78"/>
              </a:rPr>
              <a:t>:</a:t>
            </a:r>
          </a:p>
          <a:p>
            <a:endParaRPr lang="en-US" sz="4400" dirty="0">
              <a:solidFill>
                <a:srgbClr val="17375E"/>
              </a:solidFill>
              <a:cs typeface="DecoType Naskh Variants" pitchFamily="2" charset="-78"/>
            </a:endParaRPr>
          </a:p>
          <a:p>
            <a:pPr lvl="0"/>
            <a:r>
              <a:rPr lang="ar-SA" sz="2800" dirty="0">
                <a:solidFill>
                  <a:srgbClr val="17375E"/>
                </a:solidFill>
                <a:cs typeface="DecoType Naskh Variants" pitchFamily="2" charset="-78"/>
              </a:rPr>
              <a:t>هدف الجودة للكيان الإداري يكون محدداً (</a:t>
            </a:r>
            <a:r>
              <a:rPr lang="de-DE" sz="2800" dirty="0">
                <a:solidFill>
                  <a:srgbClr val="17375E"/>
                </a:solidFill>
                <a:cs typeface="DecoType Naskh Variants" pitchFamily="2" charset="-78"/>
              </a:rPr>
              <a:t>Specific</a:t>
            </a:r>
            <a:r>
              <a:rPr lang="ar-SA" sz="2800" dirty="0">
                <a:solidFill>
                  <a:srgbClr val="17375E"/>
                </a:solidFill>
                <a:cs typeface="DecoType Naskh Variants" pitchFamily="2" charset="-78"/>
              </a:rPr>
              <a:t>).</a:t>
            </a:r>
            <a:endParaRPr lang="en-US" sz="2800" dirty="0">
              <a:solidFill>
                <a:srgbClr val="17375E"/>
              </a:solidFill>
              <a:cs typeface="DecoType Naskh Variants" pitchFamily="2" charset="-78"/>
            </a:endParaRPr>
          </a:p>
          <a:p>
            <a:pPr lvl="0"/>
            <a:r>
              <a:rPr lang="ar-SA" sz="2800" dirty="0">
                <a:solidFill>
                  <a:srgbClr val="17375E"/>
                </a:solidFill>
                <a:cs typeface="DecoType Naskh Variants" pitchFamily="2" charset="-78"/>
              </a:rPr>
              <a:t>هدف الجودة للكيان الإداري يكون قابلاً للقياس (</a:t>
            </a:r>
            <a:r>
              <a:rPr lang="de-DE" sz="2800" dirty="0">
                <a:solidFill>
                  <a:srgbClr val="17375E"/>
                </a:solidFill>
                <a:cs typeface="DecoType Naskh Variants" pitchFamily="2" charset="-78"/>
              </a:rPr>
              <a:t>Measurabel</a:t>
            </a:r>
            <a:r>
              <a:rPr lang="ar-SA" sz="2800" dirty="0">
                <a:solidFill>
                  <a:srgbClr val="17375E"/>
                </a:solidFill>
                <a:cs typeface="DecoType Naskh Variants" pitchFamily="2" charset="-78"/>
              </a:rPr>
              <a:t>).</a:t>
            </a:r>
            <a:endParaRPr lang="en-US" sz="2800" dirty="0">
              <a:solidFill>
                <a:srgbClr val="17375E"/>
              </a:solidFill>
              <a:cs typeface="DecoType Naskh Variants" pitchFamily="2" charset="-78"/>
            </a:endParaRPr>
          </a:p>
          <a:p>
            <a:pPr lvl="0"/>
            <a:r>
              <a:rPr lang="ar-SA" sz="2800" dirty="0">
                <a:solidFill>
                  <a:srgbClr val="17375E"/>
                </a:solidFill>
                <a:cs typeface="DecoType Naskh Variants" pitchFamily="2" charset="-78"/>
              </a:rPr>
              <a:t>هدف الجودة للكيان الإداري يكون قابلاً للتحقيق (</a:t>
            </a:r>
            <a:r>
              <a:rPr lang="de-DE" sz="2800" dirty="0">
                <a:solidFill>
                  <a:srgbClr val="17375E"/>
                </a:solidFill>
                <a:cs typeface="DecoType Naskh Variants" pitchFamily="2" charset="-78"/>
              </a:rPr>
              <a:t>Achievable</a:t>
            </a:r>
            <a:r>
              <a:rPr lang="ar-SA" sz="2800" dirty="0">
                <a:solidFill>
                  <a:srgbClr val="17375E"/>
                </a:solidFill>
                <a:cs typeface="DecoType Naskh Variants" pitchFamily="2" charset="-78"/>
              </a:rPr>
              <a:t>).</a:t>
            </a:r>
            <a:endParaRPr lang="en-US" sz="2800" dirty="0">
              <a:solidFill>
                <a:srgbClr val="17375E"/>
              </a:solidFill>
              <a:cs typeface="DecoType Naskh Variants" pitchFamily="2" charset="-78"/>
            </a:endParaRPr>
          </a:p>
          <a:p>
            <a:pPr lvl="0"/>
            <a:r>
              <a:rPr lang="ar-SA" sz="2800" dirty="0">
                <a:solidFill>
                  <a:srgbClr val="17375E"/>
                </a:solidFill>
                <a:cs typeface="DecoType Naskh Variants" pitchFamily="2" charset="-78"/>
              </a:rPr>
              <a:t>هدف الجودة للكيان الإداري واقعي ووثيق الصلة بأعمال الكيان الإداري (</a:t>
            </a:r>
            <a:r>
              <a:rPr lang="de-DE" sz="2800" dirty="0">
                <a:solidFill>
                  <a:srgbClr val="17375E"/>
                </a:solidFill>
                <a:cs typeface="DecoType Naskh Variants" pitchFamily="2" charset="-78"/>
              </a:rPr>
              <a:t>Relevant</a:t>
            </a:r>
            <a:r>
              <a:rPr lang="ar-SA" sz="2800" dirty="0">
                <a:solidFill>
                  <a:srgbClr val="17375E"/>
                </a:solidFill>
                <a:cs typeface="DecoType Naskh Variants" pitchFamily="2" charset="-78"/>
              </a:rPr>
              <a:t>).</a:t>
            </a:r>
            <a:endParaRPr lang="en-US" sz="2800" dirty="0">
              <a:solidFill>
                <a:srgbClr val="17375E"/>
              </a:solidFill>
              <a:cs typeface="DecoType Naskh Variants" pitchFamily="2" charset="-78"/>
            </a:endParaRPr>
          </a:p>
          <a:p>
            <a:pPr lvl="0"/>
            <a:r>
              <a:rPr lang="ar-SA" sz="2800" dirty="0">
                <a:solidFill>
                  <a:srgbClr val="17375E"/>
                </a:solidFill>
                <a:cs typeface="DecoType Naskh Variants" pitchFamily="2" charset="-78"/>
              </a:rPr>
              <a:t>هدف الجودة للكيان الإداري محدود زمن التحقيق (</a:t>
            </a:r>
            <a:r>
              <a:rPr lang="de-DE" sz="2800" dirty="0">
                <a:solidFill>
                  <a:srgbClr val="17375E"/>
                </a:solidFill>
                <a:cs typeface="DecoType Naskh Variants" pitchFamily="2" charset="-78"/>
              </a:rPr>
              <a:t>Timel</a:t>
            </a:r>
            <a:r>
              <a:rPr lang="en-US" sz="2800" dirty="0">
                <a:solidFill>
                  <a:srgbClr val="17375E"/>
                </a:solidFill>
                <a:cs typeface="DecoType Naskh Variants" pitchFamily="2" charset="-78"/>
              </a:rPr>
              <a:t>y</a:t>
            </a:r>
            <a:r>
              <a:rPr lang="ar-SA" sz="2800" dirty="0">
                <a:solidFill>
                  <a:srgbClr val="17375E"/>
                </a:solidFill>
                <a:cs typeface="DecoType Naskh Variants" pitchFamily="2" charset="-78"/>
              </a:rPr>
              <a:t>).</a:t>
            </a:r>
          </a:p>
        </p:txBody>
      </p:sp>
    </p:spTree>
    <p:extLst>
      <p:ext uri="{BB962C8B-B14F-4D97-AF65-F5344CB8AC3E}">
        <p14:creationId xmlns:p14="http://schemas.microsoft.com/office/powerpoint/2010/main" val="1641493938"/>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144000" cy="2400657"/>
          </a:xfrm>
          <a:prstGeom prst="rect">
            <a:avLst/>
          </a:prstGeom>
          <a:noFill/>
        </p:spPr>
        <p:txBody>
          <a:bodyPr wrap="square" rtlCol="1">
            <a:spAutoFit/>
          </a:bodyPr>
          <a:lstStyle/>
          <a:p>
            <a:pPr algn="ctr"/>
            <a:r>
              <a:rPr lang="ar-SA" sz="5000" dirty="0" smtClean="0">
                <a:solidFill>
                  <a:srgbClr val="17375E"/>
                </a:solidFill>
                <a:latin typeface="Gabriola" pitchFamily="82" charset="0"/>
                <a:cs typeface="DecoType Naskh Variants" pitchFamily="2" charset="-78"/>
              </a:rPr>
              <a:t>حلقة </a:t>
            </a:r>
            <a:r>
              <a:rPr lang="ar-SA" sz="5000" dirty="0" err="1" smtClean="0">
                <a:solidFill>
                  <a:srgbClr val="17375E"/>
                </a:solidFill>
                <a:latin typeface="Gabriola" pitchFamily="82" charset="0"/>
                <a:cs typeface="DecoType Naskh Variants" pitchFamily="2" charset="-78"/>
              </a:rPr>
              <a:t>دمنج</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Deming Cycle (Wheel)</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PDCA Cycle</a:t>
            </a:r>
          </a:p>
        </p:txBody>
      </p:sp>
      <p:pic>
        <p:nvPicPr>
          <p:cNvPr id="32770" name="Picture 2" descr="نتيجة بحث الصور عن ‪deming cycle‬‏"/>
          <p:cNvPicPr>
            <a:picLocks noChangeAspect="1" noChangeArrowheads="1"/>
          </p:cNvPicPr>
          <p:nvPr/>
        </p:nvPicPr>
        <p:blipFill>
          <a:blip r:embed="rId2"/>
          <a:srcRect/>
          <a:stretch>
            <a:fillRect/>
          </a:stretch>
        </p:blipFill>
        <p:spPr bwMode="auto">
          <a:xfrm>
            <a:off x="5562600" y="2438400"/>
            <a:ext cx="3200400" cy="3623310"/>
          </a:xfrm>
          <a:prstGeom prst="rect">
            <a:avLst/>
          </a:prstGeom>
          <a:noFill/>
        </p:spPr>
      </p:pic>
      <p:pic>
        <p:nvPicPr>
          <p:cNvPr id="32772" name="Picture 4" descr="نتيجة بحث الصور عن ‪deming cycle‬‏"/>
          <p:cNvPicPr>
            <a:picLocks noChangeAspect="1" noChangeArrowheads="1"/>
          </p:cNvPicPr>
          <p:nvPr/>
        </p:nvPicPr>
        <p:blipFill>
          <a:blip r:embed="rId3"/>
          <a:srcRect/>
          <a:stretch>
            <a:fillRect/>
          </a:stretch>
        </p:blipFill>
        <p:spPr bwMode="auto">
          <a:xfrm>
            <a:off x="1295400" y="2514599"/>
            <a:ext cx="3581400" cy="3652791"/>
          </a:xfrm>
          <a:prstGeom prst="rect">
            <a:avLst/>
          </a:prstGeom>
          <a:noFill/>
        </p:spPr>
      </p:pic>
      <p:pic>
        <p:nvPicPr>
          <p:cNvPr id="13"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144000" cy="2400657"/>
          </a:xfrm>
          <a:prstGeom prst="rect">
            <a:avLst/>
          </a:prstGeom>
          <a:noFill/>
        </p:spPr>
        <p:txBody>
          <a:bodyPr wrap="square" rtlCol="1">
            <a:spAutoFit/>
          </a:bodyPr>
          <a:lstStyle/>
          <a:p>
            <a:pPr algn="ctr"/>
            <a:r>
              <a:rPr lang="ar-SA" sz="5000" dirty="0" smtClean="0">
                <a:solidFill>
                  <a:srgbClr val="17375E"/>
                </a:solidFill>
                <a:latin typeface="Gabriola" pitchFamily="82" charset="0"/>
                <a:cs typeface="DecoType Naskh Variants" pitchFamily="2" charset="-78"/>
              </a:rPr>
              <a:t>حلقة </a:t>
            </a:r>
            <a:r>
              <a:rPr lang="ar-SA" sz="5000" dirty="0" err="1" smtClean="0">
                <a:solidFill>
                  <a:srgbClr val="17375E"/>
                </a:solidFill>
                <a:latin typeface="Gabriola" pitchFamily="82" charset="0"/>
                <a:cs typeface="DecoType Naskh Variants" pitchFamily="2" charset="-78"/>
              </a:rPr>
              <a:t>دمنج</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Deming Cycle (Wheel)</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PDCA Cycle</a:t>
            </a:r>
          </a:p>
        </p:txBody>
      </p:sp>
      <p:pic>
        <p:nvPicPr>
          <p:cNvPr id="77826" name="Picture 2" descr="http://alandalus.edu.sa/assets/fileuploader/general/images/review_plan.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33600" y="2819400"/>
            <a:ext cx="4725708" cy="2752726"/>
          </a:xfrm>
          <a:prstGeom prst="rect">
            <a:avLst/>
          </a:prstGeom>
          <a:noFill/>
        </p:spPr>
      </p:pic>
      <p:pic>
        <p:nvPicPr>
          <p:cNvPr id="12"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0" y="545842"/>
            <a:ext cx="9144040" cy="5016758"/>
          </a:xfrm>
          <a:prstGeom prst="rect">
            <a:avLst/>
          </a:prstGeom>
          <a:noFill/>
        </p:spPr>
        <p:txBody>
          <a:bodyPr wrap="square" rtlCol="1">
            <a:spAutoFit/>
          </a:bodyPr>
          <a:lstStyle/>
          <a:p>
            <a:r>
              <a:rPr lang="ar-SA" sz="4000" dirty="0" smtClean="0">
                <a:solidFill>
                  <a:srgbClr val="17375E"/>
                </a:solidFill>
                <a:cs typeface="DecoType Naskh Variants" pitchFamily="2" charset="-78"/>
              </a:rPr>
              <a:t>آلية  </a:t>
            </a:r>
            <a:r>
              <a:rPr lang="ar-SA" sz="4000" dirty="0" err="1" smtClean="0">
                <a:solidFill>
                  <a:srgbClr val="17375E"/>
                </a:solidFill>
                <a:cs typeface="DecoType Naskh Variants" pitchFamily="2" charset="-78"/>
              </a:rPr>
              <a:t>ديمنج</a:t>
            </a:r>
            <a:r>
              <a:rPr lang="ar-SA" sz="4000" dirty="0" smtClean="0">
                <a:solidFill>
                  <a:srgbClr val="17375E"/>
                </a:solidFill>
                <a:cs typeface="DecoType Naskh Variants" pitchFamily="2" charset="-78"/>
              </a:rPr>
              <a:t> للتحسين المستمر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p>
          <a:p>
            <a:endParaRPr lang="ar-SA" sz="4000" dirty="0" smtClean="0"/>
          </a:p>
          <a:p>
            <a:r>
              <a:rPr lang="ar-SA" sz="4000" dirty="0" smtClean="0">
                <a:solidFill>
                  <a:srgbClr val="17375E"/>
                </a:solidFill>
                <a:cs typeface="DecoType Naskh Variants" pitchFamily="2" charset="-78"/>
              </a:rPr>
              <a:t>يعتبر مفهوم التحسين المستمر المبني على الخطوات الإدارية</a:t>
            </a:r>
          </a:p>
          <a:p>
            <a:r>
              <a:rPr lang="ar-SA" sz="4000" dirty="0" smtClean="0">
                <a:solidFill>
                  <a:srgbClr val="17375E"/>
                </a:solidFill>
                <a:cs typeface="DecoType Naskh Variants" pitchFamily="2" charset="-78"/>
              </a:rPr>
              <a:t> (</a:t>
            </a:r>
            <a:r>
              <a:rPr lang="ar-SA" sz="4000" dirty="0" smtClean="0">
                <a:solidFill>
                  <a:schemeClr val="accent3">
                    <a:lumMod val="75000"/>
                  </a:schemeClr>
                </a:solidFill>
                <a:cs typeface="DecoType Naskh Variants" pitchFamily="2" charset="-78"/>
              </a:rPr>
              <a:t>خطّط-</a:t>
            </a:r>
            <a:r>
              <a:rPr lang="ar-SA" sz="4000" dirty="0" smtClean="0">
                <a:solidFill>
                  <a:srgbClr val="17375E"/>
                </a:solidFill>
                <a:cs typeface="DecoType Naskh Variants" pitchFamily="2" charset="-78"/>
              </a:rPr>
              <a:t> </a:t>
            </a:r>
            <a:r>
              <a:rPr lang="ar-SA" sz="4000" dirty="0" smtClean="0">
                <a:solidFill>
                  <a:schemeClr val="accent6">
                    <a:lumMod val="75000"/>
                  </a:schemeClr>
                </a:solidFill>
                <a:cs typeface="DecoType Naskh Variants" pitchFamily="2" charset="-78"/>
              </a:rPr>
              <a:t>نفّذ</a:t>
            </a:r>
            <a:r>
              <a:rPr lang="ar-SA" sz="4000" dirty="0" smtClean="0">
                <a:solidFill>
                  <a:srgbClr val="17375E"/>
                </a:solidFill>
                <a:cs typeface="DecoType Naskh Variants" pitchFamily="2" charset="-78"/>
              </a:rPr>
              <a:t>- </a:t>
            </a:r>
            <a:r>
              <a:rPr lang="ar-SA" sz="4000" dirty="0" smtClean="0">
                <a:solidFill>
                  <a:schemeClr val="tx2">
                    <a:lumMod val="60000"/>
                    <a:lumOff val="40000"/>
                  </a:schemeClr>
                </a:solidFill>
                <a:cs typeface="DecoType Naskh Variants" pitchFamily="2" charset="-78"/>
              </a:rPr>
              <a:t>إفحص</a:t>
            </a:r>
            <a:r>
              <a:rPr lang="ar-SA" sz="4000" dirty="0" smtClean="0">
                <a:solidFill>
                  <a:srgbClr val="17375E"/>
                </a:solidFill>
                <a:cs typeface="DecoType Naskh Variants" pitchFamily="2" charset="-78"/>
              </a:rPr>
              <a:t>- </a:t>
            </a:r>
            <a:r>
              <a:rPr lang="ar-SA" sz="4000" dirty="0" smtClean="0">
                <a:solidFill>
                  <a:schemeClr val="bg1">
                    <a:lumMod val="50000"/>
                  </a:schemeClr>
                </a:solidFill>
                <a:cs typeface="DecoType Naskh Variants" pitchFamily="2" charset="-78"/>
              </a:rPr>
              <a:t>حسّن</a:t>
            </a:r>
            <a:r>
              <a:rPr lang="ar-SA" sz="4000" dirty="0" smtClean="0">
                <a:solidFill>
                  <a:srgbClr val="17375E"/>
                </a:solidFill>
                <a:cs typeface="DecoType Naskh Variants" pitchFamily="2" charset="-78"/>
              </a:rPr>
              <a:t>)  أو</a:t>
            </a:r>
            <a:r>
              <a:rPr lang="en-US" sz="4000" dirty="0" smtClean="0">
                <a:solidFill>
                  <a:srgbClr val="17375E"/>
                </a:solidFill>
                <a:cs typeface="DecoType Naskh Variants" pitchFamily="2" charset="-78"/>
              </a:rPr>
              <a:t>(</a:t>
            </a:r>
            <a:r>
              <a:rPr lang="en-US" sz="4000" dirty="0" smtClean="0">
                <a:solidFill>
                  <a:schemeClr val="accent3">
                    <a:lumMod val="75000"/>
                  </a:schemeClr>
                </a:solidFill>
                <a:cs typeface="DecoType Naskh Variants" pitchFamily="2" charset="-78"/>
              </a:rPr>
              <a:t>Plan</a:t>
            </a:r>
            <a:r>
              <a:rPr lang="en-US" sz="4000" dirty="0" smtClean="0">
                <a:solidFill>
                  <a:srgbClr val="17375E"/>
                </a:solidFill>
                <a:cs typeface="DecoType Naskh Variants" pitchFamily="2" charset="-78"/>
              </a:rPr>
              <a:t>-</a:t>
            </a:r>
            <a:r>
              <a:rPr lang="en-US" sz="4000" dirty="0" smtClean="0">
                <a:solidFill>
                  <a:schemeClr val="accent6">
                    <a:lumMod val="75000"/>
                  </a:schemeClr>
                </a:solidFill>
                <a:cs typeface="DecoType Naskh Variants" pitchFamily="2" charset="-78"/>
              </a:rPr>
              <a:t>Do</a:t>
            </a:r>
            <a:r>
              <a:rPr lang="en-US" sz="4000" dirty="0" smtClean="0">
                <a:solidFill>
                  <a:srgbClr val="17375E"/>
                </a:solidFill>
                <a:cs typeface="DecoType Naskh Variants" pitchFamily="2" charset="-78"/>
              </a:rPr>
              <a:t>-</a:t>
            </a:r>
            <a:r>
              <a:rPr lang="en-US" sz="4000" dirty="0" smtClean="0">
                <a:solidFill>
                  <a:schemeClr val="tx2">
                    <a:lumMod val="60000"/>
                    <a:lumOff val="40000"/>
                  </a:schemeClr>
                </a:solidFill>
                <a:cs typeface="DecoType Naskh Variants" pitchFamily="2" charset="-78"/>
              </a:rPr>
              <a:t>Check</a:t>
            </a:r>
            <a:r>
              <a:rPr lang="en-US" sz="4000" dirty="0" smtClean="0">
                <a:solidFill>
                  <a:srgbClr val="17375E"/>
                </a:solidFill>
                <a:cs typeface="DecoType Naskh Variants" pitchFamily="2" charset="-78"/>
              </a:rPr>
              <a:t>-</a:t>
            </a:r>
            <a:r>
              <a:rPr lang="en-US" sz="4000" dirty="0" smtClean="0">
                <a:solidFill>
                  <a:schemeClr val="bg1">
                    <a:lumMod val="50000"/>
                  </a:schemeClr>
                </a:solidFill>
                <a:cs typeface="DecoType Naskh Variants" pitchFamily="2" charset="-78"/>
              </a:rPr>
              <a:t>Act</a:t>
            </a:r>
            <a:r>
              <a:rPr lang="en-US" sz="4000" dirty="0" smtClean="0">
                <a:solidFill>
                  <a:srgbClr val="17375E"/>
                </a:solidFill>
                <a:cs typeface="DecoType Naskh Variants" pitchFamily="2" charset="-78"/>
              </a:rPr>
              <a:t>) </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أو اختصاراً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r>
              <a:rPr lang="en-US" sz="4000" dirty="0" smtClean="0">
                <a:solidFill>
                  <a:srgbClr val="17375E"/>
                </a:solidFill>
                <a:cs typeface="DecoType Naskh Variants" pitchFamily="2" charset="-78"/>
              </a:rPr>
              <a:t> - cycle </a:t>
            </a:r>
            <a:r>
              <a:rPr lang="ar-SA" sz="4000" dirty="0" smtClean="0">
                <a:solidFill>
                  <a:srgbClr val="17375E"/>
                </a:solidFill>
                <a:cs typeface="DecoType Naskh Variants" pitchFamily="2" charset="-78"/>
              </a:rPr>
              <a:t> من المفاهيم الأولى في علم الجودة</a:t>
            </a:r>
          </a:p>
          <a:p>
            <a:r>
              <a:rPr lang="ar-SA" sz="4000" dirty="0" smtClean="0">
                <a:solidFill>
                  <a:srgbClr val="17375E"/>
                </a:solidFill>
                <a:cs typeface="DecoType Naskh Variants" pitchFamily="2" charset="-78"/>
              </a:rPr>
              <a:t> والتي بُنيت عليها العديد من الأدوات والأساليب  التحسينية.</a:t>
            </a:r>
            <a:r>
              <a:rPr lang="en-US" sz="4000" dirty="0" smtClean="0">
                <a:solidFill>
                  <a:srgbClr val="17375E"/>
                </a:solidFill>
                <a:cs typeface="DecoType Naskh Variants" pitchFamily="2" charset="-78"/>
              </a:rPr>
              <a:t/>
            </a:r>
            <a:br>
              <a:rPr lang="en-US" sz="4000" dirty="0" smtClean="0">
                <a:solidFill>
                  <a:srgbClr val="17375E"/>
                </a:solidFill>
                <a:cs typeface="DecoType Naskh Variants" pitchFamily="2" charset="-78"/>
              </a:rPr>
            </a:br>
            <a:r>
              <a:rPr lang="ar-SA" sz="4000" dirty="0" smtClean="0">
                <a:solidFill>
                  <a:srgbClr val="17375E"/>
                </a:solidFill>
                <a:cs typeface="DecoType Naskh Variants" pitchFamily="2" charset="-78"/>
              </a:rPr>
              <a:t>هذه الخطوات الأربعة هي عمليات حلقية مترابطة ومتواترة </a:t>
            </a:r>
            <a:r>
              <a:rPr lang="en-US" sz="3600" dirty="0" smtClean="0">
                <a:solidFill>
                  <a:srgbClr val="17375E"/>
                </a:solidFill>
                <a:cs typeface="DecoType Naskh Variants" pitchFamily="2" charset="-78"/>
              </a:rPr>
              <a:t>iterative </a:t>
            </a:r>
            <a:r>
              <a:rPr lang="ar-SA" sz="3600" dirty="0" smtClean="0">
                <a:solidFill>
                  <a:srgbClr val="17375E"/>
                </a:solidFill>
                <a:cs typeface="DecoType Naskh Variants" pitchFamily="2" charset="-78"/>
              </a:rPr>
              <a:t> </a:t>
            </a:r>
          </a:p>
          <a:p>
            <a:r>
              <a:rPr lang="ar-SA" sz="4000" dirty="0" smtClean="0">
                <a:solidFill>
                  <a:srgbClr val="17375E"/>
                </a:solidFill>
                <a:cs typeface="DecoType Naskh Variants" pitchFamily="2" charset="-78"/>
              </a:rPr>
              <a:t>كل منها يُؤدي  جزءً محدداً من العملية التحسينية ككل.</a:t>
            </a:r>
          </a:p>
        </p:txBody>
      </p:sp>
      <p:pic>
        <p:nvPicPr>
          <p:cNvPr id="12"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0" y="557510"/>
            <a:ext cx="9144035" cy="5386090"/>
          </a:xfrm>
          <a:prstGeom prst="rect">
            <a:avLst/>
          </a:prstGeom>
          <a:noFill/>
        </p:spPr>
        <p:txBody>
          <a:bodyPr wrap="square" rtlCol="1">
            <a:spAutoFit/>
          </a:bodyPr>
          <a:lstStyle/>
          <a:p>
            <a:pPr algn="just"/>
            <a:r>
              <a:rPr lang="ar-SA" sz="4000" dirty="0" smtClean="0">
                <a:solidFill>
                  <a:srgbClr val="17375E"/>
                </a:solidFill>
                <a:cs typeface="DecoType Naskh Variants" pitchFamily="2" charset="-78"/>
              </a:rPr>
              <a:t>آلية  </a:t>
            </a:r>
            <a:r>
              <a:rPr lang="ar-SA" sz="4000" dirty="0" err="1" smtClean="0">
                <a:solidFill>
                  <a:srgbClr val="17375E"/>
                </a:solidFill>
                <a:cs typeface="DecoType Naskh Variants" pitchFamily="2" charset="-78"/>
              </a:rPr>
              <a:t>ديمنج</a:t>
            </a:r>
            <a:r>
              <a:rPr lang="ar-SA" sz="4000" dirty="0" smtClean="0">
                <a:solidFill>
                  <a:srgbClr val="17375E"/>
                </a:solidFill>
                <a:cs typeface="DecoType Naskh Variants" pitchFamily="2" charset="-78"/>
              </a:rPr>
              <a:t> للتحسين المستمر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p>
          <a:p>
            <a:pPr algn="just"/>
            <a:endParaRPr lang="ar-SA" sz="1600" dirty="0" smtClean="0">
              <a:solidFill>
                <a:schemeClr val="bg1">
                  <a:lumMod val="50000"/>
                </a:schemeClr>
              </a:solidFill>
              <a:cs typeface="DecoType Naskh Variants" pitchFamily="2" charset="-78"/>
            </a:endParaRPr>
          </a:p>
          <a:p>
            <a:pPr algn="just"/>
            <a:r>
              <a:rPr lang="ar-SA" sz="4800" dirty="0" smtClean="0">
                <a:solidFill>
                  <a:schemeClr val="accent3">
                    <a:lumMod val="75000"/>
                  </a:schemeClr>
                </a:solidFill>
                <a:cs typeface="DecoType Naskh Variants" pitchFamily="2" charset="-78"/>
              </a:rPr>
              <a:t>فعملية التخطيط </a:t>
            </a:r>
            <a:r>
              <a:rPr lang="en-US" sz="4800" dirty="0" smtClean="0">
                <a:solidFill>
                  <a:schemeClr val="accent3">
                    <a:lumMod val="75000"/>
                  </a:schemeClr>
                </a:solidFill>
                <a:cs typeface="DecoType Naskh Variants" pitchFamily="2" charset="-78"/>
              </a:rPr>
              <a:t>plan</a:t>
            </a:r>
            <a:r>
              <a:rPr lang="en-US" sz="4800" dirty="0" smtClean="0">
                <a:solidFill>
                  <a:srgbClr val="17375E"/>
                </a:solidFill>
                <a:cs typeface="DecoType Naskh Variants" pitchFamily="2" charset="-78"/>
              </a:rPr>
              <a:t> </a:t>
            </a:r>
            <a:r>
              <a:rPr lang="ar-SA" sz="4800" dirty="0" smtClean="0">
                <a:solidFill>
                  <a:srgbClr val="17375E"/>
                </a:solidFill>
                <a:cs typeface="DecoType Naskh Variants" pitchFamily="2" charset="-78"/>
              </a:rPr>
              <a:t> </a:t>
            </a:r>
          </a:p>
          <a:p>
            <a:pPr algn="just"/>
            <a:r>
              <a:rPr lang="ar-SA" sz="4000" dirty="0" smtClean="0">
                <a:solidFill>
                  <a:srgbClr val="17375E"/>
                </a:solidFill>
                <a:cs typeface="DecoType Naskh Variants" pitchFamily="2" charset="-78"/>
              </a:rPr>
              <a:t>هي أساس العمل الناجح، لتحقيق الأهداف ضمن الإطار الزمني المنظور. </a:t>
            </a:r>
          </a:p>
          <a:p>
            <a:pPr algn="just"/>
            <a:r>
              <a:rPr lang="ar-SA" sz="4000" dirty="0" smtClean="0">
                <a:solidFill>
                  <a:srgbClr val="17375E"/>
                </a:solidFill>
                <a:cs typeface="DecoType Naskh Variants" pitchFamily="2" charset="-78"/>
              </a:rPr>
              <a:t>والتخطيط ينتج عنه الخطة وهي وثيقة تحتوي الأهداف وكيفية تحقيقها</a:t>
            </a:r>
          </a:p>
          <a:p>
            <a:pPr algn="just"/>
            <a:r>
              <a:rPr lang="ar-SA" sz="4000" dirty="0" smtClean="0">
                <a:solidFill>
                  <a:srgbClr val="17375E"/>
                </a:solidFill>
                <a:cs typeface="DecoType Naskh Variants" pitchFamily="2" charset="-78"/>
              </a:rPr>
              <a:t> على شكل نشاطات ليتم تنفيذها وفق إطار زمني محدد مع الأخذ</a:t>
            </a:r>
          </a:p>
          <a:p>
            <a:pPr algn="just"/>
            <a:r>
              <a:rPr lang="ar-SA" sz="4000" dirty="0" smtClean="0">
                <a:solidFill>
                  <a:srgbClr val="17375E"/>
                </a:solidFill>
                <a:cs typeface="DecoType Naskh Variants" pitchFamily="2" charset="-78"/>
              </a:rPr>
              <a:t> بعين الاعتبار أن النشاطات لا بد أن ترتبط بمسؤوليات وصلاحيات واضحة لمن سيقوم بتنفيذها، كل حسب  طبيعة عمله واختصاصه</a:t>
            </a:r>
            <a:r>
              <a:rPr lang="ar-SA" dirty="0" smtClean="0"/>
              <a:t>. </a:t>
            </a:r>
            <a:endParaRPr lang="ar-SA" dirty="0"/>
          </a:p>
        </p:txBody>
      </p:sp>
      <p:pic>
        <p:nvPicPr>
          <p:cNvPr id="6"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5715000"/>
            <a:ext cx="1143000" cy="1143000"/>
          </a:xfrm>
          <a:prstGeom prst="rect">
            <a:avLst/>
          </a:prstGeom>
          <a:noFill/>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73592" y="228600"/>
            <a:ext cx="9217652" cy="6186309"/>
          </a:xfrm>
          <a:prstGeom prst="rect">
            <a:avLst/>
          </a:prstGeom>
          <a:noFill/>
        </p:spPr>
        <p:txBody>
          <a:bodyPr wrap="none" rtlCol="1">
            <a:spAutoFit/>
          </a:bodyPr>
          <a:lstStyle/>
          <a:p>
            <a:pPr algn="just"/>
            <a:r>
              <a:rPr lang="ar-SA" sz="4000" dirty="0" smtClean="0">
                <a:solidFill>
                  <a:srgbClr val="17375E"/>
                </a:solidFill>
                <a:cs typeface="DecoType Naskh Variants" pitchFamily="2" charset="-78"/>
              </a:rPr>
              <a:t>آلية  </a:t>
            </a:r>
            <a:r>
              <a:rPr lang="ar-SA" sz="4000" dirty="0" err="1" smtClean="0">
                <a:solidFill>
                  <a:srgbClr val="17375E"/>
                </a:solidFill>
                <a:cs typeface="DecoType Naskh Variants" pitchFamily="2" charset="-78"/>
              </a:rPr>
              <a:t>ديمنج</a:t>
            </a:r>
            <a:r>
              <a:rPr lang="ar-SA" sz="4000" dirty="0" smtClean="0">
                <a:solidFill>
                  <a:srgbClr val="17375E"/>
                </a:solidFill>
                <a:cs typeface="DecoType Naskh Variants" pitchFamily="2" charset="-78"/>
              </a:rPr>
              <a:t> للتحسين المستمر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p>
          <a:p>
            <a:endParaRPr lang="ar-SA" dirty="0" smtClean="0"/>
          </a:p>
          <a:p>
            <a:r>
              <a:rPr lang="ar-SA" dirty="0" smtClean="0"/>
              <a:t/>
            </a:r>
            <a:br>
              <a:rPr lang="ar-SA" dirty="0" smtClean="0"/>
            </a:br>
            <a:r>
              <a:rPr lang="ar-SA" sz="4000" dirty="0" smtClean="0">
                <a:solidFill>
                  <a:srgbClr val="17375E"/>
                </a:solidFill>
                <a:cs typeface="DecoType Naskh Variants" pitchFamily="2" charset="-78"/>
              </a:rPr>
              <a:t>والخطوة التالية في عملية التحسين المستمر هي </a:t>
            </a:r>
            <a:r>
              <a:rPr lang="ar-SA" sz="4000" dirty="0" smtClean="0">
                <a:solidFill>
                  <a:schemeClr val="accent6">
                    <a:lumMod val="75000"/>
                  </a:schemeClr>
                </a:solidFill>
                <a:cs typeface="DecoType Naskh Variants" pitchFamily="2" charset="-78"/>
              </a:rPr>
              <a:t>عملية التنفيذ </a:t>
            </a:r>
            <a:r>
              <a:rPr lang="en-US" sz="4000" dirty="0" smtClean="0">
                <a:solidFill>
                  <a:schemeClr val="accent6">
                    <a:lumMod val="75000"/>
                  </a:schemeClr>
                </a:solidFill>
                <a:cs typeface="DecoType Naskh Variants" pitchFamily="2" charset="-78"/>
              </a:rPr>
              <a:t>do</a:t>
            </a:r>
            <a:r>
              <a:rPr lang="en-US"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rPr>
              <a:t>وتأتي</a:t>
            </a:r>
          </a:p>
          <a:p>
            <a:r>
              <a:rPr lang="ar-SA" sz="4000" dirty="0" smtClean="0">
                <a:solidFill>
                  <a:srgbClr val="17375E"/>
                </a:solidFill>
                <a:cs typeface="DecoType Naskh Variants" pitchFamily="2" charset="-78"/>
              </a:rPr>
              <a:t> هذه المرحلة لترجمة النشاطات التي تم تصميمها إلى فعل يتحقق على أرض</a:t>
            </a:r>
          </a:p>
          <a:p>
            <a:r>
              <a:rPr lang="ar-SA" sz="4000" dirty="0" smtClean="0">
                <a:solidFill>
                  <a:srgbClr val="17375E"/>
                </a:solidFill>
                <a:cs typeface="DecoType Naskh Variants" pitchFamily="2" charset="-78"/>
              </a:rPr>
              <a:t> الواقع، وفق الترتيبات الواردة في الخطة من جدول زمني ومسؤوليات </a:t>
            </a:r>
          </a:p>
          <a:p>
            <a:r>
              <a:rPr lang="ar-SA" sz="4000" dirty="0" smtClean="0">
                <a:solidFill>
                  <a:srgbClr val="17375E"/>
                </a:solidFill>
                <a:cs typeface="DecoType Naskh Variants" pitchFamily="2" charset="-78"/>
              </a:rPr>
              <a:t>وصلاحيات  وتوظيف للموارد اللازمة لعملية التنفيذ.</a:t>
            </a:r>
          </a:p>
          <a:p>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أن عملية التنفيذ ترتبط بمهارات وقدرات منفذيها ولهذا يستلزم هذه</a:t>
            </a:r>
          </a:p>
          <a:p>
            <a:r>
              <a:rPr lang="ar-SA" sz="4000" dirty="0" smtClean="0">
                <a:solidFill>
                  <a:srgbClr val="17375E"/>
                </a:solidFill>
                <a:cs typeface="DecoType Naskh Variants" pitchFamily="2" charset="-78"/>
              </a:rPr>
              <a:t> العملية التدريب المسبق لضمان  إنتاج مخرجات مرحلية ونهائية تنسجم</a:t>
            </a:r>
          </a:p>
          <a:p>
            <a:r>
              <a:rPr lang="ar-SA" sz="4000" dirty="0" smtClean="0">
                <a:solidFill>
                  <a:srgbClr val="17375E"/>
                </a:solidFill>
                <a:cs typeface="DecoType Naskh Variants" pitchFamily="2" charset="-78"/>
              </a:rPr>
              <a:t> مع تحقيق الأهداف المنشودة في الخطة. </a:t>
            </a:r>
          </a:p>
        </p:txBody>
      </p:sp>
      <p:pic>
        <p:nvPicPr>
          <p:cNvPr id="6"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5486400"/>
            <a:ext cx="1371600" cy="1371600"/>
          </a:xfrm>
          <a:prstGeom prst="rect">
            <a:avLst/>
          </a:prstGeom>
          <a:noFill/>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0" y="198358"/>
            <a:ext cx="9144000" cy="6278642"/>
          </a:xfrm>
          <a:prstGeom prst="rect">
            <a:avLst/>
          </a:prstGeom>
          <a:noFill/>
        </p:spPr>
        <p:txBody>
          <a:bodyPr wrap="square" rtlCol="1">
            <a:spAutoFit/>
          </a:bodyPr>
          <a:lstStyle/>
          <a:p>
            <a:pPr algn="just"/>
            <a:r>
              <a:rPr lang="ar-SA" sz="3600" dirty="0" smtClean="0">
                <a:solidFill>
                  <a:srgbClr val="17375E"/>
                </a:solidFill>
                <a:cs typeface="DecoType Naskh Variants" pitchFamily="2" charset="-78"/>
              </a:rPr>
              <a:t>آلية  </a:t>
            </a:r>
            <a:r>
              <a:rPr lang="ar-SA" sz="3600" dirty="0" err="1" smtClean="0">
                <a:solidFill>
                  <a:srgbClr val="17375E"/>
                </a:solidFill>
                <a:cs typeface="DecoType Naskh Variants" pitchFamily="2" charset="-78"/>
              </a:rPr>
              <a:t>ديمنج</a:t>
            </a:r>
            <a:r>
              <a:rPr lang="ar-SA" sz="3600" dirty="0" smtClean="0">
                <a:solidFill>
                  <a:srgbClr val="17375E"/>
                </a:solidFill>
                <a:cs typeface="DecoType Naskh Variants" pitchFamily="2" charset="-78"/>
              </a:rPr>
              <a:t> للتحسين المستمر  </a:t>
            </a:r>
            <a:r>
              <a:rPr lang="en-US" sz="3600" dirty="0" smtClean="0">
                <a:solidFill>
                  <a:schemeClr val="accent3">
                    <a:lumMod val="75000"/>
                  </a:schemeClr>
                </a:solidFill>
                <a:cs typeface="DecoType Naskh Variants" pitchFamily="2" charset="-78"/>
              </a:rPr>
              <a:t>P</a:t>
            </a:r>
            <a:r>
              <a:rPr lang="en-US" sz="3600" dirty="0" smtClean="0">
                <a:solidFill>
                  <a:schemeClr val="accent6">
                    <a:lumMod val="75000"/>
                  </a:schemeClr>
                </a:solidFill>
                <a:cs typeface="DecoType Naskh Variants" pitchFamily="2" charset="-78"/>
              </a:rPr>
              <a:t>D</a:t>
            </a:r>
            <a:r>
              <a:rPr lang="en-US" sz="3600" dirty="0" smtClean="0">
                <a:solidFill>
                  <a:schemeClr val="tx2">
                    <a:lumMod val="60000"/>
                    <a:lumOff val="40000"/>
                  </a:schemeClr>
                </a:solidFill>
                <a:cs typeface="DecoType Naskh Variants" pitchFamily="2" charset="-78"/>
              </a:rPr>
              <a:t>C</a:t>
            </a:r>
            <a:r>
              <a:rPr lang="en-US" sz="3600" dirty="0" smtClean="0">
                <a:solidFill>
                  <a:schemeClr val="bg1">
                    <a:lumMod val="50000"/>
                  </a:schemeClr>
                </a:solidFill>
                <a:cs typeface="DecoType Naskh Variants" pitchFamily="2" charset="-78"/>
              </a:rPr>
              <a:t>A</a:t>
            </a:r>
          </a:p>
          <a:p>
            <a:r>
              <a:rPr lang="ar-SA" dirty="0" smtClean="0"/>
              <a:t/>
            </a:r>
            <a:br>
              <a:rPr lang="ar-SA" dirty="0" smtClean="0"/>
            </a:br>
            <a:r>
              <a:rPr lang="ar-SA" sz="3600" dirty="0" smtClean="0">
                <a:solidFill>
                  <a:schemeClr val="tx2">
                    <a:lumMod val="60000"/>
                    <a:lumOff val="40000"/>
                  </a:schemeClr>
                </a:solidFill>
                <a:cs typeface="DecoType Naskh Variants" pitchFamily="2" charset="-78"/>
              </a:rPr>
              <a:t>وتأتي عملية الفحص والتقييم </a:t>
            </a:r>
            <a:r>
              <a:rPr lang="en-US" sz="3600" dirty="0" smtClean="0">
                <a:solidFill>
                  <a:schemeClr val="tx2">
                    <a:lumMod val="60000"/>
                    <a:lumOff val="40000"/>
                  </a:schemeClr>
                </a:solidFill>
                <a:cs typeface="DecoType Naskh Variants" pitchFamily="2" charset="-78"/>
              </a:rPr>
              <a:t> check</a:t>
            </a:r>
            <a:r>
              <a:rPr lang="en-US"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rPr>
              <a:t>في عملية التحسين للوقوف  على نتائج الأعمال التي تم تخطيطها  وتنفيذها ولإدراك مدى تحقيق الأهداف  المرجوة.</a:t>
            </a:r>
          </a:p>
          <a:p>
            <a:endParaRPr lang="ar-SA" sz="16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وتتصل عملية الفحص والتقييم بإجراء مراجعة دورية مبنية على الحقائق والبيانات التي يتم تحصيلها وتوثيقها أثناء وعند انتهاء عملية التنفيذ.</a:t>
            </a:r>
          </a:p>
          <a:p>
            <a:r>
              <a:rPr lang="ar-SA" dirty="0" smtClean="0">
                <a:solidFill>
                  <a:srgbClr val="17375E"/>
                </a:solidFill>
                <a:cs typeface="DecoType Naskh Variants" pitchFamily="2" charset="-78"/>
              </a:rPr>
              <a:t> </a:t>
            </a:r>
            <a:endParaRPr lang="ar-SA" sz="14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والقياس هنا يعد من أهم أدوات الحصول على البيانات اللازمة للتقييم ويأخذ أوجه متعددة تشمل إحصاءات واستطلاعات الرأي وقياسات فنية وغيرها.</a:t>
            </a:r>
          </a:p>
          <a:p>
            <a:endParaRPr lang="ar-SA"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 وبناءً على نتائج عملية المراجعة يتم تقييم الإنجازات أو النشاطات ودرجة تحقيق الأهداف ويتم وفق ذلك تحديد التوجهات  والإجراءات المستقبلية.  </a:t>
            </a:r>
          </a:p>
        </p:txBody>
      </p:sp>
      <p:pic>
        <p:nvPicPr>
          <p:cNvPr id="6"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5791200"/>
            <a:ext cx="1066800" cy="1066800"/>
          </a:xfrm>
          <a:prstGeom prst="rect">
            <a:avLst/>
          </a:prstGeom>
          <a:noFill/>
        </p:spPr>
      </p:pic>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0" y="277535"/>
            <a:ext cx="9144000" cy="5970865"/>
          </a:xfrm>
          <a:prstGeom prst="rect">
            <a:avLst/>
          </a:prstGeom>
          <a:noFill/>
        </p:spPr>
        <p:txBody>
          <a:bodyPr wrap="square" rtlCol="1">
            <a:spAutoFit/>
          </a:bodyPr>
          <a:lstStyle/>
          <a:p>
            <a:pPr algn="just"/>
            <a:r>
              <a:rPr lang="ar-SA" sz="4000" dirty="0" smtClean="0">
                <a:solidFill>
                  <a:srgbClr val="17375E"/>
                </a:solidFill>
                <a:cs typeface="DecoType Naskh Variants" pitchFamily="2" charset="-78"/>
              </a:rPr>
              <a:t>آلية  </a:t>
            </a:r>
            <a:r>
              <a:rPr lang="ar-SA" sz="4000" dirty="0" err="1" smtClean="0">
                <a:solidFill>
                  <a:srgbClr val="17375E"/>
                </a:solidFill>
                <a:cs typeface="DecoType Naskh Variants" pitchFamily="2" charset="-78"/>
              </a:rPr>
              <a:t>ديمنج</a:t>
            </a:r>
            <a:r>
              <a:rPr lang="ar-SA" sz="4000" dirty="0" smtClean="0">
                <a:solidFill>
                  <a:srgbClr val="17375E"/>
                </a:solidFill>
                <a:cs typeface="DecoType Naskh Variants" pitchFamily="2" charset="-78"/>
              </a:rPr>
              <a:t> للتحسين المستمر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p>
          <a:p>
            <a:r>
              <a:rPr lang="ar-SA" dirty="0" smtClean="0"/>
              <a:t/>
            </a:r>
            <a:br>
              <a:rPr lang="ar-SA" dirty="0" smtClean="0"/>
            </a:br>
            <a:r>
              <a:rPr lang="ar-SA" dirty="0" smtClean="0"/>
              <a:t> </a:t>
            </a:r>
            <a:r>
              <a:rPr lang="ar-SA" sz="3600" dirty="0" smtClean="0">
                <a:solidFill>
                  <a:srgbClr val="17375E"/>
                </a:solidFill>
                <a:cs typeface="DecoType Naskh Variants" pitchFamily="2" charset="-78"/>
              </a:rPr>
              <a:t>وتكتمل دورة التحسين المستمر بالقيام فعلاً بعمل تحسينات من خلال الإجراءات التصحيحية الضرورية وتلك اللازمة للمحافظة  على الأداء ورفعه إلى مستويات جديدة، وهذه الخطوة تسمى </a:t>
            </a:r>
            <a:r>
              <a:rPr lang="ar-SA" sz="3600" dirty="0" smtClean="0">
                <a:solidFill>
                  <a:schemeClr val="bg1">
                    <a:lumMod val="50000"/>
                  </a:schemeClr>
                </a:solidFill>
                <a:cs typeface="DecoType Naskh Variants" pitchFamily="2" charset="-78"/>
              </a:rPr>
              <a:t>عملية حسّن </a:t>
            </a:r>
            <a:r>
              <a:rPr lang="en-US" sz="3600" dirty="0" smtClean="0">
                <a:solidFill>
                  <a:schemeClr val="bg1">
                    <a:lumMod val="50000"/>
                  </a:schemeClr>
                </a:solidFill>
                <a:cs typeface="DecoType Naskh Variants" pitchFamily="2" charset="-78"/>
              </a:rPr>
              <a:t>act</a:t>
            </a:r>
            <a:r>
              <a:rPr lang="en-US"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rPr>
              <a:t> ومن الطبيعي أن لا يقتصر التحسين على خطط وآليات العمل والأهداف التي تم تحديدها في الخطوة الأولى "</a:t>
            </a:r>
            <a:r>
              <a:rPr lang="ar-SA" sz="3600" dirty="0" smtClean="0">
                <a:solidFill>
                  <a:schemeClr val="accent3">
                    <a:lumMod val="75000"/>
                  </a:schemeClr>
                </a:solidFill>
                <a:cs typeface="DecoType Naskh Variants" pitchFamily="2" charset="-78"/>
              </a:rPr>
              <a:t>خطط</a:t>
            </a:r>
            <a:r>
              <a:rPr lang="ar-SA" sz="3600" dirty="0" smtClean="0">
                <a:solidFill>
                  <a:srgbClr val="17375E"/>
                </a:solidFill>
                <a:cs typeface="DecoType Naskh Variants" pitchFamily="2" charset="-78"/>
              </a:rPr>
              <a:t>" بل يتعاداه الى تحسين طرق "</a:t>
            </a:r>
            <a:r>
              <a:rPr lang="ar-SA" sz="3600" dirty="0" smtClean="0">
                <a:solidFill>
                  <a:schemeClr val="accent6">
                    <a:lumMod val="75000"/>
                  </a:schemeClr>
                </a:solidFill>
                <a:cs typeface="DecoType Naskh Variants" pitchFamily="2" charset="-78"/>
              </a:rPr>
              <a:t>تنفيذ</a:t>
            </a:r>
            <a:r>
              <a:rPr lang="ar-SA" sz="3600" dirty="0" smtClean="0">
                <a:solidFill>
                  <a:srgbClr val="17375E"/>
                </a:solidFill>
                <a:cs typeface="DecoType Naskh Variants" pitchFamily="2" charset="-78"/>
              </a:rPr>
              <a:t>" الخطط والآليات، وكذلك تحسين اسلوب المراجعة والقياس " </a:t>
            </a:r>
            <a:r>
              <a:rPr lang="ar-SA" sz="3600" dirty="0" smtClean="0">
                <a:solidFill>
                  <a:schemeClr val="tx2">
                    <a:lumMod val="60000"/>
                    <a:lumOff val="40000"/>
                  </a:schemeClr>
                </a:solidFill>
                <a:cs typeface="DecoType Naskh Variants" pitchFamily="2" charset="-78"/>
              </a:rPr>
              <a:t>افحص</a:t>
            </a:r>
            <a:r>
              <a:rPr lang="ar-SA" sz="3600" dirty="0" smtClean="0">
                <a:solidFill>
                  <a:srgbClr val="17375E"/>
                </a:solidFill>
                <a:cs typeface="DecoType Naskh Variants" pitchFamily="2" charset="-78"/>
              </a:rPr>
              <a:t> ". </a:t>
            </a:r>
          </a:p>
          <a:p>
            <a:r>
              <a:rPr lang="ar-SA" sz="3600" dirty="0" smtClean="0">
                <a:solidFill>
                  <a:srgbClr val="17375E"/>
                </a:solidFill>
                <a:cs typeface="DecoType Naskh Variants" pitchFamily="2" charset="-78"/>
              </a:rPr>
              <a:t>إن إدخال التحسينات الناتجة عن عملية المراجعة والتقييم تحتاج للتخطيط والتنفيذ مجدداً، وهذا يعني أن العمل في هذه الخطوات  هو عمل حَلَقي متواصل لا يقف عند مستوى معين. </a:t>
            </a:r>
          </a:p>
        </p:txBody>
      </p:sp>
      <p:pic>
        <p:nvPicPr>
          <p:cNvPr id="6"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5562600"/>
            <a:ext cx="1295400" cy="1295400"/>
          </a:xfrm>
          <a:prstGeom prst="rect">
            <a:avLst/>
          </a:prstGeom>
          <a:noFill/>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144000" cy="2400657"/>
          </a:xfrm>
          <a:prstGeom prst="rect">
            <a:avLst/>
          </a:prstGeom>
          <a:noFill/>
        </p:spPr>
        <p:txBody>
          <a:bodyPr wrap="square" rtlCol="1">
            <a:spAutoFit/>
          </a:bodyPr>
          <a:lstStyle/>
          <a:p>
            <a:pPr algn="ctr"/>
            <a:r>
              <a:rPr lang="ar-SA" sz="5000" dirty="0" smtClean="0">
                <a:solidFill>
                  <a:srgbClr val="17375E"/>
                </a:solidFill>
                <a:latin typeface="Gabriola" pitchFamily="82" charset="0"/>
                <a:cs typeface="DecoType Naskh Variants" pitchFamily="2" charset="-78"/>
              </a:rPr>
              <a:t>حلقة </a:t>
            </a:r>
            <a:r>
              <a:rPr lang="ar-SA" sz="5000" dirty="0" err="1" smtClean="0">
                <a:solidFill>
                  <a:srgbClr val="17375E"/>
                </a:solidFill>
                <a:latin typeface="Gabriola" pitchFamily="82" charset="0"/>
                <a:cs typeface="DecoType Naskh Variants" pitchFamily="2" charset="-78"/>
              </a:rPr>
              <a:t>دمنج</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Deming Cycle (Wheel)</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PDCA Cycle</a:t>
            </a:r>
          </a:p>
        </p:txBody>
      </p:sp>
      <p:pic>
        <p:nvPicPr>
          <p:cNvPr id="1026" name="Picture 2" descr="http://image.slidesharecdn.com/random-140715161728-phpapp01/95/-49-638.jpg?cb=1405441136"/>
          <p:cNvPicPr>
            <a:picLocks noChangeAspect="1" noChangeArrowheads="1"/>
          </p:cNvPicPr>
          <p:nvPr/>
        </p:nvPicPr>
        <p:blipFill>
          <a:blip r:embed="rId2" cstate="print"/>
          <a:srcRect/>
          <a:stretch>
            <a:fillRect/>
          </a:stretch>
        </p:blipFill>
        <p:spPr bwMode="auto">
          <a:xfrm>
            <a:off x="3560562" y="2552342"/>
            <a:ext cx="4821438" cy="3619858"/>
          </a:xfrm>
          <a:prstGeom prst="rect">
            <a:avLst/>
          </a:prstGeom>
          <a:noFill/>
        </p:spPr>
      </p:pic>
      <p:pic>
        <p:nvPicPr>
          <p:cNvPr id="1032" name="Picture 8" descr="https://b7ea0896-a-62cb3a1a-s-sites.googlegroups.com/site/drmohama/experts/Walter%20Shewhart.jpg?attachauth=ANoY7cr2zRi2MQc8mPRImawqCyZEEw8PW36ufZrHMBBlXNTVdFjyYggBwOqYkjmmyMyXd4Gq9Yh92vIgUR-Joo0_gaOMCtbiMb0EJ3Oqc8UT2t2OohGQJ4beQjg08Gq6oeYL--Ro4V-cPQAie2j_oxPY-YlsXseLAxnw0oOJLlIa4Yv6K4Q2MKACBl4VqW0OqgFa404MsYJjdEvjTtP0S-dbw-lqw5P8c_5d5oGoSctf5praqc7P9mA%3D&amp;attredirects=0"/>
          <p:cNvPicPr>
            <a:picLocks noChangeAspect="1" noChangeArrowheads="1"/>
          </p:cNvPicPr>
          <p:nvPr/>
        </p:nvPicPr>
        <p:blipFill>
          <a:blip r:embed="rId3"/>
          <a:srcRect/>
          <a:stretch>
            <a:fillRect/>
          </a:stretch>
        </p:blipFill>
        <p:spPr bwMode="auto">
          <a:xfrm>
            <a:off x="1374812" y="3657600"/>
            <a:ext cx="1749388" cy="2365754"/>
          </a:xfrm>
          <a:prstGeom prst="rect">
            <a:avLst/>
          </a:prstGeom>
          <a:noFill/>
        </p:spPr>
      </p:pic>
      <p:pic>
        <p:nvPicPr>
          <p:cNvPr id="10" name="Picture 8" descr="http://keytothecity.co.uk/images/back-button.png">
            <a:hlinkClick r:id="rId4" action="ppaction://hlinksldjump"/>
          </p:cNvPr>
          <p:cNvPicPr>
            <a:picLocks noChangeAspect="1" noChangeArrowheads="1"/>
          </p:cNvPicPr>
          <p:nvPr/>
        </p:nvPicPr>
        <p:blipFill>
          <a:blip r:embed="rId5"/>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 y="1447800"/>
            <a:ext cx="9143999" cy="3631763"/>
          </a:xfrm>
          <a:prstGeom prst="rect">
            <a:avLst/>
          </a:prstGeom>
          <a:noFill/>
        </p:spPr>
        <p:txBody>
          <a:bodyPr wrap="square" rtlCol="1">
            <a:spAutoFit/>
          </a:bodyPr>
          <a:lstStyle/>
          <a:p>
            <a:pPr algn="ctr"/>
            <a:r>
              <a:rPr lang="ar-SA" sz="11500" dirty="0" smtClean="0">
                <a:solidFill>
                  <a:srgbClr val="17375E"/>
                </a:solidFill>
                <a:cs typeface="DecoType Naskh Variants" pitchFamily="2" charset="-78"/>
              </a:rPr>
              <a:t>مفاهيم أساسية في إدارة الجودة الشاملة</a:t>
            </a:r>
            <a:endParaRPr lang="en-US" sz="11500" b="1" dirty="0" smtClean="0"/>
          </a:p>
        </p:txBody>
      </p:sp>
      <p:sp>
        <p:nvSpPr>
          <p:cNvPr id="68610" name="AutoShape 2" descr="نتيجة بحث الصور عن ‪return Bac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8612" name="AutoShape 4" descr="نتيجة بحث الصور عن ‪return Bac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6861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286000"/>
            <a:ext cx="9144000" cy="1323439"/>
          </a:xfrm>
          <a:prstGeom prst="rect">
            <a:avLst/>
          </a:prstGeom>
          <a:noFill/>
        </p:spPr>
        <p:txBody>
          <a:bodyPr wrap="square" rtlCol="1">
            <a:spAutoFit/>
          </a:bodyPr>
          <a:lstStyle/>
          <a:p>
            <a:pPr algn="ctr"/>
            <a:r>
              <a:rPr lang="ar-SA" sz="8000" dirty="0" smtClean="0">
                <a:solidFill>
                  <a:srgbClr val="17375E"/>
                </a:solidFill>
                <a:cs typeface="DecoType Naskh Variants" pitchFamily="2" charset="-78"/>
              </a:rPr>
              <a:t>إدارة الجودة الشاملة</a:t>
            </a:r>
          </a:p>
        </p:txBody>
      </p:sp>
      <p:sp>
        <p:nvSpPr>
          <p:cNvPr id="5" name="مربع نص 4"/>
          <p:cNvSpPr txBox="1"/>
          <p:nvPr/>
        </p:nvSpPr>
        <p:spPr>
          <a:xfrm>
            <a:off x="0" y="3761839"/>
            <a:ext cx="9144000" cy="1015663"/>
          </a:xfrm>
          <a:prstGeom prst="rect">
            <a:avLst/>
          </a:prstGeom>
          <a:noFill/>
        </p:spPr>
        <p:txBody>
          <a:bodyPr wrap="square" rtlCol="1">
            <a:spAutoFit/>
          </a:bodyPr>
          <a:lstStyle/>
          <a:p>
            <a:pPr algn="ctr" rtl="0"/>
            <a:r>
              <a:rPr lang="en-US" sz="6000" i="1" dirty="0" smtClean="0">
                <a:solidFill>
                  <a:srgbClr val="17375E"/>
                </a:solidFill>
                <a:latin typeface="Gabriola" pitchFamily="82" charset="0"/>
              </a:rPr>
              <a:t>Total Quality Management (TQM)</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828800"/>
            <a:ext cx="9144000" cy="3139321"/>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هي أداء العمل بشكل صحيح من المرة الأولى، مع الاعتماد على تقييم المستفيد لمعرفة مدى تحسن الأداء.</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(1)</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371600"/>
            <a:ext cx="9144000" cy="5170646"/>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هي شكل تعاوني لأداء الأعمال يعتمد على القدرات المشتركة لكل من الإدارة والعاملين، بهدف التحسين المستمر في الجودة والإنتاجية وذلك من خلال فِرق العمل  (جوزيف جابلونكسي)</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(2)</a:t>
            </a:r>
            <a:endParaRPr lang="ar-SA" sz="8000" dirty="0" smtClean="0">
              <a:solidFill>
                <a:srgbClr val="90B6E4"/>
              </a:solidFill>
              <a:cs typeface="DecoType Naskh Variants" pitchFamily="2" charset="-78"/>
            </a:endParaRPr>
          </a:p>
        </p:txBody>
      </p:sp>
      <p:pic>
        <p:nvPicPr>
          <p:cNvPr id="1026" name="Picture 2" descr="Implementing TQM: Competing in the Nineties Through Total Quality Management / Edition 2"/>
          <p:cNvPicPr>
            <a:picLocks noChangeAspect="1" noChangeArrowheads="1"/>
          </p:cNvPicPr>
          <p:nvPr/>
        </p:nvPicPr>
        <p:blipFill>
          <a:blip r:embed="rId2"/>
          <a:srcRect/>
          <a:stretch>
            <a:fillRect/>
          </a:stretch>
        </p:blipFill>
        <p:spPr bwMode="auto">
          <a:xfrm>
            <a:off x="0" y="0"/>
            <a:ext cx="838200" cy="1257300"/>
          </a:xfrm>
          <a:prstGeom prst="rect">
            <a:avLst/>
          </a:prstGeom>
          <a:noFill/>
        </p:spPr>
      </p:pic>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667000"/>
            <a:ext cx="9144000" cy="2123658"/>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هي عمل الأشياء بالطريقة الصحيحة من المرة الأولى.</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(3)</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3200400"/>
            <a:ext cx="9144000" cy="3139321"/>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 إدارة : </a:t>
            </a:r>
            <a:r>
              <a:rPr lang="ar-SA" sz="6600" dirty="0" smtClean="0">
                <a:solidFill>
                  <a:srgbClr val="8E0000"/>
                </a:solidFill>
                <a:cs typeface="DecoType Naskh Variants" pitchFamily="2" charset="-78"/>
              </a:rPr>
              <a:t>هي </a:t>
            </a:r>
            <a:r>
              <a:rPr lang="ar-SA" sz="6600" dirty="0" smtClean="0">
                <a:solidFill>
                  <a:srgbClr val="17375E"/>
                </a:solidFill>
                <a:cs typeface="DecoType Naskh Variants" pitchFamily="2" charset="-78"/>
              </a:rPr>
              <a:t>التطوير والمحافظة على إمكانية المؤسسة على تحسين الجودة بشكل مستمر؛ </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(4)</a:t>
            </a:r>
            <a:endParaRPr lang="ar-SA" sz="8000" dirty="0" smtClean="0">
              <a:solidFill>
                <a:srgbClr val="90B6E4"/>
              </a:solidFill>
              <a:cs typeface="DecoType Naskh Variants" pitchFamily="2" charset="-78"/>
            </a:endParaRPr>
          </a:p>
        </p:txBody>
      </p:sp>
      <p:pic>
        <p:nvPicPr>
          <p:cNvPr id="55298" name="Picture 2" descr="https://upload.wikimedia.org/wikipedia/commons/thumb/a/a7/Cohen_Headshot2015.jpg/220px-Cohen_Headshot2015.jpg"/>
          <p:cNvPicPr>
            <a:picLocks noChangeAspect="1" noChangeArrowheads="1"/>
          </p:cNvPicPr>
          <p:nvPr/>
        </p:nvPicPr>
        <p:blipFill>
          <a:blip r:embed="rId2"/>
          <a:srcRect/>
          <a:stretch>
            <a:fillRect/>
          </a:stretch>
        </p:blipFill>
        <p:spPr bwMode="auto">
          <a:xfrm>
            <a:off x="0" y="0"/>
            <a:ext cx="1422400" cy="2133600"/>
          </a:xfrm>
          <a:prstGeom prst="rect">
            <a:avLst/>
          </a:prstGeom>
          <a:noFill/>
        </p:spPr>
      </p:pic>
      <p:sp>
        <p:nvSpPr>
          <p:cNvPr id="7" name="مربع نص 6"/>
          <p:cNvSpPr txBox="1"/>
          <p:nvPr/>
        </p:nvSpPr>
        <p:spPr>
          <a:xfrm>
            <a:off x="-63" y="2133600"/>
            <a:ext cx="1378646" cy="523220"/>
          </a:xfrm>
          <a:prstGeom prst="rect">
            <a:avLst/>
          </a:prstGeom>
          <a:noFill/>
        </p:spPr>
        <p:txBody>
          <a:bodyPr wrap="none" rtlCol="1">
            <a:spAutoFit/>
          </a:bodyPr>
          <a:lstStyle/>
          <a:p>
            <a:pPr algn="ctr"/>
            <a:r>
              <a:rPr lang="en-US" sz="1400" dirty="0" smtClean="0"/>
              <a:t>Steven A. Cohen</a:t>
            </a:r>
            <a:endParaRPr lang="ar-SA" sz="1400" dirty="0" smtClean="0"/>
          </a:p>
          <a:p>
            <a:pPr algn="ctr"/>
            <a:r>
              <a:rPr lang="ar-SA" sz="1400" dirty="0" smtClean="0"/>
              <a:t>1993</a:t>
            </a:r>
            <a:endParaRPr lang="en-US" sz="1400" dirty="0" smtClean="0"/>
          </a:p>
        </p:txBody>
      </p:sp>
      <p:pic>
        <p:nvPicPr>
          <p:cNvPr id="55300" name="Picture 4" descr="Total Quality Management in Government: A Practical Guide for the...  (ExLib)"/>
          <p:cNvPicPr>
            <a:picLocks noChangeAspect="1" noChangeArrowheads="1"/>
          </p:cNvPicPr>
          <p:nvPr/>
        </p:nvPicPr>
        <p:blipFill>
          <a:blip r:embed="rId3"/>
          <a:srcRect/>
          <a:stretch>
            <a:fillRect/>
          </a:stretch>
        </p:blipFill>
        <p:spPr bwMode="auto">
          <a:xfrm>
            <a:off x="1447800" y="0"/>
            <a:ext cx="1488706" cy="2209800"/>
          </a:xfrm>
          <a:prstGeom prst="rect">
            <a:avLst/>
          </a:prstGeom>
          <a:noFill/>
        </p:spPr>
      </p:pic>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676400"/>
            <a:ext cx="9144000" cy="2123658"/>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 </a:t>
            </a:r>
          </a:p>
          <a:p>
            <a:pPr algn="just"/>
            <a:r>
              <a:rPr lang="ar-SA" sz="6600" dirty="0" smtClean="0">
                <a:solidFill>
                  <a:srgbClr val="17375E"/>
                </a:solidFill>
                <a:cs typeface="DecoType Naskh Variants" pitchFamily="2" charset="-78"/>
              </a:rPr>
              <a:t>لجودة :</a:t>
            </a:r>
            <a:r>
              <a:rPr lang="ar-SA" sz="6600" dirty="0" smtClean="0">
                <a:solidFill>
                  <a:srgbClr val="8E0000"/>
                </a:solidFill>
                <a:cs typeface="DecoType Naskh Variants" pitchFamily="2" charset="-78"/>
              </a:rPr>
              <a:t> هي </a:t>
            </a:r>
            <a:r>
              <a:rPr lang="ar-SA" sz="6600" dirty="0" smtClean="0">
                <a:solidFill>
                  <a:srgbClr val="17375E"/>
                </a:solidFill>
                <a:cs typeface="DecoType Naskh Variants" pitchFamily="2" charset="-78"/>
              </a:rPr>
              <a:t>الوفاء بمتطلبات المستفيد؛</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FF6D6D"/>
                </a:solidFill>
                <a:cs typeface="DecoType Naskh Variants" pitchFamily="2" charset="-78"/>
              </a:rPr>
              <a:t>(4)</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447800"/>
            <a:ext cx="9144000" cy="5170646"/>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شاملة : </a:t>
            </a:r>
            <a:r>
              <a:rPr lang="ar-SA" sz="6600" dirty="0" smtClean="0">
                <a:solidFill>
                  <a:srgbClr val="8E0000"/>
                </a:solidFill>
                <a:cs typeface="DecoType Naskh Variants" pitchFamily="2" charset="-78"/>
              </a:rPr>
              <a:t>هي</a:t>
            </a:r>
            <a:r>
              <a:rPr lang="ar-SA" sz="6600" dirty="0" smtClean="0">
                <a:solidFill>
                  <a:srgbClr val="17375E"/>
                </a:solidFill>
                <a:cs typeface="DecoType Naskh Variants" pitchFamily="2" charset="-78"/>
              </a:rPr>
              <a:t> تطبيق مبدأ البحث عن الجودة في أي مظهر من مظاهر العمل بدأً من التعرف على إحتياجات المستفيد وإنتهاءً بتقييم مإذا كان المستفيد راضياً عن المنتجات أو الخدمات المقدمة له.</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FF6D6D"/>
                </a:solidFill>
                <a:cs typeface="DecoType Naskh Variants" pitchFamily="2" charset="-78"/>
              </a:rPr>
              <a:t>(4)</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3200400"/>
            <a:ext cx="9144000" cy="2123658"/>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 </a:t>
            </a:r>
            <a:r>
              <a:rPr lang="ar-SA" sz="6600" dirty="0" smtClean="0">
                <a:solidFill>
                  <a:srgbClr val="8E0000"/>
                </a:solidFill>
                <a:cs typeface="DecoType Naskh Variants" pitchFamily="2" charset="-78"/>
              </a:rPr>
              <a:t>هي</a:t>
            </a:r>
            <a:r>
              <a:rPr lang="ar-SA" sz="6600" dirty="0" smtClean="0">
                <a:solidFill>
                  <a:srgbClr val="17375E"/>
                </a:solidFill>
                <a:cs typeface="DecoType Naskh Variants" pitchFamily="2" charset="-78"/>
              </a:rPr>
              <a:t> التطوير المستمر للجودة والإنتاجية والكفاءة.</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(5)</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458754"/>
            <a:ext cx="9144000" cy="5170646"/>
          </a:xfrm>
          <a:prstGeom prst="rect">
            <a:avLst/>
          </a:prstGeom>
          <a:noFill/>
        </p:spPr>
        <p:txBody>
          <a:bodyPr wrap="square" rtlCol="1">
            <a:spAutoFit/>
          </a:bodyPr>
          <a:lstStyle/>
          <a:p>
            <a:pPr algn="just"/>
            <a:r>
              <a:rPr lang="ar-SA" sz="6600" dirty="0" smtClean="0">
                <a:solidFill>
                  <a:srgbClr val="8E0000"/>
                </a:solidFill>
                <a:cs typeface="DecoType Naskh Variants" pitchFamily="2" charset="-78"/>
              </a:rPr>
              <a:t> هي </a:t>
            </a:r>
            <a:r>
              <a:rPr lang="ar-SA" sz="6600" dirty="0" smtClean="0">
                <a:solidFill>
                  <a:srgbClr val="17375E"/>
                </a:solidFill>
                <a:cs typeface="DecoType Naskh Variants" pitchFamily="2" charset="-78"/>
              </a:rPr>
              <a:t>تطوير وتحسين الإجراءات لإنجاز  العمليات، ابتداءً من الموارد وانتهاءً بالمستفيد بحيث يمكن إلغاء الإجراءات غير الضرورية أو المكررة التي لا تضيف أي فائدة للمستفيد.</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(6)</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458754"/>
            <a:ext cx="9144000" cy="4154984"/>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 </a:t>
            </a:r>
            <a:r>
              <a:rPr lang="ar-SA" sz="6600" dirty="0" smtClean="0">
                <a:solidFill>
                  <a:srgbClr val="8E0000"/>
                </a:solidFill>
                <a:cs typeface="DecoType Naskh Variants" pitchFamily="2" charset="-78"/>
              </a:rPr>
              <a:t>هي</a:t>
            </a:r>
            <a:r>
              <a:rPr lang="ar-SA" sz="6600" dirty="0" smtClean="0">
                <a:solidFill>
                  <a:srgbClr val="17375E"/>
                </a:solidFill>
                <a:cs typeface="DecoType Naskh Variants" pitchFamily="2" charset="-78"/>
              </a:rPr>
              <a:t> التركيز القوي والثابت على احتياجات المستفيد ورضائه  عن طريق التطوير المستمر لنتائج العمليات النهائية لتحقق متطلبات المستفيد.</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(7)</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286000"/>
            <a:ext cx="9143999" cy="2215991"/>
          </a:xfrm>
          <a:prstGeom prst="rect">
            <a:avLst/>
          </a:prstGeom>
          <a:noFill/>
        </p:spPr>
        <p:txBody>
          <a:bodyPr wrap="square" rtlCol="1">
            <a:spAutoFit/>
          </a:bodyPr>
          <a:lstStyle/>
          <a:p>
            <a:r>
              <a:rPr lang="ar-SA" sz="13800" dirty="0" smtClean="0">
                <a:solidFill>
                  <a:srgbClr val="17375E"/>
                </a:solidFill>
                <a:cs typeface="DecoType Naskh Variants" pitchFamily="2" charset="-78"/>
              </a:rPr>
              <a:t>الجودة</a:t>
            </a:r>
            <a:r>
              <a:rPr lang="en-US" sz="13800" i="1" dirty="0" smtClean="0">
                <a:solidFill>
                  <a:srgbClr val="17375E"/>
                </a:solidFill>
                <a:latin typeface="Gabriola" pitchFamily="82" charset="0"/>
              </a:rPr>
              <a:t>Quality </a:t>
            </a:r>
            <a:r>
              <a:rPr lang="en-US" sz="13800" dirty="0" smtClean="0">
                <a:solidFill>
                  <a:srgbClr val="17375E"/>
                </a:solidFill>
                <a:cs typeface="DecoType Naskh Variants" pitchFamily="2" charset="-78"/>
              </a:rPr>
              <a:t>     </a:t>
            </a:r>
            <a:endParaRPr lang="en-US" sz="13800" b="1" dirty="0" smtClean="0"/>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1828800"/>
            <a:ext cx="9144000" cy="4154984"/>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إذا جمع ما تم ذكره عن إدارة الجودة الشاملة فنرى أنه يحمل في طياته هدفاً مشتركاً وهو تحقيق رضا المستفيدين </a:t>
            </a:r>
            <a:r>
              <a:rPr lang="ar-SA" sz="6600" dirty="0" err="1" smtClean="0">
                <a:solidFill>
                  <a:srgbClr val="17375E"/>
                </a:solidFill>
                <a:cs typeface="DecoType Naskh Variants" pitchFamily="2" charset="-78"/>
              </a:rPr>
              <a:t>و</a:t>
            </a:r>
            <a:r>
              <a:rPr lang="ar-SA" sz="6600" dirty="0" smtClean="0">
                <a:solidFill>
                  <a:srgbClr val="17375E"/>
                </a:solidFill>
                <a:cs typeface="DecoType Naskh Variants" pitchFamily="2" charset="-78"/>
              </a:rPr>
              <a:t> تشترك </a:t>
            </a:r>
            <a:r>
              <a:rPr lang="ar-SA" sz="6600" dirty="0" err="1" smtClean="0">
                <a:solidFill>
                  <a:srgbClr val="17375E"/>
                </a:solidFill>
                <a:cs typeface="DecoType Naskh Variants" pitchFamily="2" charset="-78"/>
              </a:rPr>
              <a:t>بـ</a:t>
            </a:r>
            <a:r>
              <a:rPr lang="ar-SA" sz="6600" dirty="0" smtClean="0">
                <a:solidFill>
                  <a:srgbClr val="17375E"/>
                </a:solidFill>
                <a:cs typeface="DecoType Naskh Variants" pitchFamily="2" charset="-78"/>
              </a:rPr>
              <a:t> :</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438400"/>
            <a:ext cx="9143999" cy="2308324"/>
          </a:xfrm>
          <a:prstGeom prst="rect">
            <a:avLst/>
          </a:prstGeom>
          <a:noFill/>
        </p:spPr>
        <p:txBody>
          <a:bodyPr wrap="square" rtlCol="1">
            <a:spAutoFit/>
          </a:bodyPr>
          <a:lstStyle/>
          <a:p>
            <a:pPr>
              <a:buFont typeface="Wingdings" pitchFamily="2" charset="2"/>
              <a:buChar char="v"/>
            </a:pPr>
            <a:r>
              <a:rPr lang="ar-SA" sz="4800" dirty="0" smtClean="0">
                <a:solidFill>
                  <a:srgbClr val="17375E"/>
                </a:solidFill>
                <a:cs typeface="DecoType Naskh Variants" pitchFamily="2" charset="-78"/>
              </a:rPr>
              <a:t>بالتحسين المستمر في التطوير لجني النتائج طويلة الأمد؛</a:t>
            </a:r>
          </a:p>
          <a:p>
            <a:pPr>
              <a:buFont typeface="Wingdings" pitchFamily="2" charset="2"/>
              <a:buChar char="v"/>
            </a:pPr>
            <a:r>
              <a:rPr lang="ar-SA" sz="4800" dirty="0" smtClean="0">
                <a:solidFill>
                  <a:srgbClr val="17375E"/>
                </a:solidFill>
                <a:cs typeface="DecoType Naskh Variants" pitchFamily="2" charset="-78"/>
              </a:rPr>
              <a:t>بالعمل الجماعي مع عدة أفراد بخبرات مختلفة؛</a:t>
            </a:r>
          </a:p>
          <a:p>
            <a:pPr>
              <a:buFont typeface="Wingdings" pitchFamily="2" charset="2"/>
              <a:buChar char="v"/>
            </a:pPr>
            <a:r>
              <a:rPr lang="ar-SA" sz="4800" dirty="0" smtClean="0">
                <a:solidFill>
                  <a:srgbClr val="17375E"/>
                </a:solidFill>
                <a:cs typeface="DecoType Naskh Variants" pitchFamily="2" charset="-78"/>
              </a:rPr>
              <a:t>بالمراجعة والاستجابة لمتطلبات المستفيدين.</a:t>
            </a:r>
          </a:p>
        </p:txBody>
      </p:sp>
      <p:sp>
        <p:nvSpPr>
          <p:cNvPr id="5" name="مربع نص 4"/>
          <p:cNvSpPr txBox="1"/>
          <p:nvPr/>
        </p:nvSpPr>
        <p:spPr>
          <a:xfrm>
            <a:off x="7239000" y="533400"/>
            <a:ext cx="1548822" cy="1107996"/>
          </a:xfrm>
          <a:prstGeom prst="rect">
            <a:avLst/>
          </a:prstGeom>
          <a:noFill/>
        </p:spPr>
        <p:txBody>
          <a:bodyPr wrap="none" rtlCol="1">
            <a:spAutoFit/>
          </a:bodyPr>
          <a:lstStyle/>
          <a:p>
            <a:r>
              <a:rPr lang="ar-SA" sz="6600" dirty="0" smtClean="0">
                <a:solidFill>
                  <a:srgbClr val="17375E"/>
                </a:solidFill>
                <a:cs typeface="DecoType Naskh Variants" pitchFamily="2" charset="-78"/>
              </a:rPr>
              <a:t>تشترك</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54114"/>
            <a:ext cx="9144000" cy="1323439"/>
          </a:xfrm>
          <a:prstGeom prst="rect">
            <a:avLst/>
          </a:prstGeom>
          <a:noFill/>
        </p:spPr>
        <p:txBody>
          <a:bodyPr wrap="square" rtlCol="1">
            <a:spAutoFit/>
          </a:bodyPr>
          <a:lstStyle/>
          <a:p>
            <a:r>
              <a:rPr lang="ar-SA" sz="8000" dirty="0" smtClean="0">
                <a:solidFill>
                  <a:srgbClr val="17375E"/>
                </a:solidFill>
                <a:cs typeface="DecoType Naskh Variants" pitchFamily="2" charset="-78"/>
              </a:rPr>
              <a:t>تعريف لإدارة الجودة الشاملة</a:t>
            </a:r>
          </a:p>
        </p:txBody>
      </p:sp>
      <p:sp>
        <p:nvSpPr>
          <p:cNvPr id="5" name="مربع نص 4"/>
          <p:cNvSpPr txBox="1"/>
          <p:nvPr/>
        </p:nvSpPr>
        <p:spPr>
          <a:xfrm>
            <a:off x="0" y="1120914"/>
            <a:ext cx="9144000" cy="707886"/>
          </a:xfrm>
          <a:prstGeom prst="rect">
            <a:avLst/>
          </a:prstGeom>
          <a:noFill/>
        </p:spPr>
        <p:txBody>
          <a:bodyPr wrap="square" rtlCol="1">
            <a:spAutoFit/>
          </a:bodyPr>
          <a:lstStyle/>
          <a:p>
            <a:pPr algn="l" rtl="0"/>
            <a:r>
              <a:rPr lang="en-US" sz="4000" i="1" dirty="0" smtClean="0">
                <a:solidFill>
                  <a:srgbClr val="17375E"/>
                </a:solidFill>
                <a:latin typeface="Gabriola" pitchFamily="82" charset="0"/>
              </a:rPr>
              <a:t>Total Quality Management (TQM)</a:t>
            </a:r>
          </a:p>
        </p:txBody>
      </p:sp>
      <p:sp>
        <p:nvSpPr>
          <p:cNvPr id="6" name="مربع نص 5"/>
          <p:cNvSpPr txBox="1"/>
          <p:nvPr/>
        </p:nvSpPr>
        <p:spPr>
          <a:xfrm>
            <a:off x="0" y="2057400"/>
            <a:ext cx="9144000" cy="4524315"/>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وبالتالي يمكننا تعريف إدارة الجودة الشاملة  على أنها مدخل شامل لتحسين الأداء والفعالية والوضع التنافسي لأي مؤسسة بشكل مستمر ،</a:t>
            </a:r>
          </a:p>
          <a:p>
            <a:pPr algn="just"/>
            <a:r>
              <a:rPr lang="ar-SA" sz="4800" dirty="0" smtClean="0">
                <a:solidFill>
                  <a:srgbClr val="17375E"/>
                </a:solidFill>
                <a:cs typeface="DecoType Naskh Variants" pitchFamily="2" charset="-78"/>
              </a:rPr>
              <a:t>من خلال تخطيط وإدارة وتحسين كل الأنشطة؛</a:t>
            </a:r>
          </a:p>
          <a:p>
            <a:pPr algn="just"/>
            <a:r>
              <a:rPr lang="ar-SA" sz="4800" dirty="0" smtClean="0">
                <a:solidFill>
                  <a:srgbClr val="17375E"/>
                </a:solidFill>
                <a:cs typeface="DecoType Naskh Variants" pitchFamily="2" charset="-78"/>
              </a:rPr>
              <a:t> وعبر إشراك جميع العاملين في المؤسسة وعلى كافة المستويات الإدارية لتحقيق الجودة.</a:t>
            </a:r>
          </a:p>
        </p:txBody>
      </p:sp>
      <p:pic>
        <p:nvPicPr>
          <p:cNvPr id="8"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438400"/>
            <a:ext cx="9144000" cy="1569660"/>
          </a:xfrm>
          <a:prstGeom prst="rect">
            <a:avLst/>
          </a:prstGeom>
          <a:noFill/>
        </p:spPr>
        <p:txBody>
          <a:bodyPr wrap="square" rtlCol="1">
            <a:spAutoFit/>
          </a:bodyPr>
          <a:lstStyle/>
          <a:p>
            <a:pPr algn="ctr"/>
            <a:r>
              <a:rPr lang="ar-SA" sz="9600" dirty="0" smtClean="0">
                <a:solidFill>
                  <a:srgbClr val="17375E"/>
                </a:solidFill>
                <a:cs typeface="DecoType Naskh Variants" pitchFamily="2" charset="-78"/>
              </a:rPr>
              <a:t>ملامح إدارة الجودة الشاملة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447800"/>
            <a:ext cx="9144000" cy="4524315"/>
          </a:xfrm>
          <a:prstGeom prst="rect">
            <a:avLst/>
          </a:prstGeom>
          <a:noFill/>
        </p:spPr>
        <p:txBody>
          <a:bodyPr wrap="square" rtlCol="1">
            <a:spAutoFit/>
          </a:bodyPr>
          <a:lstStyle/>
          <a:p>
            <a:r>
              <a:rPr lang="ar-SA" sz="4800" dirty="0" smtClean="0">
                <a:solidFill>
                  <a:srgbClr val="17375E"/>
                </a:solidFill>
                <a:cs typeface="DecoType Naskh Variants" pitchFamily="2" charset="-78"/>
              </a:rPr>
              <a:t>إن إدارة الجودة الشاملة :</a:t>
            </a:r>
          </a:p>
          <a:p>
            <a:pPr>
              <a:buFont typeface="Arial" pitchFamily="34" charset="0"/>
              <a:buChar char="•"/>
            </a:pPr>
            <a:r>
              <a:rPr lang="ar-SA" sz="4800" dirty="0" smtClean="0">
                <a:solidFill>
                  <a:srgbClr val="17375E"/>
                </a:solidFill>
                <a:cs typeface="DecoType Naskh Variants" pitchFamily="2" charset="-78"/>
              </a:rPr>
              <a:t>تشمل العمليات الإدارية وأنشطة المؤسسة؛</a:t>
            </a:r>
          </a:p>
          <a:p>
            <a:pPr>
              <a:buFont typeface="Arial" pitchFamily="34" charset="0"/>
              <a:buChar char="•"/>
            </a:pPr>
            <a:r>
              <a:rPr lang="ar-SA" sz="4800" dirty="0" smtClean="0">
                <a:solidFill>
                  <a:srgbClr val="17375E"/>
                </a:solidFill>
                <a:cs typeface="DecoType Naskh Variants" pitchFamily="2" charset="-78"/>
              </a:rPr>
              <a:t>تهدف إلى التحسين المستمر لجميع العمليات المؤثرة في الجودة في المؤسسة؛</a:t>
            </a:r>
          </a:p>
          <a:p>
            <a:pPr>
              <a:buFont typeface="Arial" pitchFamily="34" charset="0"/>
              <a:buChar char="•"/>
            </a:pPr>
            <a:r>
              <a:rPr lang="ar-SA" sz="4800" dirty="0" smtClean="0">
                <a:solidFill>
                  <a:srgbClr val="17375E"/>
                </a:solidFill>
                <a:cs typeface="DecoType Naskh Variants" pitchFamily="2" charset="-78"/>
              </a:rPr>
              <a:t>تنمي الرقابة الذاتية لدى العاملين والتحفيز الداخلي المبني على القيم بدلاً من الرقابة الخارجية؛</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ملامح إدارة الجودة الشاملة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514600"/>
            <a:ext cx="9144000" cy="3785652"/>
          </a:xfrm>
          <a:prstGeom prst="rect">
            <a:avLst/>
          </a:prstGeom>
          <a:noFill/>
        </p:spPr>
        <p:txBody>
          <a:bodyPr wrap="square" rtlCol="1">
            <a:spAutoFit/>
          </a:bodyPr>
          <a:lstStyle/>
          <a:p>
            <a:r>
              <a:rPr lang="ar-SA" sz="4800" dirty="0" smtClean="0">
                <a:solidFill>
                  <a:srgbClr val="17375E"/>
                </a:solidFill>
                <a:cs typeface="DecoType Naskh Variants" pitchFamily="2" charset="-78"/>
              </a:rPr>
              <a:t>إن إدارة الجودة الشاملة :</a:t>
            </a:r>
          </a:p>
          <a:p>
            <a:pPr>
              <a:buFont typeface="Arial" pitchFamily="34" charset="0"/>
              <a:buChar char="•"/>
            </a:pPr>
            <a:r>
              <a:rPr lang="ar-SA" sz="4800" dirty="0" smtClean="0">
                <a:solidFill>
                  <a:srgbClr val="17375E"/>
                </a:solidFill>
                <a:cs typeface="DecoType Naskh Variants" pitchFamily="2" charset="-78"/>
              </a:rPr>
              <a:t>تعتمد على تفهم واقتناع ومشاركة جميع العاملين؛</a:t>
            </a:r>
          </a:p>
          <a:p>
            <a:pPr>
              <a:buFont typeface="Arial" pitchFamily="34" charset="0"/>
              <a:buChar char="•"/>
            </a:pPr>
            <a:r>
              <a:rPr lang="ar-SA" sz="4800" dirty="0" smtClean="0">
                <a:solidFill>
                  <a:srgbClr val="17375E"/>
                </a:solidFill>
                <a:cs typeface="DecoType Naskh Variants" pitchFamily="2" charset="-78"/>
              </a:rPr>
              <a:t>تعتمد العمل المشترك وفرق العمل لا على العمل الفردي؛</a:t>
            </a:r>
          </a:p>
          <a:p>
            <a:pPr>
              <a:buFont typeface="Arial" pitchFamily="34" charset="0"/>
              <a:buChar char="•"/>
            </a:pPr>
            <a:r>
              <a:rPr lang="ar-SA" sz="4800" dirty="0" smtClean="0">
                <a:solidFill>
                  <a:srgbClr val="17375E"/>
                </a:solidFill>
                <a:cs typeface="DecoType Naskh Variants" pitchFamily="2" charset="-78"/>
              </a:rPr>
              <a:t>تقوم على المشاركة والمساندة والتواصل الإيجابي بين مستويات المؤسسة الإدارية المختلفة؛</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ملامح إدارة الجودة الشاملة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362200"/>
            <a:ext cx="9144000" cy="3785652"/>
          </a:xfrm>
          <a:prstGeom prst="rect">
            <a:avLst/>
          </a:prstGeom>
          <a:noFill/>
        </p:spPr>
        <p:txBody>
          <a:bodyPr wrap="square" rtlCol="1">
            <a:spAutoFit/>
          </a:bodyPr>
          <a:lstStyle/>
          <a:p>
            <a:r>
              <a:rPr lang="ar-SA" sz="4800" dirty="0" smtClean="0">
                <a:solidFill>
                  <a:srgbClr val="17375E"/>
                </a:solidFill>
                <a:cs typeface="DecoType Naskh Variants" pitchFamily="2" charset="-78"/>
              </a:rPr>
              <a:t>إن إدارة الجودة الشاملة :</a:t>
            </a:r>
          </a:p>
          <a:p>
            <a:pPr>
              <a:buFont typeface="Arial" pitchFamily="34" charset="0"/>
              <a:buChar char="•"/>
            </a:pPr>
            <a:r>
              <a:rPr lang="ar-SA" sz="4800" dirty="0" smtClean="0">
                <a:solidFill>
                  <a:srgbClr val="17375E"/>
                </a:solidFill>
                <a:cs typeface="DecoType Naskh Variants" pitchFamily="2" charset="-78"/>
              </a:rPr>
              <a:t>تحول السياسات الإستراتيجية للمؤسسة من منهجية اكتشاف وتصحيح الأخطاء إلى منهجية الوقاية من الخطاء باكتشاف الأسباب الجذرية له، وتصحيحها لمنع وقوع الخطأ مرة أخرى أو الوقاية منه.</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ملامح إدارة الجودة الشاملة</a:t>
            </a:r>
          </a:p>
        </p:txBody>
      </p:sp>
      <p:pic>
        <p:nvPicPr>
          <p:cNvPr id="7"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295400"/>
            <a:ext cx="8458199" cy="4339650"/>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p>
          <a:p>
            <a:r>
              <a:rPr lang="ar-SA" sz="3600" dirty="0" smtClean="0">
                <a:solidFill>
                  <a:srgbClr val="17375E"/>
                </a:solidFill>
                <a:cs typeface="DecoType Naskh Variants" pitchFamily="2" charset="-78"/>
              </a:rPr>
              <a:t>	</a:t>
            </a:r>
          </a:p>
          <a:p>
            <a:r>
              <a:rPr lang="ar-SA"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hlinkClick r:id="rId2" action="ppaction://hlinksldjump"/>
              </a:rPr>
              <a:t>المبادئ الأساسية لإدارة الجودة الشاملة</a:t>
            </a:r>
            <a:endParaRPr lang="ar-SA" sz="36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hlinkClick r:id="rId3" action="ppaction://hlinksldjump"/>
              </a:rPr>
              <a:t>فوائد إدارة الجودة الشاملة</a:t>
            </a:r>
            <a:endParaRPr lang="ar-SA" sz="36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hlinkClick r:id="rId4" action="ppaction://hlinksldjump"/>
              </a:rPr>
              <a:t>مراحل تطور  إدارة الجودة الشاملة</a:t>
            </a:r>
            <a:endParaRPr lang="ar-SA" sz="36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hlinkClick r:id="rId5" action="ppaction://hlinksldjump"/>
              </a:rPr>
              <a:t>الإدارة التقليدية وإدارة والجودة الشاملة</a:t>
            </a:r>
            <a:endParaRPr lang="ar-SA" sz="36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hlinkClick r:id="rId6" action="ppaction://hlinksldjump"/>
              </a:rPr>
              <a:t>مراحل تطبيق إدارة الجودة الشاملة</a:t>
            </a:r>
            <a:endParaRPr lang="ar-SA" sz="3600" dirty="0" smtClean="0">
              <a:solidFill>
                <a:srgbClr val="17375E"/>
              </a:solidFill>
              <a:cs typeface="DecoType Naskh Variants" pitchFamily="2" charset="-78"/>
            </a:endParaRPr>
          </a:p>
        </p:txBody>
      </p:sp>
    </p:spTree>
    <p:extLst>
      <p:ext uri="{BB962C8B-B14F-4D97-AF65-F5344CB8AC3E}">
        <p14:creationId xmlns:p14="http://schemas.microsoft.com/office/powerpoint/2010/main" val="411842709"/>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895600"/>
            <a:ext cx="9144000" cy="1200329"/>
          </a:xfrm>
          <a:prstGeom prst="rect">
            <a:avLst/>
          </a:prstGeom>
          <a:noFill/>
        </p:spPr>
        <p:txBody>
          <a:bodyPr wrap="square" rtlCol="1">
            <a:spAutoFit/>
          </a:bodyPr>
          <a:lstStyle/>
          <a:p>
            <a:r>
              <a:rPr lang="ar-SA" sz="7200" dirty="0" smtClean="0">
                <a:solidFill>
                  <a:srgbClr val="17375E"/>
                </a:solidFill>
                <a:cs typeface="DecoType Naskh Variants" pitchFamily="2" charset="-78"/>
              </a:rPr>
              <a:t>المبادئ الأساسية لإدارة الجودة الشاملة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36954093"/>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1981200" y="1295400"/>
            <a:ext cx="6781800" cy="4524315"/>
          </a:xfrm>
          <a:prstGeom prst="rect">
            <a:avLst/>
          </a:prstGeom>
          <a:noFill/>
        </p:spPr>
        <p:txBody>
          <a:bodyPr wrap="square" rtlCol="1">
            <a:spAutoFit/>
          </a:bodyPr>
          <a:lstStyle/>
          <a:p>
            <a:pPr>
              <a:buFont typeface="Wingdings" pitchFamily="2" charset="2"/>
              <a:buChar char=""/>
            </a:pPr>
            <a:r>
              <a:rPr lang="ar-SA" sz="4800" dirty="0" smtClean="0">
                <a:solidFill>
                  <a:srgbClr val="17375E"/>
                </a:solidFill>
                <a:cs typeface="DecoType Naskh Variants" pitchFamily="2" charset="-78"/>
              </a:rPr>
              <a:t>القيادة</a:t>
            </a:r>
          </a:p>
          <a:p>
            <a:pPr>
              <a:buFont typeface="Wingdings" pitchFamily="2" charset="2"/>
              <a:buChar char=""/>
            </a:pPr>
            <a:r>
              <a:rPr lang="ar-SA" sz="4800" dirty="0" smtClean="0">
                <a:solidFill>
                  <a:srgbClr val="17375E"/>
                </a:solidFill>
                <a:cs typeface="DecoType Naskh Variants" pitchFamily="2" charset="-78"/>
              </a:rPr>
              <a:t>التخطيط الإستراتيجي</a:t>
            </a:r>
          </a:p>
          <a:p>
            <a:pPr>
              <a:buFont typeface="Wingdings" pitchFamily="2" charset="2"/>
              <a:buChar char=""/>
            </a:pPr>
            <a:r>
              <a:rPr lang="ar-SA" sz="4800" dirty="0" smtClean="0">
                <a:solidFill>
                  <a:srgbClr val="17375E"/>
                </a:solidFill>
                <a:cs typeface="DecoType Naskh Variants" pitchFamily="2" charset="-78"/>
              </a:rPr>
              <a:t>التركيز على المستفيدين</a:t>
            </a:r>
          </a:p>
          <a:p>
            <a:pPr>
              <a:buFont typeface="Wingdings" pitchFamily="2" charset="2"/>
              <a:buChar char=""/>
            </a:pPr>
            <a:r>
              <a:rPr lang="ar-SA" sz="4800" dirty="0" smtClean="0">
                <a:solidFill>
                  <a:srgbClr val="17375E"/>
                </a:solidFill>
                <a:cs typeface="DecoType Naskh Variants" pitchFamily="2" charset="-78"/>
              </a:rPr>
              <a:t>التركيز على الموارد البشرية</a:t>
            </a:r>
          </a:p>
          <a:p>
            <a:pPr>
              <a:buFont typeface="Wingdings" pitchFamily="2" charset="2"/>
              <a:buChar char=""/>
            </a:pPr>
            <a:r>
              <a:rPr lang="ar-SA" sz="4800" dirty="0" smtClean="0">
                <a:solidFill>
                  <a:srgbClr val="17375E"/>
                </a:solidFill>
                <a:cs typeface="DecoType Naskh Variants" pitchFamily="2" charset="-78"/>
              </a:rPr>
              <a:t>التركيز على العلاقة مع الشركاء</a:t>
            </a:r>
          </a:p>
          <a:p>
            <a:pPr>
              <a:buFont typeface="Wingdings" pitchFamily="2" charset="2"/>
              <a:buChar char=""/>
            </a:pPr>
            <a:r>
              <a:rPr lang="ar-SA" sz="4800" dirty="0" smtClean="0">
                <a:solidFill>
                  <a:srgbClr val="17375E"/>
                </a:solidFill>
                <a:cs typeface="DecoType Naskh Variants" pitchFamily="2" charset="-78"/>
              </a:rPr>
              <a:t>التحسين المستمر</a:t>
            </a:r>
          </a:p>
        </p:txBody>
      </p:sp>
      <p:pic>
        <p:nvPicPr>
          <p:cNvPr id="7"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
        <p:nvSpPr>
          <p:cNvPr id="8" name="مربع نص 7"/>
          <p:cNvSpPr txBox="1"/>
          <p:nvPr/>
        </p:nvSpPr>
        <p:spPr>
          <a:xfrm>
            <a:off x="0" y="1676400"/>
            <a:ext cx="1937355" cy="1015663"/>
          </a:xfrm>
          <a:prstGeom prst="rect">
            <a:avLst/>
          </a:prstGeom>
          <a:noFill/>
        </p:spPr>
        <p:txBody>
          <a:bodyPr wrap="square" rtlCol="1">
            <a:spAutoFit/>
          </a:bodyPr>
          <a:lstStyle/>
          <a:p>
            <a:r>
              <a:rPr lang="ar-SA" sz="2000" dirty="0" smtClean="0">
                <a:solidFill>
                  <a:srgbClr val="17375E"/>
                </a:solidFill>
                <a:cs typeface="DecoType Naskh Variants" pitchFamily="2" charset="-78"/>
              </a:rPr>
              <a:t>سوف يتم استعراضها بشكل مفصل في الوحدة التدريبية الثالثة</a:t>
            </a:r>
          </a:p>
        </p:txBody>
      </p:sp>
    </p:spTree>
    <p:extLst>
      <p:ext uri="{BB962C8B-B14F-4D97-AF65-F5344CB8AC3E}">
        <p14:creationId xmlns:p14="http://schemas.microsoft.com/office/powerpoint/2010/main" val="404107456"/>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16388" name="Picture 4" descr="http://image.slidesharecdn.com/devops-final-111208120657-phpapp02/95/lisa-2011-keynote-the-devops-transformation-70-728.jpg?cb=1323377457"/>
          <p:cNvPicPr>
            <a:picLocks noChangeAspect="1" noChangeArrowheads="1"/>
          </p:cNvPicPr>
          <p:nvPr/>
        </p:nvPicPr>
        <p:blipFill>
          <a:blip r:embed="rId2"/>
          <a:srcRect/>
          <a:stretch>
            <a:fillRect/>
          </a:stretch>
        </p:blipFill>
        <p:spPr bwMode="auto">
          <a:xfrm>
            <a:off x="5781964" y="0"/>
            <a:ext cx="3362036" cy="2590800"/>
          </a:xfrm>
          <a:prstGeom prst="rect">
            <a:avLst/>
          </a:prstGeom>
          <a:noFill/>
        </p:spPr>
      </p:pic>
      <p:sp>
        <p:nvSpPr>
          <p:cNvPr id="6" name="مربع نص 5"/>
          <p:cNvSpPr txBox="1"/>
          <p:nvPr/>
        </p:nvSpPr>
        <p:spPr>
          <a:xfrm>
            <a:off x="228600" y="1371600"/>
            <a:ext cx="5388013" cy="2308324"/>
          </a:xfrm>
          <a:prstGeom prst="rect">
            <a:avLst/>
          </a:prstGeom>
          <a:noFill/>
        </p:spPr>
        <p:txBody>
          <a:bodyPr wrap="none" rtlCol="1">
            <a:spAutoFit/>
          </a:bodyPr>
          <a:lstStyle/>
          <a:p>
            <a:r>
              <a:rPr lang="ar-SA" sz="7200" dirty="0" smtClean="0">
                <a:solidFill>
                  <a:srgbClr val="17375E"/>
                </a:solidFill>
                <a:cs typeface="DecoType Naskh Variants" pitchFamily="2" charset="-78"/>
              </a:rPr>
              <a:t>الجودة هي :</a:t>
            </a:r>
          </a:p>
          <a:p>
            <a:r>
              <a:rPr lang="ar-SA" sz="7200" dirty="0" smtClean="0">
                <a:solidFill>
                  <a:srgbClr val="17375E"/>
                </a:solidFill>
                <a:cs typeface="DecoType Naskh Variants" pitchFamily="2" charset="-78"/>
              </a:rPr>
              <a:t>الرضاء التام للمستفيد</a:t>
            </a:r>
          </a:p>
        </p:txBody>
      </p:sp>
      <p:pic>
        <p:nvPicPr>
          <p:cNvPr id="16390" name="Picture 6" descr="http://www.industryweek.com/site-files/industryweek.com/files/uploads/2014/11/Feigenbaum-Cover.jpg"/>
          <p:cNvPicPr>
            <a:picLocks noChangeAspect="1" noChangeArrowheads="1"/>
          </p:cNvPicPr>
          <p:nvPr/>
        </p:nvPicPr>
        <p:blipFill>
          <a:blip r:embed="rId3"/>
          <a:srcRect/>
          <a:stretch>
            <a:fillRect/>
          </a:stretch>
        </p:blipFill>
        <p:spPr bwMode="auto">
          <a:xfrm>
            <a:off x="6477000" y="3048000"/>
            <a:ext cx="2311915" cy="3228976"/>
          </a:xfrm>
          <a:prstGeom prst="rect">
            <a:avLst/>
          </a:prstGeom>
          <a:noFill/>
        </p:spPr>
      </p:pic>
      <p:pic>
        <p:nvPicPr>
          <p:cNvPr id="16386" name="Picture 2" descr="http://images.slideplayer.com/19/5924890/slides/slide_23.jpg"/>
          <p:cNvPicPr>
            <a:picLocks noChangeAspect="1" noChangeArrowheads="1"/>
          </p:cNvPicPr>
          <p:nvPr/>
        </p:nvPicPr>
        <p:blipFill>
          <a:blip r:embed="rId4" cstate="print"/>
          <a:srcRect/>
          <a:stretch>
            <a:fillRect/>
          </a:stretch>
        </p:blipFill>
        <p:spPr bwMode="auto">
          <a:xfrm>
            <a:off x="0" y="3657600"/>
            <a:ext cx="1930400" cy="1447800"/>
          </a:xfrm>
          <a:prstGeom prst="rect">
            <a:avLst/>
          </a:prstGeom>
          <a:noFill/>
        </p:spPr>
      </p:pic>
      <p:pic>
        <p:nvPicPr>
          <p:cNvPr id="9" name="Picture 10" descr="http://japanologie.arts.kuleuven.be/lab/sites/japanologie.arts.kuleuven.be.ijcm13/files/uploads/inline_images/glossy_3d_blue_arrow_left.png">
            <a:hlinkClick r:id="rId5" action="ppaction://hlinksldjump"/>
          </p:cNvPr>
          <p:cNvPicPr>
            <a:picLocks noChangeAspect="1" noChangeArrowheads="1"/>
          </p:cNvPicPr>
          <p:nvPr/>
        </p:nvPicPr>
        <p:blipFill>
          <a:blip r:embed="rId6"/>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895600"/>
            <a:ext cx="9144000" cy="1200329"/>
          </a:xfrm>
          <a:prstGeom prst="rect">
            <a:avLst/>
          </a:prstGeom>
          <a:noFill/>
        </p:spPr>
        <p:txBody>
          <a:bodyPr wrap="square" rtlCol="1">
            <a:spAutoFit/>
          </a:bodyPr>
          <a:lstStyle/>
          <a:p>
            <a:pPr algn="ctr"/>
            <a:r>
              <a:rPr lang="ar-SA" sz="7200" dirty="0" smtClean="0">
                <a:solidFill>
                  <a:srgbClr val="17375E"/>
                </a:solidFill>
                <a:cs typeface="DecoType Naskh Variants" pitchFamily="2" charset="-78"/>
              </a:rPr>
              <a:t>فوائد إدارة الجودة الشاملة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818854671"/>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6" name="مربع نص 5"/>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فوائد إدارة الجودة الشاملة</a:t>
            </a:r>
          </a:p>
        </p:txBody>
      </p:sp>
      <p:sp>
        <p:nvSpPr>
          <p:cNvPr id="7" name="مربع نص 6"/>
          <p:cNvSpPr txBox="1"/>
          <p:nvPr/>
        </p:nvSpPr>
        <p:spPr>
          <a:xfrm>
            <a:off x="0" y="1676400"/>
            <a:ext cx="9144000" cy="4154984"/>
          </a:xfrm>
          <a:prstGeom prst="rect">
            <a:avLst/>
          </a:prstGeom>
          <a:noFill/>
        </p:spPr>
        <p:txBody>
          <a:bodyPr wrap="square" rtlCol="1">
            <a:spAutoFit/>
          </a:bodyPr>
          <a:lstStyle/>
          <a:p>
            <a:pPr>
              <a:buFont typeface="Wingdings" pitchFamily="2" charset="2"/>
              <a:buChar char=""/>
            </a:pPr>
            <a:r>
              <a:rPr lang="ar-SA" sz="4400" dirty="0" smtClean="0">
                <a:solidFill>
                  <a:srgbClr val="17375E"/>
                </a:solidFill>
                <a:cs typeface="DecoType Naskh Variants" pitchFamily="2" charset="-78"/>
              </a:rPr>
              <a:t>كسب رضاء المستفيدين وولائهم لمنتجات أو (و) خدمات المؤسسة؛</a:t>
            </a:r>
          </a:p>
          <a:p>
            <a:pPr>
              <a:buFont typeface="Wingdings" pitchFamily="2" charset="2"/>
              <a:buChar char=""/>
            </a:pPr>
            <a:r>
              <a:rPr lang="ar-SA" sz="4400" dirty="0" smtClean="0">
                <a:solidFill>
                  <a:srgbClr val="17375E"/>
                </a:solidFill>
                <a:cs typeface="DecoType Naskh Variants" pitchFamily="2" charset="-78"/>
              </a:rPr>
              <a:t>تحسين سمعة المؤسسة وصورتها في الداخل والخارج؛</a:t>
            </a:r>
          </a:p>
          <a:p>
            <a:pPr>
              <a:buFont typeface="Wingdings" pitchFamily="2" charset="2"/>
              <a:buChar char=""/>
            </a:pPr>
            <a:r>
              <a:rPr lang="ar-SA" sz="4400" dirty="0" smtClean="0">
                <a:solidFill>
                  <a:srgbClr val="17375E"/>
                </a:solidFill>
                <a:cs typeface="DecoType Naskh Variants" pitchFamily="2" charset="-78"/>
              </a:rPr>
              <a:t>زيادة الأرباح ورضا الشركاء؛</a:t>
            </a:r>
          </a:p>
          <a:p>
            <a:pPr>
              <a:buFont typeface="Wingdings" pitchFamily="2" charset="2"/>
              <a:buChar char=""/>
            </a:pPr>
            <a:r>
              <a:rPr lang="ar-SA" sz="4400" dirty="0" smtClean="0">
                <a:solidFill>
                  <a:srgbClr val="17375E"/>
                </a:solidFill>
                <a:cs typeface="DecoType Naskh Variants" pitchFamily="2" charset="-78"/>
              </a:rPr>
              <a:t>تقوية انتماء و ولاء العاملين؛</a:t>
            </a:r>
          </a:p>
          <a:p>
            <a:pPr>
              <a:buFont typeface="Wingdings" pitchFamily="2" charset="2"/>
              <a:buChar char=""/>
            </a:pPr>
            <a:r>
              <a:rPr lang="ar-SA" sz="4400" dirty="0" smtClean="0">
                <a:solidFill>
                  <a:srgbClr val="17375E"/>
                </a:solidFill>
                <a:cs typeface="DecoType Naskh Variants" pitchFamily="2" charset="-78"/>
              </a:rPr>
              <a:t>تحسين كفاءة وفعالية الأداء للعاملين.</a:t>
            </a:r>
          </a:p>
        </p:txBody>
      </p:sp>
      <p:pic>
        <p:nvPicPr>
          <p:cNvPr id="9"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extLst>
      <p:ext uri="{BB962C8B-B14F-4D97-AF65-F5344CB8AC3E}">
        <p14:creationId xmlns:p14="http://schemas.microsoft.com/office/powerpoint/2010/main" val="3360831300"/>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895600"/>
            <a:ext cx="9144000" cy="1200329"/>
          </a:xfrm>
          <a:prstGeom prst="rect">
            <a:avLst/>
          </a:prstGeom>
          <a:noFill/>
        </p:spPr>
        <p:txBody>
          <a:bodyPr wrap="square" rtlCol="1">
            <a:spAutoFit/>
          </a:bodyPr>
          <a:lstStyle/>
          <a:p>
            <a:pPr algn="ctr"/>
            <a:r>
              <a:rPr lang="ar-SA" sz="7200" dirty="0" smtClean="0">
                <a:solidFill>
                  <a:srgbClr val="17375E"/>
                </a:solidFill>
                <a:cs typeface="DecoType Naskh Variants" pitchFamily="2" charset="-78"/>
              </a:rPr>
              <a:t>مراحل تطور  إدارة الجودة الشاملة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655174475"/>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مراحل تطور  إدارة الجودة الشاملة</a:t>
            </a:r>
          </a:p>
        </p:txBody>
      </p:sp>
      <p:sp>
        <p:nvSpPr>
          <p:cNvPr id="5" name="مربع نص 4"/>
          <p:cNvSpPr txBox="1"/>
          <p:nvPr/>
        </p:nvSpPr>
        <p:spPr>
          <a:xfrm>
            <a:off x="0" y="2209800"/>
            <a:ext cx="9144000" cy="2800767"/>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بدأت أولى تطبيقات الجودة في بداية القرن العشرين في القطاع الصناعي حيث كانت الجودة تتمثل في </a:t>
            </a:r>
            <a:r>
              <a:rPr lang="ar-SA" sz="4400" dirty="0" smtClean="0">
                <a:solidFill>
                  <a:srgbClr val="8E0000"/>
                </a:solidFill>
                <a:cs typeface="DecoType Naskh Variants" pitchFamily="2" charset="-78"/>
              </a:rPr>
              <a:t>فحص المنتج النهائي </a:t>
            </a:r>
            <a:r>
              <a:rPr lang="ar-SA" sz="4400" dirty="0" smtClean="0">
                <a:solidFill>
                  <a:srgbClr val="17375E"/>
                </a:solidFill>
                <a:cs typeface="DecoType Naskh Variants" pitchFamily="2" charset="-78"/>
              </a:rPr>
              <a:t>قبل بيعه للزبائن للتأكد من عدم وجود عيوب تصنيعية، ثم إتلاف المنتجات المعيبة أو إعادة إصلاحها إن أمكن.</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521002209"/>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مراحل تطور  إدارة الجودة الشاملة</a:t>
            </a:r>
          </a:p>
        </p:txBody>
      </p:sp>
      <p:pic>
        <p:nvPicPr>
          <p:cNvPr id="57346" name="Picture 2" descr="http://www.managers-net.com/Biography/graphics/WalterShewhart.jpg"/>
          <p:cNvPicPr>
            <a:picLocks noChangeAspect="1" noChangeArrowheads="1"/>
          </p:cNvPicPr>
          <p:nvPr/>
        </p:nvPicPr>
        <p:blipFill>
          <a:blip r:embed="rId2" cstate="print"/>
          <a:srcRect/>
          <a:stretch>
            <a:fillRect/>
          </a:stretch>
        </p:blipFill>
        <p:spPr bwMode="auto">
          <a:xfrm>
            <a:off x="3352800" y="5605120"/>
            <a:ext cx="914400" cy="1252880"/>
          </a:xfrm>
          <a:prstGeom prst="rect">
            <a:avLst/>
          </a:prstGeom>
          <a:noFill/>
        </p:spPr>
      </p:pic>
      <p:sp>
        <p:nvSpPr>
          <p:cNvPr id="5" name="مربع نص 4"/>
          <p:cNvSpPr txBox="1"/>
          <p:nvPr/>
        </p:nvSpPr>
        <p:spPr>
          <a:xfrm>
            <a:off x="0" y="1143000"/>
            <a:ext cx="9144000" cy="4832092"/>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ظهرت أولى أدبيات الجودة في العشرينيات من القرن الماضي على يد العالم  </a:t>
            </a:r>
            <a:r>
              <a:rPr lang="ar-SA" sz="4400" dirty="0" err="1" smtClean="0">
                <a:solidFill>
                  <a:srgbClr val="17375E"/>
                </a:solidFill>
                <a:cs typeface="DecoType Naskh Variants" pitchFamily="2" charset="-78"/>
              </a:rPr>
              <a:t>والتر</a:t>
            </a:r>
            <a:r>
              <a:rPr lang="ar-SA" sz="4400" dirty="0" smtClean="0">
                <a:solidFill>
                  <a:srgbClr val="17375E"/>
                </a:solidFill>
                <a:cs typeface="DecoType Naskh Variants" pitchFamily="2" charset="-78"/>
              </a:rPr>
              <a:t> </a:t>
            </a:r>
            <a:r>
              <a:rPr lang="ar-SA" sz="4400" dirty="0" err="1" smtClean="0">
                <a:solidFill>
                  <a:srgbClr val="17375E"/>
                </a:solidFill>
                <a:cs typeface="DecoType Naskh Variants" pitchFamily="2" charset="-78"/>
              </a:rPr>
              <a:t>شويهارت</a:t>
            </a:r>
            <a:r>
              <a:rPr lang="ar-SA" sz="4400" dirty="0" smtClean="0">
                <a:solidFill>
                  <a:srgbClr val="17375E"/>
                </a:solidFill>
                <a:cs typeface="DecoType Naskh Variants" pitchFamily="2" charset="-78"/>
              </a:rPr>
              <a:t> (</a:t>
            </a:r>
            <a:r>
              <a:rPr lang="en-US" sz="4000" i="1" dirty="0" smtClean="0">
                <a:solidFill>
                  <a:srgbClr val="17375E"/>
                </a:solidFill>
                <a:latin typeface="Gabriola" pitchFamily="82" charset="0"/>
              </a:rPr>
              <a:t>Walter A.</a:t>
            </a:r>
            <a:r>
              <a:rPr lang="en-US" sz="4400" dirty="0" smtClean="0"/>
              <a:t> </a:t>
            </a:r>
            <a:r>
              <a:rPr lang="en-US" sz="4000" i="1" dirty="0" err="1" smtClean="0">
                <a:solidFill>
                  <a:srgbClr val="17375E"/>
                </a:solidFill>
                <a:latin typeface="Gabriola" pitchFamily="82" charset="0"/>
              </a:rPr>
              <a:t>Shewhart</a:t>
            </a:r>
            <a:r>
              <a:rPr lang="ar-SA" sz="4400" dirty="0" smtClean="0">
                <a:solidFill>
                  <a:srgbClr val="17375E"/>
                </a:solidFill>
                <a:cs typeface="DecoType Naskh Variants" pitchFamily="2" charset="-78"/>
              </a:rPr>
              <a:t>)بإصداره عددا من الكتب مثل“الضبط الاقتصادي لجودة المنتج الصناعي“ كما طور خرائط المراقبة (</a:t>
            </a:r>
            <a:r>
              <a:rPr lang="en-US" sz="4000" i="1" dirty="0" smtClean="0">
                <a:solidFill>
                  <a:srgbClr val="17375E"/>
                </a:solidFill>
                <a:latin typeface="Gabriola" pitchFamily="82" charset="0"/>
              </a:rPr>
              <a:t>Control Charts</a:t>
            </a:r>
            <a:r>
              <a:rPr lang="ar-SA" sz="4400" dirty="0" smtClean="0">
                <a:solidFill>
                  <a:srgbClr val="17375E"/>
                </a:solidFill>
                <a:cs typeface="DecoType Naskh Variants" pitchFamily="2" charset="-78"/>
              </a:rPr>
              <a:t>) والتي تستخدم أثناء عملية الإنتاج للتأكد من سلامة المنتجات والتنبؤ بمشاكل الإنتاج قبل استفحالها وخروجها كمنتجات معيبة وهو ما يسمى ”ضبط الجودة“. </a:t>
            </a:r>
          </a:p>
        </p:txBody>
      </p:sp>
      <p:pic>
        <p:nvPicPr>
          <p:cNvPr id="57348" name="Picture 4" descr="https://media.licdn.com/mpr/mpr/AAEAAQAAAAAAAAMVAAAAJDYzYmNjNjYyLTcyZDQtNGZjMC1iYWNiLWM1ZGEyOTMwYTRiZA.jpg"/>
          <p:cNvPicPr>
            <a:picLocks noChangeAspect="1" noChangeArrowheads="1"/>
          </p:cNvPicPr>
          <p:nvPr/>
        </p:nvPicPr>
        <p:blipFill>
          <a:blip r:embed="rId3" cstate="print"/>
          <a:srcRect/>
          <a:stretch>
            <a:fillRect/>
          </a:stretch>
        </p:blipFill>
        <p:spPr bwMode="auto">
          <a:xfrm>
            <a:off x="0" y="0"/>
            <a:ext cx="1726896" cy="990600"/>
          </a:xfrm>
          <a:prstGeom prst="rect">
            <a:avLst/>
          </a:prstGeom>
          <a:noFill/>
        </p:spPr>
      </p:pic>
      <p:pic>
        <p:nvPicPr>
          <p:cNvPr id="8"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826102906"/>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مراحل تطور  إدارة الجودة الشاملة</a:t>
            </a:r>
          </a:p>
        </p:txBody>
      </p:sp>
      <p:sp>
        <p:nvSpPr>
          <p:cNvPr id="5" name="مربع نص 4"/>
          <p:cNvSpPr txBox="1"/>
          <p:nvPr/>
        </p:nvSpPr>
        <p:spPr>
          <a:xfrm>
            <a:off x="0" y="2209800"/>
            <a:ext cx="9144000" cy="2800767"/>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وفي الخمسينيات من القرن الماضي نادى العالم الإحصائي ويليام </a:t>
            </a:r>
            <a:r>
              <a:rPr lang="ar-SA" sz="4400" dirty="0" err="1" smtClean="0">
                <a:solidFill>
                  <a:srgbClr val="17375E"/>
                </a:solidFill>
                <a:cs typeface="DecoType Naskh Variants" pitchFamily="2" charset="-78"/>
              </a:rPr>
              <a:t>ديمنغ</a:t>
            </a:r>
            <a:r>
              <a:rPr lang="ar-SA" sz="4400" dirty="0" smtClean="0">
                <a:solidFill>
                  <a:srgbClr val="17375E"/>
                </a:solidFill>
                <a:cs typeface="DecoType Naskh Variants" pitchFamily="2" charset="-78"/>
              </a:rPr>
              <a:t>  (</a:t>
            </a:r>
            <a:r>
              <a:rPr lang="en-US" sz="4000" i="1" dirty="0" smtClean="0">
                <a:solidFill>
                  <a:srgbClr val="17375E"/>
                </a:solidFill>
                <a:latin typeface="Gabriola" pitchFamily="82" charset="0"/>
              </a:rPr>
              <a:t>William Edwards Deming</a:t>
            </a:r>
            <a:r>
              <a:rPr lang="ar-SA" sz="4400" dirty="0" smtClean="0">
                <a:solidFill>
                  <a:srgbClr val="17375E"/>
                </a:solidFill>
                <a:cs typeface="DecoType Naskh Variants" pitchFamily="2" charset="-78"/>
              </a:rPr>
              <a:t>) باستخدام المراقبة الإحصائية للعمليات الإنتاجية للتحقق من جودة الإنتاج ، وعرض أفكاره ومقترحاته لتحسين وضمان الجودة.</a:t>
            </a:r>
          </a:p>
        </p:txBody>
      </p:sp>
      <p:pic>
        <p:nvPicPr>
          <p:cNvPr id="70658" name="Picture 2" descr="https://upload.wikimedia.org/wikipedia/commons/7/73/W._Edwards_Deming.jpg"/>
          <p:cNvPicPr>
            <a:picLocks noChangeAspect="1" noChangeArrowheads="1"/>
          </p:cNvPicPr>
          <p:nvPr/>
        </p:nvPicPr>
        <p:blipFill>
          <a:blip r:embed="rId2"/>
          <a:srcRect/>
          <a:stretch>
            <a:fillRect/>
          </a:stretch>
        </p:blipFill>
        <p:spPr bwMode="auto">
          <a:xfrm>
            <a:off x="1905000" y="5795465"/>
            <a:ext cx="1524000" cy="1062535"/>
          </a:xfrm>
          <a:prstGeom prst="rect">
            <a:avLst/>
          </a:prstGeom>
          <a:noFill/>
        </p:spPr>
      </p:pic>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035271942"/>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مراحل تطور  إدارة الجودة الشاملة</a:t>
            </a:r>
          </a:p>
        </p:txBody>
      </p:sp>
      <p:sp>
        <p:nvSpPr>
          <p:cNvPr id="5" name="مربع نص 4"/>
          <p:cNvSpPr txBox="1"/>
          <p:nvPr/>
        </p:nvSpPr>
        <p:spPr>
          <a:xfrm>
            <a:off x="0" y="990600"/>
            <a:ext cx="9144000" cy="5509200"/>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تبنت الشركات اليابانية نظريات </a:t>
            </a:r>
            <a:r>
              <a:rPr lang="ar-SA" sz="4400" dirty="0" err="1" smtClean="0">
                <a:solidFill>
                  <a:srgbClr val="17375E"/>
                </a:solidFill>
                <a:cs typeface="DecoType Naskh Variants" pitchFamily="2" charset="-78"/>
              </a:rPr>
              <a:t>ديمنغ</a:t>
            </a:r>
            <a:r>
              <a:rPr lang="ar-SA" sz="4400" dirty="0" smtClean="0">
                <a:solidFill>
                  <a:srgbClr val="17375E"/>
                </a:solidFill>
                <a:cs typeface="DecoType Naskh Variants" pitchFamily="2" charset="-78"/>
              </a:rPr>
              <a:t> (</a:t>
            </a:r>
            <a:r>
              <a:rPr lang="en-US" sz="4000" i="1" dirty="0" smtClean="0">
                <a:solidFill>
                  <a:srgbClr val="17375E"/>
                </a:solidFill>
                <a:latin typeface="Gabriola" pitchFamily="82" charset="0"/>
              </a:rPr>
              <a:t>Deming</a:t>
            </a:r>
            <a:r>
              <a:rPr lang="ar-SA" sz="4400" dirty="0" smtClean="0">
                <a:solidFill>
                  <a:srgbClr val="17375E"/>
                </a:solidFill>
                <a:cs typeface="DecoType Naskh Variants" pitchFamily="2" charset="-78"/>
              </a:rPr>
              <a:t> ) وتتلمذ على يديه بعض علماء الجودة اليابانيين، كما استقطبت اليابان علماء جودة أمريكيين آخرين مثل  الدكتور جوزيف موسى </a:t>
            </a:r>
            <a:r>
              <a:rPr lang="ar-SA" sz="4400" dirty="0" err="1" smtClean="0">
                <a:solidFill>
                  <a:srgbClr val="17375E"/>
                </a:solidFill>
                <a:cs typeface="DecoType Naskh Variants" pitchFamily="2" charset="-78"/>
              </a:rPr>
              <a:t>جوران</a:t>
            </a:r>
            <a:r>
              <a:rPr lang="ar-SA" sz="4400" dirty="0" smtClean="0">
                <a:solidFill>
                  <a:srgbClr val="17375E"/>
                </a:solidFill>
                <a:cs typeface="DecoType Naskh Variants" pitchFamily="2" charset="-78"/>
              </a:rPr>
              <a:t>  </a:t>
            </a:r>
            <a:r>
              <a:rPr lang="en-US" sz="4000" i="1" dirty="0" smtClean="0">
                <a:solidFill>
                  <a:srgbClr val="17375E"/>
                </a:solidFill>
                <a:latin typeface="Gabriola" pitchFamily="82" charset="0"/>
              </a:rPr>
              <a:t>Joseph Moses </a:t>
            </a:r>
            <a:r>
              <a:rPr lang="en-US" sz="4000" i="1" dirty="0" err="1" smtClean="0">
                <a:solidFill>
                  <a:srgbClr val="17375E"/>
                </a:solidFill>
                <a:latin typeface="Gabriola" pitchFamily="82" charset="0"/>
              </a:rPr>
              <a:t>Juran</a:t>
            </a:r>
            <a:r>
              <a:rPr lang="ar-SA" sz="4000" i="1" dirty="0" smtClean="0">
                <a:solidFill>
                  <a:srgbClr val="17375E"/>
                </a:solidFill>
                <a:latin typeface="Gabriola" pitchFamily="82" charset="0"/>
              </a:rPr>
              <a:t> </a:t>
            </a:r>
            <a:r>
              <a:rPr lang="en-US" sz="4000" i="1" dirty="0" smtClean="0">
                <a:solidFill>
                  <a:srgbClr val="17375E"/>
                </a:solidFill>
                <a:latin typeface="Gabriola" pitchFamily="82" charset="0"/>
              </a:rPr>
              <a:t> </a:t>
            </a:r>
            <a:r>
              <a:rPr lang="ar-SA" sz="4000" i="1" dirty="0" smtClean="0">
                <a:solidFill>
                  <a:srgbClr val="17375E"/>
                </a:solidFill>
                <a:latin typeface="Gabriola" pitchFamily="82" charset="0"/>
              </a:rPr>
              <a:t>و</a:t>
            </a:r>
            <a:r>
              <a:rPr lang="en-US" sz="4000" i="1" dirty="0" smtClean="0">
                <a:solidFill>
                  <a:srgbClr val="17375E"/>
                </a:solidFill>
                <a:latin typeface="Gabriola" pitchFamily="82" charset="0"/>
              </a:rPr>
              <a:t>Dr.</a:t>
            </a:r>
            <a:r>
              <a:rPr lang="ar-SA" sz="4000" i="1" dirty="0" smtClean="0">
                <a:solidFill>
                  <a:srgbClr val="17375E"/>
                </a:solidFill>
                <a:latin typeface="Gabriola" pitchFamily="82" charset="0"/>
              </a:rPr>
              <a:t> </a:t>
            </a:r>
            <a:r>
              <a:rPr lang="ar-SA" sz="4400" dirty="0" smtClean="0">
                <a:solidFill>
                  <a:srgbClr val="17375E"/>
                </a:solidFill>
                <a:cs typeface="DecoType Naskh Variants" pitchFamily="2" charset="-78"/>
              </a:rPr>
              <a:t>والدكتور </a:t>
            </a:r>
            <a:r>
              <a:rPr lang="ar-SA" sz="4400" dirty="0" err="1" smtClean="0">
                <a:solidFill>
                  <a:srgbClr val="17375E"/>
                </a:solidFill>
                <a:cs typeface="DecoType Naskh Variants" pitchFamily="2" charset="-78"/>
              </a:rPr>
              <a:t>ارماند</a:t>
            </a:r>
            <a:r>
              <a:rPr lang="ar-SA" sz="4400" dirty="0" smtClean="0">
                <a:solidFill>
                  <a:srgbClr val="17375E"/>
                </a:solidFill>
                <a:cs typeface="DecoType Naskh Variants" pitchFamily="2" charset="-78"/>
              </a:rPr>
              <a:t> </a:t>
            </a:r>
            <a:r>
              <a:rPr lang="ar-SA" sz="4400" dirty="0" err="1" smtClean="0">
                <a:solidFill>
                  <a:srgbClr val="17375E"/>
                </a:solidFill>
                <a:cs typeface="DecoType Naskh Variants" pitchFamily="2" charset="-78"/>
              </a:rPr>
              <a:t>فايكن</a:t>
            </a:r>
            <a:r>
              <a:rPr lang="ar-SA" sz="4400" dirty="0" smtClean="0">
                <a:solidFill>
                  <a:srgbClr val="17375E"/>
                </a:solidFill>
                <a:cs typeface="DecoType Naskh Variants" pitchFamily="2" charset="-78"/>
              </a:rPr>
              <a:t> </a:t>
            </a:r>
            <a:r>
              <a:rPr lang="ar-SA" sz="4400" dirty="0" err="1" smtClean="0">
                <a:solidFill>
                  <a:srgbClr val="17375E"/>
                </a:solidFill>
                <a:cs typeface="DecoType Naskh Variants" pitchFamily="2" charset="-78"/>
              </a:rPr>
              <a:t>باوم</a:t>
            </a:r>
            <a:r>
              <a:rPr lang="ar-SA" sz="4400" dirty="0" smtClean="0">
                <a:solidFill>
                  <a:srgbClr val="17375E"/>
                </a:solidFill>
                <a:cs typeface="DecoType Naskh Variants" pitchFamily="2" charset="-78"/>
              </a:rPr>
              <a:t> </a:t>
            </a:r>
            <a:r>
              <a:rPr lang="en-US" sz="4000" i="1" dirty="0" smtClean="0">
                <a:solidFill>
                  <a:srgbClr val="17375E"/>
                </a:solidFill>
                <a:latin typeface="Gabriola" pitchFamily="82" charset="0"/>
              </a:rPr>
              <a:t>Armand V. </a:t>
            </a:r>
            <a:r>
              <a:rPr lang="en-US" sz="4000" i="1" dirty="0" err="1" smtClean="0">
                <a:solidFill>
                  <a:srgbClr val="17375E"/>
                </a:solidFill>
                <a:latin typeface="Gabriola" pitchFamily="82" charset="0"/>
              </a:rPr>
              <a:t>Feigenbaum</a:t>
            </a:r>
            <a:r>
              <a:rPr lang="ar-SA" sz="4000" i="1" dirty="0" smtClean="0">
                <a:solidFill>
                  <a:srgbClr val="17375E"/>
                </a:solidFill>
                <a:latin typeface="Gabriola" pitchFamily="82" charset="0"/>
              </a:rPr>
              <a:t>، </a:t>
            </a:r>
            <a:r>
              <a:rPr lang="ar-SA" sz="4400" dirty="0" smtClean="0">
                <a:solidFill>
                  <a:srgbClr val="17375E"/>
                </a:solidFill>
                <a:cs typeface="DecoType Naskh Variants" pitchFamily="2" charset="-78"/>
              </a:rPr>
              <a:t>حيث نشأت بعض تطبيقات إدارة الجودة عبر التحسن المستمر للعمليات  وفرق العمل والتأكيد على أن رضاء المستفيد هو العامل الأهم في عمليات تحسين الجودة.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91200"/>
            <a:ext cx="1066800" cy="1066800"/>
          </a:xfrm>
          <a:prstGeom prst="rect">
            <a:avLst/>
          </a:prstGeom>
          <a:noFill/>
        </p:spPr>
      </p:pic>
    </p:spTree>
    <p:extLst>
      <p:ext uri="{BB962C8B-B14F-4D97-AF65-F5344CB8AC3E}">
        <p14:creationId xmlns:p14="http://schemas.microsoft.com/office/powerpoint/2010/main" val="1342618936"/>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مراحل تطور  إدارة الجودة الشاملة</a:t>
            </a:r>
          </a:p>
        </p:txBody>
      </p:sp>
      <p:sp>
        <p:nvSpPr>
          <p:cNvPr id="5" name="مربع نص 4"/>
          <p:cNvSpPr txBox="1"/>
          <p:nvPr/>
        </p:nvSpPr>
        <p:spPr>
          <a:xfrm>
            <a:off x="0" y="1828800"/>
            <a:ext cx="9144000" cy="2800767"/>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وعبر هذا الحراك تبلورت نظرية  إدارة الجودة الشاملة  كفلسفة ومنهجية للتحسين المستمر  كبوصلة لتطوير أداء  المؤسسات والعمليات التي تجري فيها وتطوير أداء العاملين لتصبح ثقافة تصبغ </a:t>
            </a:r>
            <a:r>
              <a:rPr lang="ar-SA" sz="4400" dirty="0" err="1" smtClean="0">
                <a:solidFill>
                  <a:srgbClr val="17375E"/>
                </a:solidFill>
                <a:cs typeface="DecoType Naskh Variants" pitchFamily="2" charset="-78"/>
              </a:rPr>
              <a:t>بها</a:t>
            </a:r>
            <a:r>
              <a:rPr lang="ar-SA" sz="4400" dirty="0" smtClean="0">
                <a:solidFill>
                  <a:srgbClr val="17375E"/>
                </a:solidFill>
                <a:cs typeface="DecoType Naskh Variants" pitchFamily="2" charset="-78"/>
              </a:rPr>
              <a:t> المؤسسة وتنعكس على أنظمتها الداخلية.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940610209"/>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مراحل تطور  إدارة الجودة الشاملة</a:t>
            </a:r>
          </a:p>
        </p:txBody>
      </p:sp>
      <p:sp>
        <p:nvSpPr>
          <p:cNvPr id="5" name="مربع نص 4"/>
          <p:cNvSpPr txBox="1"/>
          <p:nvPr/>
        </p:nvSpPr>
        <p:spPr>
          <a:xfrm>
            <a:off x="0" y="1828800"/>
            <a:ext cx="9144000" cy="1446550"/>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وعبر التطبيق الناجح لفلسفة إدارة الجودة الشاملة استطاعت المنتجات اليابانية التفوق .</a:t>
            </a:r>
          </a:p>
        </p:txBody>
      </p:sp>
      <p:pic>
        <p:nvPicPr>
          <p:cNvPr id="7"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extLst>
      <p:ext uri="{BB962C8B-B14F-4D97-AF65-F5344CB8AC3E}">
        <p14:creationId xmlns:p14="http://schemas.microsoft.com/office/powerpoint/2010/main" val="2713009816"/>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057400"/>
            <a:ext cx="9144000" cy="1169551"/>
          </a:xfrm>
          <a:prstGeom prst="rect">
            <a:avLst/>
          </a:prstGeom>
          <a:noFill/>
        </p:spPr>
        <p:txBody>
          <a:bodyPr wrap="square" rtlCol="1">
            <a:spAutoFit/>
          </a:bodyPr>
          <a:lstStyle/>
          <a:p>
            <a:pPr algn="ctr"/>
            <a:r>
              <a:rPr lang="ar-SA" sz="7000" dirty="0" smtClean="0">
                <a:solidFill>
                  <a:srgbClr val="17375E"/>
                </a:solidFill>
                <a:cs typeface="DecoType Naskh Variants" pitchFamily="2" charset="-78"/>
              </a:rPr>
              <a:t>الإدارة التقليدية وإدارة والجودة الشاملة</a:t>
            </a:r>
          </a:p>
        </p:txBody>
      </p:sp>
      <p:sp>
        <p:nvSpPr>
          <p:cNvPr id="5" name="مربع نص 4"/>
          <p:cNvSpPr txBox="1"/>
          <p:nvPr/>
        </p:nvSpPr>
        <p:spPr>
          <a:xfrm>
            <a:off x="0" y="3761839"/>
            <a:ext cx="9144000" cy="1938992"/>
          </a:xfrm>
          <a:prstGeom prst="rect">
            <a:avLst/>
          </a:prstGeom>
          <a:noFill/>
        </p:spPr>
        <p:txBody>
          <a:bodyPr wrap="square" rtlCol="1">
            <a:spAutoFit/>
          </a:bodyPr>
          <a:lstStyle/>
          <a:p>
            <a:pPr algn="ctr" rtl="0"/>
            <a:r>
              <a:rPr lang="en-US" sz="6000" i="1" dirty="0" smtClean="0">
                <a:solidFill>
                  <a:srgbClr val="17375E"/>
                </a:solidFill>
                <a:latin typeface="Gabriola" pitchFamily="82" charset="0"/>
              </a:rPr>
              <a:t>Traditional management  and Total Quality Management</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7618636"/>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15362" name="Picture 2" descr="http://www.bp.com/content/dam/bp-geel/en/GeelSharedPics/G_1_2_1985_philipscrosby1.jpg"/>
          <p:cNvPicPr>
            <a:picLocks noChangeAspect="1" noChangeArrowheads="1"/>
          </p:cNvPicPr>
          <p:nvPr/>
        </p:nvPicPr>
        <p:blipFill>
          <a:blip r:embed="rId2" cstate="print"/>
          <a:srcRect/>
          <a:stretch>
            <a:fillRect/>
          </a:stretch>
        </p:blipFill>
        <p:spPr bwMode="auto">
          <a:xfrm>
            <a:off x="4373481" y="0"/>
            <a:ext cx="4770520" cy="2971800"/>
          </a:xfrm>
          <a:prstGeom prst="rect">
            <a:avLst/>
          </a:prstGeom>
          <a:noFill/>
        </p:spPr>
      </p:pic>
      <p:pic>
        <p:nvPicPr>
          <p:cNvPr id="15364" name="Picture 4" descr="http://image.slidesharecdn.com/tqm-1232816633511006-2/95/total-quality-management-29-728.jpg?cb=1232795171"/>
          <p:cNvPicPr>
            <a:picLocks noChangeAspect="1" noChangeArrowheads="1"/>
          </p:cNvPicPr>
          <p:nvPr/>
        </p:nvPicPr>
        <p:blipFill>
          <a:blip r:embed="rId3"/>
          <a:srcRect/>
          <a:stretch>
            <a:fillRect/>
          </a:stretch>
        </p:blipFill>
        <p:spPr bwMode="auto">
          <a:xfrm>
            <a:off x="3200400" y="3429000"/>
            <a:ext cx="3886200" cy="2914651"/>
          </a:xfrm>
          <a:prstGeom prst="rect">
            <a:avLst/>
          </a:prstGeom>
          <a:noFill/>
        </p:spPr>
      </p:pic>
      <p:sp>
        <p:nvSpPr>
          <p:cNvPr id="7" name="مربع نص 6"/>
          <p:cNvSpPr txBox="1"/>
          <p:nvPr/>
        </p:nvSpPr>
        <p:spPr>
          <a:xfrm>
            <a:off x="152400" y="304800"/>
            <a:ext cx="4038600" cy="2308324"/>
          </a:xfrm>
          <a:prstGeom prst="rect">
            <a:avLst/>
          </a:prstGeom>
          <a:noFill/>
        </p:spPr>
        <p:txBody>
          <a:bodyPr wrap="square" rtlCol="1">
            <a:spAutoFit/>
          </a:bodyPr>
          <a:lstStyle/>
          <a:p>
            <a:r>
              <a:rPr lang="ar-SA" sz="7200" dirty="0" smtClean="0">
                <a:solidFill>
                  <a:srgbClr val="17375E"/>
                </a:solidFill>
                <a:cs typeface="DecoType Naskh Variants" pitchFamily="2" charset="-78"/>
              </a:rPr>
              <a:t>الجودة هي :</a:t>
            </a:r>
          </a:p>
          <a:p>
            <a:r>
              <a:rPr lang="ar-SA" sz="7200" dirty="0" smtClean="0">
                <a:solidFill>
                  <a:srgbClr val="17375E"/>
                </a:solidFill>
                <a:cs typeface="DecoType Naskh Variants" pitchFamily="2" charset="-78"/>
              </a:rPr>
              <a:t>مطابقة المتطلبات</a:t>
            </a:r>
          </a:p>
        </p:txBody>
      </p:sp>
      <p:pic>
        <p:nvPicPr>
          <p:cNvPr id="8"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828800"/>
            <a:ext cx="9144000" cy="2123658"/>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تتصف الإدارة التقليدية بالبيروقراطية والمركزية في اتخاذ القرارات بينما تركز إدارة الجودة الشاملة على العمليات والإجراءات </a:t>
            </a:r>
            <a:r>
              <a:rPr lang="ar-SA" sz="4400" smtClean="0">
                <a:solidFill>
                  <a:srgbClr val="17375E"/>
                </a:solidFill>
                <a:cs typeface="DecoType Naskh Variants" pitchFamily="2" charset="-78"/>
              </a:rPr>
              <a:t>بمسؤوليات وصلاحيات محددة </a:t>
            </a:r>
            <a:r>
              <a:rPr lang="ar-SA" sz="4400" dirty="0" smtClean="0">
                <a:solidFill>
                  <a:srgbClr val="17375E"/>
                </a:solidFill>
                <a:cs typeface="DecoType Naskh Variants" pitchFamily="2" charset="-78"/>
              </a:rPr>
              <a:t>وموثقة للعاملين   .</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3857870"/>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graphicFrame>
        <p:nvGraphicFramePr>
          <p:cNvPr id="7" name="جدول 6"/>
          <p:cNvGraphicFramePr>
            <a:graphicFrameLocks noGrp="1"/>
          </p:cNvGraphicFramePr>
          <p:nvPr>
            <p:extLst>
              <p:ext uri="{D42A27DB-BD31-4B8C-83A1-F6EECF244321}">
                <p14:modId xmlns:p14="http://schemas.microsoft.com/office/powerpoint/2010/main" val="3705843453"/>
              </p:ext>
            </p:extLst>
          </p:nvPr>
        </p:nvGraphicFramePr>
        <p:xfrm>
          <a:off x="437197" y="381000"/>
          <a:ext cx="8269605" cy="5151120"/>
        </p:xfrm>
        <a:graphic>
          <a:graphicData uri="http://schemas.openxmlformats.org/drawingml/2006/table">
            <a:tbl>
              <a:tblPr rtl="1" firstRow="1" bandRow="1">
                <a:tableStyleId>{5C22544A-7EE6-4342-B048-85BDC9FD1C3A}</a:tableStyleId>
              </a:tblPr>
              <a:tblGrid>
                <a:gridCol w="3868644">
                  <a:extLst>
                    <a:ext uri="{9D8B030D-6E8A-4147-A177-3AD203B41FA5}">
                      <a16:colId xmlns:a16="http://schemas.microsoft.com/office/drawing/2014/main" val="2939857768"/>
                    </a:ext>
                  </a:extLst>
                </a:gridCol>
                <a:gridCol w="4400961">
                  <a:extLst>
                    <a:ext uri="{9D8B030D-6E8A-4147-A177-3AD203B41FA5}">
                      <a16:colId xmlns:a16="http://schemas.microsoft.com/office/drawing/2014/main" val="3264482609"/>
                    </a:ext>
                  </a:extLst>
                </a:gridCol>
              </a:tblGrid>
              <a:tr h="211455">
                <a:tc>
                  <a:txBody>
                    <a:bodyPr/>
                    <a:lstStyle/>
                    <a:p>
                      <a:pPr indent="330835" algn="ctr" rtl="1">
                        <a:spcAft>
                          <a:spcPts val="0"/>
                        </a:spcAft>
                      </a:pPr>
                      <a:r>
                        <a:rPr lang="ar-SA" sz="3200" b="0" kern="1200" dirty="0">
                          <a:solidFill>
                            <a:schemeClr val="bg1"/>
                          </a:solidFill>
                          <a:latin typeface="+mn-lt"/>
                          <a:ea typeface="+mn-ea"/>
                          <a:cs typeface="DecoType Naskh Variants" pitchFamily="2" charset="-78"/>
                        </a:rPr>
                        <a:t>الإدارة التقليدية</a:t>
                      </a:r>
                      <a:endParaRPr lang="en-US" sz="3200" b="0" kern="1200" dirty="0">
                        <a:solidFill>
                          <a:schemeClr val="bg1"/>
                        </a:solidFill>
                        <a:latin typeface="+mn-lt"/>
                        <a:ea typeface="+mn-ea"/>
                        <a:cs typeface="DecoType Naskh Variants" pitchFamily="2" charset="-78"/>
                      </a:endParaRPr>
                    </a:p>
                  </a:txBody>
                  <a:tcPr/>
                </a:tc>
                <a:tc>
                  <a:txBody>
                    <a:bodyPr/>
                    <a:lstStyle/>
                    <a:p>
                      <a:pPr indent="330835" algn="ctr" rtl="1">
                        <a:spcAft>
                          <a:spcPts val="0"/>
                        </a:spcAft>
                      </a:pPr>
                      <a:r>
                        <a:rPr lang="ar-SA" sz="3200" b="0" kern="1200" dirty="0">
                          <a:solidFill>
                            <a:schemeClr val="bg1"/>
                          </a:solidFill>
                          <a:latin typeface="+mn-lt"/>
                          <a:ea typeface="+mn-ea"/>
                          <a:cs typeface="DecoType Naskh Variants" pitchFamily="2" charset="-78"/>
                        </a:rPr>
                        <a:t>إدارة الجودة الشاملة</a:t>
                      </a:r>
                      <a:endParaRPr lang="en-US" sz="3200" b="0" kern="1200" dirty="0">
                        <a:solidFill>
                          <a:schemeClr val="bg1"/>
                        </a:solidFill>
                        <a:latin typeface="+mn-lt"/>
                        <a:ea typeface="+mn-ea"/>
                        <a:cs typeface="DecoType Naskh Variants" pitchFamily="2" charset="-78"/>
                      </a:endParaRPr>
                    </a:p>
                  </a:txBody>
                  <a:tcPr/>
                </a:tc>
                <a:extLst>
                  <a:ext uri="{0D108BD9-81ED-4DB2-BD59-A6C34878D82A}">
                    <a16:rowId xmlns:a16="http://schemas.microsoft.com/office/drawing/2014/main" val="854144490"/>
                  </a:ext>
                </a:extLst>
              </a:tr>
              <a:tr h="226695">
                <a:tc>
                  <a:txBody>
                    <a:bodyPr/>
                    <a:lstStyle/>
                    <a:p>
                      <a:pPr algn="just" rtl="1">
                        <a:spcAft>
                          <a:spcPts val="0"/>
                        </a:spcAft>
                      </a:pPr>
                      <a:r>
                        <a:rPr lang="ar-SA" sz="2400" kern="1200" dirty="0">
                          <a:solidFill>
                            <a:srgbClr val="17375E"/>
                          </a:solidFill>
                          <a:latin typeface="+mn-lt"/>
                          <a:ea typeface="+mn-ea"/>
                          <a:cs typeface="DecoType Naskh Variants" pitchFamily="2" charset="-78"/>
                        </a:rPr>
                        <a:t>المشكلة تكمن في العاملين</a:t>
                      </a:r>
                      <a:endParaRPr lang="en-US" sz="2400" kern="1200" dirty="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a:solidFill>
                            <a:srgbClr val="17375E"/>
                          </a:solidFill>
                          <a:latin typeface="+mn-lt"/>
                          <a:ea typeface="+mn-ea"/>
                          <a:cs typeface="DecoType Naskh Variants" pitchFamily="2" charset="-78"/>
                        </a:rPr>
                        <a:t>المشكلة تكمن في العمليات</a:t>
                      </a:r>
                      <a:endParaRPr lang="en-US" sz="2400" kern="120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3484931721"/>
                  </a:ext>
                </a:extLst>
              </a:tr>
              <a:tr h="167005">
                <a:tc>
                  <a:txBody>
                    <a:bodyPr/>
                    <a:lstStyle/>
                    <a:p>
                      <a:pPr algn="just" rtl="1">
                        <a:spcAft>
                          <a:spcPts val="0"/>
                        </a:spcAft>
                      </a:pPr>
                      <a:r>
                        <a:rPr lang="ar-SA" sz="2400" kern="1200" smtClean="0">
                          <a:solidFill>
                            <a:srgbClr val="17375E"/>
                          </a:solidFill>
                          <a:latin typeface="+mn-lt"/>
                          <a:ea typeface="+mn-ea"/>
                          <a:cs typeface="DecoType Naskh Variants" pitchFamily="2" charset="-78"/>
                        </a:rPr>
                        <a:t>أصحح  </a:t>
                      </a:r>
                      <a:r>
                        <a:rPr lang="ar-SA" sz="2400" kern="1200" dirty="0">
                          <a:solidFill>
                            <a:srgbClr val="17375E"/>
                          </a:solidFill>
                          <a:latin typeface="+mn-lt"/>
                          <a:ea typeface="+mn-ea"/>
                          <a:cs typeface="DecoType Naskh Variants" pitchFamily="2" charset="-78"/>
                        </a:rPr>
                        <a:t>الأخطاء</a:t>
                      </a:r>
                      <a:endParaRPr lang="en-US" sz="2400" kern="1200" dirty="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أتعرف على الأسباب التي أدت إلى حدوث الأخطاء</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3278040226"/>
                  </a:ext>
                </a:extLst>
              </a:tr>
              <a:tr h="216535">
                <a:tc>
                  <a:txBody>
                    <a:bodyPr/>
                    <a:lstStyle/>
                    <a:p>
                      <a:pPr algn="just" rtl="1">
                        <a:spcAft>
                          <a:spcPts val="0"/>
                        </a:spcAft>
                      </a:pPr>
                      <a:r>
                        <a:rPr lang="ar-SA" sz="2400" kern="1200">
                          <a:solidFill>
                            <a:srgbClr val="17375E"/>
                          </a:solidFill>
                          <a:latin typeface="+mn-lt"/>
                          <a:ea typeface="+mn-ea"/>
                          <a:cs typeface="DecoType Naskh Variants" pitchFamily="2" charset="-78"/>
                        </a:rPr>
                        <a:t>أركز على أداء عملي</a:t>
                      </a:r>
                      <a:endParaRPr lang="en-US" sz="2400" kern="120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أتعاون في إنهاء الأعمال مع كافة الإدارات المعنية</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3650271399"/>
                  </a:ext>
                </a:extLst>
              </a:tr>
              <a:tr h="257175">
                <a:tc>
                  <a:txBody>
                    <a:bodyPr/>
                    <a:lstStyle/>
                    <a:p>
                      <a:pPr algn="just" rtl="1">
                        <a:spcAft>
                          <a:spcPts val="0"/>
                        </a:spcAft>
                      </a:pPr>
                      <a:r>
                        <a:rPr lang="ar-SA" sz="2400" kern="1200">
                          <a:solidFill>
                            <a:srgbClr val="17375E"/>
                          </a:solidFill>
                          <a:latin typeface="+mn-lt"/>
                          <a:ea typeface="+mn-ea"/>
                          <a:cs typeface="DecoType Naskh Variants" pitchFamily="2" charset="-78"/>
                        </a:rPr>
                        <a:t>أتعرف على طبيعة عملي</a:t>
                      </a:r>
                      <a:endParaRPr lang="en-US" sz="2400" kern="120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أتعرف على أثر عملي على مجموع العمليات</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2028567800"/>
                  </a:ext>
                </a:extLst>
              </a:tr>
              <a:tr h="253365">
                <a:tc>
                  <a:txBody>
                    <a:bodyPr/>
                    <a:lstStyle/>
                    <a:p>
                      <a:pPr algn="just" rtl="1">
                        <a:spcAft>
                          <a:spcPts val="0"/>
                        </a:spcAft>
                      </a:pPr>
                      <a:r>
                        <a:rPr lang="ar-SA" sz="2400" kern="1200">
                          <a:solidFill>
                            <a:srgbClr val="17375E"/>
                          </a:solidFill>
                          <a:latin typeface="+mn-lt"/>
                          <a:ea typeface="+mn-ea"/>
                          <a:cs typeface="DecoType Naskh Variants" pitchFamily="2" charset="-78"/>
                        </a:rPr>
                        <a:t>أقيم العاملين</a:t>
                      </a:r>
                      <a:endParaRPr lang="en-US" sz="2400" kern="120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أقيم العمليات</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3550321402"/>
                  </a:ext>
                </a:extLst>
              </a:tr>
              <a:tr h="258445">
                <a:tc>
                  <a:txBody>
                    <a:bodyPr/>
                    <a:lstStyle/>
                    <a:p>
                      <a:pPr algn="just" rtl="1">
                        <a:spcAft>
                          <a:spcPts val="0"/>
                        </a:spcAft>
                      </a:pPr>
                      <a:r>
                        <a:rPr lang="ar-SA" sz="2400" kern="1200" dirty="0">
                          <a:solidFill>
                            <a:srgbClr val="17375E"/>
                          </a:solidFill>
                          <a:latin typeface="+mn-lt"/>
                          <a:ea typeface="+mn-ea"/>
                          <a:cs typeface="DecoType Naskh Variants" pitchFamily="2" charset="-78"/>
                        </a:rPr>
                        <a:t>أغير الأشخاص لتحسين العمل</a:t>
                      </a:r>
                      <a:endParaRPr lang="en-US" sz="2400" kern="1200" dirty="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أغير العمليات لتحسين العمل</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3714476841"/>
                  </a:ext>
                </a:extLst>
              </a:tr>
              <a:tr h="254635">
                <a:tc>
                  <a:txBody>
                    <a:bodyPr/>
                    <a:lstStyle/>
                    <a:p>
                      <a:pPr algn="just" rtl="1">
                        <a:spcAft>
                          <a:spcPts val="0"/>
                        </a:spcAft>
                      </a:pPr>
                      <a:r>
                        <a:rPr lang="ar-SA" sz="2400" kern="1200">
                          <a:solidFill>
                            <a:srgbClr val="17375E"/>
                          </a:solidFill>
                          <a:latin typeface="+mn-lt"/>
                          <a:ea typeface="+mn-ea"/>
                          <a:cs typeface="DecoType Naskh Variants" pitchFamily="2" charset="-78"/>
                        </a:rPr>
                        <a:t>أستطيع دوماً أن </a:t>
                      </a:r>
                      <a:r>
                        <a:rPr lang="ar-SA" sz="2400" kern="1200" smtClean="0">
                          <a:solidFill>
                            <a:srgbClr val="17375E"/>
                          </a:solidFill>
                          <a:latin typeface="+mn-lt"/>
                          <a:ea typeface="+mn-ea"/>
                          <a:cs typeface="DecoType Naskh Variants" pitchFamily="2" charset="-78"/>
                        </a:rPr>
                        <a:t>أجد </a:t>
                      </a:r>
                      <a:r>
                        <a:rPr lang="ar-SA" sz="2400" kern="1200">
                          <a:solidFill>
                            <a:srgbClr val="17375E"/>
                          </a:solidFill>
                          <a:latin typeface="+mn-lt"/>
                          <a:ea typeface="+mn-ea"/>
                          <a:cs typeface="DecoType Naskh Variants" pitchFamily="2" charset="-78"/>
                        </a:rPr>
                        <a:t>عاملاً أفضل</a:t>
                      </a:r>
                      <a:endParaRPr lang="en-US" sz="2400" kern="1200" dirty="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أستطيع دوماً أن أحسن العملية</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4080102459"/>
                  </a:ext>
                </a:extLst>
              </a:tr>
              <a:tr h="250825">
                <a:tc>
                  <a:txBody>
                    <a:bodyPr/>
                    <a:lstStyle/>
                    <a:p>
                      <a:pPr algn="just" rtl="1">
                        <a:spcAft>
                          <a:spcPts val="0"/>
                        </a:spcAft>
                      </a:pPr>
                      <a:r>
                        <a:rPr lang="ar-SA" sz="2400" kern="1200">
                          <a:solidFill>
                            <a:srgbClr val="17375E"/>
                          </a:solidFill>
                          <a:latin typeface="+mn-lt"/>
                          <a:ea typeface="+mn-ea"/>
                          <a:cs typeface="DecoType Naskh Variants" pitchFamily="2" charset="-78"/>
                        </a:rPr>
                        <a:t>أحفز العاملين لإنجاز العمل</a:t>
                      </a:r>
                      <a:endParaRPr lang="en-US" sz="2400" kern="120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أزيل العقبات والعراقيل من أمام العاملين</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321754367"/>
                  </a:ext>
                </a:extLst>
              </a:tr>
              <a:tr h="255905">
                <a:tc>
                  <a:txBody>
                    <a:bodyPr/>
                    <a:lstStyle/>
                    <a:p>
                      <a:pPr algn="just" rtl="1">
                        <a:spcAft>
                          <a:spcPts val="0"/>
                        </a:spcAft>
                      </a:pPr>
                      <a:r>
                        <a:rPr lang="ar-SA" sz="2400" kern="1200">
                          <a:solidFill>
                            <a:srgbClr val="17375E"/>
                          </a:solidFill>
                          <a:latin typeface="+mn-lt"/>
                          <a:ea typeface="+mn-ea"/>
                          <a:cs typeface="DecoType Naskh Variants" pitchFamily="2" charset="-78"/>
                        </a:rPr>
                        <a:t>أراقب وأضبط العاملين</a:t>
                      </a:r>
                      <a:endParaRPr lang="en-US" sz="2400" kern="120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أطور وأمكّن العاملين</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2022682884"/>
                  </a:ext>
                </a:extLst>
              </a:tr>
              <a:tr h="170815">
                <a:tc>
                  <a:txBody>
                    <a:bodyPr/>
                    <a:lstStyle/>
                    <a:p>
                      <a:pPr algn="just" rtl="1">
                        <a:spcAft>
                          <a:spcPts val="0"/>
                        </a:spcAft>
                      </a:pPr>
                      <a:r>
                        <a:rPr lang="ar-SA" sz="2400" kern="1200">
                          <a:solidFill>
                            <a:srgbClr val="17375E"/>
                          </a:solidFill>
                          <a:latin typeface="+mn-lt"/>
                          <a:ea typeface="+mn-ea"/>
                          <a:cs typeface="DecoType Naskh Variants" pitchFamily="2" charset="-78"/>
                        </a:rPr>
                        <a:t>أركز على إنجاز الأعمال</a:t>
                      </a:r>
                      <a:endParaRPr lang="en-US" sz="2400" kern="120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أركز على إرضاء المستفيدين</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4143922862"/>
                  </a:ext>
                </a:extLst>
              </a:tr>
            </a:tbl>
          </a:graphicData>
        </a:graphic>
      </p:graphicFrame>
    </p:spTree>
    <p:extLst>
      <p:ext uri="{BB962C8B-B14F-4D97-AF65-F5344CB8AC3E}">
        <p14:creationId xmlns:p14="http://schemas.microsoft.com/office/powerpoint/2010/main" val="1901609452"/>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057400"/>
            <a:ext cx="9144000" cy="1169551"/>
          </a:xfrm>
          <a:prstGeom prst="rect">
            <a:avLst/>
          </a:prstGeom>
          <a:noFill/>
        </p:spPr>
        <p:txBody>
          <a:bodyPr wrap="square" rtlCol="1">
            <a:spAutoFit/>
          </a:bodyPr>
          <a:lstStyle/>
          <a:p>
            <a:pPr algn="ctr"/>
            <a:r>
              <a:rPr lang="ar-SA" sz="7000" dirty="0" smtClean="0">
                <a:solidFill>
                  <a:srgbClr val="17375E"/>
                </a:solidFill>
                <a:cs typeface="DecoType Naskh Variants" pitchFamily="2" charset="-78"/>
              </a:rPr>
              <a:t>مراحل تطبيق إدارة الجودة الشاملة</a:t>
            </a:r>
          </a:p>
        </p:txBody>
      </p:sp>
      <p:sp>
        <p:nvSpPr>
          <p:cNvPr id="5" name="مربع نص 4"/>
          <p:cNvSpPr txBox="1"/>
          <p:nvPr/>
        </p:nvSpPr>
        <p:spPr>
          <a:xfrm>
            <a:off x="0" y="3761839"/>
            <a:ext cx="9144000" cy="1938992"/>
          </a:xfrm>
          <a:prstGeom prst="rect">
            <a:avLst/>
          </a:prstGeom>
          <a:noFill/>
        </p:spPr>
        <p:txBody>
          <a:bodyPr wrap="square" rtlCol="1">
            <a:spAutoFit/>
          </a:bodyPr>
          <a:lstStyle/>
          <a:p>
            <a:pPr algn="ctr" rtl="0"/>
            <a:r>
              <a:rPr lang="en-US" sz="6000" i="1" dirty="0" smtClean="0">
                <a:solidFill>
                  <a:srgbClr val="17375E"/>
                </a:solidFill>
                <a:latin typeface="Gabriola" pitchFamily="82" charset="0"/>
              </a:rPr>
              <a:t>Stages Implementation of Total Quality Management</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951522021"/>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762000"/>
            <a:ext cx="9144000" cy="5632311"/>
          </a:xfrm>
          <a:prstGeom prst="rect">
            <a:avLst/>
          </a:prstGeom>
          <a:noFill/>
        </p:spPr>
        <p:txBody>
          <a:bodyPr wrap="square" rtlCol="1">
            <a:spAutoFit/>
          </a:bodyPr>
          <a:lstStyle/>
          <a:p>
            <a:pPr marL="742950" indent="-742950" algn="just">
              <a:buFont typeface="+mj-lt"/>
              <a:buAutoNum type="arabicParenR"/>
              <a:tabLst>
                <a:tab pos="1828800" algn="l"/>
              </a:tabLst>
            </a:pPr>
            <a:r>
              <a:rPr lang="ar-SA" sz="3600" dirty="0" smtClean="0">
                <a:solidFill>
                  <a:srgbClr val="17375E"/>
                </a:solidFill>
                <a:cs typeface="DecoType Naskh Variants" pitchFamily="2" charset="-78"/>
              </a:rPr>
              <a:t>التزام الإدارة العليا للمؤسسة بتطبيق إدارة الجودة الشاملة ودعمها        	ومشاركتها الكاملة</a:t>
            </a:r>
          </a:p>
          <a:p>
            <a:pPr marL="742950" indent="-742950" algn="just">
              <a:buFont typeface="+mj-lt"/>
              <a:buAutoNum type="arabicParenR"/>
            </a:pPr>
            <a:r>
              <a:rPr lang="ar-SA" sz="3600" dirty="0" smtClean="0">
                <a:solidFill>
                  <a:srgbClr val="17375E"/>
                </a:solidFill>
                <a:cs typeface="DecoType Naskh Variants" pitchFamily="2" charset="-78"/>
              </a:rPr>
              <a:t>إنشاء مجلس أعلى للجودة بالمؤسسة ليشرف على التخطيط لمشروع تطبيق إدارة الجودة الشاملة ومتابعة التنفيذ وتسهيل أعمال فرق التحسين وتذليل العقبات</a:t>
            </a:r>
          </a:p>
          <a:p>
            <a:pPr marL="742950" indent="-742950" algn="just">
              <a:buFont typeface="+mj-lt"/>
              <a:buAutoNum type="arabicParenR"/>
            </a:pPr>
            <a:r>
              <a:rPr lang="ar-SA" sz="3600" dirty="0" smtClean="0">
                <a:solidFill>
                  <a:srgbClr val="17375E"/>
                </a:solidFill>
                <a:cs typeface="DecoType Naskh Variants" pitchFamily="2" charset="-78"/>
              </a:rPr>
              <a:t>تعيين مدير الجودة المسئول عن إدارة المشروع</a:t>
            </a:r>
          </a:p>
          <a:p>
            <a:pPr marL="742950" indent="-742950" algn="just">
              <a:buFont typeface="+mj-lt"/>
              <a:buAutoNum type="arabicParenR"/>
            </a:pPr>
            <a:r>
              <a:rPr lang="ar-SA" sz="3600" dirty="0" smtClean="0">
                <a:solidFill>
                  <a:srgbClr val="17375E"/>
                </a:solidFill>
                <a:cs typeface="DecoType Naskh Variants" pitchFamily="2" charset="-78"/>
              </a:rPr>
              <a:t>نشر ثقافة الجودة والتوعية بمنهجيات ومبادئ الجودة الشاملة</a:t>
            </a:r>
          </a:p>
          <a:p>
            <a:pPr marL="742950" indent="-742950" algn="just">
              <a:buFont typeface="+mj-lt"/>
              <a:buAutoNum type="arabicParenR"/>
            </a:pPr>
            <a:r>
              <a:rPr lang="ar-SA" sz="3600" dirty="0" smtClean="0">
                <a:solidFill>
                  <a:srgbClr val="17375E"/>
                </a:solidFill>
                <a:cs typeface="DecoType Naskh Variants" pitchFamily="2" charset="-78"/>
              </a:rPr>
              <a:t>دراسة المنشأة وتحليل الفجوة والقصور في أنظمتها</a:t>
            </a:r>
          </a:p>
          <a:p>
            <a:pPr marL="742950" indent="-742950" algn="just">
              <a:buFont typeface="+mj-lt"/>
              <a:buAutoNum type="arabicParenR"/>
            </a:pPr>
            <a:r>
              <a:rPr lang="ar-SA" sz="3600" dirty="0" smtClean="0">
                <a:solidFill>
                  <a:srgbClr val="17375E"/>
                </a:solidFill>
                <a:cs typeface="DecoType Naskh Variants" pitchFamily="2" charset="-78"/>
              </a:rPr>
              <a:t>اختيار فرق التحسين وتدريبها على أدوات الجودة</a:t>
            </a:r>
          </a:p>
          <a:p>
            <a:pPr marL="742950" indent="-742950" algn="just">
              <a:buFont typeface="+mj-lt"/>
              <a:buAutoNum type="arabicParenR"/>
            </a:pPr>
            <a:r>
              <a:rPr lang="ar-SA" sz="3600" dirty="0" smtClean="0">
                <a:solidFill>
                  <a:srgbClr val="17375E"/>
                </a:solidFill>
                <a:cs typeface="DecoType Naskh Variants" pitchFamily="2" charset="-78"/>
              </a:rPr>
              <a:t>البدء في تطبيق نظام التحسين المستمر للعمليات</a:t>
            </a:r>
          </a:p>
        </p:txBody>
      </p:sp>
      <p:sp>
        <p:nvSpPr>
          <p:cNvPr id="5" name="مربع نص 4"/>
          <p:cNvSpPr txBox="1"/>
          <p:nvPr/>
        </p:nvSpPr>
        <p:spPr>
          <a:xfrm>
            <a:off x="0" y="0"/>
            <a:ext cx="9144000" cy="830997"/>
          </a:xfrm>
          <a:prstGeom prst="rect">
            <a:avLst/>
          </a:prstGeom>
          <a:noFill/>
        </p:spPr>
        <p:txBody>
          <a:bodyPr wrap="square" rtlCol="1">
            <a:spAutoFit/>
          </a:bodyPr>
          <a:lstStyle/>
          <a:p>
            <a:r>
              <a:rPr lang="ar-SA" sz="4800" dirty="0" smtClean="0">
                <a:solidFill>
                  <a:srgbClr val="90B6E4"/>
                </a:solidFill>
                <a:cs typeface="DecoType Naskh Variants" pitchFamily="2" charset="-78"/>
              </a:rPr>
              <a:t>مراحل تطبيق إدارة الجودة الشاملة</a:t>
            </a:r>
          </a:p>
        </p:txBody>
      </p:sp>
      <p:pic>
        <p:nvPicPr>
          <p:cNvPr id="6"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extLst>
      <p:ext uri="{BB962C8B-B14F-4D97-AF65-F5344CB8AC3E}">
        <p14:creationId xmlns:p14="http://schemas.microsoft.com/office/powerpoint/2010/main" val="1611089531"/>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8458199" cy="7725192"/>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endParaRPr lang="ar-SA" sz="4000" dirty="0" smtClean="0">
              <a:solidFill>
                <a:srgbClr val="17375E"/>
              </a:solidFill>
              <a:cs typeface="DecoType Naskh Variants" pitchFamily="2" charset="-78"/>
            </a:endParaRPr>
          </a:p>
          <a:p>
            <a:endParaRPr lang="ar-SA" sz="24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hlinkClick r:id="rId2" action="ppaction://hlinksldjump"/>
              </a:rPr>
              <a:t>مفاهيم أساسية</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مبادئ إدارة الجودة الشاملة</a:t>
            </a:r>
          </a:p>
          <a:p>
            <a:pPr lvl="3">
              <a:buFont typeface="Wingdings" pitchFamily="2" charset="2"/>
              <a:buChar char=""/>
            </a:pPr>
            <a:r>
              <a:rPr lang="ar-SA" sz="4000" dirty="0" smtClean="0">
                <a:solidFill>
                  <a:srgbClr val="17375E"/>
                </a:solidFill>
                <a:cs typeface="DecoType Naskh Variants" pitchFamily="2" charset="-78"/>
                <a:hlinkClick r:id="rId3" action="ppaction://hlinksldjump"/>
              </a:rPr>
              <a:t>القيادة</a:t>
            </a:r>
            <a:endParaRPr lang="ar-SA" sz="4000" dirty="0" smtClean="0">
              <a:solidFill>
                <a:srgbClr val="17375E"/>
              </a:solidFill>
              <a:cs typeface="DecoType Naskh Variants" pitchFamily="2" charset="-78"/>
            </a:endParaRPr>
          </a:p>
          <a:p>
            <a:pPr lvl="3">
              <a:buFont typeface="Wingdings" pitchFamily="2" charset="2"/>
              <a:buChar char=""/>
            </a:pPr>
            <a:r>
              <a:rPr lang="ar-SA" sz="4000" dirty="0" smtClean="0">
                <a:solidFill>
                  <a:srgbClr val="17375E"/>
                </a:solidFill>
                <a:cs typeface="DecoType Naskh Variants" pitchFamily="2" charset="-78"/>
                <a:hlinkClick r:id="rId4" action="ppaction://hlinksldjump"/>
              </a:rPr>
              <a:t>التخطيط الإستراتيجي</a:t>
            </a:r>
            <a:endParaRPr lang="ar-SA" sz="4000" dirty="0" smtClean="0">
              <a:solidFill>
                <a:srgbClr val="17375E"/>
              </a:solidFill>
              <a:cs typeface="DecoType Naskh Variants" pitchFamily="2" charset="-78"/>
            </a:endParaRPr>
          </a:p>
          <a:p>
            <a:pPr lvl="3">
              <a:buFont typeface="Wingdings" pitchFamily="2" charset="2"/>
              <a:buChar char=""/>
            </a:pPr>
            <a:r>
              <a:rPr lang="ar-SA" sz="4000" dirty="0" smtClean="0">
                <a:solidFill>
                  <a:srgbClr val="90B6E4"/>
                </a:solidFill>
                <a:cs typeface="DecoType Naskh Variants" pitchFamily="2" charset="-78"/>
              </a:rPr>
              <a:t>التركيز على المستفيدين</a:t>
            </a:r>
          </a:p>
          <a:p>
            <a:pPr lvl="3">
              <a:buFont typeface="Wingdings" pitchFamily="2" charset="2"/>
              <a:buChar char=""/>
            </a:pPr>
            <a:r>
              <a:rPr lang="ar-SA" sz="4000" dirty="0" smtClean="0">
                <a:solidFill>
                  <a:srgbClr val="90B6E4"/>
                </a:solidFill>
                <a:cs typeface="DecoType Naskh Variants" pitchFamily="2" charset="-78"/>
              </a:rPr>
              <a:t>الاهتمام بالموارد البشرية</a:t>
            </a:r>
          </a:p>
          <a:p>
            <a:pPr lvl="3">
              <a:buFont typeface="Wingdings" pitchFamily="2" charset="2"/>
              <a:buChar char=""/>
            </a:pPr>
            <a:r>
              <a:rPr lang="ar-SA" sz="4000" dirty="0" smtClean="0">
                <a:solidFill>
                  <a:srgbClr val="90B6E4"/>
                </a:solidFill>
                <a:cs typeface="DecoType Naskh Variants" pitchFamily="2" charset="-78"/>
              </a:rPr>
              <a:t>العلاقة مع الموردين</a:t>
            </a:r>
          </a:p>
          <a:p>
            <a:pPr lvl="3">
              <a:buFont typeface="Wingdings" pitchFamily="2" charset="2"/>
              <a:buChar char=""/>
            </a:pPr>
            <a:r>
              <a:rPr lang="ar-SA" sz="4000" dirty="0" smtClean="0">
                <a:solidFill>
                  <a:srgbClr val="90B6E4"/>
                </a:solidFill>
                <a:cs typeface="DecoType Naskh Variants" pitchFamily="2" charset="-78"/>
              </a:rPr>
              <a:t>التحسين المستمر</a:t>
            </a:r>
          </a:p>
          <a:p>
            <a:endParaRPr lang="ar-SA" sz="4000" dirty="0" smtClean="0">
              <a:solidFill>
                <a:srgbClr val="17375E"/>
              </a:solidFill>
              <a:cs typeface="DecoType Naskh Variants" pitchFamily="2" charset="-78"/>
            </a:endParaRPr>
          </a:p>
          <a:p>
            <a:endParaRPr lang="ar-SA" sz="3600" dirty="0" smtClean="0">
              <a:solidFill>
                <a:srgbClr val="17375E"/>
              </a:solidFill>
              <a:cs typeface="DecoType Naskh Variants" pitchFamily="2" charset="-78"/>
            </a:endParaRPr>
          </a:p>
        </p:txBody>
      </p:sp>
    </p:spTree>
    <p:extLst>
      <p:ext uri="{BB962C8B-B14F-4D97-AF65-F5344CB8AC3E}">
        <p14:creationId xmlns:p14="http://schemas.microsoft.com/office/powerpoint/2010/main" val="1208549419"/>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2362200" y="2590800"/>
            <a:ext cx="4581703" cy="1323439"/>
          </a:xfrm>
          <a:prstGeom prst="rect">
            <a:avLst/>
          </a:prstGeom>
          <a:noFill/>
        </p:spPr>
        <p:txBody>
          <a:bodyPr wrap="none" rtlCol="1">
            <a:spAutoFit/>
          </a:bodyPr>
          <a:lstStyle/>
          <a:p>
            <a:r>
              <a:rPr lang="ar-SA" sz="8000" dirty="0" smtClean="0">
                <a:solidFill>
                  <a:srgbClr val="17375E"/>
                </a:solidFill>
                <a:cs typeface="DecoType Naskh Variants" pitchFamily="2" charset="-78"/>
              </a:rPr>
              <a:t>مفاهيم أساسية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261649773"/>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3" name="مستطيل 2"/>
          <p:cNvSpPr/>
          <p:nvPr/>
        </p:nvSpPr>
        <p:spPr>
          <a:xfrm>
            <a:off x="304800" y="457200"/>
            <a:ext cx="8686801" cy="2677656"/>
          </a:xfrm>
          <a:prstGeom prst="rect">
            <a:avLst/>
          </a:prstGeom>
        </p:spPr>
        <p:txBody>
          <a:bodyPr wrap="square">
            <a:spAutoFit/>
          </a:bodyPr>
          <a:lstStyle/>
          <a:p>
            <a:pPr algn="ctr"/>
            <a:r>
              <a:rPr lang="ar-SA" sz="7200" dirty="0" smtClean="0">
                <a:solidFill>
                  <a:srgbClr val="C00000"/>
                </a:solidFill>
                <a:cs typeface="DecoType Naskh Variants" pitchFamily="2" charset="-78"/>
              </a:rPr>
              <a:t> </a:t>
            </a:r>
            <a:r>
              <a:rPr lang="ar-SA" sz="9600" dirty="0" smtClean="0">
                <a:solidFill>
                  <a:srgbClr val="17375E"/>
                </a:solidFill>
                <a:cs typeface="DecoType Naskh Variants" pitchFamily="2" charset="-78"/>
              </a:rPr>
              <a:t>الرسالة والرؤية والقيم</a:t>
            </a:r>
          </a:p>
          <a:p>
            <a:pPr algn="ctr"/>
            <a:r>
              <a:rPr lang="ar-SA" sz="7200" i="1" dirty="0" smtClean="0">
                <a:solidFill>
                  <a:schemeClr val="tx2">
                    <a:lumMod val="75000"/>
                  </a:schemeClr>
                </a:solidFill>
                <a:latin typeface="Gabriola" pitchFamily="82" charset="0"/>
              </a:rPr>
              <a:t> </a:t>
            </a:r>
            <a:r>
              <a:rPr lang="en-US" sz="7200" i="1" dirty="0" smtClean="0">
                <a:solidFill>
                  <a:schemeClr val="tx2">
                    <a:lumMod val="75000"/>
                  </a:schemeClr>
                </a:solidFill>
                <a:latin typeface="Gabriola" pitchFamily="82" charset="0"/>
              </a:rPr>
              <a:t>Values</a:t>
            </a:r>
            <a:r>
              <a:rPr lang="en-US" sz="4800" dirty="0" smtClean="0">
                <a:solidFill>
                  <a:srgbClr val="17375E"/>
                </a:solidFill>
                <a:cs typeface="DecoType Naskh Variants" pitchFamily="2" charset="-78"/>
              </a:rPr>
              <a:t> </a:t>
            </a:r>
            <a:r>
              <a:rPr lang="en-US" sz="7200" i="1" dirty="0" smtClean="0">
                <a:solidFill>
                  <a:schemeClr val="tx2">
                    <a:lumMod val="75000"/>
                  </a:schemeClr>
                </a:solidFill>
                <a:latin typeface="Gabriola" pitchFamily="82" charset="0"/>
              </a:rPr>
              <a:t>, Vision</a:t>
            </a:r>
            <a:r>
              <a:rPr lang="en-US" sz="4800" b="1" dirty="0" smtClean="0"/>
              <a:t> </a:t>
            </a:r>
            <a:r>
              <a:rPr lang="en-US" sz="7200" i="1" dirty="0" smtClean="0">
                <a:solidFill>
                  <a:schemeClr val="tx2">
                    <a:lumMod val="75000"/>
                  </a:schemeClr>
                </a:solidFill>
                <a:latin typeface="Gabriola" pitchFamily="82" charset="0"/>
              </a:rPr>
              <a:t>and Mission</a:t>
            </a:r>
            <a:endParaRPr lang="ar-SA" sz="7200" dirty="0" smtClean="0">
              <a:solidFill>
                <a:srgbClr val="C00000"/>
              </a:solidFill>
              <a:cs typeface="DecoType Naskh Variants" pitchFamily="2" charset="-78"/>
            </a:endParaRPr>
          </a:p>
        </p:txBody>
      </p:sp>
      <p:pic>
        <p:nvPicPr>
          <p:cNvPr id="6" name="Picture 2" descr="al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257800" y="3429000"/>
            <a:ext cx="3465575" cy="2590800"/>
          </a:xfrm>
          <a:prstGeom prst="rect">
            <a:avLst/>
          </a:prstGeom>
          <a:noFill/>
        </p:spPr>
      </p:pic>
      <p:sp>
        <p:nvSpPr>
          <p:cNvPr id="7" name="مربع نص 6"/>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pic>
        <p:nvPicPr>
          <p:cNvPr id="9" name="Picture 2" descr="http://4.bp.blogspot.com/-XBvJq_VfTzU/TddSomLsnJI/AAAAAAAAAFs/6iHLqdPfFvs/s1600/3dimen_14%255B3%255D.jpg"/>
          <p:cNvPicPr>
            <a:picLocks noChangeAspect="1" noChangeArrowheads="1"/>
          </p:cNvPicPr>
          <p:nvPr/>
        </p:nvPicPr>
        <p:blipFill>
          <a:blip r:embed="rId3"/>
          <a:srcRect/>
          <a:stretch>
            <a:fillRect/>
          </a:stretch>
        </p:blipFill>
        <p:spPr bwMode="auto">
          <a:xfrm>
            <a:off x="1524000" y="3429000"/>
            <a:ext cx="3505200" cy="2571750"/>
          </a:xfrm>
          <a:prstGeom prst="rect">
            <a:avLst/>
          </a:prstGeom>
          <a:noFill/>
        </p:spPr>
      </p:pic>
      <p:pic>
        <p:nvPicPr>
          <p:cNvPr id="10"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94975240"/>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5" name="مستطيل 4"/>
          <p:cNvSpPr/>
          <p:nvPr/>
        </p:nvSpPr>
        <p:spPr>
          <a:xfrm>
            <a:off x="228600" y="381000"/>
            <a:ext cx="8686801" cy="6401753"/>
          </a:xfrm>
          <a:prstGeom prst="rect">
            <a:avLst/>
          </a:prstGeom>
        </p:spPr>
        <p:txBody>
          <a:bodyPr wrap="square">
            <a:spAutoFit/>
          </a:bodyPr>
          <a:lstStyle/>
          <a:p>
            <a:pPr algn="ctr"/>
            <a:r>
              <a:rPr lang="ar-SA" sz="4400" dirty="0" smtClean="0">
                <a:solidFill>
                  <a:srgbClr val="17375E"/>
                </a:solidFill>
                <a:cs typeface="DecoType Naskh Variants" pitchFamily="2" charset="-78"/>
              </a:rPr>
              <a:t>الرسالة  </a:t>
            </a:r>
            <a:r>
              <a:rPr lang="en-US" sz="6600" i="1" dirty="0" smtClean="0">
                <a:solidFill>
                  <a:schemeClr val="tx2">
                    <a:lumMod val="75000"/>
                  </a:schemeClr>
                </a:solidFill>
                <a:latin typeface="Gabriola" pitchFamily="82" charset="0"/>
              </a:rPr>
              <a:t>Mission</a:t>
            </a:r>
            <a:endParaRPr lang="ar-SA" sz="6600" i="1" dirty="0" smtClean="0">
              <a:solidFill>
                <a:schemeClr val="tx2">
                  <a:lumMod val="75000"/>
                </a:schemeClr>
              </a:solidFill>
              <a:latin typeface="Gabriola" pitchFamily="82" charset="0"/>
            </a:endParaRPr>
          </a:p>
          <a:p>
            <a:pPr algn="ctr"/>
            <a:endParaRPr lang="ar-SA" sz="1600" dirty="0" smtClean="0">
              <a:solidFill>
                <a:srgbClr val="C00000"/>
              </a:solidFill>
              <a:cs typeface="DecoType Naskh Variants" pitchFamily="2" charset="-78"/>
            </a:endParaRPr>
          </a:p>
          <a:p>
            <a:pPr marL="4763" indent="4763" algn="just"/>
            <a:r>
              <a:rPr lang="ar-SA" sz="4000" dirty="0" smtClean="0">
                <a:solidFill>
                  <a:srgbClr val="17375E"/>
                </a:solidFill>
                <a:cs typeface="DecoType Naskh Variants" pitchFamily="2" charset="-78"/>
              </a:rPr>
              <a:t>تحدد الغرض الأساسي لمنظمة أو مشروع ما، أو بالأساس تصف لماذا هي موجودة وماذا تفعل لتحقق رؤيتها. وهناك رسائل مشتركه يمكن أن تبقى لعده سنوات، أو طوال حياة المنظمة.</a:t>
            </a:r>
          </a:p>
          <a:p>
            <a:pPr marL="4763" indent="4763"/>
            <a:endParaRPr lang="ar-SA" sz="3600" dirty="0" smtClean="0">
              <a:solidFill>
                <a:srgbClr val="C00000"/>
              </a:solidFill>
              <a:cs typeface="DecoType Naskh Variants" pitchFamily="2" charset="-78"/>
            </a:endParaRPr>
          </a:p>
          <a:p>
            <a:r>
              <a:rPr lang="ar-SA" sz="4000" dirty="0" smtClean="0">
                <a:solidFill>
                  <a:srgbClr val="17375E"/>
                </a:solidFill>
                <a:cs typeface="DecoType Naskh Variants" pitchFamily="2" charset="-78"/>
              </a:rPr>
              <a:t>الرسالة</a:t>
            </a:r>
            <a:r>
              <a:rPr lang="ar-SA" sz="36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ما تود أن تسير عليه في الحياة</a:t>
            </a:r>
          </a:p>
          <a:p>
            <a:pPr indent="1031875"/>
            <a:r>
              <a:rPr lang="ar-SA" sz="3600" dirty="0" smtClean="0">
                <a:solidFill>
                  <a:srgbClr val="17375E"/>
                </a:solidFill>
                <a:cs typeface="DecoType Naskh Variants" pitchFamily="2" charset="-78"/>
              </a:rPr>
              <a:t>            أهدافًا عامة يمكن تحقيقها في ظل الموارد الحالية.</a:t>
            </a:r>
          </a:p>
          <a:p>
            <a:pPr indent="1139825"/>
            <a:r>
              <a:rPr lang="ar-SA" sz="3600" dirty="0" smtClean="0">
                <a:solidFill>
                  <a:srgbClr val="17375E"/>
                </a:solidFill>
                <a:cs typeface="DecoType Naskh Variants" pitchFamily="2" charset="-78"/>
              </a:rPr>
              <a:t>          المهمة أو الدور العام والدائم، وتمثل الغاية</a:t>
            </a:r>
          </a:p>
          <a:p>
            <a:pPr indent="1139825"/>
            <a:r>
              <a:rPr lang="ar-SA" sz="3600" dirty="0" smtClean="0">
                <a:solidFill>
                  <a:srgbClr val="17375E"/>
                </a:solidFill>
                <a:cs typeface="DecoType Naskh Variants" pitchFamily="2" charset="-78"/>
              </a:rPr>
              <a:t>           هي الهدف العام للمؤسسة </a:t>
            </a:r>
          </a:p>
          <a:p>
            <a:r>
              <a:rPr lang="ar-SA" sz="2400" dirty="0" smtClean="0">
                <a:solidFill>
                  <a:schemeClr val="accent5">
                    <a:lumMod val="60000"/>
                    <a:lumOff val="40000"/>
                  </a:schemeClr>
                </a:solidFill>
                <a:cs typeface="DecoType Naskh Variants" pitchFamily="2" charset="-78"/>
              </a:rPr>
              <a:t>الرسالة = جملة تشرح سبب وجود المنظمة أو الجماعة أو الجهة وهي نتيجة للرؤية</a:t>
            </a:r>
          </a:p>
        </p:txBody>
      </p:sp>
      <p:sp>
        <p:nvSpPr>
          <p:cNvPr id="8" name="انفجار 1 7"/>
          <p:cNvSpPr/>
          <p:nvPr/>
        </p:nvSpPr>
        <p:spPr>
          <a:xfrm>
            <a:off x="7543800" y="3810000"/>
            <a:ext cx="304800" cy="304800"/>
          </a:xfrm>
          <a:prstGeom prst="irregularSeal1">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انفجار 1 9"/>
          <p:cNvSpPr/>
          <p:nvPr/>
        </p:nvSpPr>
        <p:spPr>
          <a:xfrm>
            <a:off x="7543800" y="4267200"/>
            <a:ext cx="304800" cy="304800"/>
          </a:xfrm>
          <a:prstGeom prst="irregularSeal1">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انفجار 1 10"/>
          <p:cNvSpPr/>
          <p:nvPr/>
        </p:nvSpPr>
        <p:spPr>
          <a:xfrm>
            <a:off x="7543800" y="4876800"/>
            <a:ext cx="304800" cy="304800"/>
          </a:xfrm>
          <a:prstGeom prst="irregularSeal1">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انفجار 1 11"/>
          <p:cNvSpPr/>
          <p:nvPr/>
        </p:nvSpPr>
        <p:spPr>
          <a:xfrm>
            <a:off x="7543800" y="5486400"/>
            <a:ext cx="304800" cy="304800"/>
          </a:xfrm>
          <a:prstGeom prst="irregularSeal1">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 name="مجموعة 12"/>
          <p:cNvGrpSpPr/>
          <p:nvPr/>
        </p:nvGrpSpPr>
        <p:grpSpPr>
          <a:xfrm>
            <a:off x="228600" y="2743200"/>
            <a:ext cx="1865375" cy="2438400"/>
            <a:chOff x="4191000" y="2590800"/>
            <a:chExt cx="1865375" cy="2438400"/>
          </a:xfrm>
        </p:grpSpPr>
        <p:pic>
          <p:nvPicPr>
            <p:cNvPr id="14" name="Picture 2" descr="alt"/>
            <p:cNvPicPr>
              <a:picLocks noChangeAspect="1" noChangeArrowheads="1"/>
            </p:cNvPicPr>
            <p:nvPr/>
          </p:nvPicPr>
          <p:blipFill>
            <a:blip r:embed="rId2">
              <a:clrChange>
                <a:clrFrom>
                  <a:srgbClr val="FFFFFF"/>
                </a:clrFrom>
                <a:clrTo>
                  <a:srgbClr val="FFFFFF">
                    <a:alpha val="0"/>
                  </a:srgbClr>
                </a:clrTo>
              </a:clrChange>
            </a:blip>
            <a:srcRect l="46174" b="9938"/>
            <a:stretch>
              <a:fillRect/>
            </a:stretch>
          </p:blipFill>
          <p:spPr bwMode="auto">
            <a:xfrm>
              <a:off x="4191000" y="2590800"/>
              <a:ext cx="1865375" cy="2438400"/>
            </a:xfrm>
            <a:prstGeom prst="rect">
              <a:avLst/>
            </a:prstGeom>
            <a:noFill/>
          </p:spPr>
        </p:pic>
        <p:sp>
          <p:nvSpPr>
            <p:cNvPr id="15" name="مستطيل 14"/>
            <p:cNvSpPr/>
            <p:nvPr/>
          </p:nvSpPr>
          <p:spPr>
            <a:xfrm rot="1990448">
              <a:off x="4611244" y="3560681"/>
              <a:ext cx="760416" cy="381000"/>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الرسالة</a:t>
              </a:r>
              <a:endParaRPr lang="ar-SA" b="1" dirty="0"/>
            </a:p>
          </p:txBody>
        </p:sp>
      </p:grpSp>
      <p:pic>
        <p:nvPicPr>
          <p:cNvPr id="16"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400858159"/>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8" name="مستطيل 7"/>
          <p:cNvSpPr/>
          <p:nvPr/>
        </p:nvSpPr>
        <p:spPr>
          <a:xfrm>
            <a:off x="304801" y="3657600"/>
            <a:ext cx="8610600" cy="2539157"/>
          </a:xfrm>
          <a:prstGeom prst="rect">
            <a:avLst/>
          </a:prstGeom>
        </p:spPr>
        <p:txBody>
          <a:bodyPr wrap="square">
            <a:spAutoFit/>
          </a:bodyPr>
          <a:lstStyle/>
          <a:p>
            <a:pPr algn="ctr"/>
            <a:r>
              <a:rPr lang="ar-SA" sz="4000" dirty="0" smtClean="0">
                <a:solidFill>
                  <a:srgbClr val="17375E"/>
                </a:solidFill>
                <a:cs typeface="DecoType Naskh Variants" pitchFamily="2" charset="-78"/>
              </a:rPr>
              <a:t>رسالة جامعة الملك سعود</a:t>
            </a:r>
          </a:p>
          <a:p>
            <a:pPr algn="ctr"/>
            <a:endParaRPr lang="ar-SA" sz="11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تقديم تعليم مميز، وإنتاج بحوث إبداعية تخدم المجتمع وتسهم في بناء اقتصاد المعرفة من خلال  إيجاد بيئة محفزة للتعليم والإبداع الفكري والتوظيف الأمثل للتقنية والشراكة المحلية والعالمية الفاعلة.</a:t>
            </a:r>
          </a:p>
        </p:txBody>
      </p:sp>
      <p:grpSp>
        <p:nvGrpSpPr>
          <p:cNvPr id="2" name="مجموعة 6"/>
          <p:cNvGrpSpPr/>
          <p:nvPr/>
        </p:nvGrpSpPr>
        <p:grpSpPr>
          <a:xfrm>
            <a:off x="115825" y="76200"/>
            <a:ext cx="1865375" cy="2438400"/>
            <a:chOff x="4191000" y="2590800"/>
            <a:chExt cx="1865375" cy="2438400"/>
          </a:xfrm>
        </p:grpSpPr>
        <p:pic>
          <p:nvPicPr>
            <p:cNvPr id="5" name="Picture 2" descr="alt"/>
            <p:cNvPicPr>
              <a:picLocks noChangeAspect="1" noChangeArrowheads="1"/>
            </p:cNvPicPr>
            <p:nvPr/>
          </p:nvPicPr>
          <p:blipFill>
            <a:blip r:embed="rId2">
              <a:clrChange>
                <a:clrFrom>
                  <a:srgbClr val="FFFFFF"/>
                </a:clrFrom>
                <a:clrTo>
                  <a:srgbClr val="FFFFFF">
                    <a:alpha val="0"/>
                  </a:srgbClr>
                </a:clrTo>
              </a:clrChange>
            </a:blip>
            <a:srcRect l="46174" b="9938"/>
            <a:stretch>
              <a:fillRect/>
            </a:stretch>
          </p:blipFill>
          <p:spPr bwMode="auto">
            <a:xfrm>
              <a:off x="4191000" y="2590800"/>
              <a:ext cx="1865375" cy="2438400"/>
            </a:xfrm>
            <a:prstGeom prst="rect">
              <a:avLst/>
            </a:prstGeom>
            <a:noFill/>
          </p:spPr>
        </p:pic>
        <p:sp>
          <p:nvSpPr>
            <p:cNvPr id="6" name="مستطيل 5"/>
            <p:cNvSpPr/>
            <p:nvPr/>
          </p:nvSpPr>
          <p:spPr>
            <a:xfrm rot="1990448">
              <a:off x="4611244" y="3560681"/>
              <a:ext cx="760416" cy="381000"/>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الرسالة</a:t>
              </a:r>
              <a:endParaRPr lang="ar-SA" b="1" dirty="0"/>
            </a:p>
          </p:txBody>
        </p:sp>
      </p:grpSp>
      <p:sp>
        <p:nvSpPr>
          <p:cNvPr id="9" name="Rectangle 8"/>
          <p:cNvSpPr>
            <a:spLocks noChangeArrowheads="1"/>
          </p:cNvSpPr>
          <p:nvPr/>
        </p:nvSpPr>
        <p:spPr bwMode="auto">
          <a:xfrm>
            <a:off x="1447800" y="1981200"/>
            <a:ext cx="7696200" cy="762000"/>
          </a:xfrm>
          <a:prstGeom prst="rect">
            <a:avLst/>
          </a:prstGeom>
          <a:noFill/>
          <a:ln w="9525">
            <a:noFill/>
            <a:miter lim="800000"/>
            <a:headEnd/>
            <a:tailEnd/>
          </a:ln>
        </p:spPr>
        <p:txBody>
          <a:bodyPr/>
          <a:lstStyle/>
          <a:p>
            <a:pPr algn="ctr" rtl="1" eaLnBrk="1" hangingPunct="1">
              <a:lnSpc>
                <a:spcPct val="110000"/>
              </a:lnSpc>
              <a:spcBef>
                <a:spcPct val="20000"/>
              </a:spcBef>
              <a:buClr>
                <a:schemeClr val="hlink"/>
              </a:buClr>
              <a:buSzPct val="80000"/>
            </a:pPr>
            <a:endParaRPr lang="en-US" sz="1600" b="1" dirty="0">
              <a:latin typeface="Verdana" pitchFamily="34" charset="0"/>
            </a:endParaRPr>
          </a:p>
        </p:txBody>
      </p:sp>
      <p:sp>
        <p:nvSpPr>
          <p:cNvPr id="10" name="TextBox 7"/>
          <p:cNvSpPr txBox="1">
            <a:spLocks noChangeArrowheads="1"/>
          </p:cNvSpPr>
          <p:nvPr/>
        </p:nvSpPr>
        <p:spPr bwMode="auto">
          <a:xfrm>
            <a:off x="304800" y="152400"/>
            <a:ext cx="8610600" cy="3285515"/>
          </a:xfrm>
          <a:prstGeom prst="rect">
            <a:avLst/>
          </a:prstGeom>
          <a:noFill/>
          <a:ln w="9525">
            <a:noFill/>
            <a:miter lim="800000"/>
            <a:headEnd/>
            <a:tailEnd/>
          </a:ln>
        </p:spPr>
        <p:txBody>
          <a:bodyPr wrap="square">
            <a:spAutoFit/>
          </a:bodyPr>
          <a:lstStyle/>
          <a:p>
            <a:pPr algn="ctr">
              <a:lnSpc>
                <a:spcPct val="125000"/>
              </a:lnSpc>
            </a:pPr>
            <a:r>
              <a:rPr lang="ar-SA" sz="4400" dirty="0" smtClean="0">
                <a:solidFill>
                  <a:srgbClr val="17375E"/>
                </a:solidFill>
                <a:cs typeface="DecoType Naskh Variants" pitchFamily="2" charset="-78"/>
              </a:rPr>
              <a:t>رسالة شركة ”مايكروسوفت“</a:t>
            </a:r>
          </a:p>
          <a:p>
            <a:pPr algn="ctr">
              <a:lnSpc>
                <a:spcPct val="125000"/>
              </a:lnSpc>
            </a:pPr>
            <a:endParaRPr lang="ar-SA" sz="1400" dirty="0" smtClean="0">
              <a:solidFill>
                <a:srgbClr val="C00000"/>
              </a:solidFill>
              <a:cs typeface="DecoType Naskh Variants" pitchFamily="2" charset="-78"/>
            </a:endParaRPr>
          </a:p>
          <a:p>
            <a:pPr rtl="1">
              <a:lnSpc>
                <a:spcPct val="125000"/>
              </a:lnSpc>
            </a:pPr>
            <a:r>
              <a:rPr lang="ar-SA" sz="3600" dirty="0" smtClean="0">
                <a:solidFill>
                  <a:srgbClr val="17375E"/>
                </a:solidFill>
                <a:cs typeface="DecoType Naskh Variants" pitchFamily="2" charset="-78"/>
              </a:rPr>
              <a:t>نحن في شركة مايكروسوفت، تتمحور رسالتنا</a:t>
            </a:r>
          </a:p>
          <a:p>
            <a:pPr rtl="1">
              <a:lnSpc>
                <a:spcPct val="125000"/>
              </a:lnSpc>
            </a:pPr>
            <a:r>
              <a:rPr lang="ar-SA" sz="3600" dirty="0" smtClean="0">
                <a:solidFill>
                  <a:srgbClr val="17375E"/>
                </a:solidFill>
                <a:cs typeface="DecoType Naskh Variants" pitchFamily="2" charset="-78"/>
              </a:rPr>
              <a:t> وقيمنا في مساعدة جميع الأفراد والمؤسسات حول العالم على</a:t>
            </a:r>
          </a:p>
          <a:p>
            <a:pPr rtl="1">
              <a:lnSpc>
                <a:spcPct val="125000"/>
              </a:lnSpc>
            </a:pPr>
            <a:r>
              <a:rPr lang="ar-SA" sz="3600" dirty="0" smtClean="0">
                <a:solidFill>
                  <a:srgbClr val="17375E"/>
                </a:solidFill>
                <a:cs typeface="DecoType Naskh Variants" pitchFamily="2" charset="-78"/>
              </a:rPr>
              <a:t> تحقيق أقصى طموحاتهم وتطلعاتهم.</a:t>
            </a:r>
            <a:endParaRPr lang="en-US" sz="3600" dirty="0" smtClean="0">
              <a:solidFill>
                <a:srgbClr val="17375E"/>
              </a:solidFill>
              <a:cs typeface="DecoType Naskh Variants" pitchFamily="2" charset="-78"/>
            </a:endParaRPr>
          </a:p>
        </p:txBody>
      </p:sp>
      <p:pic>
        <p:nvPicPr>
          <p:cNvPr id="11"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10570049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pic>
        <p:nvPicPr>
          <p:cNvPr id="3" name="Picture 2" descr="http://www.jazanu.edu.sa/Administrations/vpofgsar/PublishingImages/V.gif"/>
          <p:cNvPicPr>
            <a:picLocks noChangeAspect="1" noChangeArrowheads="1"/>
          </p:cNvPicPr>
          <p:nvPr/>
        </p:nvPicPr>
        <p:blipFill>
          <a:blip r:embed="rId2"/>
          <a:srcRect/>
          <a:stretch>
            <a:fillRect/>
          </a:stretch>
        </p:blipFill>
        <p:spPr bwMode="auto">
          <a:xfrm>
            <a:off x="0" y="0"/>
            <a:ext cx="1828800" cy="1924048"/>
          </a:xfrm>
          <a:prstGeom prst="rect">
            <a:avLst/>
          </a:prstGeom>
          <a:noFill/>
        </p:spPr>
      </p:pic>
      <p:sp>
        <p:nvSpPr>
          <p:cNvPr id="5" name="مستطيل 4"/>
          <p:cNvSpPr/>
          <p:nvPr/>
        </p:nvSpPr>
        <p:spPr>
          <a:xfrm>
            <a:off x="0" y="228600"/>
            <a:ext cx="8686801" cy="5816977"/>
          </a:xfrm>
          <a:prstGeom prst="rect">
            <a:avLst/>
          </a:prstGeom>
        </p:spPr>
        <p:txBody>
          <a:bodyPr wrap="square">
            <a:spAutoFit/>
          </a:bodyPr>
          <a:lstStyle/>
          <a:p>
            <a:pPr algn="ctr"/>
            <a:r>
              <a:rPr lang="ar-SA" sz="3600" dirty="0" smtClean="0">
                <a:solidFill>
                  <a:srgbClr val="17375E"/>
                </a:solidFill>
                <a:cs typeface="DecoType Naskh Variants" pitchFamily="2" charset="-78"/>
              </a:rPr>
              <a:t>الرؤية</a:t>
            </a:r>
            <a:r>
              <a:rPr lang="en-US" sz="3600" dirty="0" smtClean="0">
                <a:solidFill>
                  <a:srgbClr val="C00000"/>
                </a:solidFill>
                <a:cs typeface="DecoType Naskh Variants" pitchFamily="2" charset="-78"/>
              </a:rPr>
              <a:t> </a:t>
            </a:r>
            <a:r>
              <a:rPr lang="en-US" sz="5400" i="1" dirty="0" smtClean="0">
                <a:solidFill>
                  <a:schemeClr val="tx2">
                    <a:lumMod val="75000"/>
                  </a:schemeClr>
                </a:solidFill>
                <a:latin typeface="Gabriola" pitchFamily="82" charset="0"/>
              </a:rPr>
              <a:t>Vision</a:t>
            </a:r>
            <a:r>
              <a:rPr lang="en-US" sz="3600" b="1" dirty="0" smtClean="0"/>
              <a:t> </a:t>
            </a:r>
            <a:r>
              <a:rPr lang="ar-SA" sz="3600" dirty="0" smtClean="0"/>
              <a:t> </a:t>
            </a:r>
          </a:p>
          <a:p>
            <a:endParaRPr lang="ar-SA" sz="1400" dirty="0" smtClean="0">
              <a:solidFill>
                <a:srgbClr val="C00000"/>
              </a:solidFill>
              <a:cs typeface="DecoType Naskh Variants" pitchFamily="2" charset="-78"/>
            </a:endParaRPr>
          </a:p>
          <a:p>
            <a:pPr algn="ctr"/>
            <a:endParaRPr lang="ar-SA" sz="1200" dirty="0" smtClean="0">
              <a:solidFill>
                <a:srgbClr val="C00000"/>
              </a:solidFill>
              <a:cs typeface="DecoType Naskh Variants" pitchFamily="2" charset="-78"/>
            </a:endParaRPr>
          </a:p>
          <a:p>
            <a:pPr marL="4763" indent="4763"/>
            <a:r>
              <a:rPr lang="ar-SA" sz="3200" dirty="0" smtClean="0">
                <a:solidFill>
                  <a:srgbClr val="17375E"/>
                </a:solidFill>
                <a:cs typeface="DecoType Naskh Variants" pitchFamily="2" charset="-78"/>
              </a:rPr>
              <a:t>تحدد الرغبة أو حالة المستقبل المرجوة للمؤسسة بالنسبة إلى الاهداف الأساسية أو التوجه الاستراتيجى لها.</a:t>
            </a:r>
          </a:p>
          <a:p>
            <a:pPr marL="4763" indent="4763"/>
            <a:r>
              <a:rPr lang="ar-SA" sz="3200" dirty="0" smtClean="0">
                <a:solidFill>
                  <a:srgbClr val="17375E"/>
                </a:solidFill>
                <a:cs typeface="DecoType Naskh Variants" pitchFamily="2" charset="-78"/>
              </a:rPr>
              <a:t> و هي نظرة بعيدة المدى ،وأحيانا تصف رؤية المؤسسة لما تحب ان ترى عليه نفسها.</a:t>
            </a:r>
          </a:p>
          <a:p>
            <a:pPr marL="742950" indent="-742950" algn="just"/>
            <a:endParaRPr lang="ar-SA" sz="1200" dirty="0" smtClean="0">
              <a:solidFill>
                <a:srgbClr val="17375E"/>
              </a:solidFill>
              <a:cs typeface="DecoType Naskh Variants" pitchFamily="2" charset="-78"/>
            </a:endParaRPr>
          </a:p>
          <a:p>
            <a:pPr marL="742950" indent="-742950" algn="just"/>
            <a:r>
              <a:rPr lang="ar-SA" sz="3200" dirty="0" smtClean="0">
                <a:solidFill>
                  <a:srgbClr val="8E0000"/>
                </a:solidFill>
                <a:cs typeface="DecoType Naskh Variants" pitchFamily="2" charset="-78"/>
              </a:rPr>
              <a:t>بمعنى آخر</a:t>
            </a:r>
          </a:p>
          <a:p>
            <a:pPr marL="742950" indent="-742950" algn="just"/>
            <a:endParaRPr lang="ar-SA" sz="1200" dirty="0" smtClean="0">
              <a:solidFill>
                <a:srgbClr val="17375E"/>
              </a:solidFill>
              <a:cs typeface="DecoType Naskh Variants" pitchFamily="2" charset="-78"/>
            </a:endParaRPr>
          </a:p>
          <a:p>
            <a:pPr marL="742950" indent="-742950" algn="just"/>
            <a:r>
              <a:rPr lang="ar-SA" sz="3200" dirty="0" smtClean="0">
                <a:solidFill>
                  <a:srgbClr val="17375E"/>
                </a:solidFill>
                <a:cs typeface="DecoType Naskh Variants" pitchFamily="2" charset="-78"/>
              </a:rPr>
              <a:t>رؤية المؤسسة</a:t>
            </a:r>
          </a:p>
          <a:p>
            <a:pPr marL="742950" indent="-742950" algn="just"/>
            <a:endParaRPr lang="ar-SA" sz="1200" dirty="0" smtClean="0">
              <a:solidFill>
                <a:srgbClr val="17375E"/>
              </a:solidFill>
              <a:cs typeface="DecoType Naskh Variants" pitchFamily="2" charset="-78"/>
            </a:endParaRPr>
          </a:p>
          <a:p>
            <a:pPr algn="just"/>
            <a:r>
              <a:rPr lang="ar-SA" sz="3200" dirty="0" smtClean="0">
                <a:solidFill>
                  <a:srgbClr val="17375E"/>
                </a:solidFill>
                <a:cs typeface="DecoType Naskh Variants" pitchFamily="2" charset="-78"/>
              </a:rPr>
              <a:t>هي ما تتطلع إليه المؤسسة (مساهمين – شركاء – الإدارة العليا - العاملين) في أن تكون عليه في المستقبل في ضوء الالتزام برسالتها، وينبغي أن تكون الرؤية محفزة طموحة وذات تحدي ولكن في نفس الوقت واقعية يمكن الوصول اليها.</a:t>
            </a:r>
          </a:p>
        </p:txBody>
      </p:sp>
      <p:sp>
        <p:nvSpPr>
          <p:cNvPr id="6" name="مربع نص 5"/>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638800"/>
            <a:ext cx="1219200" cy="1219200"/>
          </a:xfrm>
          <a:prstGeom prst="rect">
            <a:avLst/>
          </a:prstGeom>
          <a:noFill/>
        </p:spPr>
      </p:pic>
    </p:spTree>
    <p:extLst>
      <p:ext uri="{BB962C8B-B14F-4D97-AF65-F5344CB8AC3E}">
        <p14:creationId xmlns:p14="http://schemas.microsoft.com/office/powerpoint/2010/main" val="906716975"/>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14338" name="Picture 2" descr="https://media.licdn.com/mpr/mpr/shrinknp_800_800/AAEAAQAAAAAAAAXVAAAAJDFhMzBlMzIyLTdjZmUtNGU2Ni04N2JjLTk2NWZhYjdlMjIxZQ.png"/>
          <p:cNvPicPr>
            <a:picLocks noChangeAspect="1" noChangeArrowheads="1"/>
          </p:cNvPicPr>
          <p:nvPr/>
        </p:nvPicPr>
        <p:blipFill>
          <a:blip r:embed="rId2"/>
          <a:srcRect/>
          <a:stretch>
            <a:fillRect/>
          </a:stretch>
        </p:blipFill>
        <p:spPr bwMode="auto">
          <a:xfrm>
            <a:off x="6236677" y="0"/>
            <a:ext cx="2907323" cy="1905000"/>
          </a:xfrm>
          <a:prstGeom prst="rect">
            <a:avLst/>
          </a:prstGeom>
          <a:noFill/>
        </p:spPr>
      </p:pic>
      <p:pic>
        <p:nvPicPr>
          <p:cNvPr id="14340" name="Picture 4" descr="http://image.slidesharecdn.com/qualitymanagementgurus-140730042137-phpapp01/95/quality-management-gurus-research-by-behzaad-bahreyni-8-638.jpg?cb=1406694142"/>
          <p:cNvPicPr>
            <a:picLocks noChangeAspect="1" noChangeArrowheads="1"/>
          </p:cNvPicPr>
          <p:nvPr/>
        </p:nvPicPr>
        <p:blipFill>
          <a:blip r:embed="rId3"/>
          <a:srcRect/>
          <a:stretch>
            <a:fillRect/>
          </a:stretch>
        </p:blipFill>
        <p:spPr bwMode="auto">
          <a:xfrm>
            <a:off x="1676400" y="3795712"/>
            <a:ext cx="4078788" cy="3062288"/>
          </a:xfrm>
          <a:prstGeom prst="rect">
            <a:avLst/>
          </a:prstGeom>
          <a:noFill/>
        </p:spPr>
      </p:pic>
      <p:pic>
        <p:nvPicPr>
          <p:cNvPr id="14342" name="Picture 6" descr="http://www.industryweek.com/site-files/industryweek.com/files/uploads/2014/11/Juran-cover250f.jpg"/>
          <p:cNvPicPr>
            <a:picLocks noChangeAspect="1" noChangeArrowheads="1"/>
          </p:cNvPicPr>
          <p:nvPr/>
        </p:nvPicPr>
        <p:blipFill>
          <a:blip r:embed="rId4"/>
          <a:srcRect/>
          <a:stretch>
            <a:fillRect/>
          </a:stretch>
        </p:blipFill>
        <p:spPr bwMode="auto">
          <a:xfrm>
            <a:off x="6324600" y="2743200"/>
            <a:ext cx="2381250" cy="3286126"/>
          </a:xfrm>
          <a:prstGeom prst="rect">
            <a:avLst/>
          </a:prstGeom>
          <a:noFill/>
        </p:spPr>
      </p:pic>
      <p:sp>
        <p:nvSpPr>
          <p:cNvPr id="7" name="مربع نص 6"/>
          <p:cNvSpPr txBox="1"/>
          <p:nvPr/>
        </p:nvSpPr>
        <p:spPr>
          <a:xfrm>
            <a:off x="0" y="228600"/>
            <a:ext cx="5486400" cy="3139321"/>
          </a:xfrm>
          <a:prstGeom prst="rect">
            <a:avLst/>
          </a:prstGeom>
          <a:noFill/>
        </p:spPr>
        <p:txBody>
          <a:bodyPr wrap="square" rtlCol="1">
            <a:spAutoFit/>
          </a:bodyPr>
          <a:lstStyle/>
          <a:p>
            <a:r>
              <a:rPr lang="ar-SA" sz="6600" dirty="0" smtClean="0">
                <a:solidFill>
                  <a:srgbClr val="17375E"/>
                </a:solidFill>
                <a:cs typeface="DecoType Naskh Variants" pitchFamily="2" charset="-78"/>
              </a:rPr>
              <a:t>الجودة هي :</a:t>
            </a:r>
          </a:p>
          <a:p>
            <a:r>
              <a:rPr lang="ar-SA" sz="6600" dirty="0" smtClean="0">
                <a:solidFill>
                  <a:srgbClr val="17375E"/>
                </a:solidFill>
                <a:cs typeface="DecoType Naskh Variants" pitchFamily="2" charset="-78"/>
              </a:rPr>
              <a:t>دقة الاستخدام من وجهة نظر المستفيد</a:t>
            </a:r>
          </a:p>
        </p:txBody>
      </p:sp>
      <p:pic>
        <p:nvPicPr>
          <p:cNvPr id="8" name="Picture 10" descr="http://japanologie.arts.kuleuven.be/lab/sites/japanologie.arts.kuleuven.be.ijcm13/files/uploads/inline_images/glossy_3d_blue_arrow_left.png">
            <a:hlinkClick r:id="rId5" action="ppaction://hlinksldjump"/>
          </p:cNvPr>
          <p:cNvPicPr>
            <a:picLocks noChangeAspect="1" noChangeArrowheads="1"/>
          </p:cNvPicPr>
          <p:nvPr/>
        </p:nvPicPr>
        <p:blipFill>
          <a:blip r:embed="rId6"/>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pic>
        <p:nvPicPr>
          <p:cNvPr id="3" name="Picture 2" descr="http://www.jazanu.edu.sa/Administrations/vpofgsar/PublishingImages/V.gif"/>
          <p:cNvPicPr>
            <a:picLocks noChangeAspect="1" noChangeArrowheads="1"/>
          </p:cNvPicPr>
          <p:nvPr/>
        </p:nvPicPr>
        <p:blipFill>
          <a:blip r:embed="rId2"/>
          <a:srcRect/>
          <a:stretch>
            <a:fillRect/>
          </a:stretch>
        </p:blipFill>
        <p:spPr bwMode="auto">
          <a:xfrm>
            <a:off x="0" y="0"/>
            <a:ext cx="1828800" cy="1924048"/>
          </a:xfrm>
          <a:prstGeom prst="rect">
            <a:avLst/>
          </a:prstGeom>
          <a:noFill/>
        </p:spPr>
      </p:pic>
      <p:sp>
        <p:nvSpPr>
          <p:cNvPr id="5" name="مستطيل 4"/>
          <p:cNvSpPr/>
          <p:nvPr/>
        </p:nvSpPr>
        <p:spPr>
          <a:xfrm>
            <a:off x="457199" y="516791"/>
            <a:ext cx="8458201" cy="2646878"/>
          </a:xfrm>
          <a:prstGeom prst="rect">
            <a:avLst/>
          </a:prstGeom>
        </p:spPr>
        <p:txBody>
          <a:bodyPr wrap="square">
            <a:spAutoFit/>
          </a:bodyPr>
          <a:lstStyle/>
          <a:p>
            <a:pPr algn="ctr"/>
            <a:r>
              <a:rPr lang="ar-SA" sz="4400" dirty="0" smtClean="0">
                <a:solidFill>
                  <a:srgbClr val="17375E"/>
                </a:solidFill>
                <a:cs typeface="DecoType Naskh Variants" pitchFamily="2" charset="-78"/>
              </a:rPr>
              <a:t>رؤية شركة مايكروسوفت</a:t>
            </a:r>
          </a:p>
          <a:p>
            <a:pPr algn="ctr"/>
            <a:endParaRPr lang="ar-SA" sz="1400" dirty="0" smtClean="0">
              <a:solidFill>
                <a:srgbClr val="C00000"/>
              </a:solidFill>
              <a:cs typeface="DecoType Naskh Variants" pitchFamily="2" charset="-78"/>
            </a:endParaRPr>
          </a:p>
          <a:p>
            <a:pPr marL="4763" indent="4763"/>
            <a:r>
              <a:rPr lang="ar-SA" sz="36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هناك رؤية واحدة وراء كل ما نفعله</a:t>
            </a:r>
          </a:p>
          <a:p>
            <a:pPr marL="4763" indent="4763"/>
            <a:r>
              <a:rPr lang="ar-SA" sz="3600" dirty="0" smtClean="0">
                <a:solidFill>
                  <a:srgbClr val="17375E"/>
                </a:solidFill>
                <a:cs typeface="DecoType Naskh Variants" pitchFamily="2" charset="-78"/>
              </a:rPr>
              <a:t>كمبيوتر لكل مكتب وفي كل منزل يستخدم برامجنا كأداة لتحقيق الفاعلية والقيمة.</a:t>
            </a:r>
          </a:p>
        </p:txBody>
      </p:sp>
      <p:sp>
        <p:nvSpPr>
          <p:cNvPr id="6" name="مربع نص 5"/>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7" name="مستطيل 6"/>
          <p:cNvSpPr/>
          <p:nvPr/>
        </p:nvSpPr>
        <p:spPr>
          <a:xfrm>
            <a:off x="381000" y="3733800"/>
            <a:ext cx="8458201" cy="2431435"/>
          </a:xfrm>
          <a:prstGeom prst="rect">
            <a:avLst/>
          </a:prstGeom>
        </p:spPr>
        <p:txBody>
          <a:bodyPr wrap="square">
            <a:spAutoFit/>
          </a:bodyPr>
          <a:lstStyle/>
          <a:p>
            <a:pPr algn="ctr"/>
            <a:r>
              <a:rPr lang="ar-SA" sz="4400" dirty="0" smtClean="0">
                <a:solidFill>
                  <a:srgbClr val="17375E"/>
                </a:solidFill>
                <a:cs typeface="DecoType Naskh Variants" pitchFamily="2" charset="-78"/>
              </a:rPr>
              <a:t>رؤية جامعة الملك سعود</a:t>
            </a:r>
          </a:p>
          <a:p>
            <a:endParaRPr lang="ar-SA" sz="3600" dirty="0" smtClean="0"/>
          </a:p>
          <a:p>
            <a:r>
              <a:rPr lang="ar-SA" sz="3600" dirty="0" smtClean="0">
                <a:solidFill>
                  <a:srgbClr val="17375E"/>
                </a:solidFill>
                <a:cs typeface="DecoType Naskh Variants" pitchFamily="2" charset="-78"/>
              </a:rPr>
              <a:t>الريادة العالمية والتميز في بناء مجتمع المعرفة</a:t>
            </a:r>
          </a:p>
          <a:p>
            <a:pPr marL="4763" indent="4763"/>
            <a:endParaRPr lang="ar-SA" sz="3600" dirty="0" smtClean="0">
              <a:solidFill>
                <a:srgbClr val="C00000"/>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040729688"/>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5" name="مستطيل 4"/>
          <p:cNvSpPr/>
          <p:nvPr/>
        </p:nvSpPr>
        <p:spPr>
          <a:xfrm>
            <a:off x="457199" y="381000"/>
            <a:ext cx="8686801" cy="2031325"/>
          </a:xfrm>
          <a:prstGeom prst="rect">
            <a:avLst/>
          </a:prstGeom>
        </p:spPr>
        <p:txBody>
          <a:bodyPr wrap="square">
            <a:spAutoFit/>
          </a:bodyPr>
          <a:lstStyle/>
          <a:p>
            <a:pPr algn="ctr"/>
            <a:r>
              <a:rPr lang="ar-SA" sz="4400" dirty="0" smtClean="0">
                <a:solidFill>
                  <a:srgbClr val="17375E"/>
                </a:solidFill>
                <a:cs typeface="DecoType Naskh Variants" pitchFamily="2" charset="-78"/>
              </a:rPr>
              <a:t>القيم</a:t>
            </a:r>
            <a:r>
              <a:rPr lang="en-US" sz="4400" dirty="0" smtClean="0">
                <a:solidFill>
                  <a:srgbClr val="C00000"/>
                </a:solidFill>
                <a:cs typeface="DecoType Naskh Variants" pitchFamily="2" charset="-78"/>
              </a:rPr>
              <a:t> </a:t>
            </a:r>
            <a:r>
              <a:rPr lang="en-US" sz="6600" i="1" dirty="0" smtClean="0">
                <a:solidFill>
                  <a:schemeClr val="tx2">
                    <a:lumMod val="75000"/>
                  </a:schemeClr>
                </a:solidFill>
                <a:latin typeface="Gabriola" pitchFamily="82" charset="0"/>
              </a:rPr>
              <a:t>Values</a:t>
            </a:r>
            <a:r>
              <a:rPr lang="en-US" sz="4400" dirty="0" smtClean="0">
                <a:solidFill>
                  <a:srgbClr val="17375E"/>
                </a:solidFill>
                <a:cs typeface="DecoType Naskh Variants" pitchFamily="2" charset="-78"/>
              </a:rPr>
              <a:t> </a:t>
            </a:r>
            <a:r>
              <a:rPr lang="ar-SA" sz="4400" dirty="0" smtClean="0"/>
              <a:t> </a:t>
            </a:r>
          </a:p>
          <a:p>
            <a:pPr algn="ctr"/>
            <a:endParaRPr lang="ar-SA" sz="4400" dirty="0" smtClean="0">
              <a:solidFill>
                <a:srgbClr val="C00000"/>
              </a:solidFill>
              <a:cs typeface="DecoType Naskh Variants" pitchFamily="2" charset="-78"/>
            </a:endParaRPr>
          </a:p>
          <a:p>
            <a:pPr algn="ctr"/>
            <a:endParaRPr lang="ar-SA" sz="1600" dirty="0" smtClean="0">
              <a:solidFill>
                <a:srgbClr val="C00000"/>
              </a:solidFill>
              <a:cs typeface="DecoType Naskh Variants" pitchFamily="2" charset="-78"/>
            </a:endParaRPr>
          </a:p>
        </p:txBody>
      </p:sp>
      <p:sp>
        <p:nvSpPr>
          <p:cNvPr id="6" name="مربع نص 5"/>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7" name="مستطيل 6"/>
          <p:cNvSpPr/>
          <p:nvPr/>
        </p:nvSpPr>
        <p:spPr>
          <a:xfrm>
            <a:off x="0" y="2438400"/>
            <a:ext cx="9144000" cy="2554545"/>
          </a:xfrm>
          <a:prstGeom prst="rect">
            <a:avLst/>
          </a:prstGeom>
        </p:spPr>
        <p:txBody>
          <a:bodyPr wrap="square">
            <a:spAutoFit/>
          </a:bodyPr>
          <a:lstStyle/>
          <a:p>
            <a:pPr algn="just"/>
            <a:r>
              <a:rPr lang="ar-SA" sz="4000" dirty="0" smtClean="0">
                <a:solidFill>
                  <a:srgbClr val="17375E"/>
                </a:solidFill>
                <a:cs typeface="DecoType Naskh Variants" pitchFamily="2" charset="-78"/>
              </a:rPr>
              <a:t>مجموعة المبادئ والتعاليم والضوابط الأخلاقية والمهنية تؤكد عليها المؤسسة في جميع ممارساتها وعملياتها وتعاملات العاملين فيها داخل وخارج المؤسسة والتي تعزز التزام المؤسسة بتحقيق رسالتها ورؤيتها وأهدافها الإستراتيجية.</a:t>
            </a:r>
          </a:p>
        </p:txBody>
      </p:sp>
      <p:pic>
        <p:nvPicPr>
          <p:cNvPr id="9" name="Picture 2" descr="http://4.bp.blogspot.com/-XBvJq_VfTzU/TddSomLsnJI/AAAAAAAAAFs/6iHLqdPfFvs/s1600/3dimen_14%255B3%255D.jpg"/>
          <p:cNvPicPr>
            <a:picLocks noChangeAspect="1" noChangeArrowheads="1"/>
          </p:cNvPicPr>
          <p:nvPr/>
        </p:nvPicPr>
        <p:blipFill>
          <a:blip r:embed="rId2" cstate="print"/>
          <a:srcRect/>
          <a:stretch>
            <a:fillRect/>
          </a:stretch>
        </p:blipFill>
        <p:spPr bwMode="auto">
          <a:xfrm>
            <a:off x="1" y="0"/>
            <a:ext cx="2077156" cy="1524000"/>
          </a:xfrm>
          <a:prstGeom prst="rect">
            <a:avLst/>
          </a:prstGeom>
          <a:noFill/>
        </p:spPr>
      </p:pic>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186598259"/>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6" name="مربع نص 5"/>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7" name="مستطيل 6"/>
          <p:cNvSpPr/>
          <p:nvPr/>
        </p:nvSpPr>
        <p:spPr>
          <a:xfrm>
            <a:off x="1" y="533401"/>
            <a:ext cx="8534399" cy="5755422"/>
          </a:xfrm>
          <a:prstGeom prst="rect">
            <a:avLst/>
          </a:prstGeom>
        </p:spPr>
        <p:txBody>
          <a:bodyPr wrap="square">
            <a:spAutoFit/>
          </a:bodyPr>
          <a:lstStyle/>
          <a:p>
            <a:pPr algn="ctr"/>
            <a:r>
              <a:rPr lang="ar-SA" sz="4400" dirty="0" smtClean="0">
                <a:solidFill>
                  <a:srgbClr val="17375E"/>
                </a:solidFill>
                <a:cs typeface="DecoType Naskh Variants" pitchFamily="2" charset="-78"/>
              </a:rPr>
              <a:t>قيم جامعة الملك سعود</a:t>
            </a:r>
          </a:p>
          <a:p>
            <a:endParaRPr lang="ar-SA" sz="3600" dirty="0" smtClean="0"/>
          </a:p>
          <a:p>
            <a:r>
              <a:rPr lang="ar-SA" sz="3600" dirty="0" smtClean="0">
                <a:solidFill>
                  <a:srgbClr val="17375E"/>
                </a:solidFill>
                <a:cs typeface="DecoType Naskh Variants" pitchFamily="2" charset="-78"/>
              </a:rPr>
              <a:t>انطلاقاً من قيم ديننا الحنيف وثقافتنا الغراء، نؤمن بالقيم الآتية:</a:t>
            </a:r>
          </a:p>
          <a:p>
            <a:pPr>
              <a:buFont typeface="Wingdings" pitchFamily="2" charset="2"/>
              <a:buChar char=""/>
            </a:pPr>
            <a:r>
              <a:rPr lang="ar-SA" sz="3600" dirty="0" smtClean="0">
                <a:solidFill>
                  <a:srgbClr val="17375E"/>
                </a:solidFill>
                <a:cs typeface="DecoType Naskh Variants" pitchFamily="2" charset="-78"/>
              </a:rPr>
              <a:t>الجودة والتميز؛</a:t>
            </a:r>
          </a:p>
          <a:p>
            <a:pPr>
              <a:buFont typeface="Wingdings" pitchFamily="2" charset="2"/>
              <a:buChar char=""/>
            </a:pPr>
            <a:r>
              <a:rPr lang="ar-SA" sz="3600" dirty="0" smtClean="0">
                <a:solidFill>
                  <a:srgbClr val="17375E"/>
                </a:solidFill>
                <a:cs typeface="DecoType Naskh Variants" pitchFamily="2" charset="-78"/>
              </a:rPr>
              <a:t>القيادة والعمل بروح الفريق؛</a:t>
            </a:r>
          </a:p>
          <a:p>
            <a:pPr>
              <a:buFont typeface="Wingdings" pitchFamily="2" charset="2"/>
              <a:buChar char=""/>
            </a:pPr>
            <a:r>
              <a:rPr lang="ar-SA" sz="3600" dirty="0" smtClean="0">
                <a:solidFill>
                  <a:srgbClr val="17375E"/>
                </a:solidFill>
                <a:cs typeface="DecoType Naskh Variants" pitchFamily="2" charset="-78"/>
              </a:rPr>
              <a:t>العدالة والنزاهة؛</a:t>
            </a:r>
          </a:p>
          <a:p>
            <a:pPr>
              <a:buFont typeface="Wingdings" pitchFamily="2" charset="2"/>
              <a:buChar char=""/>
            </a:pPr>
            <a:r>
              <a:rPr lang="ar-SA" sz="3600" dirty="0" smtClean="0">
                <a:solidFill>
                  <a:srgbClr val="17375E"/>
                </a:solidFill>
                <a:cs typeface="DecoType Naskh Variants" pitchFamily="2" charset="-78"/>
              </a:rPr>
              <a:t>الشفافية والمسائلة؛</a:t>
            </a:r>
          </a:p>
          <a:p>
            <a:pPr>
              <a:buFont typeface="Wingdings" pitchFamily="2" charset="2"/>
              <a:buChar char=""/>
            </a:pPr>
            <a:r>
              <a:rPr lang="ar-SA" sz="3600" dirty="0" smtClean="0">
                <a:solidFill>
                  <a:srgbClr val="17375E"/>
                </a:solidFill>
                <a:cs typeface="DecoType Naskh Variants" pitchFamily="2" charset="-78"/>
              </a:rPr>
              <a:t>التعليم المستمر.</a:t>
            </a:r>
          </a:p>
          <a:p>
            <a:endParaRPr lang="ar-SA" sz="3600" dirty="0" smtClean="0">
              <a:solidFill>
                <a:srgbClr val="17375E"/>
              </a:solidFill>
              <a:cs typeface="DecoType Naskh Variants" pitchFamily="2" charset="-78"/>
            </a:endParaRPr>
          </a:p>
          <a:p>
            <a:pPr marL="4763" indent="4763"/>
            <a:endParaRPr lang="ar-SA" sz="3600" dirty="0" smtClean="0">
              <a:solidFill>
                <a:srgbClr val="C00000"/>
              </a:solidFill>
              <a:cs typeface="DecoType Naskh Variants" pitchFamily="2" charset="-78"/>
            </a:endParaRPr>
          </a:p>
        </p:txBody>
      </p:sp>
      <p:pic>
        <p:nvPicPr>
          <p:cNvPr id="2050" name="Picture 2" descr="http://4.bp.blogspot.com/-XBvJq_VfTzU/TddSomLsnJI/AAAAAAAAAFs/6iHLqdPfFvs/s1600/3dimen_14%255B3%255D.jpg"/>
          <p:cNvPicPr>
            <a:picLocks noChangeAspect="1" noChangeArrowheads="1"/>
          </p:cNvPicPr>
          <p:nvPr/>
        </p:nvPicPr>
        <p:blipFill>
          <a:blip r:embed="rId2" cstate="print"/>
          <a:srcRect/>
          <a:stretch>
            <a:fillRect/>
          </a:stretch>
        </p:blipFill>
        <p:spPr bwMode="auto">
          <a:xfrm>
            <a:off x="152400" y="152400"/>
            <a:ext cx="1981200" cy="1485900"/>
          </a:xfrm>
          <a:prstGeom prst="rect">
            <a:avLst/>
          </a:prstGeom>
          <a:noFill/>
        </p:spPr>
      </p:pic>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665036714"/>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51204" name="Picture 4" descr="قياس معدل الاداء في المتجر الالكتروني"/>
          <p:cNvPicPr>
            <a:picLocks noChangeAspect="1" noChangeArrowheads="1"/>
          </p:cNvPicPr>
          <p:nvPr/>
        </p:nvPicPr>
        <p:blipFill>
          <a:blip r:embed="rId2">
            <a:clrChange>
              <a:clrFrom>
                <a:srgbClr val="FCFCFC"/>
              </a:clrFrom>
              <a:clrTo>
                <a:srgbClr val="FCFCFC">
                  <a:alpha val="0"/>
                </a:srgbClr>
              </a:clrTo>
            </a:clrChange>
          </a:blip>
          <a:srcRect b="27843"/>
          <a:stretch>
            <a:fillRect/>
          </a:stretch>
        </p:blipFill>
        <p:spPr bwMode="auto">
          <a:xfrm>
            <a:off x="914400" y="2286000"/>
            <a:ext cx="7858125" cy="3505200"/>
          </a:xfrm>
          <a:prstGeom prst="rect">
            <a:avLst/>
          </a:prstGeom>
          <a:noFill/>
        </p:spPr>
      </p:pic>
      <p:sp>
        <p:nvSpPr>
          <p:cNvPr id="5" name="مربع نص 4"/>
          <p:cNvSpPr txBox="1"/>
          <p:nvPr/>
        </p:nvSpPr>
        <p:spPr>
          <a:xfrm>
            <a:off x="0" y="304800"/>
            <a:ext cx="9144000" cy="1569660"/>
          </a:xfrm>
          <a:prstGeom prst="rect">
            <a:avLst/>
          </a:prstGeom>
          <a:noFill/>
        </p:spPr>
        <p:txBody>
          <a:bodyPr wrap="square" rtlCol="1">
            <a:spAutoFit/>
          </a:bodyPr>
          <a:lstStyle/>
          <a:p>
            <a:pPr algn="ctr"/>
            <a:r>
              <a:rPr lang="ar-SA" sz="7200" dirty="0" smtClean="0">
                <a:solidFill>
                  <a:schemeClr val="tx2">
                    <a:lumMod val="75000"/>
                  </a:schemeClr>
                </a:solidFill>
                <a:cs typeface="DecoType Naskh Variants" pitchFamily="2" charset="-78"/>
              </a:rPr>
              <a:t>مؤشرات الأداء </a:t>
            </a:r>
            <a:r>
              <a:rPr lang="en-US" sz="9600" i="1" dirty="0" smtClean="0">
                <a:solidFill>
                  <a:schemeClr val="tx2">
                    <a:lumMod val="75000"/>
                  </a:schemeClr>
                </a:solidFill>
                <a:latin typeface="Gabriola" pitchFamily="82" charset="0"/>
              </a:rPr>
              <a:t>KPI’s</a:t>
            </a:r>
            <a:r>
              <a:rPr lang="en-US" sz="7200" dirty="0" smtClean="0">
                <a:solidFill>
                  <a:schemeClr val="tx2">
                    <a:lumMod val="75000"/>
                  </a:schemeClr>
                </a:solidFill>
                <a:cs typeface="DecoType Naskh Variants" pitchFamily="2" charset="-78"/>
              </a:rPr>
              <a:t> </a:t>
            </a:r>
            <a:r>
              <a:rPr lang="ar-SA" sz="7200" dirty="0" smtClean="0">
                <a:solidFill>
                  <a:schemeClr val="tx2">
                    <a:lumMod val="75000"/>
                  </a:schemeClr>
                </a:solidFill>
                <a:cs typeface="DecoType Naskh Variants" pitchFamily="2" charset="-78"/>
              </a:rPr>
              <a:t>:</a:t>
            </a:r>
          </a:p>
        </p:txBody>
      </p:sp>
      <p:sp>
        <p:nvSpPr>
          <p:cNvPr id="6" name="مربع نص 5"/>
          <p:cNvSpPr txBox="1"/>
          <p:nvPr/>
        </p:nvSpPr>
        <p:spPr>
          <a:xfrm>
            <a:off x="0" y="2209800"/>
            <a:ext cx="9144000" cy="1569660"/>
          </a:xfrm>
          <a:prstGeom prst="rect">
            <a:avLst/>
          </a:prstGeom>
          <a:noFill/>
        </p:spPr>
        <p:txBody>
          <a:bodyPr wrap="square" rtlCol="1">
            <a:spAutoFit/>
          </a:bodyPr>
          <a:lstStyle/>
          <a:p>
            <a:pPr algn="ctr" rtl="0"/>
            <a:r>
              <a:rPr lang="en-US" sz="9600" i="1" dirty="0" smtClean="0">
                <a:solidFill>
                  <a:schemeClr val="tx2">
                    <a:lumMod val="75000"/>
                  </a:schemeClr>
                </a:solidFill>
                <a:latin typeface="Gabriola" pitchFamily="82" charset="0"/>
              </a:rPr>
              <a:t>K</a:t>
            </a:r>
            <a:r>
              <a:rPr lang="en-US" sz="6600" i="1" dirty="0" smtClean="0">
                <a:solidFill>
                  <a:schemeClr val="tx2">
                    <a:lumMod val="75000"/>
                  </a:schemeClr>
                </a:solidFill>
                <a:latin typeface="Gabriola" pitchFamily="82" charset="0"/>
              </a:rPr>
              <a:t>ey </a:t>
            </a:r>
            <a:r>
              <a:rPr lang="en-US" sz="8800" i="1" dirty="0" smtClean="0">
                <a:solidFill>
                  <a:schemeClr val="tx2">
                    <a:lumMod val="75000"/>
                  </a:schemeClr>
                </a:solidFill>
                <a:latin typeface="Gabriola" pitchFamily="82" charset="0"/>
              </a:rPr>
              <a:t>P</a:t>
            </a:r>
            <a:r>
              <a:rPr lang="en-US" sz="6600" i="1" dirty="0" smtClean="0">
                <a:solidFill>
                  <a:schemeClr val="tx2">
                    <a:lumMod val="75000"/>
                  </a:schemeClr>
                </a:solidFill>
                <a:latin typeface="Gabriola" pitchFamily="82" charset="0"/>
              </a:rPr>
              <a:t>erformance </a:t>
            </a:r>
            <a:r>
              <a:rPr lang="en-US" sz="8800" i="1" dirty="0" smtClean="0">
                <a:solidFill>
                  <a:schemeClr val="tx2">
                    <a:lumMod val="75000"/>
                  </a:schemeClr>
                </a:solidFill>
                <a:latin typeface="Gabriola" pitchFamily="82" charset="0"/>
              </a:rPr>
              <a:t>I</a:t>
            </a:r>
            <a:r>
              <a:rPr lang="en-US" sz="6600" i="1" dirty="0" smtClean="0">
                <a:solidFill>
                  <a:schemeClr val="tx2">
                    <a:lumMod val="75000"/>
                  </a:schemeClr>
                </a:solidFill>
                <a:latin typeface="Gabriola" pitchFamily="82" charset="0"/>
              </a:rPr>
              <a:t>ndicator</a:t>
            </a:r>
            <a:endParaRPr lang="ar-SA" sz="6600" i="1" dirty="0" smtClean="0">
              <a:solidFill>
                <a:schemeClr val="tx2">
                  <a:lumMod val="75000"/>
                </a:schemeClr>
              </a:solidFill>
              <a:latin typeface="Gabriola" pitchFamily="82" charset="0"/>
            </a:endParaRPr>
          </a:p>
        </p:txBody>
      </p:sp>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882928161"/>
      </p:ext>
    </p:extLst>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ستطيل 3"/>
          <p:cNvSpPr/>
          <p:nvPr/>
        </p:nvSpPr>
        <p:spPr>
          <a:xfrm>
            <a:off x="0" y="228600"/>
            <a:ext cx="9144000" cy="6124754"/>
          </a:xfrm>
          <a:prstGeom prst="rect">
            <a:avLst/>
          </a:prstGeom>
        </p:spPr>
        <p:txBody>
          <a:bodyPr wrap="square">
            <a:spAutoFit/>
          </a:bodyPr>
          <a:lstStyle/>
          <a:p>
            <a:r>
              <a:rPr lang="ar-SA" sz="3200" dirty="0" smtClean="0">
                <a:solidFill>
                  <a:schemeClr val="tx2">
                    <a:lumMod val="75000"/>
                  </a:schemeClr>
                </a:solidFill>
                <a:cs typeface="DecoType Naskh Variants" pitchFamily="2" charset="-78"/>
              </a:rPr>
              <a:t>تعريف المؤشر</a:t>
            </a:r>
            <a:r>
              <a:rPr lang="ar-SA" sz="2000" dirty="0" smtClean="0"/>
              <a:t> </a:t>
            </a:r>
          </a:p>
          <a:p>
            <a:r>
              <a:rPr lang="ar-SA" sz="2400" dirty="0" smtClean="0">
                <a:solidFill>
                  <a:schemeClr val="tx2">
                    <a:lumMod val="75000"/>
                  </a:schemeClr>
                </a:solidFill>
                <a:cs typeface="DecoType Naskh Variants" pitchFamily="2" charset="-78"/>
              </a:rPr>
              <a:t>إن المؤشر </a:t>
            </a:r>
            <a:r>
              <a:rPr lang="ar-SA" sz="2400" u="sng" dirty="0" smtClean="0">
                <a:solidFill>
                  <a:schemeClr val="tx2">
                    <a:lumMod val="75000"/>
                  </a:schemeClr>
                </a:solidFill>
                <a:cs typeface="DecoType Naskh Variants" pitchFamily="2" charset="-78"/>
              </a:rPr>
              <a:t>حالة الإبلاغ </a:t>
            </a:r>
            <a:r>
              <a:rPr lang="ar-SA" sz="2400" dirty="0" smtClean="0">
                <a:solidFill>
                  <a:schemeClr val="tx2">
                    <a:lumMod val="75000"/>
                  </a:schemeClr>
                </a:solidFill>
                <a:cs typeface="DecoType Naskh Variants" pitchFamily="2" charset="-78"/>
              </a:rPr>
              <a:t>عن سير العملية الإدارية.</a:t>
            </a:r>
          </a:p>
          <a:p>
            <a:r>
              <a:rPr lang="ar-SA" sz="2400" u="sng" dirty="0" smtClean="0">
                <a:solidFill>
                  <a:schemeClr val="tx2">
                    <a:lumMod val="75000"/>
                  </a:schemeClr>
                </a:solidFill>
                <a:cs typeface="DecoType Naskh Variants" pitchFamily="2" charset="-78"/>
              </a:rPr>
              <a:t>مثال 1</a:t>
            </a:r>
          </a:p>
          <a:p>
            <a:r>
              <a:rPr lang="ar-SA" sz="2400" dirty="0" smtClean="0">
                <a:solidFill>
                  <a:schemeClr val="tx2">
                    <a:lumMod val="75000"/>
                  </a:schemeClr>
                </a:solidFill>
                <a:cs typeface="DecoType Naskh Variants" pitchFamily="2" charset="-78"/>
              </a:rPr>
              <a:t>أن ارتفاع مؤشر الحرارة في السيارة عن الحد المعتاد أثناء القيادة،  يدل على أن مشكلة حصلت وعلينا معالجتها  قبل فشل العملية .</a:t>
            </a:r>
          </a:p>
          <a:p>
            <a:r>
              <a:rPr lang="ar-SA" sz="2400" dirty="0" smtClean="0">
                <a:solidFill>
                  <a:schemeClr val="tx2">
                    <a:lumMod val="75000"/>
                  </a:schemeClr>
                </a:solidFill>
                <a:cs typeface="DecoType Naskh Variants" pitchFamily="2" charset="-78"/>
              </a:rPr>
              <a:t>	ما هي العملية في هذه الحالة</a:t>
            </a:r>
          </a:p>
          <a:p>
            <a:r>
              <a:rPr lang="ar-SA" sz="2400" dirty="0" smtClean="0">
                <a:solidFill>
                  <a:schemeClr val="tx2">
                    <a:lumMod val="75000"/>
                  </a:schemeClr>
                </a:solidFill>
                <a:cs typeface="DecoType Naskh Variants" pitchFamily="2" charset="-78"/>
              </a:rPr>
              <a:t>أن العملية هنا هي الوصول إلى الجهة المستهدفة.</a:t>
            </a:r>
          </a:p>
          <a:p>
            <a:r>
              <a:rPr lang="ar-SA" sz="2400" u="sng" dirty="0" smtClean="0">
                <a:solidFill>
                  <a:schemeClr val="tx2">
                    <a:lumMod val="75000"/>
                  </a:schemeClr>
                </a:solidFill>
                <a:cs typeface="DecoType Naskh Variants" pitchFamily="2" charset="-78"/>
              </a:rPr>
              <a:t>نتيجة</a:t>
            </a:r>
          </a:p>
          <a:p>
            <a:r>
              <a:rPr lang="ar-SA" sz="2400" dirty="0" smtClean="0">
                <a:solidFill>
                  <a:schemeClr val="tx2">
                    <a:lumMod val="75000"/>
                  </a:schemeClr>
                </a:solidFill>
                <a:cs typeface="DecoType Naskh Variants" pitchFamily="2" charset="-78"/>
              </a:rPr>
              <a:t> إذا لتفادي فشل أي عملية يجب أن يكون لكل عملية إدارية مؤشر أو أكثر من مؤشر.</a:t>
            </a:r>
          </a:p>
          <a:p>
            <a:r>
              <a:rPr lang="ar-SA" sz="2400" u="sng" dirty="0" smtClean="0">
                <a:solidFill>
                  <a:schemeClr val="tx2">
                    <a:lumMod val="75000"/>
                  </a:schemeClr>
                </a:solidFill>
                <a:cs typeface="DecoType Naskh Variants" pitchFamily="2" charset="-78"/>
              </a:rPr>
              <a:t> مثال 2</a:t>
            </a:r>
          </a:p>
          <a:p>
            <a:r>
              <a:rPr lang="ar-SA" sz="2400" dirty="0" smtClean="0">
                <a:solidFill>
                  <a:schemeClr val="tx2">
                    <a:lumMod val="75000"/>
                  </a:schemeClr>
                </a:solidFill>
                <a:cs typeface="DecoType Naskh Variants" pitchFamily="2" charset="-78"/>
              </a:rPr>
              <a:t>العملية الإدارية التالية:</a:t>
            </a:r>
          </a:p>
          <a:p>
            <a:r>
              <a:rPr lang="ar-SA" sz="2000" dirty="0" smtClean="0"/>
              <a:t> </a:t>
            </a:r>
            <a:r>
              <a:rPr lang="ar-SA" sz="2400" dirty="0" smtClean="0">
                <a:solidFill>
                  <a:schemeClr val="tx2">
                    <a:lumMod val="75000"/>
                  </a:schemeClr>
                </a:solidFill>
                <a:cs typeface="DecoType Naskh Variants" pitchFamily="2" charset="-78"/>
              </a:rPr>
              <a:t>(عملية نقل اسماك من البحر إلى سوق السمك) </a:t>
            </a:r>
          </a:p>
          <a:p>
            <a:r>
              <a:rPr lang="ar-SA" sz="2400" dirty="0" smtClean="0">
                <a:solidFill>
                  <a:schemeClr val="tx2">
                    <a:lumMod val="75000"/>
                  </a:schemeClr>
                </a:solidFill>
                <a:cs typeface="DecoType Naskh Variants" pitchFamily="2" charset="-78"/>
              </a:rPr>
              <a:t>مؤشرات هذه العملية تعتمد على نجاح عملية النقل : </a:t>
            </a:r>
          </a:p>
          <a:p>
            <a:r>
              <a:rPr lang="ar-SA" sz="2000" dirty="0" smtClean="0"/>
              <a:t>1</a:t>
            </a:r>
            <a:r>
              <a:rPr lang="ar-SA" sz="2400" dirty="0" smtClean="0">
                <a:solidFill>
                  <a:schemeClr val="tx2">
                    <a:lumMod val="75000"/>
                  </a:schemeClr>
                </a:solidFill>
                <a:cs typeface="DecoType Naskh Variants" pitchFamily="2" charset="-78"/>
              </a:rPr>
              <a:t>- زمن نقل الأسماك؛</a:t>
            </a:r>
          </a:p>
          <a:p>
            <a:r>
              <a:rPr lang="ar-SA" sz="2400" dirty="0" smtClean="0">
                <a:solidFill>
                  <a:schemeClr val="tx2">
                    <a:lumMod val="75000"/>
                  </a:schemeClr>
                </a:solidFill>
                <a:cs typeface="DecoType Naskh Variants" pitchFamily="2" charset="-78"/>
              </a:rPr>
              <a:t>2- صلاحية جهاز التبريد؛</a:t>
            </a:r>
          </a:p>
          <a:p>
            <a:r>
              <a:rPr lang="ar-SA" sz="2400" dirty="0" smtClean="0">
                <a:solidFill>
                  <a:schemeClr val="tx2">
                    <a:lumMod val="75000"/>
                  </a:schemeClr>
                </a:solidFill>
                <a:cs typeface="DecoType Naskh Variants" pitchFamily="2" charset="-78"/>
              </a:rPr>
              <a:t>3- خبرة السائق في مسار الطريق إلى سوق السمك.</a:t>
            </a:r>
          </a:p>
        </p:txBody>
      </p:sp>
      <p:pic>
        <p:nvPicPr>
          <p:cNvPr id="5"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extLst>
      <p:ext uri="{BB962C8B-B14F-4D97-AF65-F5344CB8AC3E}">
        <p14:creationId xmlns:p14="http://schemas.microsoft.com/office/powerpoint/2010/main" val="4174400373"/>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143000"/>
            <a:ext cx="9143999" cy="4339650"/>
          </a:xfrm>
          <a:prstGeom prst="rect">
            <a:avLst/>
          </a:prstGeom>
          <a:noFill/>
        </p:spPr>
        <p:txBody>
          <a:bodyPr wrap="square" rtlCol="1">
            <a:spAutoFit/>
          </a:bodyPr>
          <a:lstStyle/>
          <a:p>
            <a:pPr algn="ctr"/>
            <a:r>
              <a:rPr lang="ar-SA" sz="13800" dirty="0" smtClean="0">
                <a:solidFill>
                  <a:srgbClr val="17375E"/>
                </a:solidFill>
                <a:cs typeface="DecoType Naskh Variants" pitchFamily="2" charset="-78"/>
              </a:rPr>
              <a:t>مبادئ</a:t>
            </a:r>
          </a:p>
          <a:p>
            <a:pPr algn="ctr"/>
            <a:r>
              <a:rPr lang="ar-SA" sz="13800" dirty="0" smtClean="0">
                <a:solidFill>
                  <a:srgbClr val="17375E"/>
                </a:solidFill>
                <a:cs typeface="DecoType Naskh Variants" pitchFamily="2" charset="-78"/>
              </a:rPr>
              <a:t> إدارة الجودة الشاملة</a:t>
            </a:r>
            <a:endParaRPr lang="en-US" sz="13800" b="1" dirty="0" smtClean="0"/>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32693232"/>
      </p:ext>
    </p:extLst>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1828800" y="1600200"/>
            <a:ext cx="5715001" cy="4524315"/>
          </a:xfrm>
          <a:prstGeom prst="rect">
            <a:avLst/>
          </a:prstGeom>
          <a:noFill/>
        </p:spPr>
        <p:txBody>
          <a:bodyPr wrap="square" rtlCol="1">
            <a:spAutoFit/>
          </a:bodyPr>
          <a:lstStyle/>
          <a:p>
            <a:pPr>
              <a:buFont typeface="Wingdings" pitchFamily="2" charset="2"/>
              <a:buChar char=""/>
            </a:pPr>
            <a:r>
              <a:rPr lang="ar-SA" sz="4800" dirty="0" smtClean="0">
                <a:solidFill>
                  <a:srgbClr val="17375E"/>
                </a:solidFill>
                <a:cs typeface="DecoType Naskh Variants" pitchFamily="2" charset="-78"/>
              </a:rPr>
              <a:t>القيادة</a:t>
            </a:r>
          </a:p>
          <a:p>
            <a:pPr>
              <a:buFont typeface="Wingdings" pitchFamily="2" charset="2"/>
              <a:buChar char=""/>
            </a:pPr>
            <a:r>
              <a:rPr lang="ar-SA" sz="4800" dirty="0" smtClean="0">
                <a:solidFill>
                  <a:srgbClr val="17375E"/>
                </a:solidFill>
                <a:cs typeface="DecoType Naskh Variants" pitchFamily="2" charset="-78"/>
              </a:rPr>
              <a:t>التخطيط الإستراتيجي</a:t>
            </a:r>
          </a:p>
          <a:p>
            <a:pPr>
              <a:buFont typeface="Wingdings" pitchFamily="2" charset="2"/>
              <a:buChar char=""/>
            </a:pPr>
            <a:r>
              <a:rPr lang="ar-SA" sz="4800" dirty="0" smtClean="0">
                <a:solidFill>
                  <a:srgbClr val="17375E"/>
                </a:solidFill>
                <a:cs typeface="DecoType Naskh Variants" pitchFamily="2" charset="-78"/>
              </a:rPr>
              <a:t>التركيز على المستفيدين</a:t>
            </a:r>
          </a:p>
          <a:p>
            <a:pPr>
              <a:buFont typeface="Wingdings" pitchFamily="2" charset="2"/>
              <a:buChar char=""/>
            </a:pPr>
            <a:r>
              <a:rPr lang="ar-SA" sz="4800" dirty="0" smtClean="0">
                <a:solidFill>
                  <a:srgbClr val="17375E"/>
                </a:solidFill>
                <a:cs typeface="DecoType Naskh Variants" pitchFamily="2" charset="-78"/>
              </a:rPr>
              <a:t>الاهتمام بالموارد البشرية</a:t>
            </a:r>
          </a:p>
          <a:p>
            <a:pPr>
              <a:buFont typeface="Wingdings" pitchFamily="2" charset="2"/>
              <a:buChar char=""/>
            </a:pPr>
            <a:r>
              <a:rPr lang="ar-SA" sz="4800" dirty="0" smtClean="0">
                <a:solidFill>
                  <a:srgbClr val="17375E"/>
                </a:solidFill>
                <a:cs typeface="DecoType Naskh Variants" pitchFamily="2" charset="-78"/>
              </a:rPr>
              <a:t>العلاقة مع الموردين</a:t>
            </a:r>
          </a:p>
          <a:p>
            <a:pPr>
              <a:buFont typeface="Wingdings" pitchFamily="2" charset="2"/>
              <a:buChar char=""/>
            </a:pPr>
            <a:r>
              <a:rPr lang="ar-SA" sz="4800" dirty="0" smtClean="0">
                <a:solidFill>
                  <a:srgbClr val="17375E"/>
                </a:solidFill>
                <a:cs typeface="DecoType Naskh Variants" pitchFamily="2" charset="-78"/>
              </a:rPr>
              <a:t>التحسين المستمر</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508139539"/>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327660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القيادة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445837695"/>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مفهوم القيادة</a:t>
            </a:r>
          </a:p>
        </p:txBody>
      </p:sp>
      <p:sp>
        <p:nvSpPr>
          <p:cNvPr id="5" name="مربع نص 4"/>
          <p:cNvSpPr txBox="1"/>
          <p:nvPr/>
        </p:nvSpPr>
        <p:spPr>
          <a:xfrm>
            <a:off x="0" y="838200"/>
            <a:ext cx="8534400" cy="3785652"/>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من أهم مبادئ إدارة الجودة الشاملة وجود القيادة</a:t>
            </a:r>
          </a:p>
          <a:p>
            <a:pPr algn="just"/>
            <a:r>
              <a:rPr lang="ar-SA" sz="4800" dirty="0" smtClean="0">
                <a:solidFill>
                  <a:srgbClr val="17375E"/>
                </a:solidFill>
                <a:cs typeface="DecoType Naskh Variants" pitchFamily="2" charset="-78"/>
              </a:rPr>
              <a:t> الفاعلة ؛</a:t>
            </a:r>
          </a:p>
          <a:p>
            <a:pPr algn="just"/>
            <a:r>
              <a:rPr lang="ar-SA" sz="4800" dirty="0" smtClean="0">
                <a:solidFill>
                  <a:srgbClr val="17375E"/>
                </a:solidFill>
                <a:cs typeface="DecoType Naskh Variants" pitchFamily="2" charset="-78"/>
              </a:rPr>
              <a:t>والمؤثرة ؛</a:t>
            </a:r>
          </a:p>
          <a:p>
            <a:pPr algn="just"/>
            <a:r>
              <a:rPr lang="ar-SA" sz="4800" dirty="0" smtClean="0">
                <a:solidFill>
                  <a:srgbClr val="17375E"/>
                </a:solidFill>
                <a:cs typeface="DecoType Naskh Variants" pitchFamily="2" charset="-78"/>
              </a:rPr>
              <a:t>والمشاركة؛</a:t>
            </a:r>
          </a:p>
          <a:p>
            <a:pPr algn="just"/>
            <a:r>
              <a:rPr lang="ar-SA" sz="4800" dirty="0" smtClean="0">
                <a:solidFill>
                  <a:srgbClr val="17375E"/>
                </a:solidFill>
                <a:cs typeface="DecoType Naskh Variants" pitchFamily="2" charset="-78"/>
              </a:rPr>
              <a:t>والداعمة لتطبيقها .</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7787716"/>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مفهوم القيادة</a:t>
            </a:r>
          </a:p>
        </p:txBody>
      </p:sp>
      <p:sp>
        <p:nvSpPr>
          <p:cNvPr id="5" name="مربع نص 4"/>
          <p:cNvSpPr txBox="1"/>
          <p:nvPr/>
        </p:nvSpPr>
        <p:spPr>
          <a:xfrm>
            <a:off x="0" y="2209800"/>
            <a:ext cx="8610600" cy="3046988"/>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إن القيادة هي قدرة التأثير على فريق العمل ودفعه لتحسين الأداء لتحقيق أهداف المؤسسة، وتشكل القيادة محورًا مهمًا ترتكز عليه مختلف النشاطات في المؤسسة.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945916828"/>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13314" name="Picture 2" descr="http://www.giaever.com/deming.gif"/>
          <p:cNvPicPr>
            <a:picLocks noChangeAspect="1" noChangeArrowheads="1"/>
          </p:cNvPicPr>
          <p:nvPr/>
        </p:nvPicPr>
        <p:blipFill>
          <a:blip r:embed="rId2"/>
          <a:srcRect/>
          <a:stretch>
            <a:fillRect/>
          </a:stretch>
        </p:blipFill>
        <p:spPr bwMode="auto">
          <a:xfrm>
            <a:off x="4381500" y="0"/>
            <a:ext cx="4762500" cy="2390775"/>
          </a:xfrm>
          <a:prstGeom prst="rect">
            <a:avLst/>
          </a:prstGeom>
          <a:noFill/>
        </p:spPr>
      </p:pic>
      <p:pic>
        <p:nvPicPr>
          <p:cNvPr id="13316" name="Picture 4" descr="http://image.slidesharecdn.com/report-tqm-140216061527-phpapp02/95/total-quality-management-in-graduate-teacher-education-by-maria-michelle-lainezarevalo-6-638.jpg?cb=1392531429"/>
          <p:cNvPicPr>
            <a:picLocks noChangeAspect="1" noChangeArrowheads="1"/>
          </p:cNvPicPr>
          <p:nvPr/>
        </p:nvPicPr>
        <p:blipFill>
          <a:blip r:embed="rId3"/>
          <a:srcRect/>
          <a:stretch>
            <a:fillRect/>
          </a:stretch>
        </p:blipFill>
        <p:spPr bwMode="auto">
          <a:xfrm>
            <a:off x="4982749" y="3124200"/>
            <a:ext cx="4161251" cy="3124200"/>
          </a:xfrm>
          <a:prstGeom prst="rect">
            <a:avLst/>
          </a:prstGeom>
          <a:noFill/>
        </p:spPr>
      </p:pic>
      <p:sp>
        <p:nvSpPr>
          <p:cNvPr id="6" name="مربع نص 5"/>
          <p:cNvSpPr txBox="1"/>
          <p:nvPr/>
        </p:nvSpPr>
        <p:spPr>
          <a:xfrm>
            <a:off x="304800" y="228600"/>
            <a:ext cx="4038600" cy="4708981"/>
          </a:xfrm>
          <a:prstGeom prst="rect">
            <a:avLst/>
          </a:prstGeom>
          <a:noFill/>
        </p:spPr>
        <p:txBody>
          <a:bodyPr wrap="square" rtlCol="1">
            <a:spAutoFit/>
          </a:bodyPr>
          <a:lstStyle/>
          <a:p>
            <a:r>
              <a:rPr lang="ar-SA" sz="6000" dirty="0" smtClean="0">
                <a:solidFill>
                  <a:srgbClr val="17375E"/>
                </a:solidFill>
                <a:cs typeface="DecoType Naskh Variants" pitchFamily="2" charset="-78"/>
              </a:rPr>
              <a:t>الجودة هي :</a:t>
            </a:r>
          </a:p>
          <a:p>
            <a:r>
              <a:rPr lang="ar-SA" sz="6000" dirty="0" smtClean="0">
                <a:solidFill>
                  <a:srgbClr val="17375E"/>
                </a:solidFill>
                <a:cs typeface="DecoType Naskh Variants" pitchFamily="2" charset="-78"/>
              </a:rPr>
              <a:t>درجة متوقعة من التناسق والاعتماد تناسب السوق بتكلفة منخفضة</a:t>
            </a:r>
          </a:p>
        </p:txBody>
      </p:sp>
      <p:pic>
        <p:nvPicPr>
          <p:cNvPr id="7" name="Picture 2" descr="https://upload.wikimedia.org/wikipedia/commons/7/73/W._Edwards_Deming.jpg"/>
          <p:cNvPicPr>
            <a:picLocks noChangeAspect="1" noChangeArrowheads="1"/>
          </p:cNvPicPr>
          <p:nvPr/>
        </p:nvPicPr>
        <p:blipFill>
          <a:blip r:embed="rId4"/>
          <a:srcRect/>
          <a:stretch>
            <a:fillRect/>
          </a:stretch>
        </p:blipFill>
        <p:spPr bwMode="auto">
          <a:xfrm>
            <a:off x="2819400" y="5795465"/>
            <a:ext cx="1524000" cy="1062535"/>
          </a:xfrm>
          <a:prstGeom prst="rect">
            <a:avLst/>
          </a:prstGeom>
          <a:noFill/>
        </p:spPr>
      </p:pic>
      <p:pic>
        <p:nvPicPr>
          <p:cNvPr id="8" name="Picture 10" descr="http://japanologie.arts.kuleuven.be/lab/sites/japanologie.arts.kuleuven.be.ijcm13/files/uploads/inline_images/glossy_3d_blue_arrow_left.png">
            <a:hlinkClick r:id="rId5" action="ppaction://hlinksldjump"/>
          </p:cNvPr>
          <p:cNvPicPr>
            <a:picLocks noChangeAspect="1" noChangeArrowheads="1"/>
          </p:cNvPicPr>
          <p:nvPr/>
        </p:nvPicPr>
        <p:blipFill>
          <a:blip r:embed="rId6"/>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صفات  القيادة</a:t>
            </a:r>
          </a:p>
        </p:txBody>
      </p:sp>
      <p:sp>
        <p:nvSpPr>
          <p:cNvPr id="5" name="مربع نص 4"/>
          <p:cNvSpPr txBox="1"/>
          <p:nvPr/>
        </p:nvSpPr>
        <p:spPr>
          <a:xfrm>
            <a:off x="0" y="990600"/>
            <a:ext cx="8305800" cy="3785652"/>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القيادة قادرة على : </a:t>
            </a:r>
          </a:p>
          <a:p>
            <a:pPr algn="just"/>
            <a:r>
              <a:rPr lang="ar-SA" sz="4800" dirty="0" smtClean="0">
                <a:solidFill>
                  <a:srgbClr val="17375E"/>
                </a:solidFill>
                <a:cs typeface="DecoType Naskh Variants" pitchFamily="2" charset="-78"/>
              </a:rPr>
              <a:t>التأثير؛</a:t>
            </a:r>
          </a:p>
          <a:p>
            <a:pPr algn="just"/>
            <a:r>
              <a:rPr lang="ar-SA" sz="4800" dirty="0" smtClean="0">
                <a:solidFill>
                  <a:srgbClr val="17375E"/>
                </a:solidFill>
                <a:cs typeface="DecoType Naskh Variants" pitchFamily="2" charset="-78"/>
              </a:rPr>
              <a:t>الإقناع؛</a:t>
            </a:r>
          </a:p>
          <a:p>
            <a:pPr algn="just"/>
            <a:r>
              <a:rPr lang="ar-SA" sz="4800" dirty="0" smtClean="0">
                <a:solidFill>
                  <a:srgbClr val="17375E"/>
                </a:solidFill>
                <a:cs typeface="DecoType Naskh Variants" pitchFamily="2" charset="-78"/>
              </a:rPr>
              <a:t>التحفيز؛</a:t>
            </a:r>
          </a:p>
          <a:p>
            <a:pPr algn="just"/>
            <a:r>
              <a:rPr lang="ar-SA" sz="4800" dirty="0" smtClean="0">
                <a:solidFill>
                  <a:srgbClr val="17375E"/>
                </a:solidFill>
                <a:cs typeface="DecoType Naskh Variants" pitchFamily="2" charset="-78"/>
              </a:rPr>
              <a:t>إرضاء العاملين.</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72438884"/>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صفات  القيادة</a:t>
            </a:r>
          </a:p>
        </p:txBody>
      </p:sp>
      <p:sp>
        <p:nvSpPr>
          <p:cNvPr id="5" name="مربع نص 4"/>
          <p:cNvSpPr txBox="1"/>
          <p:nvPr/>
        </p:nvSpPr>
        <p:spPr>
          <a:xfrm>
            <a:off x="0" y="990600"/>
            <a:ext cx="8534400" cy="5262979"/>
          </a:xfrm>
          <a:prstGeom prst="rect">
            <a:avLst/>
          </a:prstGeom>
          <a:noFill/>
        </p:spPr>
        <p:txBody>
          <a:bodyPr wrap="square" rtlCol="1">
            <a:spAutoFit/>
          </a:bodyPr>
          <a:lstStyle/>
          <a:p>
            <a:pPr algn="just"/>
            <a:r>
              <a:rPr lang="ar-SA" sz="4800" dirty="0" smtClean="0">
                <a:solidFill>
                  <a:srgbClr val="C00000"/>
                </a:solidFill>
                <a:cs typeface="DecoType Naskh Variants" pitchFamily="2" charset="-78"/>
              </a:rPr>
              <a:t>القيادة تتسم بوضوح الرؤية في</a:t>
            </a:r>
          </a:p>
          <a:p>
            <a:pPr algn="just">
              <a:buFont typeface="Wingdings" pitchFamily="2" charset="2"/>
              <a:buChar char=""/>
            </a:pPr>
            <a:r>
              <a:rPr lang="ar-SA" sz="4800" dirty="0" smtClean="0">
                <a:solidFill>
                  <a:srgbClr val="17375E"/>
                </a:solidFill>
                <a:cs typeface="DecoType Naskh Variants" pitchFamily="2" charset="-78"/>
              </a:rPr>
              <a:t>النظرة المستقبلية الثاقبة؛</a:t>
            </a:r>
          </a:p>
          <a:p>
            <a:pPr algn="just">
              <a:buFont typeface="Wingdings" pitchFamily="2" charset="2"/>
              <a:buChar char=""/>
            </a:pPr>
            <a:r>
              <a:rPr lang="ar-SA" sz="4800" dirty="0" smtClean="0">
                <a:solidFill>
                  <a:srgbClr val="17375E"/>
                </a:solidFill>
                <a:cs typeface="DecoType Naskh Variants" pitchFamily="2" charset="-78"/>
              </a:rPr>
              <a:t>انتهاز الفرص المتاحة لتحقيق أفضل العوائد؛</a:t>
            </a:r>
          </a:p>
          <a:p>
            <a:pPr algn="just">
              <a:buFont typeface="Wingdings" pitchFamily="2" charset="2"/>
              <a:buChar char=""/>
            </a:pPr>
            <a:r>
              <a:rPr lang="ar-SA" sz="4800" dirty="0" smtClean="0">
                <a:solidFill>
                  <a:srgbClr val="17375E"/>
                </a:solidFill>
                <a:cs typeface="DecoType Naskh Variants" pitchFamily="2" charset="-78"/>
              </a:rPr>
              <a:t>التحسس لحدوث للمخاطر  ودرئها ؛</a:t>
            </a:r>
          </a:p>
          <a:p>
            <a:pPr algn="just">
              <a:buFont typeface="Wingdings" pitchFamily="2" charset="2"/>
              <a:buChar char=""/>
            </a:pPr>
            <a:r>
              <a:rPr lang="ar-SA" sz="4800" dirty="0" smtClean="0">
                <a:solidFill>
                  <a:srgbClr val="17375E"/>
                </a:solidFill>
                <a:cs typeface="DecoType Naskh Variants" pitchFamily="2" charset="-78"/>
              </a:rPr>
              <a:t>القدرة على تجاوز العوائق والتحديات؛</a:t>
            </a:r>
          </a:p>
          <a:p>
            <a:pPr algn="just">
              <a:buFont typeface="Wingdings" pitchFamily="2" charset="2"/>
              <a:buChar char=""/>
            </a:pPr>
            <a:r>
              <a:rPr lang="ar-SA" sz="4800" dirty="0" smtClean="0">
                <a:solidFill>
                  <a:srgbClr val="17375E"/>
                </a:solidFill>
                <a:cs typeface="DecoType Naskh Variants" pitchFamily="2" charset="-78"/>
              </a:rPr>
              <a:t>القدرة على التخطيط وتحديد الأهداف والمشاريع والمبادرات التي تحقق الرؤية المستقبلية للمؤسسة.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486400"/>
            <a:ext cx="1371600" cy="1371600"/>
          </a:xfrm>
          <a:prstGeom prst="rect">
            <a:avLst/>
          </a:prstGeom>
          <a:noFill/>
        </p:spPr>
      </p:pic>
    </p:spTree>
    <p:extLst>
      <p:ext uri="{BB962C8B-B14F-4D97-AF65-F5344CB8AC3E}">
        <p14:creationId xmlns:p14="http://schemas.microsoft.com/office/powerpoint/2010/main" val="1035923653"/>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صفات  القيادة</a:t>
            </a:r>
          </a:p>
        </p:txBody>
      </p:sp>
      <p:sp>
        <p:nvSpPr>
          <p:cNvPr id="5" name="مربع نص 4"/>
          <p:cNvSpPr txBox="1"/>
          <p:nvPr/>
        </p:nvSpPr>
        <p:spPr>
          <a:xfrm>
            <a:off x="0" y="990600"/>
            <a:ext cx="8382000" cy="5632311"/>
          </a:xfrm>
          <a:prstGeom prst="rect">
            <a:avLst/>
          </a:prstGeom>
          <a:noFill/>
        </p:spPr>
        <p:txBody>
          <a:bodyPr wrap="square" rtlCol="1">
            <a:spAutoFit/>
          </a:bodyPr>
          <a:lstStyle/>
          <a:p>
            <a:pPr algn="just"/>
            <a:r>
              <a:rPr lang="ar-SA" sz="4000" dirty="0" smtClean="0">
                <a:solidFill>
                  <a:srgbClr val="C00000"/>
                </a:solidFill>
                <a:cs typeface="DecoType Naskh Variants" pitchFamily="2" charset="-78"/>
              </a:rPr>
              <a:t>القيادة تتسم بقدرتها على التنظيم والتوجيه والتحفيز من خلال:</a:t>
            </a:r>
          </a:p>
          <a:p>
            <a:pPr algn="just">
              <a:buFont typeface="Wingdings 2" pitchFamily="18" charset="2"/>
              <a:buChar char=""/>
            </a:pPr>
            <a:r>
              <a:rPr lang="ar-SA" sz="4000" dirty="0" smtClean="0">
                <a:solidFill>
                  <a:srgbClr val="17375E"/>
                </a:solidFill>
                <a:cs typeface="DecoType Naskh Variants" pitchFamily="2" charset="-78"/>
              </a:rPr>
              <a:t>اختيار الكفاءات المناسبة لإدارة العمليات</a:t>
            </a:r>
          </a:p>
          <a:p>
            <a:pPr algn="just">
              <a:buFont typeface="Wingdings 2" pitchFamily="18" charset="2"/>
              <a:buChar char=""/>
            </a:pPr>
            <a:r>
              <a:rPr lang="ar-SA" sz="4000" dirty="0" smtClean="0">
                <a:solidFill>
                  <a:srgbClr val="17375E"/>
                </a:solidFill>
                <a:cs typeface="DecoType Naskh Variants" pitchFamily="2" charset="-78"/>
              </a:rPr>
              <a:t>تنظيم الأعمال  التي تحقق الأهداف</a:t>
            </a:r>
          </a:p>
          <a:p>
            <a:pPr algn="just">
              <a:buFont typeface="Wingdings 2" pitchFamily="18" charset="2"/>
              <a:buChar char=""/>
            </a:pPr>
            <a:r>
              <a:rPr lang="ar-SA" sz="4000" dirty="0" smtClean="0">
                <a:solidFill>
                  <a:srgbClr val="17375E"/>
                </a:solidFill>
                <a:cs typeface="DecoType Naskh Variants" pitchFamily="2" charset="-78"/>
              </a:rPr>
              <a:t>المتابعة والتوجيه </a:t>
            </a:r>
          </a:p>
          <a:p>
            <a:pPr algn="just">
              <a:buFont typeface="Wingdings 2" pitchFamily="18" charset="2"/>
              <a:buChar char=""/>
            </a:pPr>
            <a:r>
              <a:rPr lang="ar-SA" sz="4000" dirty="0" smtClean="0">
                <a:solidFill>
                  <a:srgbClr val="17375E"/>
                </a:solidFill>
                <a:cs typeface="DecoType Naskh Variants" pitchFamily="2" charset="-78"/>
              </a:rPr>
              <a:t>التحفيز</a:t>
            </a:r>
          </a:p>
          <a:p>
            <a:pPr algn="just">
              <a:buFont typeface="Wingdings 2" pitchFamily="18" charset="2"/>
              <a:buChar char=""/>
            </a:pPr>
            <a:r>
              <a:rPr lang="ar-SA" sz="4000" dirty="0" smtClean="0">
                <a:solidFill>
                  <a:srgbClr val="17375E"/>
                </a:solidFill>
                <a:cs typeface="DecoType Naskh Variants" pitchFamily="2" charset="-78"/>
              </a:rPr>
              <a:t>إيجاد حلول لإزالة المشاكل</a:t>
            </a:r>
          </a:p>
          <a:p>
            <a:pPr algn="just">
              <a:buFont typeface="Wingdings 2" pitchFamily="18" charset="2"/>
              <a:buChar char=""/>
            </a:pPr>
            <a:r>
              <a:rPr lang="ar-SA" sz="4000" dirty="0" smtClean="0">
                <a:solidFill>
                  <a:srgbClr val="17375E"/>
                </a:solidFill>
                <a:cs typeface="DecoType Naskh Variants" pitchFamily="2" charset="-78"/>
              </a:rPr>
              <a:t>ضمان تناسق وتكامل  المهام والإجراءات لتحقيق أهداف المؤسسة.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638800"/>
            <a:ext cx="1219200" cy="1219200"/>
          </a:xfrm>
          <a:prstGeom prst="rect">
            <a:avLst/>
          </a:prstGeom>
          <a:noFill/>
        </p:spPr>
      </p:pic>
    </p:spTree>
    <p:extLst>
      <p:ext uri="{BB962C8B-B14F-4D97-AF65-F5344CB8AC3E}">
        <p14:creationId xmlns:p14="http://schemas.microsoft.com/office/powerpoint/2010/main" val="1537786065"/>
      </p:ext>
    </p:extLst>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صفات  القيادة</a:t>
            </a:r>
          </a:p>
        </p:txBody>
      </p:sp>
      <p:sp>
        <p:nvSpPr>
          <p:cNvPr id="5" name="مربع نص 4"/>
          <p:cNvSpPr txBox="1"/>
          <p:nvPr/>
        </p:nvSpPr>
        <p:spPr>
          <a:xfrm>
            <a:off x="0" y="990600"/>
            <a:ext cx="8458200" cy="5416868"/>
          </a:xfrm>
          <a:prstGeom prst="rect">
            <a:avLst/>
          </a:prstGeom>
          <a:noFill/>
        </p:spPr>
        <p:txBody>
          <a:bodyPr wrap="square" rtlCol="1">
            <a:spAutoFit/>
          </a:bodyPr>
          <a:lstStyle/>
          <a:p>
            <a:pPr algn="just"/>
            <a:r>
              <a:rPr lang="ar-SA" sz="4000" dirty="0" smtClean="0">
                <a:solidFill>
                  <a:srgbClr val="C00000"/>
                </a:solidFill>
                <a:cs typeface="DecoType Naskh Variants" pitchFamily="2" charset="-78"/>
              </a:rPr>
              <a:t>القيادة تتسم بقدرتها على تحديد المعايير ومؤشرات الأداء </a:t>
            </a:r>
            <a:r>
              <a:rPr lang="en-US" sz="5400" i="1" dirty="0" smtClean="0">
                <a:solidFill>
                  <a:srgbClr val="C00000"/>
                </a:solidFill>
                <a:latin typeface="Gabriola" pitchFamily="82" charset="0"/>
              </a:rPr>
              <a:t>KPI’s</a:t>
            </a:r>
            <a:r>
              <a:rPr lang="en-US" sz="4000" dirty="0" smtClean="0">
                <a:solidFill>
                  <a:srgbClr val="C00000"/>
                </a:solidFill>
                <a:cs typeface="DecoType Naskh Variants" pitchFamily="2" charset="-78"/>
              </a:rPr>
              <a:t> </a:t>
            </a:r>
            <a:r>
              <a:rPr lang="ar-SA" sz="4000" dirty="0" smtClean="0">
                <a:solidFill>
                  <a:srgbClr val="C00000"/>
                </a:solidFill>
                <a:cs typeface="DecoType Naskh Variants" pitchFamily="2" charset="-78"/>
              </a:rPr>
              <a:t>:</a:t>
            </a:r>
          </a:p>
          <a:p>
            <a:pPr algn="just">
              <a:buFont typeface="Arial" pitchFamily="34" charset="0"/>
              <a:buChar char="•"/>
            </a:pPr>
            <a:r>
              <a:rPr lang="ar-SA" sz="3600" dirty="0" smtClean="0">
                <a:solidFill>
                  <a:srgbClr val="17375E"/>
                </a:solidFill>
                <a:cs typeface="DecoType Naskh Variants" pitchFamily="2" charset="-78"/>
              </a:rPr>
              <a:t>تساعد هذه المؤشرات فرق العمل والمدراء على متابعة تقدم الأعمال </a:t>
            </a:r>
            <a:r>
              <a:rPr lang="ar-SA" sz="3600" dirty="0" err="1" smtClean="0">
                <a:solidFill>
                  <a:srgbClr val="17375E"/>
                </a:solidFill>
                <a:cs typeface="DecoType Naskh Variants" pitchFamily="2" charset="-78"/>
              </a:rPr>
              <a:t>المناطة</a:t>
            </a:r>
            <a:r>
              <a:rPr lang="ar-SA" sz="3600" dirty="0" smtClean="0">
                <a:solidFill>
                  <a:srgbClr val="17375E"/>
                </a:solidFill>
                <a:cs typeface="DecoType Naskh Variants" pitchFamily="2" charset="-78"/>
              </a:rPr>
              <a:t> بهم وبالعاملين لديهم</a:t>
            </a:r>
          </a:p>
          <a:p>
            <a:pPr algn="just">
              <a:buFont typeface="Arial" pitchFamily="34" charset="0"/>
              <a:buChar char="•"/>
            </a:pPr>
            <a:r>
              <a:rPr lang="ar-SA" sz="3600" dirty="0" smtClean="0">
                <a:solidFill>
                  <a:srgbClr val="17375E"/>
                </a:solidFill>
                <a:cs typeface="DecoType Naskh Variants" pitchFamily="2" charset="-78"/>
              </a:rPr>
              <a:t>تيسر للقيادة متابعة أداء المنشأة ككل ومعرفة نقاط الخلل والبطء في التنفيذ وبالتالي التدخل ومساعدة العاملين لإصلاح الخلل وحل المشكلات وتقويم الأداء(تطبيق بطاقة الأداء المتوازن </a:t>
            </a:r>
            <a:r>
              <a:rPr lang="en-US" sz="3600" i="1" dirty="0" smtClean="0">
                <a:solidFill>
                  <a:schemeClr val="tx2">
                    <a:lumMod val="75000"/>
                  </a:schemeClr>
                </a:solidFill>
                <a:latin typeface="Gabriola" pitchFamily="82" charset="0"/>
              </a:rPr>
              <a:t>BSC</a:t>
            </a:r>
            <a:r>
              <a:rPr lang="ar-SA" sz="3600" dirty="0" smtClean="0">
                <a:solidFill>
                  <a:srgbClr val="17375E"/>
                </a:solidFill>
                <a:cs typeface="DecoType Naskh Variants" pitchFamily="2" charset="-78"/>
              </a:rPr>
              <a:t> حيث يتم ترجمة الأهداف الإستراتيجية إلى أهداف ومشاريع تنفيذية ترتبط بمؤشرات الأداء ).</a:t>
            </a:r>
          </a:p>
        </p:txBody>
      </p:sp>
      <p:pic>
        <p:nvPicPr>
          <p:cNvPr id="7"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715000"/>
            <a:ext cx="1143000" cy="1143000"/>
          </a:xfrm>
          <a:prstGeom prst="rect">
            <a:avLst/>
          </a:prstGeom>
          <a:noFill/>
        </p:spPr>
      </p:pic>
    </p:spTree>
    <p:extLst>
      <p:ext uri="{BB962C8B-B14F-4D97-AF65-F5344CB8AC3E}">
        <p14:creationId xmlns:p14="http://schemas.microsoft.com/office/powerpoint/2010/main" val="547648835"/>
      </p:ext>
    </p:extLst>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312420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التخطيط الإستراتيجي</a:t>
            </a:r>
          </a:p>
        </p:txBody>
      </p:sp>
      <p:pic>
        <p:nvPicPr>
          <p:cNvPr id="6" name="Picture 4" descr="http://aft243.org/wp-content/uploads/2013/11/Strategic-Planning.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29000" y="1066800"/>
            <a:ext cx="2783529" cy="1952625"/>
          </a:xfrm>
          <a:prstGeom prst="rect">
            <a:avLst/>
          </a:prstGeom>
          <a:noFill/>
        </p:spPr>
      </p:pic>
      <p:pic>
        <p:nvPicPr>
          <p:cNvPr id="7"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626638033"/>
      </p:ext>
    </p:extLst>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1219200"/>
            <a:ext cx="8534400" cy="4832092"/>
          </a:xfrm>
          <a:prstGeom prst="rect">
            <a:avLst/>
          </a:prstGeom>
        </p:spPr>
        <p:txBody>
          <a:bodyPr wrap="square">
            <a:spAutoFit/>
          </a:bodyPr>
          <a:lstStyle/>
          <a:p>
            <a:pPr marL="4763" indent="4763" algn="just"/>
            <a:r>
              <a:rPr lang="ar-SA" sz="4400" dirty="0" smtClean="0">
                <a:solidFill>
                  <a:srgbClr val="17375E"/>
                </a:solidFill>
                <a:cs typeface="DecoType Naskh Variants" pitchFamily="2" charset="-78"/>
              </a:rPr>
              <a:t>تستمد كلمة الإستراتيجية جذورها من الكلمة اليونانية  </a:t>
            </a:r>
            <a:r>
              <a:rPr lang="en-US" sz="4400" dirty="0" err="1" smtClean="0">
                <a:solidFill>
                  <a:srgbClr val="17375E"/>
                </a:solidFill>
                <a:cs typeface="DecoType Naskh Variants" pitchFamily="2" charset="-78"/>
              </a:rPr>
              <a:t>Strategos</a:t>
            </a:r>
            <a:r>
              <a:rPr lang="en-US" sz="4400" dirty="0" smtClean="0">
                <a:solidFill>
                  <a:srgbClr val="17375E"/>
                </a:solidFill>
                <a:cs typeface="DecoType Naskh Variants" pitchFamily="2" charset="-78"/>
              </a:rPr>
              <a:t> </a:t>
            </a:r>
            <a:r>
              <a:rPr lang="ar-SA" sz="4400" dirty="0" smtClean="0">
                <a:solidFill>
                  <a:srgbClr val="17375E"/>
                </a:solidFill>
                <a:cs typeface="DecoType Naskh Variants" pitchFamily="2" charset="-78"/>
              </a:rPr>
              <a:t>  والتي ارتبط مفهومها بالخطط المستخدمة في إدارة المعارك وفنون المواجهة العسكرية ، إلا أنها إمتدت بعد ذلك إلى مجال الفكر الإداري وصارت مفضلة الإستخدام لدى منظمات الأعمال وغيرها من المنظمات الأخرى المهتمة بتحليل بيئتها وتحقيق المبادرة والريادة في مجال نشاطها.</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30892047"/>
      </p:ext>
    </p:extLst>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2133600"/>
            <a:ext cx="8610600" cy="3477875"/>
          </a:xfrm>
          <a:prstGeom prst="rect">
            <a:avLst/>
          </a:prstGeom>
        </p:spPr>
        <p:txBody>
          <a:bodyPr wrap="square">
            <a:spAutoFit/>
          </a:bodyPr>
          <a:lstStyle/>
          <a:p>
            <a:pPr marL="4763" indent="4763" algn="just"/>
            <a:r>
              <a:rPr lang="ar-SA" sz="4400" dirty="0" smtClean="0">
                <a:solidFill>
                  <a:srgbClr val="17375E"/>
                </a:solidFill>
                <a:cs typeface="DecoType Naskh Variants" pitchFamily="2" charset="-78"/>
              </a:rPr>
              <a:t>يعرف </a:t>
            </a:r>
            <a:r>
              <a:rPr lang="en-US" sz="4400" dirty="0" err="1" smtClean="0">
                <a:solidFill>
                  <a:srgbClr val="17375E"/>
                </a:solidFill>
                <a:cs typeface="DecoType Naskh Variants" pitchFamily="2" charset="-78"/>
              </a:rPr>
              <a:t>Ansoff</a:t>
            </a:r>
            <a:r>
              <a:rPr lang="ar-SA" sz="4400" dirty="0" smtClean="0">
                <a:solidFill>
                  <a:srgbClr val="17375E"/>
                </a:solidFill>
                <a:cs typeface="DecoType Naskh Variants" pitchFamily="2" charset="-78"/>
              </a:rPr>
              <a:t> أحد رواد الفكر الإداري الإدارة الإستراتيجية بأنها " تصور المنظمة عن العلاقة المتوقعة بينها وبين بيئتها ، بحيث يوضح هذا التصور نوع العمليات التي يجب القيام بها على المدى البعيد ، والحد الذي يجب أن تذهب إليه المنظمة ، والغايات التي يجب أن تحققها " .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536091409"/>
      </p:ext>
    </p:extLst>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2438400"/>
            <a:ext cx="8534400" cy="3046988"/>
          </a:xfrm>
          <a:prstGeom prst="rect">
            <a:avLst/>
          </a:prstGeom>
        </p:spPr>
        <p:txBody>
          <a:bodyPr wrap="square">
            <a:spAutoFit/>
          </a:bodyPr>
          <a:lstStyle/>
          <a:p>
            <a:pPr marL="4763" indent="4763" algn="just"/>
            <a:r>
              <a:rPr lang="ar-SA" sz="4800" dirty="0" smtClean="0">
                <a:solidFill>
                  <a:srgbClr val="17375E"/>
                </a:solidFill>
                <a:cs typeface="DecoType Naskh Variants" pitchFamily="2" charset="-78"/>
              </a:rPr>
              <a:t>التخطيط الإستراتيجي هو التخطيط المستقبلي طويل الأمد الذي يقوم بوضع الأهداف العامة (الأهداف الإستراتيجية) للمؤسسة والوسائل الكفيلة بتحقيق هذه الأهداف.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775468134"/>
      </p:ext>
    </p:extLst>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447800"/>
            <a:ext cx="8458199" cy="4524315"/>
          </a:xfrm>
          <a:prstGeom prst="rect">
            <a:avLst/>
          </a:prstGeom>
        </p:spPr>
        <p:txBody>
          <a:bodyPr wrap="square">
            <a:spAutoFit/>
          </a:bodyPr>
          <a:lstStyle/>
          <a:p>
            <a:pPr algn="just"/>
            <a:r>
              <a:rPr lang="ar-SA" sz="4400" dirty="0" smtClean="0">
                <a:solidFill>
                  <a:srgbClr val="C00000"/>
                </a:solidFill>
                <a:cs typeface="DecoType Naskh Variants" pitchFamily="2" charset="-78"/>
              </a:rPr>
              <a:t> </a:t>
            </a:r>
            <a:r>
              <a:rPr lang="ar-SA" sz="4800" dirty="0" smtClean="0">
                <a:solidFill>
                  <a:srgbClr val="17375E"/>
                </a:solidFill>
                <a:cs typeface="DecoType Naskh Variants" pitchFamily="2" charset="-78"/>
              </a:rPr>
              <a:t>الأهداف الإستراتيجية</a:t>
            </a:r>
          </a:p>
          <a:p>
            <a:pPr algn="just"/>
            <a:r>
              <a:rPr lang="ar-SA" sz="4800" dirty="0" smtClean="0">
                <a:solidFill>
                  <a:srgbClr val="17375E"/>
                </a:solidFill>
                <a:cs typeface="DecoType Naskh Variants" pitchFamily="2" charset="-78"/>
              </a:rPr>
              <a:t>الأهداف الإستراتيجية هي: النتائج المرغوب تحقيها في فترة زمنية بعيدة مصحوبة برغبات ونوايا تسعى لتوظيف الإمكانيات والقدرات المتاحة وغير المتاحة للوصول إلى النتائج المطلوبة عبر خطوات محددة مسبقًا محققة بذلك رؤيتها المستقبلية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759247879"/>
      </p:ext>
    </p:extLst>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143000"/>
            <a:ext cx="8458200" cy="5078313"/>
          </a:xfrm>
          <a:prstGeom prst="rect">
            <a:avLst/>
          </a:prstGeom>
        </p:spPr>
        <p:txBody>
          <a:bodyPr wrap="square">
            <a:spAutoFit/>
          </a:bodyPr>
          <a:lstStyle/>
          <a:p>
            <a:pPr algn="just"/>
            <a:r>
              <a:rPr lang="ar-SA" sz="32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صفات التخطيط الإستراتيجي</a:t>
            </a:r>
          </a:p>
          <a:p>
            <a:pPr algn="just">
              <a:buFont typeface="Wingdings" pitchFamily="2" charset="2"/>
              <a:buChar char=""/>
            </a:pPr>
            <a:r>
              <a:rPr lang="ar-SA" sz="3600" dirty="0" smtClean="0">
                <a:solidFill>
                  <a:srgbClr val="17375E"/>
                </a:solidFill>
                <a:cs typeface="DecoType Naskh Variants" pitchFamily="2" charset="-78"/>
              </a:rPr>
              <a:t>يغطي التخطيط الإستراتيجي فترة زمنية طويلة نسبياً؛</a:t>
            </a:r>
          </a:p>
          <a:p>
            <a:pPr algn="just">
              <a:buFont typeface="Wingdings" pitchFamily="2" charset="2"/>
              <a:buChar char=""/>
            </a:pPr>
            <a:r>
              <a:rPr lang="ar-SA" sz="3600" dirty="0" smtClean="0">
                <a:solidFill>
                  <a:srgbClr val="17375E"/>
                </a:solidFill>
                <a:cs typeface="DecoType Naskh Variants" pitchFamily="2" charset="-78"/>
              </a:rPr>
              <a:t>جميع </a:t>
            </a:r>
            <a:r>
              <a:rPr lang="ar-SA" sz="3600" dirty="0" err="1" smtClean="0">
                <a:solidFill>
                  <a:srgbClr val="17375E"/>
                </a:solidFill>
                <a:cs typeface="DecoType Naskh Variants" pitchFamily="2" charset="-78"/>
              </a:rPr>
              <a:t>التخطيطات</a:t>
            </a:r>
            <a:r>
              <a:rPr lang="ar-SA" sz="3600" dirty="0" smtClean="0">
                <a:solidFill>
                  <a:srgbClr val="17375E"/>
                </a:solidFill>
                <a:cs typeface="DecoType Naskh Variants" pitchFamily="2" charset="-78"/>
              </a:rPr>
              <a:t> الأخرى تنطلق منه؛</a:t>
            </a:r>
          </a:p>
          <a:p>
            <a:pPr algn="just">
              <a:buFont typeface="Wingdings" pitchFamily="2" charset="2"/>
              <a:buChar char=""/>
            </a:pPr>
            <a:r>
              <a:rPr lang="ar-SA" sz="3600" dirty="0" smtClean="0">
                <a:solidFill>
                  <a:srgbClr val="17375E"/>
                </a:solidFill>
                <a:cs typeface="DecoType Naskh Variants" pitchFamily="2" charset="-78"/>
              </a:rPr>
              <a:t>تشرف عليه الإدارة العليا؛</a:t>
            </a:r>
          </a:p>
          <a:p>
            <a:pPr algn="just">
              <a:buFont typeface="Wingdings" pitchFamily="2" charset="2"/>
              <a:buChar char=""/>
            </a:pPr>
            <a:r>
              <a:rPr lang="ar-SA" sz="3600" dirty="0" smtClean="0">
                <a:solidFill>
                  <a:srgbClr val="17375E"/>
                </a:solidFill>
                <a:cs typeface="DecoType Naskh Variants" pitchFamily="2" charset="-78"/>
              </a:rPr>
              <a:t>يحشد جميع الطاقات والموارد نحو تحقيق رؤية المؤسسة المستقبلية؛</a:t>
            </a:r>
          </a:p>
          <a:p>
            <a:pPr algn="just">
              <a:buFont typeface="Wingdings" pitchFamily="2" charset="2"/>
              <a:buChar char=""/>
            </a:pPr>
            <a:r>
              <a:rPr lang="ar-SA" sz="3600" dirty="0" smtClean="0">
                <a:solidFill>
                  <a:srgbClr val="17375E"/>
                </a:solidFill>
                <a:cs typeface="DecoType Naskh Variants" pitchFamily="2" charset="-78"/>
              </a:rPr>
              <a:t>يحتوي على الرؤية والرسالة والقيم والأهداف الإستراتيجية وآليات     	مراجعتها  وتطويرها؛</a:t>
            </a:r>
          </a:p>
          <a:p>
            <a:pPr algn="just">
              <a:buFont typeface="Wingdings" pitchFamily="2" charset="2"/>
              <a:buChar char=""/>
            </a:pPr>
            <a:r>
              <a:rPr lang="ar-SA" sz="3600" dirty="0" smtClean="0">
                <a:solidFill>
                  <a:srgbClr val="17375E"/>
                </a:solidFill>
                <a:cs typeface="DecoType Naskh Variants" pitchFamily="2" charset="-78"/>
              </a:rPr>
              <a:t>يرتكز على معلومات تفصيلية عن الوضع الراهن للمنشأة والفرص</a:t>
            </a:r>
          </a:p>
          <a:p>
            <a:pPr algn="just"/>
            <a:r>
              <a:rPr lang="ar-SA" sz="3600" dirty="0" smtClean="0">
                <a:solidFill>
                  <a:srgbClr val="17375E"/>
                </a:solidFill>
                <a:cs typeface="DecoType Naskh Variants" pitchFamily="2" charset="-78"/>
              </a:rPr>
              <a:t> 	والتحديات الخارجية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91200"/>
            <a:ext cx="1066800" cy="1066800"/>
          </a:xfrm>
          <a:prstGeom prst="rect">
            <a:avLst/>
          </a:prstGeom>
          <a:noFill/>
        </p:spPr>
      </p:pic>
    </p:spTree>
    <p:extLst>
      <p:ext uri="{BB962C8B-B14F-4D97-AF65-F5344CB8AC3E}">
        <p14:creationId xmlns:p14="http://schemas.microsoft.com/office/powerpoint/2010/main" val="1309069634"/>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مستند" ma:contentTypeID="0x0101004A1E16FE0F34B9469BB8B6587DEB1F06" ma:contentTypeVersion="0" ma:contentTypeDescription="إنشاء مستند جديد." ma:contentTypeScope="" ma:versionID="06893999610fa6e80a4d296b24baee4d">
  <xsd:schema xmlns:xsd="http://www.w3.org/2001/XMLSchema" xmlns:xs="http://www.w3.org/2001/XMLSchema" xmlns:p="http://schemas.microsoft.com/office/2006/metadata/properties" targetNamespace="http://schemas.microsoft.com/office/2006/metadata/properties" ma:root="true" ma:fieldsID="408d163d59f9091e438e5ec8852a4fa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4D36A4-F032-468B-AFB0-3BE395A9178B}">
  <ds:schemaRefs>
    <ds:schemaRef ds:uri="http://schemas.microsoft.com/sharepoint/v3/contenttype/forms"/>
  </ds:schemaRefs>
</ds:datastoreItem>
</file>

<file path=customXml/itemProps2.xml><?xml version="1.0" encoding="utf-8"?>
<ds:datastoreItem xmlns:ds="http://schemas.openxmlformats.org/officeDocument/2006/customXml" ds:itemID="{D6AC3A57-EA2D-4664-BFE7-7AFC40B0C3C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02767FE-4C4C-403C-B324-A6A75D088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37517</TotalTime>
  <Words>9671</Words>
  <Application>Microsoft Office PowerPoint</Application>
  <PresentationFormat>عرض على الشاشة (4:3)</PresentationFormat>
  <Paragraphs>1706</Paragraphs>
  <Slides>223</Slides>
  <Notes>0</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223</vt:i4>
      </vt:variant>
    </vt:vector>
  </HeadingPairs>
  <TitlesOfParts>
    <vt:vector size="239" baseType="lpstr">
      <vt:lpstr>Adobe Devanagari</vt:lpstr>
      <vt:lpstr>AL-Mohanad</vt:lpstr>
      <vt:lpstr>Arial</vt:lpstr>
      <vt:lpstr>Arial Black</vt:lpstr>
      <vt:lpstr>Calibri</vt:lpstr>
      <vt:lpstr>Cambria</vt:lpstr>
      <vt:lpstr>Courier New</vt:lpstr>
      <vt:lpstr>DecoType Naskh Variants</vt:lpstr>
      <vt:lpstr>Gabriola</vt:lpstr>
      <vt:lpstr>GE Dinar Two</vt:lpstr>
      <vt:lpstr>Times New Roman</vt:lpstr>
      <vt:lpstr>Traditional Arabic</vt:lpstr>
      <vt:lpstr>Verdana</vt:lpstr>
      <vt:lpstr>Wingdings</vt:lpstr>
      <vt:lpstr>Wingdings 2</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مبادئ ادارة الجودة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hisham</dc:creator>
  <cp:lastModifiedBy>هشام  عبهيري</cp:lastModifiedBy>
  <cp:revision>97</cp:revision>
  <dcterms:created xsi:type="dcterms:W3CDTF">2016-07-12T06:15:37Z</dcterms:created>
  <dcterms:modified xsi:type="dcterms:W3CDTF">2023-07-27T22:55:23Z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0x0101004A1E16FE0F34B9469BB8B6587DEB1F06</vt:lpwstr>
  </property>
</Properties>
</file>