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8EA715-1291-4D3E-BEB1-902772B0FF39}" type="datetimeFigureOut">
              <a:rPr lang="ar-SA" smtClean="0"/>
              <a:t>05/04/33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90F18D-4DBE-43A7-8812-2EFA8FF6947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Syllable structure processes exercises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51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Syllable structure processes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Syllable deletion	</a:t>
            </a:r>
          </a:p>
          <a:p>
            <a:pPr algn="l" rtl="0"/>
            <a:r>
              <a:rPr lang="en-US" sz="3200" dirty="0" smtClean="0"/>
              <a:t>Reduplication</a:t>
            </a:r>
          </a:p>
          <a:p>
            <a:pPr algn="l" rtl="0"/>
            <a:r>
              <a:rPr lang="en-US" sz="3200" dirty="0" smtClean="0"/>
              <a:t>Epenthesis</a:t>
            </a:r>
          </a:p>
          <a:p>
            <a:pPr algn="l" rtl="0"/>
            <a:r>
              <a:rPr lang="en-US" sz="3200" dirty="0" smtClean="0"/>
              <a:t>Final consonant deletion	</a:t>
            </a:r>
          </a:p>
          <a:p>
            <a:pPr algn="l" rtl="0"/>
            <a:r>
              <a:rPr lang="en-US" sz="3200" dirty="0" smtClean="0"/>
              <a:t>Initial consonant deletion	</a:t>
            </a:r>
          </a:p>
          <a:p>
            <a:pPr algn="l" rtl="0"/>
            <a:r>
              <a:rPr lang="en-US" sz="3200" dirty="0" smtClean="0"/>
              <a:t>Cluster deletion	</a:t>
            </a:r>
          </a:p>
          <a:p>
            <a:pPr algn="l" rtl="0"/>
            <a:r>
              <a:rPr lang="en-US" sz="3200" dirty="0" smtClean="0"/>
              <a:t>Cluster substitution</a:t>
            </a:r>
            <a:r>
              <a:rPr lang="en-US" dirty="0" smtClean="0"/>
              <a:t>	</a:t>
            </a:r>
          </a:p>
          <a:p>
            <a:pPr marL="11430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08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594014"/>
              </p:ext>
            </p:extLst>
          </p:nvPr>
        </p:nvGraphicFramePr>
        <p:xfrm>
          <a:off x="457200" y="1752600"/>
          <a:ext cx="8229600" cy="482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7829"/>
                <a:gridCol w="587828"/>
                <a:gridCol w="587829"/>
                <a:gridCol w="587828"/>
                <a:gridCol w="587829"/>
                <a:gridCol w="587828"/>
                <a:gridCol w="587829"/>
                <a:gridCol w="4114800"/>
              </a:tblGrid>
              <a:tr h="370840">
                <a:tc gridSpan="7"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Processes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Target Word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ID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Ep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RD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 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√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Ex. Boat</a:t>
                      </a:r>
                      <a:endParaRPr lang="ar-S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Goat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Bucket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Nest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Mouse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Tribe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Cry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Stone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Ouch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Tomato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1495" y="476672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For each of the following target words, place a √ in the column(s) of the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precess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that could occur.</a:t>
            </a:r>
            <a:endParaRPr lang="ar-S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023884"/>
              </p:ext>
            </p:extLst>
          </p:nvPr>
        </p:nvGraphicFramePr>
        <p:xfrm>
          <a:off x="457200" y="1752600"/>
          <a:ext cx="8229600" cy="4084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Cluster Deletion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Final Consonant Deletion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Initial Consonant Deletion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Target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[</a:t>
                      </a:r>
                      <a:r>
                        <a:rPr lang="en-US" sz="2000" dirty="0" err="1" smtClean="0"/>
                        <a:t>tup</a:t>
                      </a:r>
                      <a:r>
                        <a:rPr lang="en-US" sz="2000" dirty="0" smtClean="0"/>
                        <a:t>]</a:t>
                      </a:r>
                      <a:r>
                        <a:rPr lang="en-US" sz="2000" baseline="0" dirty="0" smtClean="0"/>
                        <a:t> or [sup] or [up]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[</a:t>
                      </a:r>
                      <a:r>
                        <a:rPr lang="en-US" sz="2000" dirty="0" err="1" smtClean="0"/>
                        <a:t>stu</a:t>
                      </a:r>
                      <a:r>
                        <a:rPr lang="en-US" sz="2000" dirty="0" smtClean="0"/>
                        <a:t>]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Ex. Stoop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Taste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Seed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Slip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Bread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Road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Park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32656"/>
            <a:ext cx="84249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Show the following processes for the following words: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228714"/>
              </p:ext>
            </p:extLst>
          </p:nvPr>
        </p:nvGraphicFramePr>
        <p:xfrm>
          <a:off x="457200" y="1752600"/>
          <a:ext cx="822960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Answer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Child form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Target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bu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Blue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[bi]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Beast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gwu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Glue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[pun]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Spoon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twi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Tree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ka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Claw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ei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skate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404664"/>
            <a:ext cx="856895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For each of the following words, determine if the child’s production indicates total cluster deletion, partial cluster deletion, cluster substitution, or combination.</a:t>
            </a:r>
            <a:endParaRPr lang="ar-S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756031"/>
              </p:ext>
            </p:extLst>
          </p:nvPr>
        </p:nvGraphicFramePr>
        <p:xfrm>
          <a:off x="457200" y="1752600"/>
          <a:ext cx="8229600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Cluster Substitution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Partial Cluster Deletion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Initial Cluster Deletion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Target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Play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Clay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Sleep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Break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Block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Strong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prom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260648"/>
            <a:ext cx="84249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For each of the following words, show the most likely effect of total cluster deletion, partial cluster deletion, and cluster substitution. </a:t>
            </a:r>
            <a:endParaRPr lang="ar-S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46608"/>
              </p:ext>
            </p:extLst>
          </p:nvPr>
        </p:nvGraphicFramePr>
        <p:xfrm>
          <a:off x="457200" y="1752600"/>
          <a:ext cx="8229600" cy="274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Answer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Child form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Target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wawa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Water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didi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Blanket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Bada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Bottle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[kaki]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Pillow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beibe</a:t>
                      </a:r>
                      <a:r>
                        <a:rPr lang="en-US" sz="2400" dirty="0" smtClean="0"/>
                        <a:t>]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Baby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548680"/>
            <a:ext cx="85689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For each of the following examples, distinguish between total and partial reduplication.</a:t>
            </a:r>
            <a:endParaRPr lang="ar-S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770120"/>
              </p:ext>
            </p:extLst>
          </p:nvPr>
        </p:nvGraphicFramePr>
        <p:xfrm>
          <a:off x="457200" y="17526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Answer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Target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Space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Train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Play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Black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32656"/>
            <a:ext cx="828092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Show the effects of epenthesis on each of the following words: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268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Syllable structure processes exercises</vt:lpstr>
      <vt:lpstr>Syllable structure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Wld-Otiba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Syllable structure processes exercises</dc:title>
  <dc:creator>Reema</dc:creator>
  <cp:lastModifiedBy>Reema</cp:lastModifiedBy>
  <cp:revision>6</cp:revision>
  <dcterms:created xsi:type="dcterms:W3CDTF">2012-02-26T15:48:06Z</dcterms:created>
  <dcterms:modified xsi:type="dcterms:W3CDTF">2012-02-27T15:48:31Z</dcterms:modified>
</cp:coreProperties>
</file>