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7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E339-9384-471B-9753-39C6866BFED9}" type="datetimeFigureOut">
              <a:rPr lang="ar-SA" smtClean="0"/>
              <a:pPr/>
              <a:t>28/04/33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isible_spectrum" TargetMode="External"/><Relationship Id="rId2" Type="http://schemas.openxmlformats.org/officeDocument/2006/relationships/hyperlink" Target="http://en.wikipedia.org/wiki/U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SPECTROPHOTOMETRY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Principle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there is interaction between the light and sample particle ,  </a:t>
            </a:r>
            <a:r>
              <a:rPr lang="en-US" b="1" dirty="0" smtClean="0">
                <a:solidFill>
                  <a:srgbClr val="FF0000"/>
                </a:solidFill>
              </a:rPr>
              <a:t>spectrophotometer</a:t>
            </a:r>
            <a:r>
              <a:rPr lang="en-US" dirty="0" smtClean="0">
                <a:solidFill>
                  <a:srgbClr val="FFFF00"/>
                </a:solidFill>
              </a:rPr>
              <a:t> is employed to measure 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 amount of light that a sample absorbs 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u="sng" dirty="0">
                <a:solidFill>
                  <a:srgbClr val="FF0000"/>
                </a:solidFill>
              </a:rPr>
              <a:t>spectrophotometer consists of two </a:t>
            </a:r>
            <a:r>
              <a:rPr lang="en-US" u="sng" dirty="0" smtClean="0">
                <a:solidFill>
                  <a:srgbClr val="FF0000"/>
                </a:solidFill>
              </a:rPr>
              <a:t>instruments: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 smtClean="0">
                <a:solidFill>
                  <a:srgbClr val="FFC000"/>
                </a:solidFill>
              </a:rPr>
              <a:t> 1- </a:t>
            </a:r>
            <a:r>
              <a:rPr lang="en-US" i="1" dirty="0" smtClean="0">
                <a:solidFill>
                  <a:srgbClr val="FFC000"/>
                </a:solidFill>
              </a:rPr>
              <a:t>spectrometer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for producing light of any selected color (</a:t>
            </a:r>
            <a:r>
              <a:rPr lang="en-US" dirty="0" smtClean="0">
                <a:solidFill>
                  <a:srgbClr val="FFFF00"/>
                </a:solidFill>
              </a:rPr>
              <a:t>wavelength</a:t>
            </a:r>
          </a:p>
          <a:p>
            <a:pPr algn="l">
              <a:buNone/>
            </a:pPr>
            <a:r>
              <a:rPr lang="en-US" dirty="0" smtClean="0">
                <a:solidFill>
                  <a:srgbClr val="FFC000"/>
                </a:solidFill>
              </a:rPr>
              <a:t>2- </a:t>
            </a:r>
            <a:r>
              <a:rPr lang="en-US" i="1" dirty="0">
                <a:solidFill>
                  <a:srgbClr val="FFC000"/>
                </a:solidFill>
              </a:rPr>
              <a:t>photometer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for </a:t>
            </a:r>
            <a:r>
              <a:rPr lang="en-US" dirty="0">
                <a:solidFill>
                  <a:srgbClr val="FFFF00"/>
                </a:solidFill>
              </a:rPr>
              <a:t>measuring the intensity of light. </a:t>
            </a:r>
            <a:endParaRPr lang="en-US" dirty="0" smtClean="0">
              <a:solidFill>
                <a:srgbClr val="FFFF00"/>
              </a:solidFill>
            </a:endParaRPr>
          </a:p>
          <a:p>
            <a:pPr algn="l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l">
              <a:buNone/>
            </a:pPr>
            <a:endParaRPr lang="en-US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instruments are arranged so that liquid in a </a:t>
            </a:r>
            <a:r>
              <a:rPr lang="en-US" dirty="0" err="1">
                <a:solidFill>
                  <a:srgbClr val="FFFF00"/>
                </a:solidFill>
              </a:rPr>
              <a:t>cuvette</a:t>
            </a:r>
            <a:r>
              <a:rPr lang="en-US" dirty="0">
                <a:solidFill>
                  <a:srgbClr val="FFFF00"/>
                </a:solidFill>
              </a:rPr>
              <a:t> can be placed between the spectrometer beam and the photometer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 most common spectrophotometers are used in the </a:t>
            </a:r>
            <a:r>
              <a:rPr lang="en-US" dirty="0" smtClean="0">
                <a:solidFill>
                  <a:srgbClr val="FFFF00"/>
                </a:solidFill>
                <a:hlinkClick r:id="rId2" action="ppaction://hlinkfile" tooltip="UV"/>
              </a:rPr>
              <a:t>UV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dirty="0" smtClean="0">
                <a:solidFill>
                  <a:srgbClr val="FFFF00"/>
                </a:solidFill>
                <a:hlinkClick r:id="rId3" action="ppaction://hlinkfile" tooltip="Visible spectrum"/>
              </a:rPr>
              <a:t>visible</a:t>
            </a:r>
            <a:r>
              <a:rPr lang="en-US" dirty="0" smtClean="0">
                <a:solidFill>
                  <a:srgbClr val="FFFF00"/>
                </a:solidFill>
              </a:rPr>
              <a:t> regions of the spectrum 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Light source</a:t>
            </a:r>
            <a:r>
              <a:rPr lang="en-US" u="sng" dirty="0" smtClean="0">
                <a:solidFill>
                  <a:srgbClr val="FF0000"/>
                </a:solidFill>
              </a:rPr>
              <a:t> :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 Two kinds of lamps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1-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Deuterium lamp </a:t>
            </a:r>
            <a:r>
              <a:rPr lang="en-US" dirty="0" smtClean="0">
                <a:solidFill>
                  <a:srgbClr val="FFFF00"/>
                </a:solidFill>
              </a:rPr>
              <a:t>in UV- spectrophotometer </a:t>
            </a:r>
          </a:p>
          <a:p>
            <a:pPr algn="l">
              <a:buNone/>
            </a:pPr>
            <a:r>
              <a:rPr lang="ar-SA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spectrophotometer</a:t>
            </a:r>
            <a:r>
              <a:rPr lang="en-US" dirty="0" smtClean="0"/>
              <a:t> </a:t>
            </a:r>
            <a:r>
              <a:rPr lang="ar-SA" dirty="0" smtClean="0"/>
              <a:t>- </a:t>
            </a:r>
            <a:r>
              <a:rPr lang="en-US" dirty="0" smtClean="0">
                <a:solidFill>
                  <a:srgbClr val="FFFF00"/>
                </a:solidFill>
              </a:rPr>
              <a:t>2-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tungsten lamp </a:t>
            </a:r>
            <a:r>
              <a:rPr lang="en-US" dirty="0" smtClean="0">
                <a:solidFill>
                  <a:srgbClr val="FFFF00"/>
                </a:solidFill>
              </a:rPr>
              <a:t>in visible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Sample cell</a:t>
            </a:r>
            <a:r>
              <a:rPr lang="en-US" u="sng" dirty="0" smtClean="0">
                <a:solidFill>
                  <a:srgbClr val="FF0000"/>
                </a:solidFill>
              </a:rPr>
              <a:t> :</a:t>
            </a:r>
          </a:p>
          <a:p>
            <a:pPr algn="l">
              <a:buNone/>
            </a:pPr>
            <a:r>
              <a:rPr lang="en-US" dirty="0" smtClean="0"/>
              <a:t>  </a:t>
            </a:r>
            <a:r>
              <a:rPr lang="en-US" dirty="0" smtClean="0">
                <a:solidFill>
                  <a:srgbClr val="FFFF00"/>
                </a:solidFill>
              </a:rPr>
              <a:t>A container that contains a sample is usually called "cell“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 two types are available: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1-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glass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used in </a:t>
            </a:r>
            <a:r>
              <a:rPr lang="en-US" dirty="0">
                <a:solidFill>
                  <a:srgbClr val="FFFF00"/>
                </a:solidFill>
              </a:rPr>
              <a:t>v</a:t>
            </a:r>
            <a:r>
              <a:rPr lang="en-US" dirty="0" smtClean="0">
                <a:solidFill>
                  <a:srgbClr val="FFFF00"/>
                </a:solidFill>
              </a:rPr>
              <a:t>isible spectrophotometer 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2-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quartz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used in UV spectrophotometer 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Application :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1- qualitative : 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 wavelength of maximum conc. give information about structure in </a:t>
            </a:r>
            <a:r>
              <a:rPr lang="el-GR" b="1" u="sng" dirty="0" smtClean="0">
                <a:solidFill>
                  <a:srgbClr val="FFC000"/>
                </a:solidFill>
              </a:rPr>
              <a:t>λ</a:t>
            </a:r>
            <a:r>
              <a:rPr lang="en-US" b="1" u="sng" dirty="0" smtClean="0">
                <a:solidFill>
                  <a:srgbClr val="FFC000"/>
                </a:solidFill>
              </a:rPr>
              <a:t> max 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2- quantitative : 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Determination of conc. By beer’s law </a:t>
            </a:r>
          </a:p>
          <a:p>
            <a:pPr algn="l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A = </a:t>
            </a:r>
            <a:r>
              <a:rPr lang="en-US" dirty="0" err="1" smtClean="0">
                <a:solidFill>
                  <a:srgbClr val="FFFF00"/>
                </a:solidFill>
              </a:rPr>
              <a:t>abc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Sample and standard solution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To measure the concentration of a substance, a sample of (unknown concentration) is compared with known concentration (standard solution) to determine the concentration . </a:t>
            </a:r>
          </a:p>
          <a:p>
            <a:pPr algn="l">
              <a:buNone/>
            </a:pPr>
            <a:endParaRPr lang="en-US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 blank contain all the substance </a:t>
            </a:r>
            <a:r>
              <a:rPr lang="en-US" dirty="0" smtClean="0">
                <a:solidFill>
                  <a:srgbClr val="FF0000"/>
                </a:solidFill>
              </a:rPr>
              <a:t>except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analyte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ar-SA" dirty="0" smtClean="0">
              <a:solidFill>
                <a:srgbClr val="FFFF00"/>
              </a:solidFill>
            </a:endParaRP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191</Words>
  <Application>Microsoft Office PowerPoint</Application>
  <PresentationFormat>عرض على الشاشة (3:4)‏</PresentationFormat>
  <Paragraphs>32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SPECTROPHOTOMETRY</vt:lpstr>
      <vt:lpstr>Principle :</vt:lpstr>
      <vt:lpstr>الشريحة 3</vt:lpstr>
      <vt:lpstr>الشريحة 4</vt:lpstr>
      <vt:lpstr>الشريحة 5</vt:lpstr>
      <vt:lpstr>الشريحة 6</vt:lpstr>
      <vt:lpstr>Application :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SPECTROPHOTOMETRY</dc:title>
  <dc:creator>user</dc:creator>
  <cp:lastModifiedBy>user</cp:lastModifiedBy>
  <cp:revision>8</cp:revision>
  <dcterms:created xsi:type="dcterms:W3CDTF">2011-12-14T16:24:34Z</dcterms:created>
  <dcterms:modified xsi:type="dcterms:W3CDTF">2012-03-21T10:19:40Z</dcterms:modified>
</cp:coreProperties>
</file>