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20"/>
  </p:notesMasterIdLst>
  <p:sldIdLst>
    <p:sldId id="256" r:id="rId2"/>
    <p:sldId id="274" r:id="rId3"/>
    <p:sldId id="277" r:id="rId4"/>
    <p:sldId id="278" r:id="rId5"/>
    <p:sldId id="268" r:id="rId6"/>
    <p:sldId id="269" r:id="rId7"/>
    <p:sldId id="257" r:id="rId8"/>
    <p:sldId id="258" r:id="rId9"/>
    <p:sldId id="270" r:id="rId10"/>
    <p:sldId id="273" r:id="rId11"/>
    <p:sldId id="271" r:id="rId12"/>
    <p:sldId id="266" r:id="rId13"/>
    <p:sldId id="267" r:id="rId14"/>
    <p:sldId id="264" r:id="rId15"/>
    <p:sldId id="276" r:id="rId16"/>
    <p:sldId id="265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08" autoAdjust="0"/>
  </p:normalViewPr>
  <p:slideViewPr>
    <p:cSldViewPr snapToGrid="0" snapToObjects="1">
      <p:cViewPr varScale="1">
        <p:scale>
          <a:sx n="74" d="100"/>
          <a:sy n="74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CBF36-CD86-C641-BC91-3D24B04D840A}" type="datetimeFigureOut">
              <a:rPr lang="en-US" smtClean="0"/>
              <a:t>3/16/13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EE83C-CDAC-3D45-8C9C-1293499F6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6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 syringe </a:t>
            </a:r>
            <a:r>
              <a:rPr lang="en-US" dirty="0" smtClean="0"/>
              <a:t>is a calibrated glass or plastic cylinder with a plunger at one end and an opening that attaches to a needle in the second.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EE83C-CDAC-3D45-8C9C-1293499F6F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needle </a:t>
            </a:r>
            <a:r>
              <a:rPr lang="en-US" dirty="0" smtClean="0"/>
              <a:t>is a hollow metal tube with a pointed tip.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EE83C-CDAC-3D45-8C9C-1293499F6F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2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be given into the </a:t>
            </a:r>
            <a:r>
              <a:rPr lang="en-US" dirty="0" err="1" smtClean="0"/>
              <a:t>dorsogluteal</a:t>
            </a:r>
            <a:r>
              <a:rPr lang="en-US" dirty="0" smtClean="0"/>
              <a:t> site (upper outer  quadrant of the buttock) or into the </a:t>
            </a:r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lateralis</a:t>
            </a:r>
            <a:r>
              <a:rPr lang="en-US" dirty="0" smtClean="0"/>
              <a:t> site (anterolateral  thigh) </a:t>
            </a:r>
          </a:p>
          <a:p>
            <a:r>
              <a:rPr lang="en-US" dirty="0" smtClean="0"/>
              <a:t>The Z-track method of IM injection  prevents leakage [tracking] into the subcutaneous tissue and is the  technique of choice for giving IM injections.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EE83C-CDAC-3D45-8C9C-1293499F6F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49CC74-36B5-024A-AF87-C07C7963C72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F2FCE16-606D-6841-8A19-BD3DD2D34451}" type="datetimeFigureOut">
              <a:rPr lang="en-US" smtClean="0"/>
              <a:t>3/15/13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INJECTABLES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Nora A. </a:t>
            </a:r>
            <a:r>
              <a:rPr lang="en-US" dirty="0" err="1" smtClean="0"/>
              <a:t>Alkhudair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238" y="107872"/>
            <a:ext cx="3441362" cy="344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7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ADMINISTRATION OF INJECTABLES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Preparing the skin</a:t>
            </a:r>
          </a:p>
          <a:p>
            <a:endParaRPr lang="en-US" dirty="0"/>
          </a:p>
          <a:p>
            <a:r>
              <a:rPr lang="en-US" dirty="0"/>
              <a:t>Since the skin is the body’s first </a:t>
            </a:r>
            <a:r>
              <a:rPr lang="en-US" dirty="0" smtClean="0"/>
              <a:t>defense against </a:t>
            </a:r>
            <a:r>
              <a:rPr lang="en-US" dirty="0"/>
              <a:t>infection, it must be </a:t>
            </a:r>
            <a:r>
              <a:rPr lang="en-US" dirty="0" smtClean="0"/>
              <a:t>cleansed thoroughly </a:t>
            </a:r>
            <a:r>
              <a:rPr lang="en-US" dirty="0"/>
              <a:t>before a needle is inserted.</a:t>
            </a:r>
          </a:p>
          <a:p>
            <a:endParaRPr lang="en-US" dirty="0"/>
          </a:p>
          <a:p>
            <a:r>
              <a:rPr lang="en-US" dirty="0"/>
              <a:t>Cleanse the skin with a </a:t>
            </a:r>
            <a:r>
              <a:rPr lang="en-US" dirty="0" err="1" smtClean="0"/>
              <a:t>back­and­forth</a:t>
            </a:r>
            <a:r>
              <a:rPr lang="en-US" dirty="0" smtClean="0"/>
              <a:t> motion </a:t>
            </a:r>
            <a:r>
              <a:rPr lang="en-US" dirty="0"/>
              <a:t>using an alcohol swab. </a:t>
            </a:r>
            <a:r>
              <a:rPr lang="en-US" dirty="0" smtClean="0"/>
              <a:t>This motion </a:t>
            </a:r>
            <a:r>
              <a:rPr lang="en-US" dirty="0"/>
              <a:t>moves bacteria away from </a:t>
            </a:r>
            <a:r>
              <a:rPr lang="en-US" dirty="0" smtClean="0"/>
              <a:t>the injection </a:t>
            </a:r>
            <a:r>
              <a:rPr lang="en-US" dirty="0"/>
              <a:t>site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Allow </a:t>
            </a:r>
            <a:r>
              <a:rPr lang="en-US" dirty="0"/>
              <a:t>the alcohol to </a:t>
            </a:r>
            <a:r>
              <a:rPr lang="en-US" dirty="0" smtClean="0"/>
              <a:t>dry completely </a:t>
            </a:r>
            <a:r>
              <a:rPr lang="en-US" dirty="0"/>
              <a:t>by air.</a:t>
            </a:r>
          </a:p>
        </p:txBody>
      </p:sp>
    </p:spTree>
    <p:extLst>
      <p:ext uri="{BB962C8B-B14F-4D97-AF65-F5344CB8AC3E}">
        <p14:creationId xmlns:p14="http://schemas.microsoft.com/office/powerpoint/2010/main" val="256787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ADMINISTRATION ROUTS OF INJECTABLES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Intradermal injection: A </a:t>
            </a:r>
            <a:r>
              <a:rPr lang="en-US" dirty="0"/>
              <a:t>shallow injection given between the layers of the skin, creating a “weal” on the skin. </a:t>
            </a:r>
          </a:p>
          <a:p>
            <a:endParaRPr lang="en-US" dirty="0"/>
          </a:p>
          <a:p>
            <a:r>
              <a:rPr lang="en-US" dirty="0"/>
              <a:t>Intramuscular </a:t>
            </a:r>
            <a:r>
              <a:rPr lang="en-US" dirty="0" smtClean="0"/>
              <a:t>injection: An </a:t>
            </a:r>
            <a:r>
              <a:rPr lang="en-US" dirty="0"/>
              <a:t>injection given into the body of a muscle. </a:t>
            </a:r>
          </a:p>
          <a:p>
            <a:endParaRPr lang="en-US" dirty="0"/>
          </a:p>
          <a:p>
            <a:r>
              <a:rPr lang="en-US" dirty="0" smtClean="0"/>
              <a:t>Intravascular: Within </a:t>
            </a:r>
            <a:r>
              <a:rPr lang="en-US" dirty="0"/>
              <a:t>a blood vessel. </a:t>
            </a:r>
          </a:p>
          <a:p>
            <a:endParaRPr lang="en-US" dirty="0"/>
          </a:p>
          <a:p>
            <a:r>
              <a:rPr lang="en-US" dirty="0"/>
              <a:t>Intravenous </a:t>
            </a:r>
            <a:r>
              <a:rPr lang="en-US" dirty="0" smtClean="0"/>
              <a:t>injection: An </a:t>
            </a:r>
            <a:r>
              <a:rPr lang="en-US" dirty="0"/>
              <a:t>injection given into a vein. </a:t>
            </a:r>
          </a:p>
        </p:txBody>
      </p:sp>
      <p:pic>
        <p:nvPicPr>
          <p:cNvPr id="4" name="Picture 7" descr="Injection into skin. (Chester, 1998)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57222" y="1565878"/>
            <a:ext cx="6912497" cy="504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77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Injection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dorsogluteal</a:t>
            </a:r>
            <a:r>
              <a:rPr lang="en-US" dirty="0"/>
              <a:t> site (upper outer quadrant of the buttock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vastus</a:t>
            </a:r>
            <a:r>
              <a:rPr lang="en-US" dirty="0"/>
              <a:t> </a:t>
            </a:r>
            <a:r>
              <a:rPr lang="en-US" dirty="0" err="1"/>
              <a:t>lateralis</a:t>
            </a:r>
            <a:r>
              <a:rPr lang="en-US" dirty="0"/>
              <a:t> site (anterolateral thigh</a:t>
            </a:r>
            <a:r>
              <a:rPr lang="en-US" dirty="0" smtClean="0"/>
              <a:t>)</a:t>
            </a:r>
          </a:p>
          <a:p>
            <a:r>
              <a:rPr lang="en-US" dirty="0"/>
              <a:t>The deltoid site 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781" y="3136900"/>
            <a:ext cx="7645400" cy="3263900"/>
          </a:xfrm>
          <a:prstGeom prst="rect">
            <a:avLst/>
          </a:prstGeom>
        </p:spPr>
      </p:pic>
      <p:sp>
        <p:nvSpPr>
          <p:cNvPr id="10" name="Snip Single Corner Rectangle 9"/>
          <p:cNvSpPr/>
          <p:nvPr/>
        </p:nvSpPr>
        <p:spPr>
          <a:xfrm>
            <a:off x="1187586" y="1896982"/>
            <a:ext cx="6003907" cy="2820728"/>
          </a:xfrm>
          <a:prstGeom prst="snip1Rect">
            <a:avLst/>
          </a:prstGeom>
          <a:solidFill>
            <a:schemeClr val="accent3">
              <a:alpha val="7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Not more than 2-3ml should be given per injection site.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 second injection site must be used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OR a higher strength of the injectable preparation of the drug used instead.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5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 tracking technique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revents </a:t>
            </a:r>
            <a:r>
              <a:rPr lang="en-US" dirty="0"/>
              <a:t>backflow or leaking of the medication into the </a:t>
            </a:r>
            <a:r>
              <a:rPr lang="en-US" dirty="0" smtClean="0"/>
              <a:t>needle </a:t>
            </a:r>
            <a:r>
              <a:rPr lang="en-US" dirty="0"/>
              <a:t>track.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medication is locked in and discomfort, pain, tissue </a:t>
            </a:r>
            <a:r>
              <a:rPr lang="en-US" dirty="0" smtClean="0"/>
              <a:t>irritation </a:t>
            </a:r>
            <a:r>
              <a:rPr lang="en-US" dirty="0"/>
              <a:t>and abscess/nodule formation caused by leakage </a:t>
            </a:r>
            <a:r>
              <a:rPr lang="en-US" dirty="0" smtClean="0"/>
              <a:t>of medication </a:t>
            </a:r>
            <a:r>
              <a:rPr lang="en-US" dirty="0"/>
              <a:t>into subcutaneous tissue is </a:t>
            </a:r>
            <a:r>
              <a:rPr lang="en-US" dirty="0" err="1"/>
              <a:t>minimised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20" y="4301361"/>
            <a:ext cx="50800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OF ADMINISTRATION OF INJECTABLE MEDICINES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Subcutaneous (SC) </a:t>
            </a:r>
            <a:r>
              <a:rPr lang="en-US" dirty="0" smtClean="0"/>
              <a:t>injection: go </a:t>
            </a:r>
            <a:r>
              <a:rPr lang="en-US" dirty="0"/>
              <a:t>into the fatty tissue just below the skin and </a:t>
            </a:r>
            <a:r>
              <a:rPr lang="en-US" dirty="0" smtClean="0"/>
              <a:t>allow </a:t>
            </a:r>
            <a:r>
              <a:rPr lang="en-US" dirty="0"/>
              <a:t>for slower and more sustained absorption of medication.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 drugs </a:t>
            </a:r>
            <a:r>
              <a:rPr lang="en-US" dirty="0"/>
              <a:t>are injected subcutaneously, including vaccines, opioids, </a:t>
            </a:r>
            <a:r>
              <a:rPr lang="en-US" dirty="0" smtClean="0"/>
              <a:t>insulin's and </a:t>
            </a:r>
            <a:r>
              <a:rPr lang="en-US" dirty="0"/>
              <a:t>heparins.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307" y="3535184"/>
            <a:ext cx="3312146" cy="323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4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Subcutaneous (SC)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sites for subcutaneous injections are the abdomen, lateral and anterior aspects of upper arm or thigh or upper </a:t>
            </a:r>
            <a:r>
              <a:rPr lang="en-US" dirty="0" err="1"/>
              <a:t>ventrodorsalgluteal</a:t>
            </a:r>
            <a:r>
              <a:rPr lang="en-US" dirty="0"/>
              <a:t> area. </a:t>
            </a:r>
          </a:p>
          <a:p>
            <a:endParaRPr lang="en-US" dirty="0"/>
          </a:p>
        </p:txBody>
      </p:sp>
      <p:pic>
        <p:nvPicPr>
          <p:cNvPr id="4" name="Picture 8" descr="330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1547" y="2647026"/>
            <a:ext cx="4414867" cy="407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6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Intravenous (IV) </a:t>
            </a:r>
            <a:r>
              <a:rPr lang="en-US" dirty="0" smtClean="0"/>
              <a:t>injection</a:t>
            </a:r>
          </a:p>
          <a:p>
            <a:pPr lvl="1"/>
            <a:r>
              <a:rPr lang="en-US" dirty="0"/>
              <a:t>An intravenous (IV) medication is administered directly into the vein. </a:t>
            </a:r>
          </a:p>
          <a:p>
            <a:pPr lvl="1"/>
            <a:r>
              <a:rPr lang="en-US" dirty="0"/>
              <a:t>A </a:t>
            </a:r>
            <a:r>
              <a:rPr lang="en-US" b="1" i="1" dirty="0"/>
              <a:t>bolus</a:t>
            </a:r>
            <a:r>
              <a:rPr lang="en-US" dirty="0"/>
              <a:t> is an injection of solution into the vein over a short period of time. </a:t>
            </a:r>
          </a:p>
          <a:p>
            <a:pPr lvl="1"/>
            <a:r>
              <a:rPr lang="en-US" dirty="0"/>
              <a:t>An </a:t>
            </a:r>
            <a:r>
              <a:rPr lang="en-US" b="1" i="1" dirty="0"/>
              <a:t>infusion</a:t>
            </a:r>
            <a:r>
              <a:rPr lang="en-US" dirty="0"/>
              <a:t> refers to the introduction of larger volumes of solution given over a longer period of time. </a:t>
            </a:r>
          </a:p>
          <a:p>
            <a:endParaRPr lang="en-US" dirty="0"/>
          </a:p>
          <a:p>
            <a:r>
              <a:rPr lang="en-US" dirty="0"/>
              <a:t>Intradermal injections (I.D)</a:t>
            </a:r>
          </a:p>
          <a:p>
            <a:pPr lvl="1"/>
            <a:r>
              <a:rPr lang="en-US" dirty="0"/>
              <a:t>An intradermal injection is injected into the top layer of the skin. </a:t>
            </a:r>
          </a:p>
          <a:p>
            <a:pPr lvl="1"/>
            <a:r>
              <a:rPr lang="en-US" dirty="0"/>
              <a:t>The volume of solution that can be administered </a:t>
            </a:r>
            <a:r>
              <a:rPr lang="en-US" dirty="0" err="1"/>
              <a:t>intradermally</a:t>
            </a:r>
            <a:r>
              <a:rPr lang="en-US" dirty="0"/>
              <a:t> is limited to 0.1 </a:t>
            </a:r>
            <a:r>
              <a:rPr lang="en-US" dirty="0" err="1"/>
              <a:t>mL.</a:t>
            </a:r>
            <a:r>
              <a:rPr lang="en-US" dirty="0"/>
              <a:t>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5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needle disposal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Place </a:t>
            </a:r>
            <a:r>
              <a:rPr lang="en-US" dirty="0"/>
              <a:t>the syringe or needle in a </a:t>
            </a:r>
            <a:r>
              <a:rPr lang="en-US" dirty="0" smtClean="0"/>
              <a:t>hard plastic </a:t>
            </a:r>
            <a:r>
              <a:rPr lang="en-US" dirty="0"/>
              <a:t>or metal container with a </a:t>
            </a:r>
            <a:r>
              <a:rPr lang="en-US" dirty="0" smtClean="0"/>
              <a:t>tightly secured </a:t>
            </a:r>
            <a:r>
              <a:rPr lang="en-US" dirty="0"/>
              <a:t>lid.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re­cap needles after </a:t>
            </a:r>
            <a:r>
              <a:rPr lang="en-US" dirty="0" smtClean="0"/>
              <a:t>use.</a:t>
            </a:r>
          </a:p>
          <a:p>
            <a:endParaRPr lang="en-US" dirty="0"/>
          </a:p>
          <a:p>
            <a:r>
              <a:rPr lang="en-US" dirty="0" smtClean="0"/>
              <a:t>Keep </a:t>
            </a:r>
            <a:r>
              <a:rPr lang="en-US" dirty="0"/>
              <a:t>the container out of the reach </a:t>
            </a:r>
            <a:r>
              <a:rPr lang="en-US" dirty="0" smtClean="0"/>
              <a:t>of children </a:t>
            </a:r>
            <a:r>
              <a:rPr lang="en-US" dirty="0"/>
              <a:t>or pets.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the container is </a:t>
            </a:r>
            <a:r>
              <a:rPr lang="en-US" dirty="0" err="1" smtClean="0"/>
              <a:t>three­quarters</a:t>
            </a:r>
            <a:r>
              <a:rPr lang="en-US" dirty="0" smtClean="0"/>
              <a:t> full</a:t>
            </a:r>
            <a:r>
              <a:rPr lang="en-US" dirty="0"/>
              <a:t>, take it to a health care </a:t>
            </a:r>
            <a:r>
              <a:rPr lang="en-US" dirty="0" smtClean="0"/>
              <a:t>facility (</a:t>
            </a:r>
            <a:r>
              <a:rPr lang="en-US" dirty="0"/>
              <a:t>hospital or doctor’s office) for </a:t>
            </a:r>
            <a:r>
              <a:rPr lang="en-US" dirty="0" smtClean="0"/>
              <a:t>proper disposal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5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=AX_RHZ7c0Qs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0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Percutaneous </a:t>
            </a:r>
            <a:r>
              <a:rPr lang="en-US" dirty="0"/>
              <a:t>introduction of a medicinal substance, fluid or nutrient into the body. (e. g. intradermal, subcutaneous, intramuscular, </a:t>
            </a:r>
            <a:r>
              <a:rPr lang="en-US" dirty="0" smtClean="0"/>
              <a:t>intravenous)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1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Syringe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ypes syring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4187" y="1963331"/>
            <a:ext cx="6963840" cy="443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2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</a:t>
            </a:r>
            <a:endParaRPr lang="en-US" dirty="0"/>
          </a:p>
        </p:txBody>
      </p:sp>
      <p:pic>
        <p:nvPicPr>
          <p:cNvPr id="4" name="Content Placeholder 3" descr="needl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6392" r="-1639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AlternateProcess">
            <a:avLst/>
          </a:prstGeom>
        </p:spPr>
        <p:txBody>
          <a:bodyPr/>
          <a:lstStyle/>
          <a:p>
            <a:r>
              <a:rPr lang="en-US" dirty="0" smtClean="0"/>
              <a:t>Unsafe Use of Injections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caused </a:t>
            </a:r>
            <a:r>
              <a:rPr lang="en-US" dirty="0"/>
              <a:t>by re-use of syringes and needles without sterilization.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873" y="5829300"/>
            <a:ext cx="2995472" cy="107837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02906" y="2465092"/>
            <a:ext cx="6175074" cy="9972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21 million hepatitis B infections</a:t>
            </a:r>
            <a:endParaRPr lang="en-US" sz="3200" b="1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802906" y="3725040"/>
            <a:ext cx="6175074" cy="9972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 million hepatitis C infections </a:t>
            </a:r>
            <a:endParaRPr lang="en-US" sz="3200" b="1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846700" y="4919582"/>
            <a:ext cx="6175074" cy="9972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260 000 HIV/AIDS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972155" y="2975472"/>
            <a:ext cx="5830645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Sub-Saharan Africa, Asia and former Eastern bloc countries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997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Injection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safe injection is one that does not harm the recipient, does not expose the provider to any </a:t>
            </a:r>
            <a:r>
              <a:rPr lang="en-US" dirty="0" smtClean="0"/>
              <a:t> avoidable </a:t>
            </a:r>
            <a:r>
              <a:rPr lang="en-US" dirty="0"/>
              <a:t>risks and does not result in waste that is dangerous for the community.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Unsafe injection </a:t>
            </a:r>
            <a:r>
              <a:rPr lang="en-US" dirty="0"/>
              <a:t>practices can lead to transmission of </a:t>
            </a:r>
            <a:r>
              <a:rPr lang="en-US" dirty="0" err="1"/>
              <a:t>bloodborne</a:t>
            </a:r>
            <a:r>
              <a:rPr lang="en-US" dirty="0"/>
              <a:t> pathogens, with their associated </a:t>
            </a:r>
            <a:r>
              <a:rPr lang="en-US" dirty="0" smtClean="0"/>
              <a:t> burden </a:t>
            </a:r>
            <a:r>
              <a:rPr lang="en-US" dirty="0"/>
              <a:t>of disease.</a:t>
            </a:r>
          </a:p>
        </p:txBody>
      </p:sp>
    </p:spTree>
    <p:extLst>
      <p:ext uri="{BB962C8B-B14F-4D97-AF65-F5344CB8AC3E}">
        <p14:creationId xmlns:p14="http://schemas.microsoft.com/office/powerpoint/2010/main" val="147708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PRESCRIBING OF INJECTABLE MEDICINES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Pt. name</a:t>
            </a:r>
          </a:p>
          <a:p>
            <a:r>
              <a:rPr lang="en-US" dirty="0" smtClean="0"/>
              <a:t>number</a:t>
            </a:r>
          </a:p>
          <a:p>
            <a:r>
              <a:rPr lang="en-US" dirty="0" smtClean="0"/>
              <a:t>date of birth</a:t>
            </a:r>
          </a:p>
          <a:p>
            <a:r>
              <a:rPr lang="en-US" dirty="0" smtClean="0"/>
              <a:t>the allergy status</a:t>
            </a:r>
          </a:p>
          <a:p>
            <a:r>
              <a:rPr lang="en-US" dirty="0" smtClean="0"/>
              <a:t>written legibly</a:t>
            </a:r>
          </a:p>
          <a:p>
            <a:r>
              <a:rPr lang="en-US" dirty="0" smtClean="0"/>
              <a:t>Signed </a:t>
            </a:r>
            <a:endParaRPr lang="en-US" dirty="0"/>
          </a:p>
          <a:p>
            <a:r>
              <a:rPr lang="en-US" dirty="0" smtClean="0"/>
              <a:t>dated by the prescriber</a:t>
            </a:r>
          </a:p>
          <a:p>
            <a:r>
              <a:rPr lang="en-US" dirty="0" smtClean="0"/>
              <a:t>full approved name of the injectable medication</a:t>
            </a:r>
          </a:p>
          <a:p>
            <a:r>
              <a:rPr lang="en-US" dirty="0" smtClean="0"/>
              <a:t>appropriate dose</a:t>
            </a:r>
          </a:p>
          <a:p>
            <a:r>
              <a:rPr lang="en-US" dirty="0" smtClean="0"/>
              <a:t>frequency and route of administration</a:t>
            </a:r>
          </a:p>
          <a:p>
            <a:r>
              <a:rPr lang="en-US" dirty="0" smtClean="0"/>
              <a:t>duration of treatment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008079"/>
            <a:ext cx="771955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Verbal orders for injections must not be  accepted unless there are exceptional circumstances. </a:t>
            </a:r>
          </a:p>
        </p:txBody>
      </p:sp>
    </p:spTree>
    <p:extLst>
      <p:ext uri="{BB962C8B-B14F-4D97-AF65-F5344CB8AC3E}">
        <p14:creationId xmlns:p14="http://schemas.microsoft.com/office/powerpoint/2010/main" val="168090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PREPARATION </a:t>
            </a:r>
            <a:r>
              <a:rPr lang="en-US" sz="3200" dirty="0"/>
              <a:t>OF INJECTABLE MEDICINES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always available from the manufacturer in a ready-to use </a:t>
            </a:r>
          </a:p>
          <a:p>
            <a:endParaRPr lang="en-US" dirty="0"/>
          </a:p>
          <a:p>
            <a:r>
              <a:rPr lang="en-US" dirty="0" smtClean="0"/>
              <a:t>need to be prepared before they can be  administered. </a:t>
            </a:r>
          </a:p>
          <a:p>
            <a:endParaRPr lang="en-US" dirty="0"/>
          </a:p>
          <a:p>
            <a:r>
              <a:rPr lang="en-US" dirty="0" smtClean="0"/>
              <a:t>preparation may be straightforward, e.g. a simple dilution</a:t>
            </a:r>
          </a:p>
          <a:p>
            <a:endParaRPr lang="en-US" dirty="0" smtClean="0"/>
          </a:p>
          <a:p>
            <a:r>
              <a:rPr lang="en-US" dirty="0" smtClean="0"/>
              <a:t>complex involving several manipulations and/or complicated calculations.</a:t>
            </a:r>
          </a:p>
          <a:p>
            <a:endParaRPr lang="en-US" dirty="0" smtClean="0"/>
          </a:p>
        </p:txBody>
      </p:sp>
      <p:sp>
        <p:nvSpPr>
          <p:cNvPr id="4" name="Snip Diagonal Corner Rectangle 3"/>
          <p:cNvSpPr/>
          <p:nvPr/>
        </p:nvSpPr>
        <p:spPr>
          <a:xfrm>
            <a:off x="934290" y="2715460"/>
            <a:ext cx="6496237" cy="1349677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risks of error in calculations</a:t>
            </a:r>
          </a:p>
          <a:p>
            <a:pPr algn="ctr"/>
            <a:r>
              <a:rPr lang="en-US" sz="2800" b="1" dirty="0" smtClean="0"/>
              <a:t>risks of microbial and particulate contamination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79520" y="2806853"/>
            <a:ext cx="3620374" cy="122633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trained and competent staff </a:t>
            </a:r>
          </a:p>
        </p:txBody>
      </p:sp>
    </p:spTree>
    <p:extLst>
      <p:ext uri="{BB962C8B-B14F-4D97-AF65-F5344CB8AC3E}">
        <p14:creationId xmlns:p14="http://schemas.microsoft.com/office/powerpoint/2010/main" val="393824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ADMINISTRATION OF INJECTABLES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General safety practices: </a:t>
            </a:r>
            <a:endParaRPr lang="en-US" b="1" dirty="0"/>
          </a:p>
          <a:p>
            <a:r>
              <a:rPr lang="en-US" dirty="0" smtClean="0"/>
              <a:t>hand hygiene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gloves </a:t>
            </a:r>
            <a:r>
              <a:rPr lang="en-US" dirty="0"/>
              <a:t>where </a:t>
            </a:r>
            <a:r>
              <a:rPr lang="en-US" dirty="0" smtClean="0"/>
              <a:t>appropriate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single-use personal protective </a:t>
            </a:r>
            <a:r>
              <a:rPr lang="en-US" dirty="0" smtClean="0"/>
              <a:t>equipment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skin </a:t>
            </a:r>
            <a:r>
              <a:rPr lang="en-US" dirty="0"/>
              <a:t>preparation and disinfection</a:t>
            </a:r>
          </a:p>
        </p:txBody>
      </p:sp>
    </p:spTree>
    <p:extLst>
      <p:ext uri="{BB962C8B-B14F-4D97-AF65-F5344CB8AC3E}">
        <p14:creationId xmlns:p14="http://schemas.microsoft.com/office/powerpoint/2010/main" val="8139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870</TotalTime>
  <Words>819</Words>
  <Application>Microsoft Macintosh PowerPoint</Application>
  <PresentationFormat>On-screen Show (4:3)</PresentationFormat>
  <Paragraphs>107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INJECTABLES </vt:lpstr>
      <vt:lpstr>Injections</vt:lpstr>
      <vt:lpstr>Syringe </vt:lpstr>
      <vt:lpstr>Needle </vt:lpstr>
      <vt:lpstr>Unsafe Use of Injections </vt:lpstr>
      <vt:lpstr>Safe Injection Practices </vt:lpstr>
      <vt:lpstr>PRESCRIBING OF INJECTABLE MEDICINES </vt:lpstr>
      <vt:lpstr>PREPARATION OF INJECTABLE MEDICINES </vt:lpstr>
      <vt:lpstr>ADMINISTRATION OF INJECTABLES</vt:lpstr>
      <vt:lpstr>ADMINISTRATION OF INJECTABLES</vt:lpstr>
      <vt:lpstr>ADMINISTRATION ROUTS OF INJECTABLES</vt:lpstr>
      <vt:lpstr>IM Injection Sites</vt:lpstr>
      <vt:lpstr>The Z tracking technique </vt:lpstr>
      <vt:lpstr>ROUTES OF ADMINISTRATION OF INJECTABLE MEDICINES </vt:lpstr>
      <vt:lpstr>Subcutaneous (SC) injection</vt:lpstr>
      <vt:lpstr>PowerPoint Presentation</vt:lpstr>
      <vt:lpstr>Safe needle disposal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INJECTABLES </dc:title>
  <dc:creator>noura khudair</dc:creator>
  <cp:lastModifiedBy>noura khudair</cp:lastModifiedBy>
  <cp:revision>17</cp:revision>
  <dcterms:created xsi:type="dcterms:W3CDTF">2013-03-15T19:08:48Z</dcterms:created>
  <dcterms:modified xsi:type="dcterms:W3CDTF">2013-03-16T09:39:34Z</dcterms:modified>
</cp:coreProperties>
</file>