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DBAF00A-2564-47BC-A777-DF5074D623A0}" type="datetimeFigureOut">
              <a:rPr lang="ar-SA" smtClean="0"/>
              <a:pPr/>
              <a:t>10/06/1434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BD60622-A853-44E3-9C50-C1FC15582D4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172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60622-A853-44E3-9C50-C1FC15582D47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2511-E78A-449F-B7B9-DD7A4BE25DBD}" type="datetimeFigureOut">
              <a:rPr lang="ar-SA" smtClean="0"/>
              <a:pPr/>
              <a:t>10/06/1434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4CA5-FF93-4F28-830D-E5BE65F72A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2511-E78A-449F-B7B9-DD7A4BE25DBD}" type="datetimeFigureOut">
              <a:rPr lang="ar-SA" smtClean="0"/>
              <a:pPr/>
              <a:t>10/06/1434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4CA5-FF93-4F28-830D-E5BE65F72A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2511-E78A-449F-B7B9-DD7A4BE25DBD}" type="datetimeFigureOut">
              <a:rPr lang="ar-SA" smtClean="0"/>
              <a:pPr/>
              <a:t>10/06/1434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4CA5-FF93-4F28-830D-E5BE65F72A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2511-E78A-449F-B7B9-DD7A4BE25DBD}" type="datetimeFigureOut">
              <a:rPr lang="ar-SA" smtClean="0"/>
              <a:pPr/>
              <a:t>10/06/1434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4CA5-FF93-4F28-830D-E5BE65F72A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2511-E78A-449F-B7B9-DD7A4BE25DBD}" type="datetimeFigureOut">
              <a:rPr lang="ar-SA" smtClean="0"/>
              <a:pPr/>
              <a:t>10/06/1434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4CA5-FF93-4F28-830D-E5BE65F72A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2511-E78A-449F-B7B9-DD7A4BE25DBD}" type="datetimeFigureOut">
              <a:rPr lang="ar-SA" smtClean="0"/>
              <a:pPr/>
              <a:t>10/06/1434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4CA5-FF93-4F28-830D-E5BE65F72A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2511-E78A-449F-B7B9-DD7A4BE25DBD}" type="datetimeFigureOut">
              <a:rPr lang="ar-SA" smtClean="0"/>
              <a:pPr/>
              <a:t>10/06/1434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4CA5-FF93-4F28-830D-E5BE65F72A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2511-E78A-449F-B7B9-DD7A4BE25DBD}" type="datetimeFigureOut">
              <a:rPr lang="ar-SA" smtClean="0"/>
              <a:pPr/>
              <a:t>10/06/1434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4CA5-FF93-4F28-830D-E5BE65F72A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2511-E78A-449F-B7B9-DD7A4BE25DBD}" type="datetimeFigureOut">
              <a:rPr lang="ar-SA" smtClean="0"/>
              <a:pPr/>
              <a:t>10/06/1434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4CA5-FF93-4F28-830D-E5BE65F72A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2511-E78A-449F-B7B9-DD7A4BE25DBD}" type="datetimeFigureOut">
              <a:rPr lang="ar-SA" smtClean="0"/>
              <a:pPr/>
              <a:t>10/06/1434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4CA5-FF93-4F28-830D-E5BE65F72A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2511-E78A-449F-B7B9-DD7A4BE25DBD}" type="datetimeFigureOut">
              <a:rPr lang="ar-SA" smtClean="0"/>
              <a:pPr/>
              <a:t>10/06/1434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4CA5-FF93-4F28-830D-E5BE65F72A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72511-E78A-449F-B7B9-DD7A4BE25DBD}" type="datetimeFigureOut">
              <a:rPr lang="ar-SA" smtClean="0"/>
              <a:pPr/>
              <a:t>10/06/1434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4CA5-FF93-4F28-830D-E5BE65F72A6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0000FF"/>
                </a:solidFill>
                <a:latin typeface="Cambria" pitchFamily="18" charset="0"/>
              </a:rPr>
              <a:t>Posttranscriptional Modification of RNA</a:t>
            </a:r>
            <a:endParaRPr lang="ar-SA" sz="3600" b="1" dirty="0">
              <a:solidFill>
                <a:srgbClr val="0000FF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My Documents\My Pictures\30_018.jpg"/>
          <p:cNvPicPr>
            <a:picLocks noChangeAspect="1" noChangeArrowheads="1"/>
          </p:cNvPicPr>
          <p:nvPr/>
        </p:nvPicPr>
        <p:blipFill>
          <a:blip r:embed="rId2" cstate="print"/>
          <a:srcRect l="36364" t="1950" r="33058" b="13224"/>
          <a:stretch>
            <a:fillRect/>
          </a:stretch>
        </p:blipFill>
        <p:spPr bwMode="auto">
          <a:xfrm>
            <a:off x="6019800" y="228600"/>
            <a:ext cx="2743200" cy="6400800"/>
          </a:xfrm>
          <a:prstGeom prst="rect">
            <a:avLst/>
          </a:prstGeom>
          <a:noFill/>
        </p:spPr>
      </p:pic>
      <p:sp>
        <p:nvSpPr>
          <p:cNvPr id="3" name="مستطيل مستدير الزوايا 2"/>
          <p:cNvSpPr/>
          <p:nvPr/>
        </p:nvSpPr>
        <p:spPr>
          <a:xfrm>
            <a:off x="2209800" y="5867400"/>
            <a:ext cx="3810000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Splicing.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snRNP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= small nuclear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ribonucleoprotein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particle.</a:t>
            </a:r>
            <a:endParaRPr lang="ar-SA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57200" y="381000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60325" algn="just" rtl="0">
              <a:buClr>
                <a:srgbClr val="0000FF"/>
              </a:buClr>
            </a:pP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4. Alternative splicing of mRNA molecules</a:t>
            </a:r>
            <a:endParaRPr lang="ar-SA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04800" y="1295400"/>
            <a:ext cx="40386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1900" dirty="0" smtClean="0">
                <a:latin typeface="Cambria" pitchFamily="18" charset="0"/>
              </a:rPr>
              <a:t>The pre-mRNA molecules from some genes can be spliced in alternative ways in different tissues. 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1900" dirty="0" smtClean="0">
                <a:latin typeface="Cambria" pitchFamily="18" charset="0"/>
              </a:rPr>
              <a:t>This produces multiple variations of the mRNA and, therefore, of its protein product. 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1900" dirty="0" smtClean="0">
                <a:latin typeface="Cambria" pitchFamily="18" charset="0"/>
              </a:rPr>
              <a:t>This appears to be a mechanism for producing a diverse set of proteins from a limited set of genes. 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1900" dirty="0" smtClean="0">
                <a:latin typeface="Cambria" pitchFamily="18" charset="0"/>
              </a:rPr>
              <a:t>Alternative splicing: A diverse set of proteins from a small set of genes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ü"/>
            </a:pPr>
            <a:endParaRPr lang="en-US" sz="1900" dirty="0" smtClean="0">
              <a:latin typeface="Cambria" pitchFamily="18" charset="0"/>
            </a:endParaRPr>
          </a:p>
        </p:txBody>
      </p:sp>
      <p:pic>
        <p:nvPicPr>
          <p:cNvPr id="4" name="Picture 3" descr="C:\My Documents\My Pictures\30_019.jpg"/>
          <p:cNvPicPr>
            <a:picLocks noChangeAspect="1" noChangeArrowheads="1"/>
          </p:cNvPicPr>
          <p:nvPr/>
        </p:nvPicPr>
        <p:blipFill>
          <a:blip r:embed="rId2" cstate="print"/>
          <a:srcRect l="4478" t="2655" r="5970" b="22124"/>
          <a:stretch>
            <a:fillRect/>
          </a:stretch>
        </p:blipFill>
        <p:spPr bwMode="auto">
          <a:xfrm>
            <a:off x="4572000" y="1066800"/>
            <a:ext cx="43434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" y="1225689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Posttranscriptionally</a:t>
            </a:r>
            <a:r>
              <a:rPr lang="en-US" dirty="0" smtClean="0">
                <a:latin typeface="Cambria" pitchFamily="18" charset="0"/>
              </a:rPr>
              <a:t> modified by cleavage of the original transcripts by </a:t>
            </a:r>
            <a:r>
              <a:rPr lang="en-US" dirty="0" err="1" smtClean="0">
                <a:latin typeface="Cambria" pitchFamily="18" charset="0"/>
              </a:rPr>
              <a:t>ribonucleases</a:t>
            </a:r>
            <a:r>
              <a:rPr lang="en-US" dirty="0" smtClean="0">
                <a:latin typeface="Cambria" pitchFamily="18" charset="0"/>
              </a:rPr>
              <a:t>. 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rRNA</a:t>
            </a:r>
            <a:r>
              <a:rPr lang="en-US" dirty="0" smtClean="0">
                <a:latin typeface="Cambria" pitchFamily="18" charset="0"/>
              </a:rPr>
              <a:t> of both prokaryotic and eukaryotic cells are synthesized from long precursor molecules called </a:t>
            </a:r>
            <a:r>
              <a:rPr lang="en-US" dirty="0" err="1" smtClean="0">
                <a:latin typeface="Cambria" pitchFamily="18" charset="0"/>
              </a:rPr>
              <a:t>preribosomal</a:t>
            </a:r>
            <a:r>
              <a:rPr lang="en-US" dirty="0" smtClean="0">
                <a:latin typeface="Cambria" pitchFamily="18" charset="0"/>
              </a:rPr>
              <a:t> RNA.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These precursors are cleaved and trimmed by </a:t>
            </a:r>
            <a:r>
              <a:rPr lang="en-US" dirty="0" err="1" smtClean="0">
                <a:latin typeface="Cambria" pitchFamily="18" charset="0"/>
              </a:rPr>
              <a:t>ribonucleases</a:t>
            </a:r>
            <a:r>
              <a:rPr lang="en-US" dirty="0" smtClean="0">
                <a:latin typeface="Cambria" pitchFamily="18" charset="0"/>
              </a:rPr>
              <a:t>, producing the three largest </a:t>
            </a:r>
            <a:r>
              <a:rPr lang="en-US" dirty="0" err="1" smtClean="0">
                <a:latin typeface="Cambria" pitchFamily="18" charset="0"/>
              </a:rPr>
              <a:t>rRNA</a:t>
            </a:r>
            <a:r>
              <a:rPr lang="en-US" dirty="0" smtClean="0">
                <a:latin typeface="Cambria" pitchFamily="18" charset="0"/>
              </a:rPr>
              <a:t>, and bases and sugars are modified. 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Eukaryotic 5S </a:t>
            </a:r>
            <a:r>
              <a:rPr lang="en-US" dirty="0" err="1" smtClean="0">
                <a:latin typeface="Cambria" pitchFamily="18" charset="0"/>
              </a:rPr>
              <a:t>rRNA</a:t>
            </a:r>
            <a:r>
              <a:rPr lang="en-US" dirty="0" smtClean="0">
                <a:latin typeface="Cambria" pitchFamily="18" charset="0"/>
              </a:rPr>
              <a:t> is synthesized by RNA polymerase III , and is modified separately.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Prokaryotic mRNA is generally identical to its primary transcript, whereas eukaryotic mRNA is extensively modified co- and </a:t>
            </a:r>
            <a:r>
              <a:rPr lang="en-US" dirty="0" err="1" smtClean="0">
                <a:latin typeface="Cambria" pitchFamily="18" charset="0"/>
              </a:rPr>
              <a:t>posttranscriptionally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Most eukaryotic mRNAs also contain intervening sequences (</a:t>
            </a:r>
            <a:r>
              <a:rPr lang="en-US" dirty="0" err="1" smtClean="0">
                <a:latin typeface="Cambria" pitchFamily="18" charset="0"/>
              </a:rPr>
              <a:t>introns</a:t>
            </a:r>
            <a:r>
              <a:rPr lang="en-US" dirty="0" smtClean="0">
                <a:latin typeface="Cambria" pitchFamily="18" charset="0"/>
              </a:rPr>
              <a:t>) that must be removed to make the mRNA functional. 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Their removal, as well as the joining of expressed sequences (exons), requires a </a:t>
            </a:r>
            <a:r>
              <a:rPr lang="en-US" dirty="0" err="1" smtClean="0">
                <a:latin typeface="Cambria" pitchFamily="18" charset="0"/>
              </a:rPr>
              <a:t>spliceosome</a:t>
            </a:r>
            <a:r>
              <a:rPr lang="en-US" dirty="0" smtClean="0">
                <a:latin typeface="Cambria" pitchFamily="18" charset="0"/>
              </a:rPr>
              <a:t> composed of small, nuclear </a:t>
            </a:r>
            <a:r>
              <a:rPr lang="en-US" dirty="0" err="1" smtClean="0">
                <a:latin typeface="Cambria" pitchFamily="18" charset="0"/>
              </a:rPr>
              <a:t>ribonucleoprotein</a:t>
            </a:r>
            <a:r>
              <a:rPr lang="en-US" dirty="0" smtClean="0">
                <a:latin typeface="Cambria" pitchFamily="18" charset="0"/>
              </a:rPr>
              <a:t> particles that mediate the process of splicing. 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Eukaryotic mRNA is </a:t>
            </a:r>
            <a:r>
              <a:rPr lang="en-US" dirty="0" err="1" smtClean="0">
                <a:latin typeface="Cambria" pitchFamily="18" charset="0"/>
              </a:rPr>
              <a:t>monocistronic</a:t>
            </a:r>
            <a:r>
              <a:rPr lang="en-US" dirty="0" smtClean="0">
                <a:latin typeface="Cambria" pitchFamily="18" charset="0"/>
              </a:rPr>
              <a:t>, containing information from just one gene. Prokaryotic and eukaryotic </a:t>
            </a:r>
            <a:r>
              <a:rPr lang="en-US" dirty="0" err="1" smtClean="0">
                <a:latin typeface="Cambria" pitchFamily="18" charset="0"/>
              </a:rPr>
              <a:t>tRNA</a:t>
            </a:r>
            <a:r>
              <a:rPr lang="en-US" dirty="0" smtClean="0">
                <a:latin typeface="Cambria" pitchFamily="18" charset="0"/>
              </a:rPr>
              <a:t> are also made from longer precursor molecules.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 If present, an </a:t>
            </a:r>
            <a:r>
              <a:rPr lang="en-US" dirty="0" err="1" smtClean="0">
                <a:latin typeface="Cambria" pitchFamily="18" charset="0"/>
              </a:rPr>
              <a:t>intron</a:t>
            </a:r>
            <a:r>
              <a:rPr lang="en-US" dirty="0" smtClean="0">
                <a:latin typeface="Cambria" pitchFamily="18" charset="0"/>
              </a:rPr>
              <a:t> is removed by nucleases, and both ends of the molecule are trimmed by </a:t>
            </a:r>
            <a:r>
              <a:rPr lang="en-US" dirty="0" err="1" smtClean="0">
                <a:latin typeface="Cambria" pitchFamily="18" charset="0"/>
              </a:rPr>
              <a:t>ribonucleases</a:t>
            </a:r>
            <a:r>
              <a:rPr lang="en-US" dirty="0" smtClean="0">
                <a:latin typeface="Cambria" pitchFamily="18" charset="0"/>
              </a:rPr>
              <a:t>. A 3'-CCA sequence is added, and bases at specific positions are modified, producing “unusual” bases.</a:t>
            </a:r>
            <a:endParaRPr lang="ar-SA" dirty="0">
              <a:latin typeface="Cambria" pitchFamily="18" charset="0"/>
            </a:endParaRPr>
          </a:p>
        </p:txBody>
      </p:sp>
      <p:pic>
        <p:nvPicPr>
          <p:cNvPr id="3" name="Picture 6" descr="http://us.cdn3.123rf.com/168nwm/hatza/hatza1204/hatza120400210/13165333-summary-word-written-on-chalk-co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15888"/>
            <a:ext cx="1439863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 primary transcript </a:t>
            </a:r>
            <a:r>
              <a:rPr lang="en-US" sz="2400" dirty="0" smtClean="0">
                <a:latin typeface="Cambria" pitchFamily="18" charset="0"/>
              </a:rPr>
              <a:t>is the initial, linear, RNA copy of a transcription unit—the segment of DNA between specific initiation and termination sequences. </a:t>
            </a:r>
          </a:p>
          <a:p>
            <a:pPr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Cambria" pitchFamily="18" charset="0"/>
              </a:rPr>
              <a:t>The primary transcripts of both prokaryotic and eukaryotic </a:t>
            </a:r>
            <a:r>
              <a:rPr lang="en-US" sz="2400" dirty="0" err="1" smtClean="0">
                <a:latin typeface="Cambria" pitchFamily="18" charset="0"/>
              </a:rPr>
              <a:t>tRNA</a:t>
            </a:r>
            <a:r>
              <a:rPr lang="en-US" sz="2400" dirty="0" smtClean="0">
                <a:latin typeface="Cambria" pitchFamily="18" charset="0"/>
              </a:rPr>
              <a:t> and </a:t>
            </a:r>
            <a:r>
              <a:rPr lang="en-US" sz="2400" dirty="0" err="1" smtClean="0">
                <a:latin typeface="Cambria" pitchFamily="18" charset="0"/>
              </a:rPr>
              <a:t>rRNA</a:t>
            </a:r>
            <a:r>
              <a:rPr lang="en-US" sz="2400" dirty="0" smtClean="0">
                <a:latin typeface="Cambria" pitchFamily="18" charset="0"/>
              </a:rPr>
              <a:t> are </a:t>
            </a:r>
            <a:r>
              <a:rPr lang="en-US" sz="2400" dirty="0" err="1" smtClean="0">
                <a:latin typeface="Cambria" pitchFamily="18" charset="0"/>
              </a:rPr>
              <a:t>posttranscriptionally</a:t>
            </a:r>
            <a:r>
              <a:rPr lang="en-US" sz="2400" dirty="0" smtClean="0">
                <a:latin typeface="Cambria" pitchFamily="18" charset="0"/>
              </a:rPr>
              <a:t> modified by </a:t>
            </a: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cleavage of the original transcripts by </a:t>
            </a:r>
            <a:r>
              <a:rPr lang="en-US" sz="2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ribonucleases</a:t>
            </a: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</a:p>
          <a:p>
            <a:pPr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 err="1" smtClean="0">
                <a:latin typeface="Cambria" pitchFamily="18" charset="0"/>
              </a:rPr>
              <a:t>tRNAs</a:t>
            </a:r>
            <a:r>
              <a:rPr lang="en-US" sz="2400" dirty="0" smtClean="0">
                <a:latin typeface="Cambria" pitchFamily="18" charset="0"/>
              </a:rPr>
              <a:t> are then further modified to help give each species its unique identity. </a:t>
            </a:r>
          </a:p>
          <a:p>
            <a:pPr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Cambria" pitchFamily="18" charset="0"/>
              </a:rPr>
              <a:t>In contrast, prokaryotic mRNA is generally identical to its primary transcript, whereas eukaryotic mRNA is extensively modified both co- and </a:t>
            </a:r>
            <a:r>
              <a:rPr lang="en-US" sz="2400" dirty="0" err="1" smtClean="0">
                <a:latin typeface="Cambria" pitchFamily="18" charset="0"/>
              </a:rPr>
              <a:t>posttranscriptionally</a:t>
            </a:r>
            <a:r>
              <a:rPr lang="en-US" sz="2400" dirty="0" smtClean="0">
                <a:latin typeface="Cambria" pitchFamily="18" charset="0"/>
              </a:rPr>
              <a:t>.</a:t>
            </a:r>
            <a:endParaRPr lang="ar-SA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04800" y="304800"/>
            <a:ext cx="8534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A. Ribosomal RNA</a:t>
            </a:r>
            <a:endParaRPr lang="ar-SA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3" name="Picture 3" descr="C:\My Documents\My Pictures\30_015.jpg"/>
          <p:cNvPicPr>
            <a:picLocks noChangeAspect="1" noChangeArrowheads="1"/>
          </p:cNvPicPr>
          <p:nvPr/>
        </p:nvPicPr>
        <p:blipFill>
          <a:blip r:embed="rId2" cstate="print"/>
          <a:srcRect l="8646" t="2564" r="6525" b="24786"/>
          <a:stretch>
            <a:fillRect/>
          </a:stretch>
        </p:blipFill>
        <p:spPr bwMode="auto">
          <a:xfrm>
            <a:off x="5410200" y="1066800"/>
            <a:ext cx="3352800" cy="4724400"/>
          </a:xfrm>
          <a:prstGeom prst="rect">
            <a:avLst/>
          </a:prstGeom>
          <a:noFill/>
        </p:spPr>
      </p:pic>
      <p:sp>
        <p:nvSpPr>
          <p:cNvPr id="4" name="مستطيل مستدير الزوايا 3"/>
          <p:cNvSpPr/>
          <p:nvPr/>
        </p:nvSpPr>
        <p:spPr>
          <a:xfrm>
            <a:off x="3962400" y="5943600"/>
            <a:ext cx="5029200" cy="7150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0"/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Posttranscriptional processing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of eukaryotic 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ribosomal RNA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by </a:t>
            </a:r>
            <a:r>
              <a:rPr lang="en-US" i="1" dirty="0" err="1" smtClean="0">
                <a:solidFill>
                  <a:srgbClr val="0000FF"/>
                </a:solidFill>
                <a:latin typeface="Comic Sans MS" pitchFamily="66" charset="0"/>
              </a:rPr>
              <a:t>ribonucleases</a:t>
            </a:r>
            <a:r>
              <a:rPr lang="en-US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US" i="1" dirty="0" err="1">
                <a:solidFill>
                  <a:srgbClr val="0000FF"/>
                </a:solidFill>
                <a:latin typeface="Comic Sans MS" pitchFamily="66" charset="0"/>
              </a:rPr>
              <a:t>RNases</a:t>
            </a:r>
            <a:r>
              <a:rPr lang="en-US" i="1" dirty="0">
                <a:solidFill>
                  <a:srgbClr val="0000FF"/>
                </a:solidFill>
                <a:latin typeface="Comic Sans MS" pitchFamily="66" charset="0"/>
              </a:rPr>
              <a:t>).</a:t>
            </a:r>
            <a:endParaRPr lang="ar-SA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1066800"/>
            <a:ext cx="5029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0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sz="2000" dirty="0" err="1">
                <a:latin typeface="Cambria" pitchFamily="18" charset="0"/>
              </a:rPr>
              <a:t>rRNAs</a:t>
            </a:r>
            <a:r>
              <a:rPr lang="en-US" sz="2000" dirty="0">
                <a:latin typeface="Cambria" pitchFamily="18" charset="0"/>
              </a:rPr>
              <a:t> of both prokaryotic and eukaryotic cells are generated </a:t>
            </a:r>
            <a:r>
              <a:rPr lang="en-US" sz="2000" dirty="0" smtClean="0">
                <a:latin typeface="Cambria" pitchFamily="18" charset="0"/>
              </a:rPr>
              <a:t>from long </a:t>
            </a:r>
            <a:r>
              <a:rPr lang="en-US" sz="2000" dirty="0">
                <a:latin typeface="Cambria" pitchFamily="18" charset="0"/>
              </a:rPr>
              <a:t>precursor molecules called pre-</a:t>
            </a:r>
            <a:r>
              <a:rPr lang="en-US" sz="2000" dirty="0" err="1">
                <a:latin typeface="Cambria" pitchFamily="18" charset="0"/>
              </a:rPr>
              <a:t>rRNAs</a:t>
            </a:r>
            <a:r>
              <a:rPr lang="en-US" sz="2000" dirty="0">
                <a:latin typeface="Cambria" pitchFamily="18" charset="0"/>
              </a:rPr>
              <a:t>. </a:t>
            </a:r>
            <a:endParaRPr lang="en-US" sz="2000" dirty="0" smtClean="0">
              <a:latin typeface="Cambria" pitchFamily="18" charset="0"/>
            </a:endParaRPr>
          </a:p>
          <a:p>
            <a:pPr marL="457200" indent="-457200" algn="just" rtl="0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sz="2000" dirty="0" smtClean="0">
                <a:latin typeface="Cambria" pitchFamily="18" charset="0"/>
              </a:rPr>
              <a:t>The </a:t>
            </a:r>
            <a:r>
              <a:rPr lang="en-US" sz="2000" dirty="0">
                <a:latin typeface="Cambria" pitchFamily="18" charset="0"/>
              </a:rPr>
              <a:t>23S, 16S, and </a:t>
            </a:r>
            <a:r>
              <a:rPr lang="en-US" sz="2000" dirty="0" smtClean="0">
                <a:latin typeface="Cambria" pitchFamily="18" charset="0"/>
              </a:rPr>
              <a:t>5S </a:t>
            </a:r>
            <a:r>
              <a:rPr lang="en-US" sz="2000" dirty="0" err="1" smtClean="0">
                <a:latin typeface="Cambria" pitchFamily="18" charset="0"/>
              </a:rPr>
              <a:t>rRNA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of prokaryotes </a:t>
            </a:r>
            <a:r>
              <a:rPr lang="en-US" sz="2000" dirty="0" smtClean="0">
                <a:latin typeface="Cambria" pitchFamily="18" charset="0"/>
              </a:rPr>
              <a:t>are produced </a:t>
            </a:r>
            <a:r>
              <a:rPr lang="en-US" sz="2000" dirty="0">
                <a:latin typeface="Cambria" pitchFamily="18" charset="0"/>
              </a:rPr>
              <a:t>from a single pre-</a:t>
            </a:r>
            <a:r>
              <a:rPr lang="en-US" sz="2000" dirty="0" err="1">
                <a:latin typeface="Cambria" pitchFamily="18" charset="0"/>
              </a:rPr>
              <a:t>rRNA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molecule, as </a:t>
            </a:r>
            <a:r>
              <a:rPr lang="en-US" sz="2000" dirty="0">
                <a:latin typeface="Cambria" pitchFamily="18" charset="0"/>
              </a:rPr>
              <a:t>are the 28S, 18S, and 5.8S </a:t>
            </a:r>
            <a:r>
              <a:rPr lang="en-US" sz="2000" dirty="0" err="1">
                <a:latin typeface="Cambria" pitchFamily="18" charset="0"/>
              </a:rPr>
              <a:t>rRNA</a:t>
            </a:r>
            <a:r>
              <a:rPr lang="en-US" sz="2000" dirty="0">
                <a:latin typeface="Cambria" pitchFamily="18" charset="0"/>
              </a:rPr>
              <a:t> of </a:t>
            </a:r>
            <a:r>
              <a:rPr lang="en-US" sz="2000" dirty="0" smtClean="0">
                <a:latin typeface="Cambria" pitchFamily="18" charset="0"/>
              </a:rPr>
              <a:t>eukaryotes. </a:t>
            </a:r>
          </a:p>
          <a:p>
            <a:pPr marL="457200" indent="-457200" algn="just" rtl="0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sz="2000" dirty="0" smtClean="0">
                <a:latin typeface="Cambria" pitchFamily="18" charset="0"/>
              </a:rPr>
              <a:t>The </a:t>
            </a:r>
            <a:r>
              <a:rPr lang="en-US" sz="2000" dirty="0">
                <a:latin typeface="Cambria" pitchFamily="18" charset="0"/>
              </a:rPr>
              <a:t>pre-</a:t>
            </a:r>
            <a:r>
              <a:rPr lang="en-US" sz="2000" dirty="0" err="1">
                <a:latin typeface="Cambria" pitchFamily="18" charset="0"/>
              </a:rPr>
              <a:t>rRNAs</a:t>
            </a:r>
            <a:r>
              <a:rPr lang="en-US" sz="2000" dirty="0">
                <a:latin typeface="Cambria" pitchFamily="18" charset="0"/>
              </a:rPr>
              <a:t> are cleaved </a:t>
            </a:r>
            <a:r>
              <a:rPr lang="en-US" sz="2000" dirty="0" smtClean="0">
                <a:latin typeface="Cambria" pitchFamily="18" charset="0"/>
              </a:rPr>
              <a:t>by </a:t>
            </a:r>
            <a:r>
              <a:rPr lang="en-US" sz="2000" dirty="0" err="1" smtClean="0">
                <a:latin typeface="Cambria" pitchFamily="18" charset="0"/>
              </a:rPr>
              <a:t>ribonucleases</a:t>
            </a:r>
            <a:r>
              <a:rPr lang="en-US" sz="2000" dirty="0" smtClean="0">
                <a:latin typeface="Cambria" pitchFamily="18" charset="0"/>
              </a:rPr>
              <a:t> to </a:t>
            </a:r>
            <a:r>
              <a:rPr lang="en-US" sz="2000" dirty="0">
                <a:latin typeface="Cambria" pitchFamily="18" charset="0"/>
              </a:rPr>
              <a:t>yield intermediate-sized pieces of </a:t>
            </a:r>
            <a:r>
              <a:rPr lang="en-US" sz="2000" dirty="0" err="1">
                <a:latin typeface="Cambria" pitchFamily="18" charset="0"/>
              </a:rPr>
              <a:t>rRNA</a:t>
            </a:r>
            <a:r>
              <a:rPr lang="en-US" sz="2000" dirty="0">
                <a:latin typeface="Cambria" pitchFamily="18" charset="0"/>
              </a:rPr>
              <a:t>, which are </a:t>
            </a:r>
            <a:r>
              <a:rPr lang="en-US" sz="2000" dirty="0" smtClean="0">
                <a:latin typeface="Cambria" pitchFamily="18" charset="0"/>
              </a:rPr>
              <a:t>further processed </a:t>
            </a:r>
            <a:r>
              <a:rPr lang="en-US" sz="2000" dirty="0">
                <a:latin typeface="Cambria" pitchFamily="18" charset="0"/>
              </a:rPr>
              <a:t>(trimmed by </a:t>
            </a:r>
            <a:r>
              <a:rPr lang="en-US" sz="2000" dirty="0" err="1">
                <a:latin typeface="Cambria" pitchFamily="18" charset="0"/>
              </a:rPr>
              <a:t>exonucleases</a:t>
            </a:r>
            <a:r>
              <a:rPr lang="en-US" sz="2000" dirty="0">
                <a:latin typeface="Cambria" pitchFamily="18" charset="0"/>
              </a:rPr>
              <a:t> and modified at some </a:t>
            </a:r>
            <a:r>
              <a:rPr lang="en-US" sz="2000" dirty="0" smtClean="0">
                <a:latin typeface="Cambria" pitchFamily="18" charset="0"/>
              </a:rPr>
              <a:t>bases and </a:t>
            </a:r>
            <a:r>
              <a:rPr lang="en-US" sz="2000" dirty="0" err="1">
                <a:latin typeface="Cambria" pitchFamily="18" charset="0"/>
              </a:rPr>
              <a:t>riboses</a:t>
            </a:r>
            <a:r>
              <a:rPr lang="en-US" sz="2000" dirty="0">
                <a:latin typeface="Cambria" pitchFamily="18" charset="0"/>
              </a:rPr>
              <a:t>) to produce the required RNA species. </a:t>
            </a:r>
            <a:endParaRPr lang="en-US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65070" y="381000"/>
            <a:ext cx="26204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B. Transfer RNA</a:t>
            </a:r>
            <a:endParaRPr lang="ar-SA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3" name="Picture 5" descr="C:\My Documents\My Pictures\30_016.jpg"/>
          <p:cNvPicPr>
            <a:picLocks noChangeAspect="1" noChangeArrowheads="1"/>
          </p:cNvPicPr>
          <p:nvPr/>
        </p:nvPicPr>
        <p:blipFill>
          <a:blip r:embed="rId2" cstate="print"/>
          <a:srcRect l="2500" t="1932" r="2500" b="38164"/>
          <a:stretch>
            <a:fillRect/>
          </a:stretch>
        </p:blipFill>
        <p:spPr bwMode="auto">
          <a:xfrm>
            <a:off x="228600" y="990600"/>
            <a:ext cx="8686800" cy="472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مستطيل مستدير الزوايا 3"/>
          <p:cNvSpPr/>
          <p:nvPr/>
        </p:nvSpPr>
        <p:spPr>
          <a:xfrm>
            <a:off x="914400" y="5715000"/>
            <a:ext cx="7315200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A. Primary </a:t>
            </a:r>
            <a:r>
              <a:rPr lang="en-US" sz="1600" dirty="0" err="1">
                <a:solidFill>
                  <a:srgbClr val="0000FF"/>
                </a:solidFill>
                <a:latin typeface="Comic Sans MS" pitchFamily="66" charset="0"/>
              </a:rPr>
              <a:t>tRNA</a:t>
            </a:r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 transcript. B. Functional </a:t>
            </a:r>
            <a:r>
              <a:rPr lang="en-US" sz="1600" dirty="0" err="1">
                <a:solidFill>
                  <a:srgbClr val="0000FF"/>
                </a:solidFill>
                <a:latin typeface="Comic Sans MS" pitchFamily="66" charset="0"/>
              </a:rPr>
              <a:t>tRNA</a:t>
            </a:r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mic Sans MS" pitchFamily="66" charset="0"/>
              </a:rPr>
              <a:t>after posttranscriptional </a:t>
            </a:r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modification. Modified bases include </a:t>
            </a:r>
            <a:r>
              <a:rPr lang="en-US" sz="1600" dirty="0" smtClean="0">
                <a:solidFill>
                  <a:srgbClr val="0000FF"/>
                </a:solidFill>
                <a:latin typeface="Comic Sans MS" pitchFamily="66" charset="0"/>
              </a:rPr>
              <a:t>D (</a:t>
            </a:r>
            <a:r>
              <a:rPr lang="en-US" sz="1600" dirty="0" err="1" smtClean="0">
                <a:solidFill>
                  <a:srgbClr val="0000FF"/>
                </a:solidFill>
                <a:latin typeface="Comic Sans MS" pitchFamily="66" charset="0"/>
              </a:rPr>
              <a:t>dihydrouracil</a:t>
            </a:r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), ψ (</a:t>
            </a:r>
            <a:r>
              <a:rPr lang="en-US" sz="1600" dirty="0" err="1">
                <a:solidFill>
                  <a:srgbClr val="0000FF"/>
                </a:solidFill>
                <a:latin typeface="Comic Sans MS" pitchFamily="66" charset="0"/>
              </a:rPr>
              <a:t>pseudouracil</a:t>
            </a:r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), and m, which means that the base has been </a:t>
            </a:r>
            <a:r>
              <a:rPr lang="en-US" sz="1600" dirty="0" err="1">
                <a:solidFill>
                  <a:srgbClr val="0000FF"/>
                </a:solidFill>
                <a:latin typeface="Comic Sans MS" pitchFamily="66" charset="0"/>
              </a:rPr>
              <a:t>methylated</a:t>
            </a:r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.</a:t>
            </a:r>
            <a:endParaRPr lang="ar-SA" sz="16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762000" y="2136339"/>
            <a:ext cx="7620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0">
              <a:buFont typeface="Courier New" pitchFamily="49" charset="0"/>
              <a:buChar char="o"/>
            </a:pPr>
            <a:r>
              <a:rPr lang="en-US" sz="2000" dirty="0">
                <a:latin typeface="Cambria" pitchFamily="18" charset="0"/>
              </a:rPr>
              <a:t>Both eukaryotic and prokaryotic </a:t>
            </a:r>
            <a:r>
              <a:rPr lang="en-US" sz="2000" dirty="0" err="1">
                <a:latin typeface="Cambria" pitchFamily="18" charset="0"/>
              </a:rPr>
              <a:t>tRNA</a:t>
            </a:r>
            <a:r>
              <a:rPr lang="en-US" sz="2000" dirty="0">
                <a:latin typeface="Cambria" pitchFamily="18" charset="0"/>
              </a:rPr>
              <a:t> are also made from </a:t>
            </a:r>
            <a:r>
              <a:rPr lang="en-US" sz="2000" dirty="0" smtClean="0">
                <a:latin typeface="Cambria" pitchFamily="18" charset="0"/>
              </a:rPr>
              <a:t>longer precursor </a:t>
            </a:r>
            <a:r>
              <a:rPr lang="en-US" sz="2000" dirty="0">
                <a:latin typeface="Cambria" pitchFamily="18" charset="0"/>
              </a:rPr>
              <a:t>molecules that must be </a:t>
            </a:r>
            <a:r>
              <a:rPr lang="en-US" sz="2000" dirty="0" smtClean="0">
                <a:latin typeface="Cambria" pitchFamily="18" charset="0"/>
              </a:rPr>
              <a:t>modified.</a:t>
            </a:r>
            <a:endParaRPr lang="en-US" sz="2000" dirty="0">
              <a:latin typeface="Cambria" pitchFamily="18" charset="0"/>
            </a:endParaRPr>
          </a:p>
          <a:p>
            <a:pPr marL="457200" indent="-457200" algn="just" rtl="0">
              <a:buFont typeface="Courier New" pitchFamily="49" charset="0"/>
              <a:buChar char="o"/>
            </a:pPr>
            <a:r>
              <a:rPr lang="en-US" sz="2000" dirty="0">
                <a:latin typeface="Cambria" pitchFamily="18" charset="0"/>
              </a:rPr>
              <a:t>Sequences at both ends of the molecule are removed and, if </a:t>
            </a:r>
            <a:r>
              <a:rPr lang="en-US" sz="2000" dirty="0" smtClean="0">
                <a:latin typeface="Cambria" pitchFamily="18" charset="0"/>
              </a:rPr>
              <a:t>present, an </a:t>
            </a:r>
            <a:r>
              <a:rPr lang="en-US" sz="2000" dirty="0" err="1">
                <a:latin typeface="Cambria" pitchFamily="18" charset="0"/>
              </a:rPr>
              <a:t>intron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is </a:t>
            </a:r>
            <a:r>
              <a:rPr lang="en-US" sz="2000" dirty="0">
                <a:latin typeface="Cambria" pitchFamily="18" charset="0"/>
              </a:rPr>
              <a:t>removed from the </a:t>
            </a:r>
            <a:r>
              <a:rPr lang="en-US" sz="2000" dirty="0" err="1">
                <a:latin typeface="Cambria" pitchFamily="18" charset="0"/>
              </a:rPr>
              <a:t>anticodon</a:t>
            </a:r>
            <a:r>
              <a:rPr lang="en-US" sz="2000" dirty="0">
                <a:latin typeface="Cambria" pitchFamily="18" charset="0"/>
              </a:rPr>
              <a:t> loop </a:t>
            </a:r>
            <a:r>
              <a:rPr lang="en-US" sz="2000" dirty="0" smtClean="0">
                <a:latin typeface="Cambria" pitchFamily="18" charset="0"/>
              </a:rPr>
              <a:t>by nucleases</a:t>
            </a:r>
            <a:r>
              <a:rPr lang="en-US" sz="2000" dirty="0">
                <a:latin typeface="Cambria" pitchFamily="18" charset="0"/>
              </a:rPr>
              <a:t>.</a:t>
            </a:r>
            <a:endParaRPr lang="ar-SA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19400" y="381000"/>
            <a:ext cx="3256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C. Eukaryotic mRNA</a:t>
            </a:r>
            <a:endParaRPr lang="ar-SA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57200" y="1447800"/>
            <a:ext cx="7924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0">
              <a:buClr>
                <a:srgbClr val="0000FF"/>
              </a:buClr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The collection of all the primary transcripts synthesized in </a:t>
            </a:r>
            <a:r>
              <a:rPr lang="en-US" sz="2000" dirty="0" smtClean="0">
                <a:latin typeface="Cambria" pitchFamily="18" charset="0"/>
              </a:rPr>
              <a:t>the nucleus </a:t>
            </a:r>
            <a:r>
              <a:rPr lang="en-US" sz="2000" dirty="0">
                <a:latin typeface="Cambria" pitchFamily="18" charset="0"/>
              </a:rPr>
              <a:t>by RNA polymerase II is known as heterogeneous </a:t>
            </a:r>
            <a:r>
              <a:rPr lang="en-US" sz="2000" dirty="0" smtClean="0">
                <a:latin typeface="Cambria" pitchFamily="18" charset="0"/>
              </a:rPr>
              <a:t>nuclear RNA </a:t>
            </a:r>
            <a:r>
              <a:rPr lang="en-US" sz="2000" dirty="0">
                <a:latin typeface="Cambria" pitchFamily="18" charset="0"/>
              </a:rPr>
              <a:t>(</a:t>
            </a:r>
            <a:r>
              <a:rPr lang="en-US" sz="2000" dirty="0" err="1">
                <a:latin typeface="Cambria" pitchFamily="18" charset="0"/>
              </a:rPr>
              <a:t>hnRNA</a:t>
            </a:r>
            <a:r>
              <a:rPr lang="en-US" sz="2000" dirty="0">
                <a:latin typeface="Cambria" pitchFamily="18" charset="0"/>
              </a:rPr>
              <a:t>). </a:t>
            </a:r>
            <a:endParaRPr lang="en-US" sz="2000" dirty="0" smtClean="0">
              <a:latin typeface="Cambria" pitchFamily="18" charset="0"/>
            </a:endParaRPr>
          </a:p>
          <a:p>
            <a:pPr marL="457200" indent="-457200" algn="just" rtl="0">
              <a:buClr>
                <a:srgbClr val="0000FF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The </a:t>
            </a:r>
            <a:r>
              <a:rPr lang="en-US" sz="2000" dirty="0">
                <a:latin typeface="Cambria" pitchFamily="18" charset="0"/>
              </a:rPr>
              <a:t>pre-mRNA components of </a:t>
            </a:r>
            <a:r>
              <a:rPr lang="en-US" sz="2000" dirty="0" err="1">
                <a:latin typeface="Cambria" pitchFamily="18" charset="0"/>
              </a:rPr>
              <a:t>hnRNA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undergo extensive </a:t>
            </a:r>
            <a:r>
              <a:rPr lang="en-US" sz="2000" dirty="0">
                <a:latin typeface="Cambria" pitchFamily="18" charset="0"/>
              </a:rPr>
              <a:t>co- and posttranscriptional modification in the nucleus</a:t>
            </a:r>
            <a:r>
              <a:rPr lang="en-US" sz="2000" dirty="0" smtClean="0">
                <a:latin typeface="Cambria" pitchFamily="18" charset="0"/>
              </a:rPr>
              <a:t>.</a:t>
            </a:r>
            <a:endParaRPr lang="en-US" sz="2000" dirty="0">
              <a:latin typeface="Cambria" pitchFamily="18" charset="0"/>
            </a:endParaRPr>
          </a:p>
          <a:p>
            <a:pPr marL="457200" indent="-457200" algn="just" rtl="0">
              <a:buClr>
                <a:srgbClr val="0000FF"/>
              </a:buClr>
              <a:buFont typeface="Wingdings" pitchFamily="2" charset="2"/>
              <a:buChar char="ü"/>
            </a:pP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These modifications usually include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marL="457200" indent="-457200" algn="just" rtl="0">
              <a:buClr>
                <a:srgbClr val="0000FF"/>
              </a:buClr>
            </a:pPr>
            <a:endParaRPr lang="en-US" sz="2000" dirty="0" smtClean="0">
              <a:solidFill>
                <a:srgbClr val="0000FF"/>
              </a:solidFill>
              <a:latin typeface="Cambria" pitchFamily="18" charset="0"/>
            </a:endParaRPr>
          </a:p>
          <a:p>
            <a:pPr marL="457200" indent="-60325" algn="just" rtl="0">
              <a:buClr>
                <a:srgbClr val="0000FF"/>
              </a:buClr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5’- Capping: 7-Methyl-guanosine</a:t>
            </a:r>
          </a:p>
          <a:p>
            <a:pPr marL="457200" indent="-60325" algn="just" rtl="0">
              <a:buClr>
                <a:srgbClr val="0000FF"/>
              </a:buClr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 3’- Poly-A tail addition</a:t>
            </a:r>
          </a:p>
          <a:p>
            <a:pPr marL="457200" indent="-60325" algn="just" rtl="0">
              <a:buClr>
                <a:srgbClr val="0000FF"/>
              </a:buClr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 Removal of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introns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marL="457200" indent="-60325" algn="just" rtl="0">
              <a:buClr>
                <a:srgbClr val="0000FF"/>
              </a:buClr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4. Alternative splicing of mRNA molecules</a:t>
            </a:r>
            <a:endParaRPr lang="ar-SA" sz="2000" dirty="0">
              <a:solidFill>
                <a:srgbClr val="0000FF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My Documents\My Pictures\30_017.jpg"/>
          <p:cNvPicPr>
            <a:picLocks noChangeAspect="1" noChangeArrowheads="1"/>
          </p:cNvPicPr>
          <p:nvPr/>
        </p:nvPicPr>
        <p:blipFill>
          <a:blip r:embed="rId2" cstate="print"/>
          <a:srcRect l="2500" t="3524" r="3333" b="59472"/>
          <a:stretch>
            <a:fillRect/>
          </a:stretch>
        </p:blipFill>
        <p:spPr bwMode="auto">
          <a:xfrm>
            <a:off x="152400" y="914400"/>
            <a:ext cx="8610600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مستطيل 2"/>
          <p:cNvSpPr/>
          <p:nvPr/>
        </p:nvSpPr>
        <p:spPr>
          <a:xfrm>
            <a:off x="74236" y="381000"/>
            <a:ext cx="5145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60325" algn="just" rtl="0">
              <a:buClr>
                <a:srgbClr val="0000FF"/>
              </a:buClr>
            </a:pP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1. 5’- Capping: 7-Methyl-guanosine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228600" y="3887956"/>
            <a:ext cx="86868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buClr>
                <a:srgbClr val="0000FF"/>
              </a:buClr>
              <a:buFont typeface="Courier New" pitchFamily="49" charset="0"/>
              <a:buChar char="o"/>
            </a:pPr>
            <a:r>
              <a:rPr lang="en-US" sz="1700" dirty="0">
                <a:latin typeface="Cambria" pitchFamily="18" charset="0"/>
              </a:rPr>
              <a:t>The cap is a 7-methylguanosine </a:t>
            </a:r>
            <a:r>
              <a:rPr lang="en-US" sz="1700" dirty="0" smtClean="0">
                <a:latin typeface="Cambria" pitchFamily="18" charset="0"/>
              </a:rPr>
              <a:t>attached “backward</a:t>
            </a:r>
            <a:r>
              <a:rPr lang="en-US" sz="1700" dirty="0">
                <a:latin typeface="Cambria" pitchFamily="18" charset="0"/>
              </a:rPr>
              <a:t>” to the 5'-terminal end of the mRNA, forming </a:t>
            </a:r>
            <a:r>
              <a:rPr lang="en-US" sz="1700" dirty="0" smtClean="0">
                <a:latin typeface="Cambria" pitchFamily="18" charset="0"/>
              </a:rPr>
              <a:t>an unusual </a:t>
            </a:r>
            <a:r>
              <a:rPr lang="en-US" sz="1700" dirty="0">
                <a:latin typeface="Cambria" pitchFamily="18" charset="0"/>
              </a:rPr>
              <a:t>5'→5' triphosphate linkage. </a:t>
            </a:r>
            <a:endParaRPr lang="en-US" sz="1700" dirty="0" smtClean="0">
              <a:latin typeface="Cambria" pitchFamily="18" charset="0"/>
            </a:endParaRPr>
          </a:p>
          <a:p>
            <a:pPr algn="just" rtl="0">
              <a:buClr>
                <a:srgbClr val="0000FF"/>
              </a:buClr>
              <a:buFont typeface="Courier New" pitchFamily="49" charset="0"/>
              <a:buChar char="o"/>
            </a:pPr>
            <a:r>
              <a:rPr lang="en-US" sz="1700" dirty="0" smtClean="0">
                <a:latin typeface="Cambria" pitchFamily="18" charset="0"/>
              </a:rPr>
              <a:t>Creation </a:t>
            </a:r>
            <a:r>
              <a:rPr lang="en-US" sz="1700" dirty="0">
                <a:latin typeface="Cambria" pitchFamily="18" charset="0"/>
              </a:rPr>
              <a:t>of the cap </a:t>
            </a:r>
            <a:r>
              <a:rPr lang="en-US" sz="1700" dirty="0" smtClean="0">
                <a:latin typeface="Cambria" pitchFamily="18" charset="0"/>
              </a:rPr>
              <a:t>requires removal </a:t>
            </a:r>
            <a:r>
              <a:rPr lang="en-US" sz="1700" dirty="0">
                <a:latin typeface="Cambria" pitchFamily="18" charset="0"/>
              </a:rPr>
              <a:t>of the γ phosphate from the 5’-triphosphate of the </a:t>
            </a:r>
            <a:r>
              <a:rPr lang="en-US" sz="1700" dirty="0" err="1" smtClean="0">
                <a:latin typeface="Cambria" pitchFamily="18" charset="0"/>
              </a:rPr>
              <a:t>premRNA</a:t>
            </a:r>
            <a:r>
              <a:rPr lang="en-US" sz="1700" dirty="0" smtClean="0">
                <a:latin typeface="Cambria" pitchFamily="18" charset="0"/>
              </a:rPr>
              <a:t>, followed </a:t>
            </a:r>
            <a:r>
              <a:rPr lang="en-US" sz="1700" dirty="0">
                <a:latin typeface="Cambria" pitchFamily="18" charset="0"/>
              </a:rPr>
              <a:t>by addition of GMP (from GTP) by the 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nuclear enzyme </a:t>
            </a:r>
            <a:r>
              <a:rPr lang="en-US" sz="17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guanylyltransferase</a:t>
            </a:r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endParaRPr lang="en-US" sz="17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 rtl="0">
              <a:buClr>
                <a:srgbClr val="0000FF"/>
              </a:buClr>
              <a:buFont typeface="Courier New" pitchFamily="49" charset="0"/>
              <a:buChar char="o"/>
            </a:pPr>
            <a:r>
              <a:rPr lang="en-US" sz="1700" dirty="0" smtClean="0">
                <a:latin typeface="Cambria" pitchFamily="18" charset="0"/>
              </a:rPr>
              <a:t>Methylation </a:t>
            </a:r>
            <a:r>
              <a:rPr lang="en-US" sz="1700" dirty="0">
                <a:latin typeface="Cambria" pitchFamily="18" charset="0"/>
              </a:rPr>
              <a:t>of this terminal </a:t>
            </a:r>
            <a:r>
              <a:rPr lang="en-US" sz="1700" dirty="0" smtClean="0">
                <a:latin typeface="Cambria" pitchFamily="18" charset="0"/>
              </a:rPr>
              <a:t>guanine occurs </a:t>
            </a:r>
            <a:r>
              <a:rPr lang="en-US" sz="1700" dirty="0">
                <a:latin typeface="Cambria" pitchFamily="18" charset="0"/>
              </a:rPr>
              <a:t>in the </a:t>
            </a:r>
            <a:r>
              <a:rPr lang="en-US" sz="17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cytosol</a:t>
            </a:r>
            <a:r>
              <a:rPr lang="en-US" sz="1700" dirty="0">
                <a:latin typeface="Cambria" pitchFamily="18" charset="0"/>
              </a:rPr>
              <a:t>, and is catalyzed by </a:t>
            </a:r>
            <a:r>
              <a:rPr lang="en-US" sz="1700" dirty="0" smtClean="0">
                <a:latin typeface="Cambria" pitchFamily="18" charset="0"/>
              </a:rPr>
              <a:t>guanine-7-methyltransferase. </a:t>
            </a:r>
            <a:r>
              <a:rPr lang="en-US" sz="1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S-</a:t>
            </a:r>
            <a:r>
              <a:rPr lang="en-US" sz="17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adenosylmethionine</a:t>
            </a:r>
            <a:r>
              <a:rPr lang="en-US" sz="1700" dirty="0" smtClean="0">
                <a:latin typeface="Cambria" pitchFamily="18" charset="0"/>
              </a:rPr>
              <a:t> </a:t>
            </a:r>
            <a:r>
              <a:rPr lang="en-US" sz="1700" dirty="0">
                <a:latin typeface="Cambria" pitchFamily="18" charset="0"/>
              </a:rPr>
              <a:t>is the source of the methyl </a:t>
            </a:r>
            <a:r>
              <a:rPr lang="en-US" sz="1700" dirty="0" smtClean="0">
                <a:latin typeface="Cambria" pitchFamily="18" charset="0"/>
              </a:rPr>
              <a:t>group Additional methylation steps may occur. </a:t>
            </a:r>
          </a:p>
          <a:p>
            <a:pPr algn="just" rtl="0">
              <a:buClr>
                <a:srgbClr val="0000FF"/>
              </a:buClr>
              <a:buFont typeface="Courier New" pitchFamily="49" charset="0"/>
              <a:buChar char="o"/>
            </a:pPr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addition of this 7-methylguanosine “cap” helps stabilize the mRNA, and permits initiation of translation.</a:t>
            </a:r>
            <a:r>
              <a:rPr lang="en-US" sz="1700" dirty="0" smtClean="0">
                <a:latin typeface="Cambria" pitchFamily="18" charset="0"/>
              </a:rPr>
              <a:t> </a:t>
            </a:r>
          </a:p>
          <a:p>
            <a:pPr algn="just" rtl="0">
              <a:buClr>
                <a:srgbClr val="0000FF"/>
              </a:buClr>
              <a:buFont typeface="Courier New" pitchFamily="49" charset="0"/>
              <a:buChar char="o"/>
            </a:pPr>
            <a:r>
              <a:rPr lang="en-US" sz="1700" dirty="0" smtClean="0">
                <a:latin typeface="Cambria" pitchFamily="18" charset="0"/>
              </a:rPr>
              <a:t>Eukaryotic mRNAs lacking the cap are not efficiently translated.</a:t>
            </a:r>
            <a:endParaRPr lang="ar-SA" sz="17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81000" y="609600"/>
            <a:ext cx="3813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60325" algn="just" rtl="0">
              <a:buClr>
                <a:srgbClr val="0000FF"/>
              </a:buClr>
            </a:pP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2. 3’- Poly-A tail addition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228600" y="1295400"/>
            <a:ext cx="838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Most eukaryotic mRNA </a:t>
            </a:r>
            <a:r>
              <a:rPr lang="en-US" sz="2000" dirty="0" smtClean="0">
                <a:latin typeface="Cambria" pitchFamily="18" charset="0"/>
              </a:rPr>
              <a:t>have a </a:t>
            </a:r>
            <a:r>
              <a:rPr lang="en-US" sz="2000" dirty="0">
                <a:latin typeface="Cambria" pitchFamily="18" charset="0"/>
              </a:rPr>
              <a:t>chain of 40–200 adenine nucleotides attached to the 3'-</a:t>
            </a:r>
            <a:r>
              <a:rPr lang="en-US" sz="2000" dirty="0" smtClean="0">
                <a:latin typeface="Cambria" pitchFamily="18" charset="0"/>
              </a:rPr>
              <a:t>end. </a:t>
            </a:r>
          </a:p>
          <a:p>
            <a:pPr marL="457200" indent="-4572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This </a:t>
            </a:r>
            <a:r>
              <a:rPr lang="en-US" sz="2000" dirty="0">
                <a:latin typeface="Cambria" pitchFamily="18" charset="0"/>
              </a:rPr>
              <a:t>poly-A tail is not transcribed from </a:t>
            </a:r>
            <a:r>
              <a:rPr lang="en-US" sz="2000" dirty="0" smtClean="0">
                <a:latin typeface="Cambria" pitchFamily="18" charset="0"/>
              </a:rPr>
              <a:t>the DNA</a:t>
            </a:r>
            <a:r>
              <a:rPr lang="en-US" sz="2000" dirty="0">
                <a:latin typeface="Cambria" pitchFamily="18" charset="0"/>
              </a:rPr>
              <a:t>, but rather is added after transcription by the </a:t>
            </a:r>
            <a:r>
              <a:rPr lang="en-US" sz="2000" dirty="0" smtClean="0">
                <a:latin typeface="Cambria" pitchFamily="18" charset="0"/>
              </a:rPr>
              <a:t>nuclear enzyme</a:t>
            </a:r>
            <a:r>
              <a:rPr lang="en-US" sz="2000" dirty="0">
                <a:latin typeface="Cambria" pitchFamily="18" charset="0"/>
              </a:rPr>
              <a:t>, </a:t>
            </a:r>
            <a:r>
              <a:rPr lang="en-US" sz="2000" dirty="0" err="1">
                <a:latin typeface="Cambria" pitchFamily="18" charset="0"/>
              </a:rPr>
              <a:t>polyadenylate</a:t>
            </a:r>
            <a:r>
              <a:rPr lang="en-US" sz="2000" dirty="0">
                <a:latin typeface="Cambria" pitchFamily="18" charset="0"/>
              </a:rPr>
              <a:t> polymerase, using ATP as the substrate.</a:t>
            </a:r>
          </a:p>
          <a:p>
            <a:pPr marL="457200" indent="-4572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The mRNA is cleaved downstream of a consensus </a:t>
            </a:r>
            <a:r>
              <a:rPr lang="en-US" sz="2000" dirty="0" smtClean="0">
                <a:latin typeface="Cambria" pitchFamily="18" charset="0"/>
              </a:rPr>
              <a:t>sequence, called </a:t>
            </a:r>
            <a:r>
              <a:rPr lang="en-US" sz="2000" dirty="0">
                <a:latin typeface="Cambria" pitchFamily="18" charset="0"/>
              </a:rPr>
              <a:t>the </a:t>
            </a:r>
            <a:r>
              <a:rPr lang="en-US" sz="2000" dirty="0" err="1">
                <a:latin typeface="Cambria" pitchFamily="18" charset="0"/>
              </a:rPr>
              <a:t>polyadenylation</a:t>
            </a:r>
            <a:r>
              <a:rPr lang="en-US" sz="2000" dirty="0">
                <a:latin typeface="Cambria" pitchFamily="18" charset="0"/>
              </a:rPr>
              <a:t> signal sequence (AAUAAA), found </a:t>
            </a:r>
            <a:r>
              <a:rPr lang="en-US" sz="2000" dirty="0" smtClean="0">
                <a:latin typeface="Cambria" pitchFamily="18" charset="0"/>
              </a:rPr>
              <a:t>near the </a:t>
            </a:r>
            <a:r>
              <a:rPr lang="en-US" sz="2000" dirty="0">
                <a:latin typeface="Cambria" pitchFamily="18" charset="0"/>
              </a:rPr>
              <a:t>3'-end of the RNA, and the poly-A tail is added to the </a:t>
            </a:r>
            <a:r>
              <a:rPr lang="en-US" sz="2000" dirty="0" smtClean="0">
                <a:latin typeface="Cambria" pitchFamily="18" charset="0"/>
              </a:rPr>
              <a:t>new 3</a:t>
            </a:r>
            <a:r>
              <a:rPr lang="en-US" sz="2000" dirty="0">
                <a:latin typeface="Cambria" pitchFamily="18" charset="0"/>
              </a:rPr>
              <a:t>'-end. </a:t>
            </a:r>
            <a:endParaRPr lang="en-US" sz="2000" dirty="0" smtClean="0">
              <a:latin typeface="Cambria" pitchFamily="18" charset="0"/>
            </a:endParaRPr>
          </a:p>
          <a:p>
            <a:pPr marL="457200" indent="-4572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These </a:t>
            </a:r>
            <a:r>
              <a:rPr lang="en-US" sz="2000" dirty="0">
                <a:latin typeface="Cambria" pitchFamily="18" charset="0"/>
              </a:rPr>
              <a:t>tails help stabilize the mRNA, facilitate its exit </a:t>
            </a:r>
            <a:r>
              <a:rPr lang="en-US" sz="2000" dirty="0" smtClean="0">
                <a:latin typeface="Cambria" pitchFamily="18" charset="0"/>
              </a:rPr>
              <a:t>from the </a:t>
            </a:r>
            <a:r>
              <a:rPr lang="en-US" sz="2000" dirty="0">
                <a:latin typeface="Cambria" pitchFamily="18" charset="0"/>
              </a:rPr>
              <a:t>nucleus, and aid in translation. After the mRNA enters </a:t>
            </a:r>
            <a:r>
              <a:rPr lang="en-US" sz="2000" dirty="0" smtClean="0">
                <a:latin typeface="Cambria" pitchFamily="18" charset="0"/>
              </a:rPr>
              <a:t>the cytosol</a:t>
            </a:r>
            <a:r>
              <a:rPr lang="en-US" sz="2000" dirty="0">
                <a:latin typeface="Cambria" pitchFamily="18" charset="0"/>
              </a:rPr>
              <a:t>, the poly-A tail is gradually shortened.</a:t>
            </a:r>
            <a:endParaRPr lang="ar-SA" sz="2000" dirty="0">
              <a:latin typeface="Cambria" pitchFamily="18" charset="0"/>
            </a:endParaRPr>
          </a:p>
        </p:txBody>
      </p:sp>
      <p:pic>
        <p:nvPicPr>
          <p:cNvPr id="4" name="Picture 3" descr="C:\My Documents\My Pictures\30_017.jpg"/>
          <p:cNvPicPr>
            <a:picLocks noChangeAspect="1" noChangeArrowheads="1"/>
          </p:cNvPicPr>
          <p:nvPr/>
        </p:nvPicPr>
        <p:blipFill>
          <a:blip r:embed="rId3" cstate="print"/>
          <a:srcRect l="69167" t="17526" r="4004" b="59472"/>
          <a:stretch>
            <a:fillRect/>
          </a:stretch>
        </p:blipFill>
        <p:spPr bwMode="auto">
          <a:xfrm>
            <a:off x="5257800" y="4572000"/>
            <a:ext cx="3578087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57200" y="533400"/>
            <a:ext cx="3430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60325" algn="just" rtl="0">
              <a:buClr>
                <a:srgbClr val="0000FF"/>
              </a:buClr>
            </a:pP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3. Removal of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introns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381000" y="12954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Maturation of eukaryotic mRNA </a:t>
            </a:r>
            <a:r>
              <a:rPr lang="en-US" sz="2000" dirty="0" smtClean="0">
                <a:latin typeface="Cambria" pitchFamily="18" charset="0"/>
              </a:rPr>
              <a:t>usually involves </a:t>
            </a:r>
            <a:r>
              <a:rPr lang="en-US" sz="2000" dirty="0">
                <a:latin typeface="Cambria" pitchFamily="18" charset="0"/>
              </a:rPr>
              <a:t>the removal of RNA sequences (</a:t>
            </a:r>
            <a:r>
              <a:rPr lang="en-US" sz="2000" dirty="0" err="1">
                <a:latin typeface="Cambria" pitchFamily="18" charset="0"/>
              </a:rPr>
              <a:t>introns</a:t>
            </a:r>
            <a:r>
              <a:rPr lang="en-US" sz="2000" dirty="0">
                <a:latin typeface="Cambria" pitchFamily="18" charset="0"/>
              </a:rPr>
              <a:t>, or </a:t>
            </a:r>
            <a:r>
              <a:rPr lang="en-US" sz="2000" dirty="0" smtClean="0">
                <a:latin typeface="Cambria" pitchFamily="18" charset="0"/>
              </a:rPr>
              <a:t>intervening sequences</a:t>
            </a:r>
            <a:r>
              <a:rPr lang="en-US" sz="2000" dirty="0">
                <a:latin typeface="Cambria" pitchFamily="18" charset="0"/>
              </a:rPr>
              <a:t>), which do not code for protein from the primary </a:t>
            </a:r>
            <a:r>
              <a:rPr lang="en-US" sz="2000" dirty="0" smtClean="0">
                <a:latin typeface="Cambria" pitchFamily="18" charset="0"/>
              </a:rPr>
              <a:t>transcript. 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The </a:t>
            </a:r>
            <a:r>
              <a:rPr lang="en-US" sz="2000" dirty="0">
                <a:latin typeface="Cambria" pitchFamily="18" charset="0"/>
              </a:rPr>
              <a:t>remaining coding sequences, the exons, are </a:t>
            </a:r>
            <a:r>
              <a:rPr lang="en-US" sz="2000" dirty="0" smtClean="0">
                <a:latin typeface="Cambria" pitchFamily="18" charset="0"/>
              </a:rPr>
              <a:t>joined together </a:t>
            </a:r>
            <a:r>
              <a:rPr lang="en-US" sz="2000" dirty="0">
                <a:latin typeface="Cambria" pitchFamily="18" charset="0"/>
              </a:rPr>
              <a:t>to form the mature mRNA. </a:t>
            </a:r>
            <a:endParaRPr lang="en-US" sz="2000" dirty="0" smtClean="0">
              <a:latin typeface="Cambria" pitchFamily="18" charset="0"/>
            </a:endParaRP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The </a:t>
            </a:r>
            <a:r>
              <a:rPr lang="en-US" sz="2000" dirty="0">
                <a:latin typeface="Cambria" pitchFamily="18" charset="0"/>
              </a:rPr>
              <a:t>process of </a:t>
            </a:r>
            <a:r>
              <a:rPr lang="en-US" sz="2000" dirty="0" smtClean="0">
                <a:latin typeface="Cambria" pitchFamily="18" charset="0"/>
              </a:rPr>
              <a:t>removing </a:t>
            </a:r>
            <a:r>
              <a:rPr lang="en-US" sz="2000" dirty="0" err="1" smtClean="0">
                <a:latin typeface="Cambria" pitchFamily="18" charset="0"/>
              </a:rPr>
              <a:t>introns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and joining exons is called splicing. </a:t>
            </a:r>
            <a:endParaRPr lang="en-US" sz="2000" dirty="0" smtClean="0">
              <a:latin typeface="Cambria" pitchFamily="18" charset="0"/>
            </a:endParaRP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The </a:t>
            </a:r>
            <a:r>
              <a:rPr lang="en-US" sz="2000" dirty="0">
                <a:latin typeface="Cambria" pitchFamily="18" charset="0"/>
              </a:rPr>
              <a:t>molecular </a:t>
            </a:r>
            <a:r>
              <a:rPr lang="en-US" sz="2000" dirty="0" smtClean="0">
                <a:latin typeface="Cambria" pitchFamily="18" charset="0"/>
              </a:rPr>
              <a:t>complex that </a:t>
            </a:r>
            <a:r>
              <a:rPr lang="en-US" sz="2000" dirty="0">
                <a:latin typeface="Cambria" pitchFamily="18" charset="0"/>
              </a:rPr>
              <a:t>accomplishes these tasks is known as the </a:t>
            </a:r>
            <a:r>
              <a:rPr lang="en-US" sz="2000" dirty="0" err="1" smtClean="0">
                <a:latin typeface="Cambria" pitchFamily="18" charset="0"/>
              </a:rPr>
              <a:t>spliceosome</a:t>
            </a:r>
            <a:r>
              <a:rPr lang="en-US" sz="2000" dirty="0" smtClean="0">
                <a:latin typeface="Cambria" pitchFamily="18" charset="0"/>
              </a:rPr>
              <a:t>. A </a:t>
            </a:r>
            <a:r>
              <a:rPr lang="en-US" sz="2000" dirty="0">
                <a:latin typeface="Cambria" pitchFamily="18" charset="0"/>
              </a:rPr>
              <a:t>few eukaryotic primary transcripts contain no </a:t>
            </a:r>
            <a:r>
              <a:rPr lang="en-US" sz="2000" dirty="0" err="1">
                <a:latin typeface="Cambria" pitchFamily="18" charset="0"/>
              </a:rPr>
              <a:t>introns</a:t>
            </a:r>
            <a:r>
              <a:rPr lang="en-US" sz="2000" dirty="0">
                <a:latin typeface="Cambria" pitchFamily="18" charset="0"/>
              </a:rPr>
              <a:t>, for example,</a:t>
            </a: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those from histone genes. </a:t>
            </a:r>
            <a:endParaRPr lang="en-US" sz="2000" dirty="0" smtClean="0">
              <a:latin typeface="Cambria" pitchFamily="18" charset="0"/>
            </a:endParaRPr>
          </a:p>
          <a:p>
            <a:pPr marL="342900" indent="-342900" algn="just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Others </a:t>
            </a:r>
            <a:r>
              <a:rPr lang="en-US" sz="2000" dirty="0">
                <a:latin typeface="Cambria" pitchFamily="18" charset="0"/>
              </a:rPr>
              <a:t>contain a few </a:t>
            </a:r>
            <a:r>
              <a:rPr lang="en-US" sz="2000" dirty="0" err="1" smtClean="0">
                <a:latin typeface="Cambria" pitchFamily="18" charset="0"/>
              </a:rPr>
              <a:t>introns</a:t>
            </a:r>
            <a:r>
              <a:rPr lang="en-US" sz="2000" dirty="0" smtClean="0">
                <a:latin typeface="Cambria" pitchFamily="18" charset="0"/>
              </a:rPr>
              <a:t>, whereas </a:t>
            </a:r>
            <a:r>
              <a:rPr lang="en-US" sz="2000" dirty="0">
                <a:latin typeface="Cambria" pitchFamily="18" charset="0"/>
              </a:rPr>
              <a:t>some, such as the primary transcripts for the α chains </a:t>
            </a:r>
            <a:r>
              <a:rPr lang="en-US" sz="2000" dirty="0" smtClean="0">
                <a:latin typeface="Cambria" pitchFamily="18" charset="0"/>
              </a:rPr>
              <a:t>of collagen</a:t>
            </a:r>
            <a:r>
              <a:rPr lang="en-US" sz="2000" dirty="0">
                <a:latin typeface="Cambria" pitchFamily="18" charset="0"/>
              </a:rPr>
              <a:t>, contain more than 50 intervening sequences that </a:t>
            </a:r>
            <a:r>
              <a:rPr lang="en-US" sz="2000" dirty="0" smtClean="0">
                <a:latin typeface="Cambria" pitchFamily="18" charset="0"/>
              </a:rPr>
              <a:t>must be </a:t>
            </a:r>
            <a:r>
              <a:rPr lang="en-US" sz="2000" dirty="0">
                <a:latin typeface="Cambria" pitchFamily="18" charset="0"/>
              </a:rPr>
              <a:t>removed before mature mRNA is ready for translation.</a:t>
            </a:r>
            <a:endParaRPr lang="ar-SA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1022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سمة Office</vt:lpstr>
      <vt:lpstr>Posttranscriptional Modification of RNA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OFFICE2007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Posttranscriptional Modification of RNA</dc:title>
  <dc:creator>abumada</dc:creator>
  <cp:lastModifiedBy>Administrator</cp:lastModifiedBy>
  <cp:revision>24</cp:revision>
  <dcterms:created xsi:type="dcterms:W3CDTF">2012-12-16T19:12:21Z</dcterms:created>
  <dcterms:modified xsi:type="dcterms:W3CDTF">2013-04-20T07:13:48Z</dcterms:modified>
</cp:coreProperties>
</file>