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64100" cy="42799000"/>
  <p:notesSz cx="6858000" cy="9144000"/>
  <p:custDataLst>
    <p:tags r:id="rId4"/>
  </p:custDataLst>
  <p:defaultTextStyle>
    <a:defPPr>
      <a:defRPr lang="en-US"/>
    </a:defPPr>
    <a:lvl1pPr algn="l" rtl="0" eaLnBrk="0" fontAlgn="base" hangingPunct="0">
      <a:spcBef>
        <a:spcPct val="0"/>
      </a:spcBef>
      <a:spcAft>
        <a:spcPct val="0"/>
      </a:spcAft>
      <a:defRPr sz="2400" kern="1200">
        <a:solidFill>
          <a:srgbClr val="CEF0F8"/>
        </a:solidFill>
        <a:latin typeface="Arial" panose="020B0604020202020204" pitchFamily="34" charset="0"/>
        <a:ea typeface="Avenir Roman"/>
        <a:cs typeface="Avenir Roman"/>
        <a:sym typeface="Avenir Roman"/>
      </a:defRPr>
    </a:lvl1pPr>
    <a:lvl2pPr marL="457200" algn="l" rtl="0" eaLnBrk="0" fontAlgn="base" hangingPunct="0">
      <a:spcBef>
        <a:spcPct val="0"/>
      </a:spcBef>
      <a:spcAft>
        <a:spcPct val="0"/>
      </a:spcAft>
      <a:defRPr sz="2400" kern="1200">
        <a:solidFill>
          <a:srgbClr val="CEF0F8"/>
        </a:solidFill>
        <a:latin typeface="Arial" panose="020B0604020202020204" pitchFamily="34" charset="0"/>
        <a:ea typeface="Avenir Roman"/>
        <a:cs typeface="Avenir Roman"/>
        <a:sym typeface="Avenir Roman"/>
      </a:defRPr>
    </a:lvl2pPr>
    <a:lvl3pPr marL="914400" algn="l" rtl="0" eaLnBrk="0" fontAlgn="base" hangingPunct="0">
      <a:spcBef>
        <a:spcPct val="0"/>
      </a:spcBef>
      <a:spcAft>
        <a:spcPct val="0"/>
      </a:spcAft>
      <a:defRPr sz="2400" kern="1200">
        <a:solidFill>
          <a:srgbClr val="CEF0F8"/>
        </a:solidFill>
        <a:latin typeface="Arial" panose="020B0604020202020204" pitchFamily="34" charset="0"/>
        <a:ea typeface="Avenir Roman"/>
        <a:cs typeface="Avenir Roman"/>
        <a:sym typeface="Avenir Roman"/>
      </a:defRPr>
    </a:lvl3pPr>
    <a:lvl4pPr marL="1371600" algn="l" rtl="0" eaLnBrk="0" fontAlgn="base" hangingPunct="0">
      <a:spcBef>
        <a:spcPct val="0"/>
      </a:spcBef>
      <a:spcAft>
        <a:spcPct val="0"/>
      </a:spcAft>
      <a:defRPr sz="2400" kern="1200">
        <a:solidFill>
          <a:srgbClr val="CEF0F8"/>
        </a:solidFill>
        <a:latin typeface="Arial" panose="020B0604020202020204" pitchFamily="34" charset="0"/>
        <a:ea typeface="Avenir Roman"/>
        <a:cs typeface="Avenir Roman"/>
        <a:sym typeface="Avenir Roman"/>
      </a:defRPr>
    </a:lvl4pPr>
    <a:lvl5pPr marL="1828800" algn="l" rtl="0" eaLnBrk="0" fontAlgn="base" hangingPunct="0">
      <a:spcBef>
        <a:spcPct val="0"/>
      </a:spcBef>
      <a:spcAft>
        <a:spcPct val="0"/>
      </a:spcAft>
      <a:defRPr sz="2400" kern="1200">
        <a:solidFill>
          <a:srgbClr val="CEF0F8"/>
        </a:solidFill>
        <a:latin typeface="Arial" panose="020B0604020202020204" pitchFamily="34" charset="0"/>
        <a:ea typeface="Avenir Roman"/>
        <a:cs typeface="Avenir Roman"/>
        <a:sym typeface="Avenir Roman"/>
      </a:defRPr>
    </a:lvl5pPr>
    <a:lvl6pPr marL="2286000" algn="r" defTabSz="914400" rtl="1" eaLnBrk="1" latinLnBrk="0" hangingPunct="1">
      <a:defRPr sz="2400" kern="1200">
        <a:solidFill>
          <a:srgbClr val="CEF0F8"/>
        </a:solidFill>
        <a:latin typeface="Arial" panose="020B0604020202020204" pitchFamily="34" charset="0"/>
        <a:ea typeface="Avenir Roman"/>
        <a:cs typeface="Avenir Roman"/>
        <a:sym typeface="Avenir Roman"/>
      </a:defRPr>
    </a:lvl6pPr>
    <a:lvl7pPr marL="2743200" algn="r" defTabSz="914400" rtl="1" eaLnBrk="1" latinLnBrk="0" hangingPunct="1">
      <a:defRPr sz="2400" kern="1200">
        <a:solidFill>
          <a:srgbClr val="CEF0F8"/>
        </a:solidFill>
        <a:latin typeface="Arial" panose="020B0604020202020204" pitchFamily="34" charset="0"/>
        <a:ea typeface="Avenir Roman"/>
        <a:cs typeface="Avenir Roman"/>
        <a:sym typeface="Avenir Roman"/>
      </a:defRPr>
    </a:lvl7pPr>
    <a:lvl8pPr marL="3200400" algn="r" defTabSz="914400" rtl="1" eaLnBrk="1" latinLnBrk="0" hangingPunct="1">
      <a:defRPr sz="2400" kern="1200">
        <a:solidFill>
          <a:srgbClr val="CEF0F8"/>
        </a:solidFill>
        <a:latin typeface="Arial" panose="020B0604020202020204" pitchFamily="34" charset="0"/>
        <a:ea typeface="Avenir Roman"/>
        <a:cs typeface="Avenir Roman"/>
        <a:sym typeface="Avenir Roman"/>
      </a:defRPr>
    </a:lvl8pPr>
    <a:lvl9pPr marL="3657600" algn="r" defTabSz="914400" rtl="1" eaLnBrk="1" latinLnBrk="0" hangingPunct="1">
      <a:defRPr sz="2400" kern="1200">
        <a:solidFill>
          <a:srgbClr val="CEF0F8"/>
        </a:solidFill>
        <a:latin typeface="Arial" panose="020B0604020202020204" pitchFamily="34" charset="0"/>
        <a:ea typeface="Avenir Roman"/>
        <a:cs typeface="Avenir Roman"/>
        <a:sym typeface="Avenir Roman"/>
      </a:defRPr>
    </a:lvl9pPr>
  </p:defaultTextStyle>
  <p:extLst>
    <p:ext uri="{EFAFB233-063F-42B5-8137-9DF3F51BA10A}">
      <p15:sldGuideLst xmlns:p15="http://schemas.microsoft.com/office/powerpoint/2012/main">
        <p15:guide id="1" orient="horz" pos="13480">
          <p15:clr>
            <a:srgbClr val="A4A3A4"/>
          </p15:clr>
        </p15:guide>
        <p15:guide id="2" pos="95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F4FA"/>
    <a:srgbClr val="E1E9F7"/>
    <a:srgbClr val="C43636"/>
    <a:srgbClr val="A20000"/>
    <a:srgbClr val="FFFFFF"/>
    <a:srgbClr val="041930"/>
    <a:srgbClr val="A9C1CB"/>
    <a:srgbClr val="D8F3F9"/>
    <a:srgbClr val="FFF3F3"/>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1C942-A5CF-46EB-9622-DD78103F84BA}" v="383" dt="2021-11-25T17:41:43.181"/>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lack"/>
          <a:ea typeface="Avenir Black"/>
          <a:cs typeface="Avenir Black"/>
        </a:font>
        <a:srgbClr val="1BADC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F0F0"/>
          </a:solidFill>
        </a:fill>
      </a:tcStyle>
    </a:wholeTbl>
    <a:band2H>
      <a:tcTxStyle/>
      <a:tcStyle>
        <a:tcBdr/>
        <a:fill>
          <a:solidFill>
            <a:srgbClr val="F8F8F8"/>
          </a:solidFill>
        </a:fill>
      </a:tcStyle>
    </a:band2H>
    <a:firstCol>
      <a:tcTxStyle b="on" i="on">
        <a:font>
          <a:latin typeface="Avenir Black"/>
          <a:ea typeface="Avenir Black"/>
          <a:cs typeface="Avenir Blac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7D7"/>
          </a:solidFill>
        </a:fill>
      </a:tcStyle>
    </a:firstCol>
    <a:lastRow>
      <a:tcTxStyle b="on" i="on">
        <a:font>
          <a:latin typeface="Avenir Black"/>
          <a:ea typeface="Avenir Black"/>
          <a:cs typeface="Avenir Blac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7D7"/>
          </a:solidFill>
        </a:fill>
      </a:tcStyle>
    </a:lastRow>
    <a:firstRow>
      <a:tcTxStyle b="on" i="on">
        <a:font>
          <a:latin typeface="Avenir Black"/>
          <a:ea typeface="Avenir Black"/>
          <a:cs typeface="Avenir Blac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7D7"/>
          </a:solidFill>
        </a:fill>
      </a:tcStyle>
    </a:firstRow>
  </a:tblStyle>
  <a:tblStyle styleId="{C7B018BB-80A7-4F77-B60F-C8B233D01FF8}" styleName="">
    <a:tblBg/>
    <a:wholeTbl>
      <a:tcTxStyle b="on" i="on">
        <a:font>
          <a:latin typeface="Avenir Black"/>
          <a:ea typeface="Avenir Black"/>
          <a:cs typeface="Avenir Black"/>
        </a:font>
        <a:srgbClr val="CEF0F8"/>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F0F0F0"/>
          </a:solidFill>
        </a:fill>
      </a:tcStyle>
    </a:wholeTbl>
    <a:band2H>
      <a:tcTxStyle/>
      <a:tcStyle>
        <a:tcBdr/>
        <a:fill>
          <a:solidFill>
            <a:srgbClr val="F8F8F8"/>
          </a:solidFill>
        </a:fill>
      </a:tcStyle>
    </a:band2H>
    <a:firstCol>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D7D7D7"/>
          </a:solidFill>
        </a:fill>
      </a:tcStyle>
    </a:firstCol>
    <a:la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381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D7D7D7"/>
          </a:solidFill>
        </a:fill>
      </a:tcStyle>
    </a:lastRow>
    <a:fir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381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D7D7D7"/>
          </a:solidFill>
        </a:fill>
      </a:tcStyle>
    </a:firstRow>
  </a:tblStyle>
  <a:tblStyle styleId="{EEE7283C-3CF3-47DC-8721-378D4A62B228}" styleName="">
    <a:tblBg/>
    <a:wholeTbl>
      <a:tcTxStyle b="on" i="on">
        <a:font>
          <a:latin typeface="Avenir Black"/>
          <a:ea typeface="Avenir Black"/>
          <a:cs typeface="Avenir Black"/>
        </a:font>
        <a:srgbClr val="CEF0F8"/>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DBDBDB"/>
          </a:solidFill>
        </a:fill>
      </a:tcStyle>
    </a:wholeTbl>
    <a:band2H>
      <a:tcTxStyle/>
      <a:tcStyle>
        <a:tcBdr/>
        <a:fill>
          <a:solidFill>
            <a:srgbClr val="EEEEEE"/>
          </a:solidFill>
        </a:fill>
      </a:tcStyle>
    </a:band2H>
    <a:firstCol>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8F8F8F"/>
          </a:solidFill>
        </a:fill>
      </a:tcStyle>
    </a:firstCol>
    <a:la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381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8F8F8F"/>
          </a:solidFill>
        </a:fill>
      </a:tcStyle>
    </a:lastRow>
    <a:fir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381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8F8F8F"/>
          </a:solidFill>
        </a:fill>
      </a:tcStyle>
    </a:firstRow>
  </a:tblStyle>
  <a:tblStyle styleId="{CF821DB8-F4EB-4A41-A1BA-3FCAFE7338EE}" styleName="">
    <a:tblBg/>
    <a:wholeTbl>
      <a:tcTxStyle b="on" i="on">
        <a:font>
          <a:latin typeface="Avenir Black"/>
          <a:ea typeface="Avenir Black"/>
          <a:cs typeface="Avenir Black"/>
        </a:font>
        <a:srgbClr val="CEF0F8"/>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CACFD1"/>
          </a:solidFill>
        </a:fill>
      </a:tcStyle>
    </a:wholeTbl>
    <a:band2H>
      <a:tcTxStyle/>
      <a:tcStyle>
        <a:tcBdr/>
        <a:fill>
          <a:solidFill>
            <a:srgbClr val="E6E8E9"/>
          </a:solidFill>
        </a:fill>
      </a:tcStyle>
    </a:band2H>
    <a:firstCol>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0C4E5D"/>
          </a:solidFill>
        </a:fill>
      </a:tcStyle>
    </a:firstCol>
    <a:la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381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0C4E5D"/>
          </a:solidFill>
        </a:fill>
      </a:tcStyle>
    </a:lastRow>
    <a:fir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381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0C4E5D"/>
          </a:solidFill>
        </a:fill>
      </a:tcStyle>
    </a:firstRow>
  </a:tblStyle>
  <a:tblStyle styleId="{33BA23B1-9221-436E-865A-0063620EA4FD}" styleName="">
    <a:tblBg/>
    <a:wholeTbl>
      <a:tcTxStyle b="on" i="on">
        <a:font>
          <a:latin typeface="Avenir Black"/>
          <a:ea typeface="Avenir Black"/>
          <a:cs typeface="Avenir Black"/>
        </a:font>
        <a:srgbClr val="CEF0F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6FCFE"/>
          </a:solidFill>
        </a:fill>
      </a:tcStyle>
    </a:wholeTbl>
    <a:band2H>
      <a:tcTxStyle/>
      <a:tcStyle>
        <a:tcBdr/>
        <a:fill>
          <a:solidFill>
            <a:srgbClr val="1BADCF"/>
          </a:solidFill>
        </a:fill>
      </a:tcStyle>
    </a:band2H>
    <a:firstCol>
      <a:tcTxStyle b="on" i="on">
        <a:font>
          <a:latin typeface="Avenir Black"/>
          <a:ea typeface="Avenir Black"/>
          <a:cs typeface="Avenir Black"/>
        </a:font>
        <a:srgbClr val="1BADC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7D7D7"/>
          </a:solidFill>
        </a:fill>
      </a:tcStyle>
    </a:firstCol>
    <a:lastRow>
      <a:tcTxStyle b="on" i="on">
        <a:font>
          <a:latin typeface="Avenir Black"/>
          <a:ea typeface="Avenir Black"/>
          <a:cs typeface="Avenir Black"/>
        </a:font>
        <a:srgbClr val="CEF0F8"/>
      </a:tcTxStyle>
      <a:tcStyle>
        <a:tcBdr>
          <a:left>
            <a:ln w="12700" cap="flat">
              <a:noFill/>
              <a:miter lim="400000"/>
            </a:ln>
          </a:left>
          <a:right>
            <a:ln w="12700" cap="flat">
              <a:noFill/>
              <a:miter lim="400000"/>
            </a:ln>
          </a:right>
          <a:top>
            <a:ln w="50800" cap="flat">
              <a:solidFill>
                <a:srgbClr val="CEF0F8"/>
              </a:solidFill>
              <a:prstDash val="solid"/>
              <a:bevel/>
            </a:ln>
          </a:top>
          <a:bottom>
            <a:ln w="25400" cap="flat">
              <a:solidFill>
                <a:srgbClr val="CEF0F8"/>
              </a:solidFill>
              <a:prstDash val="solid"/>
              <a:bevel/>
            </a:ln>
          </a:bottom>
          <a:insideH>
            <a:ln w="12700" cap="flat">
              <a:noFill/>
              <a:miter lim="400000"/>
            </a:ln>
          </a:insideH>
          <a:insideV>
            <a:ln w="12700" cap="flat">
              <a:noFill/>
              <a:miter lim="400000"/>
            </a:ln>
          </a:insideV>
        </a:tcBdr>
        <a:fill>
          <a:solidFill>
            <a:srgbClr val="1BADCF"/>
          </a:solidFill>
        </a:fill>
      </a:tcStyle>
    </a:lastRow>
    <a:firstRow>
      <a:tcTxStyle b="on" i="on">
        <a:font>
          <a:latin typeface="Avenir Black"/>
          <a:ea typeface="Avenir Black"/>
          <a:cs typeface="Avenir Black"/>
        </a:font>
        <a:srgbClr val="1BADCF"/>
      </a:tcTxStyle>
      <a:tcStyle>
        <a:tcBdr>
          <a:left>
            <a:ln w="12700" cap="flat">
              <a:noFill/>
              <a:miter lim="400000"/>
            </a:ln>
          </a:left>
          <a:right>
            <a:ln w="12700" cap="flat">
              <a:noFill/>
              <a:miter lim="400000"/>
            </a:ln>
          </a:right>
          <a:top>
            <a:ln w="25400" cap="flat">
              <a:solidFill>
                <a:srgbClr val="CEF0F8"/>
              </a:solidFill>
              <a:prstDash val="solid"/>
              <a:bevel/>
            </a:ln>
          </a:top>
          <a:bottom>
            <a:ln w="25400" cap="flat">
              <a:solidFill>
                <a:srgbClr val="CEF0F8"/>
              </a:solidFill>
              <a:prstDash val="solid"/>
              <a:bevel/>
            </a:ln>
          </a:bottom>
          <a:insideH>
            <a:ln w="12700" cap="flat">
              <a:noFill/>
              <a:miter lim="400000"/>
            </a:ln>
          </a:insideH>
          <a:insideV>
            <a:ln w="12700" cap="flat">
              <a:noFill/>
              <a:miter lim="400000"/>
            </a:ln>
          </a:insideV>
        </a:tcBdr>
        <a:fill>
          <a:solidFill>
            <a:srgbClr val="D7D7D7"/>
          </a:solidFill>
        </a:fill>
      </a:tcStyle>
    </a:firstRow>
  </a:tblStyle>
  <a:tblStyle styleId="{2708684C-4D16-4618-839F-0558EEFCDFE6}" styleName="">
    <a:tblBg/>
    <a:wholeTbl>
      <a:tcTxStyle b="on" i="on">
        <a:font>
          <a:latin typeface="Avenir Black"/>
          <a:ea typeface="Avenir Black"/>
          <a:cs typeface="Avenir Black"/>
        </a:font>
        <a:srgbClr val="CEF0F8"/>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EDF9FC"/>
          </a:solidFill>
        </a:fill>
      </a:tcStyle>
    </a:wholeTbl>
    <a:band2H>
      <a:tcTxStyle/>
      <a:tcStyle>
        <a:tcBdr/>
        <a:fill>
          <a:solidFill>
            <a:srgbClr val="F6FCFE"/>
          </a:solidFill>
        </a:fill>
      </a:tcStyle>
    </a:band2H>
    <a:firstCol>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CEF0F8"/>
          </a:solidFill>
        </a:fill>
      </a:tcStyle>
    </a:firstCol>
    <a:la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38100" cap="flat">
              <a:solidFill>
                <a:srgbClr val="1BADCF"/>
              </a:solidFill>
              <a:prstDash val="solid"/>
              <a:bevel/>
            </a:ln>
          </a:top>
          <a:bottom>
            <a:ln w="127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CEF0F8"/>
          </a:solidFill>
        </a:fill>
      </a:tcStyle>
    </a:lastRow>
    <a:firstRow>
      <a:tcTxStyle b="on" i="on">
        <a:font>
          <a:latin typeface="Avenir Black"/>
          <a:ea typeface="Avenir Black"/>
          <a:cs typeface="Avenir Black"/>
        </a:font>
        <a:srgbClr val="1BADCF"/>
      </a:tcTxStyle>
      <a:tcStyle>
        <a:tcBdr>
          <a:left>
            <a:ln w="12700" cap="flat">
              <a:solidFill>
                <a:srgbClr val="1BADCF"/>
              </a:solidFill>
              <a:prstDash val="solid"/>
              <a:bevel/>
            </a:ln>
          </a:left>
          <a:right>
            <a:ln w="12700" cap="flat">
              <a:solidFill>
                <a:srgbClr val="1BADCF"/>
              </a:solidFill>
              <a:prstDash val="solid"/>
              <a:bevel/>
            </a:ln>
          </a:right>
          <a:top>
            <a:ln w="12700" cap="flat">
              <a:solidFill>
                <a:srgbClr val="1BADCF"/>
              </a:solidFill>
              <a:prstDash val="solid"/>
              <a:bevel/>
            </a:ln>
          </a:top>
          <a:bottom>
            <a:ln w="38100" cap="flat">
              <a:solidFill>
                <a:srgbClr val="1BADCF"/>
              </a:solidFill>
              <a:prstDash val="solid"/>
              <a:bevel/>
            </a:ln>
          </a:bottom>
          <a:insideH>
            <a:ln w="12700" cap="flat">
              <a:solidFill>
                <a:srgbClr val="1BADCF"/>
              </a:solidFill>
              <a:prstDash val="solid"/>
              <a:bevel/>
            </a:ln>
          </a:insideH>
          <a:insideV>
            <a:ln w="12700" cap="flat">
              <a:solidFill>
                <a:srgbClr val="1BADCF"/>
              </a:solidFill>
              <a:prstDash val="solid"/>
              <a:bevel/>
            </a:ln>
          </a:insideV>
        </a:tcBdr>
        <a:fill>
          <a:solidFill>
            <a:srgbClr val="CEF0F8"/>
          </a:solid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5388"/>
  </p:normalViewPr>
  <p:slideViewPr>
    <p:cSldViewPr>
      <p:cViewPr varScale="1">
        <p:scale>
          <a:sx n="11" d="100"/>
          <a:sy n="11" d="100"/>
        </p:scale>
        <p:origin x="2730" y="108"/>
      </p:cViewPr>
      <p:guideLst>
        <p:guide orient="horz" pos="13480"/>
        <p:guide pos="9532"/>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ورقة1!$B$1</c:f>
              <c:strCache>
                <c:ptCount val="1"/>
                <c:pt idx="0">
                  <c:v>Yes</c:v>
                </c:pt>
              </c:strCache>
            </c:strRef>
          </c:tx>
          <c:spPr>
            <a:solidFill>
              <a:schemeClr val="accent6"/>
            </a:solidFill>
            <a:ln>
              <a:noFill/>
            </a:ln>
            <a:effectLst/>
          </c:spPr>
          <c:invertIfNegative val="0"/>
          <c:cat>
            <c:numRef>
              <c:f>ورقة1!$A$2:$A$7</c:f>
              <c:numCache>
                <c:formatCode>General</c:formatCode>
                <c:ptCount val="6"/>
                <c:pt idx="0">
                  <c:v>1</c:v>
                </c:pt>
                <c:pt idx="1">
                  <c:v>2</c:v>
                </c:pt>
                <c:pt idx="2">
                  <c:v>3</c:v>
                </c:pt>
                <c:pt idx="3">
                  <c:v>4</c:v>
                </c:pt>
                <c:pt idx="4">
                  <c:v>5</c:v>
                </c:pt>
                <c:pt idx="5">
                  <c:v>6</c:v>
                </c:pt>
              </c:numCache>
            </c:numRef>
          </c:cat>
          <c:val>
            <c:numRef>
              <c:f>ورقة1!$B$2:$B$7</c:f>
              <c:numCache>
                <c:formatCode>General</c:formatCode>
                <c:ptCount val="6"/>
                <c:pt idx="0">
                  <c:v>94</c:v>
                </c:pt>
                <c:pt idx="1">
                  <c:v>54</c:v>
                </c:pt>
                <c:pt idx="2">
                  <c:v>16</c:v>
                </c:pt>
                <c:pt idx="3">
                  <c:v>66</c:v>
                </c:pt>
                <c:pt idx="4">
                  <c:v>38</c:v>
                </c:pt>
                <c:pt idx="5">
                  <c:v>10</c:v>
                </c:pt>
              </c:numCache>
            </c:numRef>
          </c:val>
          <c:extLst>
            <c:ext xmlns:c16="http://schemas.microsoft.com/office/drawing/2014/chart" uri="{C3380CC4-5D6E-409C-BE32-E72D297353CC}">
              <c16:uniqueId val="{00000000-1ED3-41AC-9770-E7C94D6B81C4}"/>
            </c:ext>
          </c:extLst>
        </c:ser>
        <c:ser>
          <c:idx val="1"/>
          <c:order val="1"/>
          <c:tx>
            <c:strRef>
              <c:f>ورقة1!$C$1</c:f>
              <c:strCache>
                <c:ptCount val="1"/>
                <c:pt idx="0">
                  <c:v>No</c:v>
                </c:pt>
              </c:strCache>
            </c:strRef>
          </c:tx>
          <c:spPr>
            <a:solidFill>
              <a:schemeClr val="accent5"/>
            </a:solidFill>
            <a:ln>
              <a:noFill/>
            </a:ln>
            <a:effectLst/>
          </c:spPr>
          <c:invertIfNegative val="0"/>
          <c:cat>
            <c:numRef>
              <c:f>ورقة1!$A$2:$A$7</c:f>
              <c:numCache>
                <c:formatCode>General</c:formatCode>
                <c:ptCount val="6"/>
                <c:pt idx="0">
                  <c:v>1</c:v>
                </c:pt>
                <c:pt idx="1">
                  <c:v>2</c:v>
                </c:pt>
                <c:pt idx="2">
                  <c:v>3</c:v>
                </c:pt>
                <c:pt idx="3">
                  <c:v>4</c:v>
                </c:pt>
                <c:pt idx="4">
                  <c:v>5</c:v>
                </c:pt>
                <c:pt idx="5">
                  <c:v>6</c:v>
                </c:pt>
              </c:numCache>
            </c:numRef>
          </c:cat>
          <c:val>
            <c:numRef>
              <c:f>ورقة1!$C$2:$C$7</c:f>
              <c:numCache>
                <c:formatCode>General</c:formatCode>
                <c:ptCount val="6"/>
                <c:pt idx="0">
                  <c:v>2</c:v>
                </c:pt>
                <c:pt idx="1">
                  <c:v>8</c:v>
                </c:pt>
                <c:pt idx="2">
                  <c:v>50</c:v>
                </c:pt>
                <c:pt idx="3">
                  <c:v>4</c:v>
                </c:pt>
                <c:pt idx="4">
                  <c:v>62</c:v>
                </c:pt>
                <c:pt idx="5">
                  <c:v>54</c:v>
                </c:pt>
              </c:numCache>
            </c:numRef>
          </c:val>
          <c:extLst>
            <c:ext xmlns:c16="http://schemas.microsoft.com/office/drawing/2014/chart" uri="{C3380CC4-5D6E-409C-BE32-E72D297353CC}">
              <c16:uniqueId val="{00000001-1ED3-41AC-9770-E7C94D6B81C4}"/>
            </c:ext>
          </c:extLst>
        </c:ser>
        <c:ser>
          <c:idx val="2"/>
          <c:order val="2"/>
          <c:tx>
            <c:strRef>
              <c:f>ورقة1!$D$1</c:f>
              <c:strCache>
                <c:ptCount val="1"/>
                <c:pt idx="0">
                  <c:v>Sometime</c:v>
                </c:pt>
              </c:strCache>
            </c:strRef>
          </c:tx>
          <c:spPr>
            <a:solidFill>
              <a:schemeClr val="accent4"/>
            </a:solidFill>
            <a:ln>
              <a:noFill/>
            </a:ln>
            <a:effectLst/>
          </c:spPr>
          <c:invertIfNegative val="0"/>
          <c:cat>
            <c:numRef>
              <c:f>ورقة1!$A$2:$A$7</c:f>
              <c:numCache>
                <c:formatCode>General</c:formatCode>
                <c:ptCount val="6"/>
                <c:pt idx="0">
                  <c:v>1</c:v>
                </c:pt>
                <c:pt idx="1">
                  <c:v>2</c:v>
                </c:pt>
                <c:pt idx="2">
                  <c:v>3</c:v>
                </c:pt>
                <c:pt idx="3">
                  <c:v>4</c:v>
                </c:pt>
                <c:pt idx="4">
                  <c:v>5</c:v>
                </c:pt>
                <c:pt idx="5">
                  <c:v>6</c:v>
                </c:pt>
              </c:numCache>
            </c:numRef>
          </c:cat>
          <c:val>
            <c:numRef>
              <c:f>ورقة1!$D$2:$D$7</c:f>
              <c:numCache>
                <c:formatCode>General</c:formatCode>
                <c:ptCount val="6"/>
                <c:pt idx="0">
                  <c:v>4</c:v>
                </c:pt>
                <c:pt idx="1">
                  <c:v>38</c:v>
                </c:pt>
                <c:pt idx="2">
                  <c:v>34</c:v>
                </c:pt>
                <c:pt idx="3">
                  <c:v>30</c:v>
                </c:pt>
                <c:pt idx="4">
                  <c:v>0</c:v>
                </c:pt>
                <c:pt idx="5">
                  <c:v>36</c:v>
                </c:pt>
              </c:numCache>
            </c:numRef>
          </c:val>
          <c:extLst>
            <c:ext xmlns:c16="http://schemas.microsoft.com/office/drawing/2014/chart" uri="{C3380CC4-5D6E-409C-BE32-E72D297353CC}">
              <c16:uniqueId val="{00000002-1ED3-41AC-9770-E7C94D6B81C4}"/>
            </c:ext>
          </c:extLst>
        </c:ser>
        <c:dLbls>
          <c:showLegendKey val="0"/>
          <c:showVal val="0"/>
          <c:showCatName val="0"/>
          <c:showSerName val="0"/>
          <c:showPercent val="0"/>
          <c:showBubbleSize val="0"/>
        </c:dLbls>
        <c:gapWidth val="199"/>
        <c:axId val="395482032"/>
        <c:axId val="395482448"/>
      </c:barChart>
      <c:catAx>
        <c:axId val="39548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ln>
                  <a:solidFill>
                    <a:schemeClr val="bg1">
                      <a:lumMod val="25000"/>
                    </a:schemeClr>
                  </a:solidFill>
                </a:ln>
                <a:solidFill>
                  <a:schemeClr val="tx1">
                    <a:lumMod val="65000"/>
                    <a:lumOff val="35000"/>
                  </a:schemeClr>
                </a:solidFill>
                <a:latin typeface="+mn-lt"/>
                <a:ea typeface="+mn-ea"/>
                <a:cs typeface="+mn-cs"/>
              </a:defRPr>
            </a:pPr>
            <a:endParaRPr lang="en-US"/>
          </a:p>
        </c:txPr>
        <c:crossAx val="395482448"/>
        <c:crosses val="autoZero"/>
        <c:auto val="1"/>
        <c:lblAlgn val="ctr"/>
        <c:lblOffset val="100"/>
        <c:noMultiLvlLbl val="0"/>
      </c:catAx>
      <c:valAx>
        <c:axId val="395482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2">
                  <a:lumMod val="20000"/>
                  <a:lumOff val="80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bg1">
                      <a:lumMod val="25000"/>
                    </a:schemeClr>
                  </a:solidFill>
                </a:ln>
                <a:solidFill>
                  <a:schemeClr val="tx1">
                    <a:lumMod val="65000"/>
                    <a:lumOff val="35000"/>
                  </a:schemeClr>
                </a:solidFill>
                <a:latin typeface="+mn-lt"/>
                <a:ea typeface="+mn-ea"/>
                <a:cs typeface="+mn-cs"/>
              </a:defRPr>
            </a:pPr>
            <a:endParaRPr lang="en-US"/>
          </a:p>
        </c:txPr>
        <c:crossAx val="395482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ln>
                <a:solidFill>
                  <a:schemeClr val="bg1">
                    <a:lumMod val="25000"/>
                  </a:schemeClr>
                </a:solid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solidFill>
              <a:schemeClr val="bg1">
                <a:lumMod val="25000"/>
              </a:schemeClr>
            </a:solidFill>
          </a:ln>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hape 24">
            <a:extLst>
              <a:ext uri="{FF2B5EF4-FFF2-40B4-BE49-F238E27FC236}">
                <a16:creationId xmlns:a16="http://schemas.microsoft.com/office/drawing/2014/main" id="{85932D6B-D15B-4307-9A85-B54F18E8EBCF}"/>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099" name="Shape 25">
            <a:extLst>
              <a:ext uri="{FF2B5EF4-FFF2-40B4-BE49-F238E27FC236}">
                <a16:creationId xmlns:a16="http://schemas.microsoft.com/office/drawing/2014/main" id="{7826A3BD-0357-4EB2-B0BA-B3B1ED98D6A6}"/>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Avenir Roman"/>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a:extLst>
              <a:ext uri="{FF2B5EF4-FFF2-40B4-BE49-F238E27FC236}">
                <a16:creationId xmlns:a16="http://schemas.microsoft.com/office/drawing/2014/main" id="{4F4758F7-A69E-485D-8BF3-95F8C405FC9D}"/>
              </a:ext>
            </a:extLst>
          </p:cNvPr>
          <p:cNvSpPr>
            <a:spLocks noGrp="1" noRot="1" noChangeAspect="1" noTextEdit="1"/>
          </p:cNvSpPr>
          <p:nvPr>
            <p:ph type="sldImg"/>
          </p:nvPr>
        </p:nvSpPr>
        <p:spPr>
          <a:xfrm>
            <a:off x="2216150" y="685800"/>
            <a:ext cx="2425700" cy="3429000"/>
          </a:xfrm>
        </p:spPr>
      </p:sp>
      <p:sp>
        <p:nvSpPr>
          <p:cNvPr id="6146" name="Notes Placeholder 2">
            <a:extLst>
              <a:ext uri="{FF2B5EF4-FFF2-40B4-BE49-F238E27FC236}">
                <a16:creationId xmlns:a16="http://schemas.microsoft.com/office/drawing/2014/main" id="{13E48090-FA02-4F55-89C6-5ECF53C4ACF9}"/>
              </a:ext>
            </a:extLst>
          </p:cNvPr>
          <p:cNvSpPr>
            <a:spLocks noGrp="1"/>
          </p:cNvSpPr>
          <p:nvPr>
            <p:ph type="body" idx="1"/>
          </p:nvPr>
        </p:nvSpPr>
        <p:spPr/>
        <p:txBody>
          <a:bodyPr/>
          <a:lstStyle/>
          <a:p>
            <a:pPr eaLnBrk="1" hangingPunct="1">
              <a:spcBef>
                <a:spcPct val="0"/>
              </a:spcBef>
            </a:pPr>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8">
            <a:extLst>
              <a:ext uri="{FF2B5EF4-FFF2-40B4-BE49-F238E27FC236}">
                <a16:creationId xmlns:a16="http://schemas.microsoft.com/office/drawing/2014/main" id="{EE6A278B-DB45-4D0F-BD57-224E8066B0B8}"/>
              </a:ext>
            </a:extLst>
          </p:cNvPr>
          <p:cNvSpPr>
            <a:spLocks noChangeArrowheads="1"/>
          </p:cNvSpPr>
          <p:nvPr/>
        </p:nvSpPr>
        <p:spPr bwMode="auto">
          <a:xfrm>
            <a:off x="0" y="0"/>
            <a:ext cx="30275213" cy="5291138"/>
          </a:xfrm>
          <a:prstGeom prst="rect">
            <a:avLst/>
          </a:prstGeom>
          <a:solidFill>
            <a:srgbClr val="1BADC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3" name="Shape 9">
            <a:extLst>
              <a:ext uri="{FF2B5EF4-FFF2-40B4-BE49-F238E27FC236}">
                <a16:creationId xmlns:a16="http://schemas.microsoft.com/office/drawing/2014/main" id="{50FB784E-B380-4016-98D9-E91872CB7B1F}"/>
              </a:ext>
            </a:extLst>
          </p:cNvPr>
          <p:cNvSpPr>
            <a:spLocks noChangeArrowheads="1"/>
          </p:cNvSpPr>
          <p:nvPr/>
        </p:nvSpPr>
        <p:spPr bwMode="auto">
          <a:xfrm>
            <a:off x="644525" y="6242050"/>
            <a:ext cx="9321800" cy="35625088"/>
          </a:xfrm>
          <a:prstGeom prst="rect">
            <a:avLst/>
          </a:prstGeom>
          <a:solidFill>
            <a:srgbClr val="F4F1E9"/>
          </a:solidFill>
          <a:ln w="9525">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4" name="Shape 10">
            <a:extLst>
              <a:ext uri="{FF2B5EF4-FFF2-40B4-BE49-F238E27FC236}">
                <a16:creationId xmlns:a16="http://schemas.microsoft.com/office/drawing/2014/main" id="{700846EF-05BE-489F-8702-536A230375E3}"/>
              </a:ext>
            </a:extLst>
          </p:cNvPr>
          <p:cNvSpPr>
            <a:spLocks noChangeArrowheads="1"/>
          </p:cNvSpPr>
          <p:nvPr/>
        </p:nvSpPr>
        <p:spPr bwMode="auto">
          <a:xfrm>
            <a:off x="20259675" y="6242050"/>
            <a:ext cx="9321800" cy="35625088"/>
          </a:xfrm>
          <a:prstGeom prst="rect">
            <a:avLst/>
          </a:prstGeom>
          <a:solidFill>
            <a:srgbClr val="F4F1E9"/>
          </a:solidFill>
          <a:ln w="12700">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5" name="Shape 11">
            <a:extLst>
              <a:ext uri="{FF2B5EF4-FFF2-40B4-BE49-F238E27FC236}">
                <a16:creationId xmlns:a16="http://schemas.microsoft.com/office/drawing/2014/main" id="{398F962A-491F-4668-896D-7D1741253E31}"/>
              </a:ext>
            </a:extLst>
          </p:cNvPr>
          <p:cNvSpPr>
            <a:spLocks noChangeArrowheads="1"/>
          </p:cNvSpPr>
          <p:nvPr/>
        </p:nvSpPr>
        <p:spPr bwMode="auto">
          <a:xfrm>
            <a:off x="10452100" y="6242050"/>
            <a:ext cx="9320213" cy="35625088"/>
          </a:xfrm>
          <a:prstGeom prst="rect">
            <a:avLst/>
          </a:prstGeom>
          <a:solidFill>
            <a:srgbClr val="F4F1E9"/>
          </a:solidFill>
          <a:ln w="12700">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6" name="Shape 12">
            <a:extLst>
              <a:ext uri="{FF2B5EF4-FFF2-40B4-BE49-F238E27FC236}">
                <a16:creationId xmlns:a16="http://schemas.microsoft.com/office/drawing/2014/main" id="{23469BB6-CABA-4338-A334-03BCF461400B}"/>
              </a:ext>
            </a:extLst>
          </p:cNvPr>
          <p:cNvSpPr>
            <a:spLocks noChangeArrowheads="1"/>
          </p:cNvSpPr>
          <p:nvPr/>
        </p:nvSpPr>
        <p:spPr bwMode="auto">
          <a:xfrm>
            <a:off x="644525" y="42244963"/>
            <a:ext cx="33083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19" tIns="37419" rIns="37419" bIns="37419">
            <a:spAutoFit/>
          </a:bodyPr>
          <a:lstStyle>
            <a:lvl1pPr defTabSz="7493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7493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7493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7493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7493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lnSpc>
                <a:spcPct val="65000"/>
              </a:lnSpc>
              <a:spcBef>
                <a:spcPts val="400"/>
              </a:spcBef>
              <a:defRPr/>
            </a:pPr>
            <a:r>
              <a:rPr lang="en-US" altLang="en-US" sz="800">
                <a:solidFill>
                  <a:srgbClr val="1BADCF"/>
                </a:solidFill>
                <a:latin typeface="Arial Bold" panose="020B0704020202020204" pitchFamily="34" charset="0"/>
                <a:cs typeface="Arial Bold" panose="020B0704020202020204" pitchFamily="34" charset="0"/>
                <a:sym typeface="Arial Bold" panose="020B0704020202020204" pitchFamily="34" charset="0"/>
              </a:rPr>
              <a:t>Poster template by ResearchPosters.co.za</a:t>
            </a:r>
          </a:p>
        </p:txBody>
      </p:sp>
    </p:spTree>
    <p:extLst>
      <p:ext uri="{BB962C8B-B14F-4D97-AF65-F5344CB8AC3E}">
        <p14:creationId xmlns:p14="http://schemas.microsoft.com/office/powerpoint/2010/main" val="15519772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sp>
        <p:nvSpPr>
          <p:cNvPr id="4" name="Shape 14">
            <a:extLst>
              <a:ext uri="{FF2B5EF4-FFF2-40B4-BE49-F238E27FC236}">
                <a16:creationId xmlns:a16="http://schemas.microsoft.com/office/drawing/2014/main" id="{AA007482-8F51-4044-B6BC-CF7246DDC04F}"/>
              </a:ext>
            </a:extLst>
          </p:cNvPr>
          <p:cNvSpPr>
            <a:spLocks noChangeArrowheads="1"/>
          </p:cNvSpPr>
          <p:nvPr/>
        </p:nvSpPr>
        <p:spPr bwMode="auto">
          <a:xfrm>
            <a:off x="0" y="0"/>
            <a:ext cx="30275213" cy="5473700"/>
          </a:xfrm>
          <a:prstGeom prst="rect">
            <a:avLst/>
          </a:prstGeom>
          <a:solidFill>
            <a:srgbClr val="1BADC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5" name="Shape 15">
            <a:extLst>
              <a:ext uri="{FF2B5EF4-FFF2-40B4-BE49-F238E27FC236}">
                <a16:creationId xmlns:a16="http://schemas.microsoft.com/office/drawing/2014/main" id="{BDC6F53A-777E-4AA5-AFD7-37E4903E1CB9}"/>
              </a:ext>
            </a:extLst>
          </p:cNvPr>
          <p:cNvSpPr>
            <a:spLocks noChangeArrowheads="1"/>
          </p:cNvSpPr>
          <p:nvPr/>
        </p:nvSpPr>
        <p:spPr bwMode="auto">
          <a:xfrm>
            <a:off x="646113" y="6248400"/>
            <a:ext cx="6880225" cy="35625088"/>
          </a:xfrm>
          <a:prstGeom prst="rect">
            <a:avLst/>
          </a:prstGeom>
          <a:solidFill>
            <a:srgbClr val="F4F1E9"/>
          </a:solidFill>
          <a:ln w="9525">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6" name="Shape 16">
            <a:extLst>
              <a:ext uri="{FF2B5EF4-FFF2-40B4-BE49-F238E27FC236}">
                <a16:creationId xmlns:a16="http://schemas.microsoft.com/office/drawing/2014/main" id="{31BBF6C2-A75A-4E93-A49B-EA5E4755362D}"/>
              </a:ext>
            </a:extLst>
          </p:cNvPr>
          <p:cNvSpPr>
            <a:spLocks noChangeArrowheads="1"/>
          </p:cNvSpPr>
          <p:nvPr/>
        </p:nvSpPr>
        <p:spPr bwMode="auto">
          <a:xfrm>
            <a:off x="7926388" y="6248400"/>
            <a:ext cx="14322425" cy="35625088"/>
          </a:xfrm>
          <a:prstGeom prst="rect">
            <a:avLst/>
          </a:prstGeom>
          <a:solidFill>
            <a:srgbClr val="F4F1E9"/>
          </a:solidFill>
          <a:ln w="9525">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7" name="Shape 17">
            <a:extLst>
              <a:ext uri="{FF2B5EF4-FFF2-40B4-BE49-F238E27FC236}">
                <a16:creationId xmlns:a16="http://schemas.microsoft.com/office/drawing/2014/main" id="{E3906C6F-8652-42A9-97B9-FFEBFC1FEA09}"/>
              </a:ext>
            </a:extLst>
          </p:cNvPr>
          <p:cNvSpPr>
            <a:spLocks noChangeArrowheads="1"/>
          </p:cNvSpPr>
          <p:nvPr/>
        </p:nvSpPr>
        <p:spPr bwMode="auto">
          <a:xfrm>
            <a:off x="22696488" y="6248400"/>
            <a:ext cx="6884987" cy="35625088"/>
          </a:xfrm>
          <a:prstGeom prst="rect">
            <a:avLst/>
          </a:prstGeom>
          <a:solidFill>
            <a:srgbClr val="F4F1E9"/>
          </a:solidFill>
          <a:ln w="9525">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8" name="Shape 18">
            <a:extLst>
              <a:ext uri="{FF2B5EF4-FFF2-40B4-BE49-F238E27FC236}">
                <a16:creationId xmlns:a16="http://schemas.microsoft.com/office/drawing/2014/main" id="{E6A21255-9423-42F0-B0F4-EBD3C6D71075}"/>
              </a:ext>
            </a:extLst>
          </p:cNvPr>
          <p:cNvSpPr>
            <a:spLocks noChangeArrowheads="1"/>
          </p:cNvSpPr>
          <p:nvPr/>
        </p:nvSpPr>
        <p:spPr bwMode="auto">
          <a:xfrm>
            <a:off x="646113" y="42260838"/>
            <a:ext cx="33083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19" tIns="37419" rIns="37419" bIns="37419">
            <a:spAutoFit/>
          </a:bodyPr>
          <a:lstStyle>
            <a:lvl1pPr defTabSz="7493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7493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7493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7493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7493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lnSpc>
                <a:spcPct val="65000"/>
              </a:lnSpc>
              <a:spcBef>
                <a:spcPts val="400"/>
              </a:spcBef>
              <a:defRPr/>
            </a:pPr>
            <a:r>
              <a:rPr lang="en-US" altLang="en-US" sz="800">
                <a:solidFill>
                  <a:srgbClr val="1BADCF"/>
                </a:solidFill>
                <a:latin typeface="Arial Bold" panose="020B0704020202020204" pitchFamily="34" charset="0"/>
                <a:cs typeface="Arial Bold" panose="020B0704020202020204" pitchFamily="34" charset="0"/>
                <a:sym typeface="Arial Bold" panose="020B0704020202020204" pitchFamily="34" charset="0"/>
              </a:rPr>
              <a:t>Poster template by ResearchPosters.co.za</a:t>
            </a:r>
          </a:p>
        </p:txBody>
      </p:sp>
      <p:sp>
        <p:nvSpPr>
          <p:cNvPr id="19" name="Shape 19"/>
          <p:cNvSpPr>
            <a:spLocks noGrp="1"/>
          </p:cNvSpPr>
          <p:nvPr>
            <p:ph type="title"/>
          </p:nvPr>
        </p:nvSpPr>
        <p:spPr>
          <a:prstGeom prst="rect">
            <a:avLst/>
          </a:prstGeom>
        </p:spPr>
        <p:txBody>
          <a:bodyPr/>
          <a:lstStyle/>
          <a:p>
            <a:pPr lvl="0"/>
            <a:r>
              <a:t>Click to edit Master title style</a:t>
            </a:r>
          </a:p>
        </p:txBody>
      </p:sp>
      <p:sp>
        <p:nvSpPr>
          <p:cNvPr id="20" name="Shape 20"/>
          <p:cNvSpPr>
            <a:spLocks noGrp="1"/>
          </p:cNvSpPr>
          <p:nvPr>
            <p:ph type="body" idx="1"/>
          </p:nvPr>
        </p:nvSpPr>
        <p:spPr>
          <a:xfrm>
            <a:off x="646112" y="6264275"/>
            <a:ext cx="6880226" cy="36534725"/>
          </a:xfrm>
          <a:prstGeom prst="rect">
            <a:avLst/>
          </a:prstGeom>
        </p:spPr>
        <p:txBody>
          <a:bodyPr/>
          <a:lstStyle/>
          <a:p>
            <a:pPr lvl="0"/>
            <a:r>
              <a:t>Click to edit Master text styles</a:t>
            </a:r>
          </a:p>
          <a:p>
            <a:pPr lvl="1"/>
            <a:r>
              <a:t>Second level</a:t>
            </a:r>
          </a:p>
        </p:txBody>
      </p:sp>
    </p:spTree>
    <p:extLst>
      <p:ext uri="{BB962C8B-B14F-4D97-AF65-F5344CB8AC3E}">
        <p14:creationId xmlns:p14="http://schemas.microsoft.com/office/powerpoint/2010/main" val="6414404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r>
              <a:t>Click to edit Master title style</a:t>
            </a:r>
          </a:p>
        </p:txBody>
      </p:sp>
      <p:sp>
        <p:nvSpPr>
          <p:cNvPr id="23" name="Shape 23"/>
          <p:cNvSpPr>
            <a:spLocks noGrp="1"/>
          </p:cNvSpPr>
          <p:nvPr>
            <p:ph type="body" idx="1"/>
          </p:nvPr>
        </p:nvSpPr>
        <p:spPr>
          <a:prstGeom prst="rect">
            <a:avLst/>
          </a:prstGeom>
        </p:spPr>
        <p:txBody>
          <a:bodyPr/>
          <a:lstStyle/>
          <a:p>
            <a:pPr lvl="0"/>
            <a:r>
              <a:t>Click to edit Master text styles</a:t>
            </a:r>
          </a:p>
          <a:p>
            <a:pPr lvl="1"/>
            <a:r>
              <a:t>Second level</a:t>
            </a:r>
          </a:p>
        </p:txBody>
      </p:sp>
    </p:spTree>
    <p:extLst>
      <p:ext uri="{BB962C8B-B14F-4D97-AF65-F5344CB8AC3E}">
        <p14:creationId xmlns:p14="http://schemas.microsoft.com/office/powerpoint/2010/main" val="288143241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a:xfrm>
          <a:off x="0" y="0"/>
          <a:ext cx="0" cy="0"/>
          <a:chOff x="0" y="0"/>
          <a:chExt cx="0" cy="0"/>
        </a:xfrm>
      </p:grpSpPr>
      <p:sp>
        <p:nvSpPr>
          <p:cNvPr id="1026" name="Shape 2">
            <a:extLst>
              <a:ext uri="{FF2B5EF4-FFF2-40B4-BE49-F238E27FC236}">
                <a16:creationId xmlns:a16="http://schemas.microsoft.com/office/drawing/2014/main" id="{ED813C3B-A61F-C242-A976-738B0A998322}"/>
              </a:ext>
            </a:extLst>
          </p:cNvPr>
          <p:cNvSpPr>
            <a:spLocks noChangeArrowheads="1"/>
          </p:cNvSpPr>
          <p:nvPr/>
        </p:nvSpPr>
        <p:spPr bwMode="auto">
          <a:xfrm>
            <a:off x="0" y="0"/>
            <a:ext cx="30275213" cy="5473700"/>
          </a:xfrm>
          <a:prstGeom prst="rect">
            <a:avLst/>
          </a:prstGeom>
          <a:solidFill>
            <a:srgbClr val="1BADC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1027" name="Shape 3">
            <a:extLst>
              <a:ext uri="{FF2B5EF4-FFF2-40B4-BE49-F238E27FC236}">
                <a16:creationId xmlns:a16="http://schemas.microsoft.com/office/drawing/2014/main" id="{DC7A299C-27C5-1E4E-8D88-3F5759E8F1FB}"/>
              </a:ext>
            </a:extLst>
          </p:cNvPr>
          <p:cNvSpPr>
            <a:spLocks noChangeArrowheads="1"/>
          </p:cNvSpPr>
          <p:nvPr/>
        </p:nvSpPr>
        <p:spPr bwMode="auto">
          <a:xfrm>
            <a:off x="477838" y="6248400"/>
            <a:ext cx="29224287" cy="35625088"/>
          </a:xfrm>
          <a:prstGeom prst="rect">
            <a:avLst/>
          </a:prstGeom>
          <a:solidFill>
            <a:srgbClr val="F4F1E9"/>
          </a:solidFill>
          <a:ln w="9525">
            <a:solidFill>
              <a:srgbClr val="1BADCF"/>
            </a:solidFill>
            <a:round/>
            <a:headEnd/>
            <a:tailEnd/>
          </a:ln>
        </p:spPr>
        <p:txBody>
          <a:bodyPr lIns="0" tIns="0" rIns="0" bIns="0" anchor="ctr"/>
          <a:lstStyle>
            <a:lvl1pPr defTabSz="4572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4572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4572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4572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4572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4572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defRPr/>
            </a:pPr>
            <a:endParaRPr lang="en-US" altLang="en-US" sz="1800">
              <a:solidFill>
                <a:srgbClr val="1BADCF"/>
              </a:solidFill>
              <a:sym typeface="Arial" panose="020B0604020202020204" pitchFamily="34" charset="0"/>
            </a:endParaRPr>
          </a:p>
        </p:txBody>
      </p:sp>
      <p:sp>
        <p:nvSpPr>
          <p:cNvPr id="1028" name="Shape 4">
            <a:extLst>
              <a:ext uri="{FF2B5EF4-FFF2-40B4-BE49-F238E27FC236}">
                <a16:creationId xmlns:a16="http://schemas.microsoft.com/office/drawing/2014/main" id="{5F7DD51F-3C30-7646-8304-E53ABEABEDD9}"/>
              </a:ext>
            </a:extLst>
          </p:cNvPr>
          <p:cNvSpPr>
            <a:spLocks noChangeArrowheads="1"/>
          </p:cNvSpPr>
          <p:nvPr/>
        </p:nvSpPr>
        <p:spPr bwMode="auto">
          <a:xfrm>
            <a:off x="477838" y="42244963"/>
            <a:ext cx="33083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19" tIns="37419" rIns="37419" bIns="37419">
            <a:spAutoFit/>
          </a:bodyPr>
          <a:lstStyle>
            <a:lvl1pPr defTabSz="749300" eaLnBrk="0" hangingPunct="0">
              <a:defRPr sz="2400">
                <a:solidFill>
                  <a:srgbClr val="CEF0F8"/>
                </a:solidFill>
                <a:latin typeface="Arial" panose="020B0604020202020204" pitchFamily="34" charset="0"/>
                <a:ea typeface="Avenir Roman"/>
                <a:cs typeface="Avenir Roman"/>
                <a:sym typeface="Avenir Roman"/>
              </a:defRPr>
            </a:lvl1pPr>
            <a:lvl2pPr marL="742950" indent="-285750" defTabSz="749300" eaLnBrk="0" hangingPunct="0">
              <a:defRPr sz="2400">
                <a:solidFill>
                  <a:srgbClr val="CEF0F8"/>
                </a:solidFill>
                <a:latin typeface="Arial" panose="020B0604020202020204" pitchFamily="34" charset="0"/>
                <a:ea typeface="Avenir Roman"/>
                <a:cs typeface="Avenir Roman"/>
                <a:sym typeface="Avenir Roman"/>
              </a:defRPr>
            </a:lvl2pPr>
            <a:lvl3pPr marL="1143000" indent="-228600" defTabSz="749300" eaLnBrk="0" hangingPunct="0">
              <a:defRPr sz="2400">
                <a:solidFill>
                  <a:srgbClr val="CEF0F8"/>
                </a:solidFill>
                <a:latin typeface="Arial" panose="020B0604020202020204" pitchFamily="34" charset="0"/>
                <a:ea typeface="Avenir Roman"/>
                <a:cs typeface="Avenir Roman"/>
                <a:sym typeface="Avenir Roman"/>
              </a:defRPr>
            </a:lvl3pPr>
            <a:lvl4pPr marL="1600200" indent="-228600" defTabSz="749300" eaLnBrk="0" hangingPunct="0">
              <a:defRPr sz="2400">
                <a:solidFill>
                  <a:srgbClr val="CEF0F8"/>
                </a:solidFill>
                <a:latin typeface="Arial" panose="020B0604020202020204" pitchFamily="34" charset="0"/>
                <a:ea typeface="Avenir Roman"/>
                <a:cs typeface="Avenir Roman"/>
                <a:sym typeface="Avenir Roman"/>
              </a:defRPr>
            </a:lvl4pPr>
            <a:lvl5pPr marL="2057400" indent="-228600" defTabSz="749300" eaLnBrk="0" hangingPunct="0">
              <a:defRPr sz="2400">
                <a:solidFill>
                  <a:srgbClr val="CEF0F8"/>
                </a:solidFill>
                <a:latin typeface="Arial" panose="020B0604020202020204" pitchFamily="34" charset="0"/>
                <a:ea typeface="Avenir Roman"/>
                <a:cs typeface="Avenir Roman"/>
                <a:sym typeface="Avenir Roman"/>
              </a:defRPr>
            </a:lvl5pPr>
            <a:lvl6pPr marL="25146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6pPr>
            <a:lvl7pPr marL="29718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7pPr>
            <a:lvl8pPr marL="34290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8pPr>
            <a:lvl9pPr marL="3886200" indent="-228600" defTabSz="749300" eaLnBrk="0" fontAlgn="base" hangingPunct="0">
              <a:spcBef>
                <a:spcPct val="0"/>
              </a:spcBef>
              <a:spcAft>
                <a:spcPct val="0"/>
              </a:spcAft>
              <a:defRPr sz="2400">
                <a:solidFill>
                  <a:srgbClr val="CEF0F8"/>
                </a:solidFill>
                <a:latin typeface="Arial" panose="020B0604020202020204" pitchFamily="34" charset="0"/>
                <a:ea typeface="Avenir Roman"/>
                <a:cs typeface="Avenir Roman"/>
                <a:sym typeface="Avenir Roman"/>
              </a:defRPr>
            </a:lvl9pPr>
          </a:lstStyle>
          <a:p>
            <a:pPr eaLnBrk="1" hangingPunct="1">
              <a:lnSpc>
                <a:spcPct val="65000"/>
              </a:lnSpc>
              <a:spcBef>
                <a:spcPts val="400"/>
              </a:spcBef>
              <a:defRPr/>
            </a:pPr>
            <a:r>
              <a:rPr lang="en-US" altLang="en-US" sz="800">
                <a:solidFill>
                  <a:srgbClr val="1BADCF"/>
                </a:solidFill>
                <a:latin typeface="Arial Bold" panose="020B0704020202020204" pitchFamily="34" charset="0"/>
                <a:cs typeface="Arial Bold" panose="020B0704020202020204" pitchFamily="34" charset="0"/>
                <a:sym typeface="Arial Bold" panose="020B0704020202020204" pitchFamily="34" charset="0"/>
              </a:rPr>
              <a:t>Poster template by ResearchPosters.co.za</a:t>
            </a:r>
          </a:p>
        </p:txBody>
      </p:sp>
      <p:sp>
        <p:nvSpPr>
          <p:cNvPr id="1029" name="Shape 5">
            <a:extLst>
              <a:ext uri="{FF2B5EF4-FFF2-40B4-BE49-F238E27FC236}">
                <a16:creationId xmlns:a16="http://schemas.microsoft.com/office/drawing/2014/main" id="{D71C9D65-166A-4904-9BAD-33A4C5F27163}"/>
              </a:ext>
            </a:extLst>
          </p:cNvPr>
          <p:cNvSpPr>
            <a:spLocks noGrp="1"/>
          </p:cNvSpPr>
          <p:nvPr>
            <p:ph type="title"/>
          </p:nvPr>
        </p:nvSpPr>
        <p:spPr bwMode="auto">
          <a:xfrm>
            <a:off x="661988" y="0"/>
            <a:ext cx="28919487"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7419" tIns="37419" rIns="37419" bIns="37419" numCol="1" anchor="ctr" anchorCtr="0" compatLnSpc="1">
            <a:prstTxWarp prst="textNoShape">
              <a:avLst/>
            </a:prstTxWarp>
          </a:bodyPr>
          <a:lstStyle/>
          <a:p>
            <a:pPr lvl="0"/>
            <a:r>
              <a:rPr lang="en-US" altLang="en-US">
                <a:sym typeface="Arial Black" panose="020B0A04020102020204" pitchFamily="34" charset="0"/>
              </a:rPr>
              <a:t>Click to edit Master title style</a:t>
            </a:r>
          </a:p>
        </p:txBody>
      </p:sp>
      <p:sp>
        <p:nvSpPr>
          <p:cNvPr id="1030" name="Shape 6">
            <a:extLst>
              <a:ext uri="{FF2B5EF4-FFF2-40B4-BE49-F238E27FC236}">
                <a16:creationId xmlns:a16="http://schemas.microsoft.com/office/drawing/2014/main" id="{0B4E064C-34E7-4206-A370-3F6F95A59B32}"/>
              </a:ext>
            </a:extLst>
          </p:cNvPr>
          <p:cNvSpPr>
            <a:spLocks noGrp="1"/>
          </p:cNvSpPr>
          <p:nvPr>
            <p:ph type="body" idx="1"/>
          </p:nvPr>
        </p:nvSpPr>
        <p:spPr bwMode="auto">
          <a:xfrm>
            <a:off x="477838" y="6248400"/>
            <a:ext cx="29103637" cy="3655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374345" tIns="374345" rIns="374345" bIns="374345"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4" r:id="rId3"/>
  </p:sldLayoutIdLst>
  <p:transition spd="med"/>
  <p:txStyles>
    <p:titleStyle>
      <a:lvl1pPr algn="ctr" defTabSz="749300" rtl="0" eaLnBrk="0" fontAlgn="base" hangingPunct="0">
        <a:spcBef>
          <a:spcPct val="0"/>
        </a:spcBef>
        <a:spcAft>
          <a:spcPct val="0"/>
        </a:spcAft>
        <a:defRPr sz="7100" b="1">
          <a:solidFill>
            <a:srgbClr val="FFFFFF"/>
          </a:solidFill>
          <a:latin typeface="Arial Black"/>
          <a:ea typeface="Arial Black"/>
          <a:cs typeface="Arial Black"/>
          <a:sym typeface="Arial Black" panose="020B0A04020102020204" pitchFamily="34" charset="0"/>
        </a:defRPr>
      </a:lvl1pPr>
      <a:lvl2pPr algn="ctr" defTabSz="749300" rtl="0" eaLnBrk="0" fontAlgn="base" hangingPunct="0">
        <a:spcBef>
          <a:spcPct val="0"/>
        </a:spcBef>
        <a:spcAft>
          <a:spcPct val="0"/>
        </a:spcAft>
        <a:defRPr sz="7100" b="1">
          <a:solidFill>
            <a:srgbClr val="FFFFFF"/>
          </a:solidFill>
          <a:latin typeface="Arial Black"/>
          <a:ea typeface="Arial Black"/>
          <a:cs typeface="Arial Black"/>
          <a:sym typeface="Arial Black" panose="020B0A04020102020204" pitchFamily="34" charset="0"/>
        </a:defRPr>
      </a:lvl2pPr>
      <a:lvl3pPr algn="ctr" defTabSz="749300" rtl="0" eaLnBrk="0" fontAlgn="base" hangingPunct="0">
        <a:spcBef>
          <a:spcPct val="0"/>
        </a:spcBef>
        <a:spcAft>
          <a:spcPct val="0"/>
        </a:spcAft>
        <a:defRPr sz="7100" b="1">
          <a:solidFill>
            <a:srgbClr val="FFFFFF"/>
          </a:solidFill>
          <a:latin typeface="Arial Black"/>
          <a:ea typeface="Arial Black"/>
          <a:cs typeface="Arial Black"/>
          <a:sym typeface="Arial Black" panose="020B0A04020102020204" pitchFamily="34" charset="0"/>
        </a:defRPr>
      </a:lvl3pPr>
      <a:lvl4pPr algn="ctr" defTabSz="749300" rtl="0" eaLnBrk="0" fontAlgn="base" hangingPunct="0">
        <a:spcBef>
          <a:spcPct val="0"/>
        </a:spcBef>
        <a:spcAft>
          <a:spcPct val="0"/>
        </a:spcAft>
        <a:defRPr sz="7100" b="1">
          <a:solidFill>
            <a:srgbClr val="FFFFFF"/>
          </a:solidFill>
          <a:latin typeface="Arial Black"/>
          <a:ea typeface="Arial Black"/>
          <a:cs typeface="Arial Black"/>
          <a:sym typeface="Arial Black" panose="020B0A04020102020204" pitchFamily="34" charset="0"/>
        </a:defRPr>
      </a:lvl4pPr>
      <a:lvl5pPr algn="ctr" defTabSz="749300" rtl="0" eaLnBrk="0" fontAlgn="base" hangingPunct="0">
        <a:spcBef>
          <a:spcPct val="0"/>
        </a:spcBef>
        <a:spcAft>
          <a:spcPct val="0"/>
        </a:spcAft>
        <a:defRPr sz="7100" b="1">
          <a:solidFill>
            <a:srgbClr val="FFFFFF"/>
          </a:solidFill>
          <a:latin typeface="Arial Black"/>
          <a:ea typeface="Arial Black"/>
          <a:cs typeface="Arial Black"/>
          <a:sym typeface="Arial Black" panose="020B0A04020102020204" pitchFamily="34" charset="0"/>
        </a:defRPr>
      </a:lvl5pPr>
      <a:lvl6pPr algn="ctr" defTabSz="749300">
        <a:defRPr sz="7100" b="1">
          <a:solidFill>
            <a:srgbClr val="FFFFFF"/>
          </a:solidFill>
          <a:latin typeface="Arial Black"/>
          <a:ea typeface="Arial Black"/>
          <a:cs typeface="Arial Black"/>
          <a:sym typeface="Arial Black"/>
        </a:defRPr>
      </a:lvl6pPr>
      <a:lvl7pPr algn="ctr" defTabSz="749300">
        <a:defRPr sz="7100" b="1">
          <a:solidFill>
            <a:srgbClr val="FFFFFF"/>
          </a:solidFill>
          <a:latin typeface="Arial Black"/>
          <a:ea typeface="Arial Black"/>
          <a:cs typeface="Arial Black"/>
          <a:sym typeface="Arial Black"/>
        </a:defRPr>
      </a:lvl7pPr>
      <a:lvl8pPr algn="ctr" defTabSz="749300">
        <a:defRPr sz="7100" b="1">
          <a:solidFill>
            <a:srgbClr val="FFFFFF"/>
          </a:solidFill>
          <a:latin typeface="Arial Black"/>
          <a:ea typeface="Arial Black"/>
          <a:cs typeface="Arial Black"/>
          <a:sym typeface="Arial Black"/>
        </a:defRPr>
      </a:lvl8pPr>
      <a:lvl9pPr algn="ctr" defTabSz="749300">
        <a:defRPr sz="7100" b="1">
          <a:solidFill>
            <a:srgbClr val="FFFFFF"/>
          </a:solidFill>
          <a:latin typeface="Arial Black"/>
          <a:ea typeface="Arial Black"/>
          <a:cs typeface="Arial Black"/>
          <a:sym typeface="Arial Black"/>
        </a:defRPr>
      </a:lvl9pPr>
    </p:titleStyle>
    <p:bodyStyle>
      <a:lvl1pPr marL="279400" indent="-279400" algn="l" defTabSz="749300" rtl="0" eaLnBrk="0" fontAlgn="base" hangingPunct="0">
        <a:spcBef>
          <a:spcPts val="500"/>
        </a:spcBef>
        <a:spcAft>
          <a:spcPct val="0"/>
        </a:spcAft>
        <a:buSzPct val="100000"/>
        <a:buChar char="»"/>
        <a:defRPr sz="2400">
          <a:solidFill>
            <a:schemeClr val="tx1"/>
          </a:solidFill>
          <a:latin typeface="Arial"/>
          <a:ea typeface="Arial"/>
          <a:cs typeface="Arial"/>
          <a:sym typeface="Arial" panose="020B0604020202020204" pitchFamily="34" charset="0"/>
        </a:defRPr>
      </a:lvl1pPr>
      <a:lvl2pPr marL="682625" indent="-307975" algn="l" defTabSz="749300" rtl="0" eaLnBrk="0" fontAlgn="base" hangingPunct="0">
        <a:spcBef>
          <a:spcPts val="500"/>
        </a:spcBef>
        <a:spcAft>
          <a:spcPct val="0"/>
        </a:spcAft>
        <a:buSzPct val="100000"/>
        <a:buChar char="–"/>
        <a:defRPr sz="2400">
          <a:solidFill>
            <a:schemeClr val="tx1"/>
          </a:solidFill>
          <a:latin typeface="Arial"/>
          <a:ea typeface="Arial"/>
          <a:cs typeface="Arial"/>
          <a:sym typeface="Arial" panose="020B0604020202020204" pitchFamily="34" charset="0"/>
        </a:defRPr>
      </a:lvl2pPr>
      <a:lvl3pPr marL="974725" indent="-225425" algn="l" defTabSz="749300" rtl="0" eaLnBrk="0" fontAlgn="base" hangingPunct="0">
        <a:spcBef>
          <a:spcPts val="500"/>
        </a:spcBef>
        <a:spcAft>
          <a:spcPct val="0"/>
        </a:spcAft>
        <a:buSzPct val="100000"/>
        <a:buChar char="•"/>
        <a:defRPr sz="2400">
          <a:solidFill>
            <a:schemeClr val="tx1"/>
          </a:solidFill>
          <a:latin typeface="Arial"/>
          <a:ea typeface="Arial"/>
          <a:cs typeface="Arial"/>
          <a:sym typeface="Arial" panose="020B0604020202020204" pitchFamily="34" charset="0"/>
        </a:defRPr>
      </a:lvl3pPr>
      <a:lvl4pPr marL="1406525" indent="-279400" algn="l" defTabSz="749300" rtl="0" eaLnBrk="0" fontAlgn="base" hangingPunct="0">
        <a:spcBef>
          <a:spcPts val="500"/>
        </a:spcBef>
        <a:spcAft>
          <a:spcPct val="0"/>
        </a:spcAft>
        <a:buSzPct val="100000"/>
        <a:buChar char="–"/>
        <a:defRPr sz="2400">
          <a:solidFill>
            <a:schemeClr val="tx1"/>
          </a:solidFill>
          <a:latin typeface="Arial"/>
          <a:ea typeface="Arial"/>
          <a:cs typeface="Arial"/>
          <a:sym typeface="Arial" panose="020B0604020202020204" pitchFamily="34" charset="0"/>
        </a:defRPr>
      </a:lvl4pPr>
      <a:lvl5pPr marL="1749425" indent="-249238" algn="l" defTabSz="749300" rtl="0" eaLnBrk="0" fontAlgn="base" hangingPunct="0">
        <a:spcBef>
          <a:spcPts val="500"/>
        </a:spcBef>
        <a:spcAft>
          <a:spcPct val="0"/>
        </a:spcAft>
        <a:buSzPct val="100000"/>
        <a:buChar char="»"/>
        <a:defRPr sz="2400">
          <a:solidFill>
            <a:schemeClr val="tx1"/>
          </a:solidFill>
          <a:latin typeface="Arial"/>
          <a:ea typeface="Arial"/>
          <a:cs typeface="Arial"/>
          <a:sym typeface="Arial" panose="020B0604020202020204" pitchFamily="34" charset="0"/>
        </a:defRPr>
      </a:lvl5pPr>
      <a:lvl6pPr marL="2207154" indent="-249765" defTabSz="749300">
        <a:spcBef>
          <a:spcPts val="500"/>
        </a:spcBef>
        <a:buSzPct val="100000"/>
        <a:buChar char="•"/>
        <a:defRPr sz="2400">
          <a:latin typeface="Arial"/>
          <a:ea typeface="Arial"/>
          <a:cs typeface="Arial"/>
          <a:sym typeface="Arial"/>
        </a:defRPr>
      </a:lvl6pPr>
      <a:lvl7pPr marL="2664354" indent="-249765" defTabSz="749300">
        <a:spcBef>
          <a:spcPts val="500"/>
        </a:spcBef>
        <a:buSzPct val="100000"/>
        <a:buChar char="•"/>
        <a:defRPr sz="2400">
          <a:latin typeface="Arial"/>
          <a:ea typeface="Arial"/>
          <a:cs typeface="Arial"/>
          <a:sym typeface="Arial"/>
        </a:defRPr>
      </a:lvl7pPr>
      <a:lvl8pPr marL="3121554" indent="-249765" defTabSz="749300">
        <a:spcBef>
          <a:spcPts val="500"/>
        </a:spcBef>
        <a:buSzPct val="100000"/>
        <a:buChar char="•"/>
        <a:defRPr sz="2400">
          <a:latin typeface="Arial"/>
          <a:ea typeface="Arial"/>
          <a:cs typeface="Arial"/>
          <a:sym typeface="Arial"/>
        </a:defRPr>
      </a:lvl8pPr>
      <a:lvl9pPr marL="3578754" indent="-249766" defTabSz="749300">
        <a:spcBef>
          <a:spcPts val="500"/>
        </a:spcBef>
        <a:buSzPct val="100000"/>
        <a:buChar char="•"/>
        <a:defRPr sz="24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chart" Target="../charts/chart1.xml"/><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137" name="Shape 48">
            <a:extLst>
              <a:ext uri="{FF2B5EF4-FFF2-40B4-BE49-F238E27FC236}">
                <a16:creationId xmlns:a16="http://schemas.microsoft.com/office/drawing/2014/main" id="{6A2D0154-793C-4AA8-9CA4-8F51945DEFFB}"/>
              </a:ext>
            </a:extLst>
          </p:cNvPr>
          <p:cNvSpPr>
            <a:spLocks noChangeArrowheads="1"/>
          </p:cNvSpPr>
          <p:nvPr/>
        </p:nvSpPr>
        <p:spPr bwMode="auto">
          <a:xfrm>
            <a:off x="749706" y="26507667"/>
            <a:ext cx="9320212" cy="40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993" tIns="374993" rIns="374993" bIns="374993">
            <a:spAutoFit/>
          </a:bodyPr>
          <a:lstStyle>
            <a:lvl1pPr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rtl="0">
              <a:lnSpc>
                <a:spcPct val="150000"/>
              </a:lnSpc>
              <a:spcAft>
                <a:spcPts val="800"/>
              </a:spcAft>
              <a:buNone/>
            </a:pPr>
            <a:r>
              <a:rPr lang="en-US" dirty="0">
                <a:solidFill>
                  <a:srgbClr val="000000"/>
                </a:solidFill>
              </a:rPr>
              <a:t>The aim of this study was to show the importance of hand hygiene through hand washing and the use of sanitizers, and how these measures are able to reduce the transmission of microbes and the spread of infection, as well as to raise awareness of the presence of non-alcoholic alternatives that reduce dryness and irritation of the skin.</a:t>
            </a:r>
          </a:p>
        </p:txBody>
      </p:sp>
      <p:sp>
        <p:nvSpPr>
          <p:cNvPr id="5184" name="Shape 63">
            <a:extLst>
              <a:ext uri="{FF2B5EF4-FFF2-40B4-BE49-F238E27FC236}">
                <a16:creationId xmlns:a16="http://schemas.microsoft.com/office/drawing/2014/main" id="{9185AA72-DD17-40BC-BB88-2BD80EE0EA19}"/>
              </a:ext>
            </a:extLst>
          </p:cNvPr>
          <p:cNvSpPr>
            <a:spLocks noChangeArrowheads="1"/>
          </p:cNvSpPr>
          <p:nvPr/>
        </p:nvSpPr>
        <p:spPr bwMode="auto">
          <a:xfrm>
            <a:off x="20030405" y="29708979"/>
            <a:ext cx="9772107" cy="456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74993" tIns="374993" rIns="374993" bIns="374993">
            <a:spAutoFit/>
          </a:bodyPr>
          <a:lstStyle>
            <a:lvl1pPr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ct val="0"/>
              </a:spcBef>
              <a:buSzTx/>
              <a:buFontTx/>
              <a:buNone/>
            </a:pPr>
            <a:r>
              <a:rPr lang="en-US" dirty="0">
                <a:solidFill>
                  <a:schemeClr val="accent1">
                    <a:lumMod val="10000"/>
                  </a:schemeClr>
                </a:solidFill>
                <a:effectLst/>
                <a:ea typeface="Calibri" panose="020F0502020204030204" pitchFamily="34" charset="0"/>
              </a:rPr>
              <a:t> In this study, the role and importance of hand hygiene was clarified, and it was found that hand sanitizers regardless of alcohol / non-alcoholic are effective in controlling bacteria, but we recommend those who suffer from skin irritation or dryness to use non-alcoholic hand sanitizers instead of alcoholic hand sanitizers, and we also recommend proper hand washing which is universally recommended by the World Health Organization (WHO). </a:t>
            </a:r>
            <a:endParaRPr lang="en-US" altLang="en-US" sz="3200" dirty="0">
              <a:solidFill>
                <a:schemeClr val="accent1">
                  <a:lumMod val="10000"/>
                </a:schemeClr>
              </a:solidFill>
              <a:sym typeface="Arial Bold" panose="020B0704020202020204" pitchFamily="34" charset="0"/>
            </a:endParaRPr>
          </a:p>
        </p:txBody>
      </p:sp>
      <p:sp>
        <p:nvSpPr>
          <p:cNvPr id="5199" name="Shape 29">
            <a:extLst>
              <a:ext uri="{FF2B5EF4-FFF2-40B4-BE49-F238E27FC236}">
                <a16:creationId xmlns:a16="http://schemas.microsoft.com/office/drawing/2014/main" id="{F9C1F038-90C1-415F-8356-F8D3C73657FB}"/>
              </a:ext>
            </a:extLst>
          </p:cNvPr>
          <p:cNvSpPr>
            <a:spLocks noChangeArrowheads="1"/>
          </p:cNvSpPr>
          <p:nvPr/>
        </p:nvSpPr>
        <p:spPr bwMode="auto">
          <a:xfrm>
            <a:off x="724711" y="6873875"/>
            <a:ext cx="9317038" cy="195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993" tIns="374993" rIns="374993" bIns="374993">
            <a:spAutoFit/>
          </a:bodyPr>
          <a:lstStyle>
            <a:lvl1pPr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rtl="0">
              <a:lnSpc>
                <a:spcPct val="150000"/>
              </a:lnSpc>
              <a:spcAft>
                <a:spcPts val="800"/>
              </a:spcAft>
              <a:buNone/>
            </a:pPr>
            <a:r>
              <a:rPr lang="en-US" dirty="0">
                <a:solidFill>
                  <a:srgbClr val="000000"/>
                </a:solidFill>
              </a:rPr>
              <a:t>   Hand hygiene is a critical and cost-effective method for preventing health-care-associated infections (HCAIs), as well as a critical patient safety measure. Poor aseptic technique or insufficient hand hygiene can increase the risk of transmitting potentially pathogenic microorganisms to the patient or the patient's immediate surroundings (Megeus et al., 2015). Hand washing is the best procedure to reduce these pathogenic microbes and prevent infection, as well as to avoid dirt from food residues and dust after using the toilet. Hand sanitizers are most effective in hospitals when hands are in contact with germs, but not dusty or greasy. Hand sanitizers as a disinfectant have become more widely used today due to their ease of use when water is not available, the lack of time and their proven effectiveness in reducing the microbial load, and they are available in different types depending on the presence or absence of alcohol (Singh et al., 2020).</a:t>
            </a:r>
          </a:p>
          <a:p>
            <a:pPr algn="just" rtl="0">
              <a:lnSpc>
                <a:spcPct val="150000"/>
              </a:lnSpc>
              <a:spcAft>
                <a:spcPts val="800"/>
              </a:spcAft>
              <a:buNone/>
            </a:pPr>
            <a:r>
              <a:rPr lang="en-US" b="1" dirty="0">
                <a:solidFill>
                  <a:srgbClr val="000000"/>
                </a:solidFill>
              </a:rPr>
              <a:t> Types of hand sanitizers:</a:t>
            </a:r>
          </a:p>
          <a:p>
            <a:pPr algn="just" rtl="0">
              <a:lnSpc>
                <a:spcPct val="150000"/>
              </a:lnSpc>
              <a:spcAft>
                <a:spcPts val="800"/>
              </a:spcAft>
              <a:buNone/>
            </a:pPr>
            <a:r>
              <a:rPr lang="en-US" dirty="0">
                <a:solidFill>
                  <a:srgbClr val="000000"/>
                </a:solidFill>
              </a:rPr>
              <a:t> Alcoholic hand sanitizers are the most prevalent of non-alcoholic sanitizers, and claim to kill 99.99% of microorganisms, including the most resistant form. They contain either ethanol, isopropanol or n-propanol. The antimicrobial effect is attributed to alcohols being able to dissolve fatty membranes and change the nature of proteins, then cell lysis (Kampf and Ostermeyer, 2005).</a:t>
            </a:r>
          </a:p>
          <a:p>
            <a:pPr algn="just" rtl="0">
              <a:lnSpc>
                <a:spcPct val="150000"/>
              </a:lnSpc>
              <a:spcAft>
                <a:spcPts val="800"/>
              </a:spcAft>
              <a:buNone/>
            </a:pPr>
            <a:r>
              <a:rPr lang="en-US" dirty="0">
                <a:solidFill>
                  <a:srgbClr val="000000"/>
                </a:solidFill>
              </a:rPr>
              <a:t>Non-alcoholic hand  sanitizers: Because of the defects and the harsh nature that alcohols cause on the hands of dryness and irritation of the skin, also the rapid evaporation of alcohol before rubbing it on the whole hands loses the effectiveness of the sanitizer (Kampf et al., 2010). wherefore non-alcoholic alternatives have been resorted to consisting of povidone Iodine, Triclosan and Benzalkonium chloride (BAC), which is the main active ingredient Anti-bacterial.</a:t>
            </a:r>
          </a:p>
        </p:txBody>
      </p:sp>
      <p:sp>
        <p:nvSpPr>
          <p:cNvPr id="87" name="TextBox 86">
            <a:extLst>
              <a:ext uri="{FF2B5EF4-FFF2-40B4-BE49-F238E27FC236}">
                <a16:creationId xmlns:a16="http://schemas.microsoft.com/office/drawing/2014/main" id="{088F711C-EF5D-6049-8735-22F6404177F3}"/>
              </a:ext>
            </a:extLst>
          </p:cNvPr>
          <p:cNvSpPr txBox="1"/>
          <p:nvPr/>
        </p:nvSpPr>
        <p:spPr>
          <a:xfrm>
            <a:off x="20299362" y="17810897"/>
            <a:ext cx="9215032" cy="113774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algn="just" rtl="0">
              <a:lnSpc>
                <a:spcPct val="120000"/>
              </a:lnSpc>
              <a:spcAft>
                <a:spcPts val="800"/>
              </a:spcAft>
            </a:pPr>
            <a:r>
              <a:rPr lang="en-US" dirty="0">
                <a:solidFill>
                  <a:schemeClr val="accent1">
                    <a:lumMod val="10000"/>
                  </a:schemeClr>
                </a:solidFill>
                <a:effectLst/>
                <a:ea typeface="Calibri" panose="020F0502020204030204" pitchFamily="34" charset="0"/>
                <a:cs typeface="Arial" panose="020B0604020202020204" pitchFamily="34" charset="0"/>
              </a:rPr>
              <a:t>In Fingerprint method The correct way to wash hands has proven to be 100% effective and no microorganism has appeared on the plate. In alcohol-based hand sanitizers, proved effective and no microorganisms appeared in the plate. In the non-alcoholic hand sanitizer, which was found that 62% were not aware of its presence, there are no growth of gram-negative or even gram-positive bacteria appeared. </a:t>
            </a:r>
          </a:p>
          <a:p>
            <a:pPr algn="just" rtl="0">
              <a:lnSpc>
                <a:spcPct val="120000"/>
              </a:lnSpc>
              <a:spcAft>
                <a:spcPts val="800"/>
              </a:spcAft>
            </a:pPr>
            <a:r>
              <a:rPr lang="en-US" dirty="0">
                <a:solidFill>
                  <a:schemeClr val="accent1">
                    <a:lumMod val="10000"/>
                  </a:schemeClr>
                </a:solidFill>
                <a:effectLst/>
                <a:ea typeface="Calibri" panose="020F0502020204030204" pitchFamily="34" charset="0"/>
                <a:cs typeface="Arial" panose="020B0604020202020204" pitchFamily="34" charset="0"/>
              </a:rPr>
              <a:t>     In Disk Diffusion method, the efficacy of the sanitizer varies both in its composition and its effect on the test organism. In this study the two bacteria used (Staphylococcus aureus and Escherichia coli) were found to be sensitive to sanitizers. According to (Figure 2,3), it was found that all the inhibition zones are close to each other, but slightly higher for Staphylococcus aureus. In Figure 5, among the hand sanitizers used, the most effective with the highest inhibition zone was the hand sanitizer C (22mm) on Staphylococcus, similarly on Escherichia coli (14mm). The effect of all the sanitizers were compared with the negative control in which the sterilized distilled water was used having no effect on test organism. Thus, through the results, it was found that hand sanitizers of all kinds are slightly more effective on Staphylococcus aureus, while Escherichia coli was more resistant. In a previous study, it was shown that E. coli, being Gram-negative bacteria, is surrounded by an outer membrane, which is necessary for cell survival and acts as a permeability barrier that prevents the entry of toxic compounds into the cell (Ebbensgaard et al., 2018).</a:t>
            </a:r>
          </a:p>
        </p:txBody>
      </p:sp>
      <p:sp>
        <p:nvSpPr>
          <p:cNvPr id="71" name="Shape 48">
            <a:extLst>
              <a:ext uri="{FF2B5EF4-FFF2-40B4-BE49-F238E27FC236}">
                <a16:creationId xmlns:a16="http://schemas.microsoft.com/office/drawing/2014/main" id="{493350CE-53D3-4304-82AE-79E6AD186B4F}"/>
              </a:ext>
            </a:extLst>
          </p:cNvPr>
          <p:cNvSpPr>
            <a:spLocks noChangeArrowheads="1"/>
          </p:cNvSpPr>
          <p:nvPr/>
        </p:nvSpPr>
        <p:spPr bwMode="auto">
          <a:xfrm>
            <a:off x="692961" y="31292800"/>
            <a:ext cx="9320212" cy="97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74993" tIns="374993" rIns="374993" bIns="374993">
            <a:spAutoFit/>
          </a:bodyPr>
          <a:lstStyle>
            <a:lvl1pPr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spcAft>
                <a:spcPts val="800"/>
              </a:spcAft>
              <a:buNone/>
            </a:pPr>
            <a:r>
              <a:rPr lang="en-US" b="1" dirty="0">
                <a:solidFill>
                  <a:srgbClr val="000000"/>
                </a:solidFill>
              </a:rPr>
              <a:t>Materials:</a:t>
            </a:r>
          </a:p>
          <a:p>
            <a:pPr marL="342900" indent="-342900" algn="just">
              <a:lnSpc>
                <a:spcPct val="150000"/>
              </a:lnSpc>
              <a:spcAft>
                <a:spcPts val="800"/>
              </a:spcAft>
              <a:buFontTx/>
              <a:buChar char="-"/>
            </a:pPr>
            <a:r>
              <a:rPr lang="en-US" dirty="0">
                <a:solidFill>
                  <a:srgbClr val="000000"/>
                </a:solidFill>
              </a:rPr>
              <a:t>Bacterial</a:t>
            </a:r>
            <a:r>
              <a:rPr lang="en-US" sz="1800" b="1" dirty="0">
                <a:effectLst/>
                <a:latin typeface="Times New Roman" panose="02020603050405020304" pitchFamily="18" charset="0"/>
                <a:ea typeface="Calibri" panose="020F0502020204030204" pitchFamily="34" charset="0"/>
              </a:rPr>
              <a:t> </a:t>
            </a:r>
            <a:r>
              <a:rPr lang="en-US" dirty="0">
                <a:solidFill>
                  <a:srgbClr val="000000"/>
                </a:solidFill>
              </a:rPr>
              <a:t>samples: </a:t>
            </a:r>
            <a:r>
              <a:rPr lang="en-US" i="1" dirty="0">
                <a:solidFill>
                  <a:srgbClr val="000000"/>
                </a:solidFill>
              </a:rPr>
              <a:t>Staphylococcus aureus, Escherichia coli</a:t>
            </a:r>
            <a:r>
              <a:rPr lang="en-US" dirty="0">
                <a:solidFill>
                  <a:srgbClr val="000000"/>
                </a:solidFill>
              </a:rPr>
              <a:t>.</a:t>
            </a:r>
          </a:p>
          <a:p>
            <a:pPr marL="342900" indent="-342900" algn="just">
              <a:lnSpc>
                <a:spcPct val="150000"/>
              </a:lnSpc>
              <a:spcAft>
                <a:spcPts val="800"/>
              </a:spcAft>
              <a:buFontTx/>
              <a:buChar char="-"/>
            </a:pPr>
            <a:r>
              <a:rPr lang="en-US" dirty="0">
                <a:solidFill>
                  <a:srgbClr val="000000"/>
                </a:solidFill>
              </a:rPr>
              <a:t>Six different marketed products of hand sanitizers (Alcoholic and Nonalcoholic).</a:t>
            </a:r>
          </a:p>
          <a:p>
            <a:pPr marL="342900" indent="-342900" algn="just">
              <a:lnSpc>
                <a:spcPct val="150000"/>
              </a:lnSpc>
              <a:spcAft>
                <a:spcPts val="800"/>
              </a:spcAft>
              <a:buFontTx/>
              <a:buChar char="-"/>
            </a:pPr>
            <a:r>
              <a:rPr lang="en-US" dirty="0">
                <a:solidFill>
                  <a:srgbClr val="000000"/>
                </a:solidFill>
              </a:rPr>
              <a:t>Blood agar.</a:t>
            </a:r>
          </a:p>
          <a:p>
            <a:pPr marL="342900" indent="-342900" algn="just">
              <a:lnSpc>
                <a:spcPct val="150000"/>
              </a:lnSpc>
              <a:spcAft>
                <a:spcPts val="800"/>
              </a:spcAft>
              <a:buFontTx/>
              <a:buChar char="-"/>
            </a:pPr>
            <a:r>
              <a:rPr lang="en-US" dirty="0">
                <a:solidFill>
                  <a:srgbClr val="000000"/>
                </a:solidFill>
              </a:rPr>
              <a:t>Muller–Hinton agar.</a:t>
            </a:r>
          </a:p>
          <a:p>
            <a:pPr marL="342900" lvl="0" indent="-342900" algn="just">
              <a:lnSpc>
                <a:spcPct val="150000"/>
              </a:lnSpc>
              <a:spcAft>
                <a:spcPts val="800"/>
              </a:spcAft>
              <a:buFontTx/>
              <a:buChar char="-"/>
            </a:pPr>
            <a:r>
              <a:rPr lang="en-US" dirty="0">
                <a:solidFill>
                  <a:srgbClr val="000000"/>
                </a:solidFill>
              </a:rPr>
              <a:t>Crystal violet. </a:t>
            </a:r>
          </a:p>
          <a:p>
            <a:pPr marL="342900" lvl="0" indent="-342900" algn="just">
              <a:lnSpc>
                <a:spcPct val="150000"/>
              </a:lnSpc>
              <a:spcAft>
                <a:spcPts val="800"/>
              </a:spcAft>
              <a:buFontTx/>
              <a:buChar char="-"/>
            </a:pPr>
            <a:r>
              <a:rPr lang="en-US" dirty="0">
                <a:solidFill>
                  <a:srgbClr val="000000"/>
                </a:solidFill>
              </a:rPr>
              <a:t>Iodine. </a:t>
            </a:r>
          </a:p>
          <a:p>
            <a:pPr marL="342900" lvl="0" indent="-342900" algn="just">
              <a:lnSpc>
                <a:spcPct val="150000"/>
              </a:lnSpc>
              <a:spcAft>
                <a:spcPts val="800"/>
              </a:spcAft>
              <a:buFontTx/>
              <a:buChar char="-"/>
            </a:pPr>
            <a:r>
              <a:rPr lang="en-US" dirty="0">
                <a:solidFill>
                  <a:srgbClr val="000000"/>
                </a:solidFill>
              </a:rPr>
              <a:t>Alcohol. </a:t>
            </a:r>
          </a:p>
          <a:p>
            <a:pPr marL="342900" lvl="0" indent="-342900" algn="just">
              <a:lnSpc>
                <a:spcPct val="150000"/>
              </a:lnSpc>
              <a:spcAft>
                <a:spcPts val="800"/>
              </a:spcAft>
              <a:buFontTx/>
              <a:buChar char="-"/>
            </a:pPr>
            <a:r>
              <a:rPr lang="en-US" dirty="0">
                <a:solidFill>
                  <a:srgbClr val="000000"/>
                </a:solidFill>
              </a:rPr>
              <a:t>Safranin.</a:t>
            </a:r>
          </a:p>
          <a:p>
            <a:pPr algn="just">
              <a:lnSpc>
                <a:spcPct val="150000"/>
              </a:lnSpc>
              <a:spcAft>
                <a:spcPts val="800"/>
              </a:spcAft>
              <a:buNone/>
            </a:pPr>
            <a:r>
              <a:rPr lang="en-US" b="1" dirty="0">
                <a:solidFill>
                  <a:srgbClr val="000000"/>
                </a:solidFill>
              </a:rPr>
              <a:t>Methods:</a:t>
            </a:r>
          </a:p>
          <a:p>
            <a:pPr algn="just">
              <a:lnSpc>
                <a:spcPct val="150000"/>
              </a:lnSpc>
              <a:spcAft>
                <a:spcPts val="800"/>
              </a:spcAft>
              <a:buNone/>
            </a:pPr>
            <a:r>
              <a:rPr lang="en-US" b="1" dirty="0">
                <a:solidFill>
                  <a:srgbClr val="000000"/>
                </a:solidFill>
              </a:rPr>
              <a:t>1- Fingerprint: </a:t>
            </a:r>
          </a:p>
          <a:p>
            <a:pPr algn="just">
              <a:lnSpc>
                <a:spcPct val="150000"/>
              </a:lnSpc>
              <a:spcAft>
                <a:spcPts val="800"/>
              </a:spcAft>
              <a:buNone/>
            </a:pPr>
            <a:endParaRPr lang="en-US" dirty="0">
              <a:solidFill>
                <a:srgbClr val="000000"/>
              </a:solidFill>
            </a:endParaRPr>
          </a:p>
        </p:txBody>
      </p:sp>
      <p:pic>
        <p:nvPicPr>
          <p:cNvPr id="12" name="رسم 11" descr="شارة 1 مع تعبئة خالصة">
            <a:extLst>
              <a:ext uri="{FF2B5EF4-FFF2-40B4-BE49-F238E27FC236}">
                <a16:creationId xmlns:a16="http://schemas.microsoft.com/office/drawing/2014/main" id="{2217CB39-32A9-4D75-9577-975146FC6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55" y="39985093"/>
            <a:ext cx="914400" cy="914400"/>
          </a:xfrm>
          <a:prstGeom prst="rect">
            <a:avLst/>
          </a:prstGeom>
        </p:spPr>
      </p:pic>
      <p:sp>
        <p:nvSpPr>
          <p:cNvPr id="13" name="مربع نص 12">
            <a:extLst>
              <a:ext uri="{FF2B5EF4-FFF2-40B4-BE49-F238E27FC236}">
                <a16:creationId xmlns:a16="http://schemas.microsoft.com/office/drawing/2014/main" id="{739B1FF3-B225-48AA-89FB-E7E96FF8A0B2}"/>
              </a:ext>
            </a:extLst>
          </p:cNvPr>
          <p:cNvSpPr txBox="1"/>
          <p:nvPr/>
        </p:nvSpPr>
        <p:spPr>
          <a:xfrm>
            <a:off x="957905" y="40093304"/>
            <a:ext cx="9665063"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chemeClr val="tx2">
                    <a:lumMod val="50000"/>
                  </a:schemeClr>
                </a:solidFill>
                <a:effectLst/>
                <a:ea typeface="Calibri" panose="020F0502020204030204" pitchFamily="34" charset="0"/>
                <a:cs typeface="Arial" panose="020B0604020202020204" pitchFamily="34" charset="0"/>
              </a:rPr>
              <a:t>Take fingerprints from random students in the College of Science on blood agar, then incubate it at 37 C° for 24 hours:</a:t>
            </a:r>
            <a:endParaRPr kumimoji="0" lang="ar-SA" sz="3200" b="1" i="0" u="none" strike="noStrike" cap="none" spc="0" normalizeH="0" baseline="0" dirty="0">
              <a:ln>
                <a:noFill/>
              </a:ln>
              <a:solidFill>
                <a:schemeClr val="tx2">
                  <a:lumMod val="50000"/>
                </a:schemeClr>
              </a:solidFill>
              <a:effectLst/>
              <a:uFillTx/>
              <a:ea typeface="+mn-ea"/>
              <a:cs typeface="Arial" panose="020B0604020202020204" pitchFamily="34" charset="0"/>
              <a:sym typeface="Avenir Roman"/>
            </a:endParaRPr>
          </a:p>
        </p:txBody>
      </p:sp>
      <p:sp>
        <p:nvSpPr>
          <p:cNvPr id="14" name="سهم: خماسي 13">
            <a:extLst>
              <a:ext uri="{FF2B5EF4-FFF2-40B4-BE49-F238E27FC236}">
                <a16:creationId xmlns:a16="http://schemas.microsoft.com/office/drawing/2014/main" id="{04A6339A-1D5A-40D6-8326-A7B79423166C}"/>
              </a:ext>
            </a:extLst>
          </p:cNvPr>
          <p:cNvSpPr/>
          <p:nvPr/>
        </p:nvSpPr>
        <p:spPr>
          <a:xfrm>
            <a:off x="957905" y="41343479"/>
            <a:ext cx="8535345" cy="830993"/>
          </a:xfrm>
          <a:prstGeom prst="homePlate">
            <a:avLst/>
          </a:prstGeom>
          <a:solidFill>
            <a:srgbClr val="ECF4FA"/>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t">
            <a:spAutoFit/>
          </a:bodyPr>
          <a:lstStyle/>
          <a:p>
            <a:pPr fontAlgn="auto" latinLnBrk="1">
              <a:spcBef>
                <a:spcPts val="0"/>
              </a:spcBef>
              <a:spcAft>
                <a:spcPts val="0"/>
              </a:spcAft>
            </a:pPr>
            <a:r>
              <a:rPr lang="en-US"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Before washing hands as a control.</a:t>
            </a:r>
          </a:p>
          <a:p>
            <a:pPr marL="0" marR="0" indent="0" algn="l" defTabSz="914400" rtl="0" fontAlgn="auto" latinLnBrk="1" hangingPunct="0">
              <a:lnSpc>
                <a:spcPct val="100000"/>
              </a:lnSpc>
              <a:spcBef>
                <a:spcPts val="0"/>
              </a:spcBef>
              <a:spcAft>
                <a:spcPts val="0"/>
              </a:spcAft>
              <a:buClrTx/>
              <a:buSzTx/>
              <a:buFontTx/>
              <a:buNone/>
              <a:tabLst/>
            </a:pPr>
            <a:endParaRPr kumimoji="0" lang="ar-SA" sz="2400" b="0" i="0" u="none" strike="noStrike" cap="none" spc="0" normalizeH="0" baseline="0" dirty="0">
              <a:ln>
                <a:noFill/>
              </a:ln>
              <a:solidFill>
                <a:srgbClr val="CEF0F8"/>
              </a:solidFill>
              <a:effectLst/>
              <a:uFillTx/>
              <a:latin typeface="+mn-lt"/>
              <a:ea typeface="+mn-ea"/>
              <a:cs typeface="+mn-cs"/>
              <a:sym typeface="Avenir Roman"/>
            </a:endParaRPr>
          </a:p>
        </p:txBody>
      </p:sp>
      <p:sp>
        <p:nvSpPr>
          <p:cNvPr id="77" name="سهم: خماسي 76">
            <a:extLst>
              <a:ext uri="{FF2B5EF4-FFF2-40B4-BE49-F238E27FC236}">
                <a16:creationId xmlns:a16="http://schemas.microsoft.com/office/drawing/2014/main" id="{BEA84724-F7B6-47D4-9B14-0F2EF8961BA2}"/>
              </a:ext>
            </a:extLst>
          </p:cNvPr>
          <p:cNvSpPr/>
          <p:nvPr/>
        </p:nvSpPr>
        <p:spPr>
          <a:xfrm>
            <a:off x="10928756" y="6411869"/>
            <a:ext cx="8382000" cy="748919"/>
          </a:xfrm>
          <a:prstGeom prst="homePlate">
            <a:avLst/>
          </a:prstGeom>
          <a:solidFill>
            <a:srgbClr val="ECF4FA"/>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t">
            <a:spAutoFit/>
          </a:bodyPr>
          <a:lstStyle/>
          <a:p>
            <a:pPr lvl="0" algn="just" rtl="0">
              <a:lnSpc>
                <a:spcPct val="150000"/>
              </a:lnSpc>
              <a:spcAft>
                <a:spcPts val="800"/>
              </a:spcAft>
            </a:pPr>
            <a:r>
              <a:rPr lang="en-US" b="1" dirty="0">
                <a:solidFill>
                  <a:schemeClr val="tx2">
                    <a:lumMod val="50000"/>
                  </a:schemeClr>
                </a:solidFill>
                <a:latin typeface="Arial" panose="020B0604020202020204" pitchFamily="34" charset="0"/>
                <a:cs typeface="Arial" panose="020B0604020202020204" pitchFamily="34" charset="0"/>
              </a:rPr>
              <a:t>After washing hands thoroughly.</a:t>
            </a:r>
          </a:p>
        </p:txBody>
      </p:sp>
      <p:sp>
        <p:nvSpPr>
          <p:cNvPr id="78" name="سهم: خماسي 77">
            <a:extLst>
              <a:ext uri="{FF2B5EF4-FFF2-40B4-BE49-F238E27FC236}">
                <a16:creationId xmlns:a16="http://schemas.microsoft.com/office/drawing/2014/main" id="{0C07687B-0AE1-4359-8233-1F21AE0AB549}"/>
              </a:ext>
            </a:extLst>
          </p:cNvPr>
          <p:cNvSpPr/>
          <p:nvPr/>
        </p:nvSpPr>
        <p:spPr>
          <a:xfrm>
            <a:off x="10960506" y="7569871"/>
            <a:ext cx="8382000" cy="830993"/>
          </a:xfrm>
          <a:prstGeom prst="homePlate">
            <a:avLst/>
          </a:prstGeom>
          <a:solidFill>
            <a:srgbClr val="ECF4FA"/>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t">
            <a:spAutoFit/>
          </a:bodyPr>
          <a:lstStyle/>
          <a:p>
            <a:pPr fontAlgn="auto" latinLnBrk="1">
              <a:spcBef>
                <a:spcPts val="0"/>
              </a:spcBef>
              <a:spcAft>
                <a:spcPts val="0"/>
              </a:spcAft>
            </a:pPr>
            <a:r>
              <a:rPr lang="en-US" b="1" dirty="0">
                <a:solidFill>
                  <a:schemeClr val="tx2">
                    <a:lumMod val="50000"/>
                  </a:schemeClr>
                </a:solidFill>
                <a:latin typeface="Arial" panose="020B0604020202020204" pitchFamily="34" charset="0"/>
                <a:cs typeface="Arial" panose="020B0604020202020204" pitchFamily="34" charset="0"/>
              </a:rPr>
              <a:t>After applying alcohol sterilizers.</a:t>
            </a:r>
          </a:p>
          <a:p>
            <a:pPr fontAlgn="auto" latinLnBrk="1">
              <a:spcBef>
                <a:spcPts val="0"/>
              </a:spcBef>
              <a:spcAft>
                <a:spcPts val="0"/>
              </a:spcAft>
            </a:pPr>
            <a:endParaRPr lang="ar-SA" b="1" dirty="0">
              <a:solidFill>
                <a:schemeClr val="tx2">
                  <a:lumMod val="50000"/>
                </a:schemeClr>
              </a:solidFill>
              <a:latin typeface="Arial" panose="020B0604020202020204" pitchFamily="34" charset="0"/>
              <a:cs typeface="Arial" panose="020B0604020202020204" pitchFamily="34" charset="0"/>
            </a:endParaRPr>
          </a:p>
        </p:txBody>
      </p:sp>
      <p:sp>
        <p:nvSpPr>
          <p:cNvPr id="79" name="سهم: خماسي 78">
            <a:extLst>
              <a:ext uri="{FF2B5EF4-FFF2-40B4-BE49-F238E27FC236}">
                <a16:creationId xmlns:a16="http://schemas.microsoft.com/office/drawing/2014/main" id="{03CA06E0-1E99-4303-A567-370D42A358D3}"/>
              </a:ext>
            </a:extLst>
          </p:cNvPr>
          <p:cNvSpPr/>
          <p:nvPr/>
        </p:nvSpPr>
        <p:spPr>
          <a:xfrm>
            <a:off x="10960506" y="8809947"/>
            <a:ext cx="8382000" cy="748919"/>
          </a:xfrm>
          <a:prstGeom prst="homePlate">
            <a:avLst/>
          </a:prstGeom>
          <a:solidFill>
            <a:srgbClr val="ECF4FA"/>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t">
            <a:spAutoFit/>
          </a:bodyPr>
          <a:lstStyle/>
          <a:p>
            <a:pPr lvl="0" algn="just">
              <a:lnSpc>
                <a:spcPct val="150000"/>
              </a:lnSpc>
              <a:spcAft>
                <a:spcPts val="800"/>
              </a:spcAft>
            </a:pPr>
            <a:r>
              <a:rPr lang="en-US" b="1" dirty="0">
                <a:solidFill>
                  <a:schemeClr val="tx2">
                    <a:lumMod val="50000"/>
                  </a:schemeClr>
                </a:solidFill>
                <a:latin typeface="Arial" panose="020B0604020202020204" pitchFamily="34" charset="0"/>
                <a:cs typeface="Arial" panose="020B0604020202020204" pitchFamily="34" charset="0"/>
              </a:rPr>
              <a:t>After applying non-alcoholic sterilizers</a:t>
            </a:r>
          </a:p>
        </p:txBody>
      </p:sp>
      <p:sp>
        <p:nvSpPr>
          <p:cNvPr id="15" name="مربع نص 14">
            <a:extLst>
              <a:ext uri="{FF2B5EF4-FFF2-40B4-BE49-F238E27FC236}">
                <a16:creationId xmlns:a16="http://schemas.microsoft.com/office/drawing/2014/main" id="{D4E7EAB7-7EDB-4978-99D9-C559F2986FCF}"/>
              </a:ext>
            </a:extLst>
          </p:cNvPr>
          <p:cNvSpPr txBox="1"/>
          <p:nvPr/>
        </p:nvSpPr>
        <p:spPr>
          <a:xfrm>
            <a:off x="10960506" y="9904854"/>
            <a:ext cx="8725582"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effectLst/>
                <a:ea typeface="Calibri" panose="020F0502020204030204" pitchFamily="34" charset="0"/>
                <a:cs typeface="Arial" panose="020B0604020202020204" pitchFamily="34" charset="0"/>
              </a:rPr>
              <a:t>After incubation We prepare isolates for examination under a microscope by gram Stain.</a:t>
            </a:r>
            <a:endParaRPr kumimoji="0" lang="ar-SA" sz="3200" b="1" i="0" u="none" strike="noStrike" cap="none" spc="0" normalizeH="0" baseline="0" dirty="0">
              <a:ln>
                <a:noFill/>
              </a:ln>
              <a:solidFill>
                <a:srgbClr val="CEF0F8"/>
              </a:solidFill>
              <a:effectLst/>
              <a:uFillTx/>
              <a:ea typeface="+mn-ea"/>
              <a:cs typeface="Arial" panose="020B0604020202020204" pitchFamily="34" charset="0"/>
              <a:sym typeface="Avenir Roman"/>
            </a:endParaRPr>
          </a:p>
        </p:txBody>
      </p:sp>
      <p:pic>
        <p:nvPicPr>
          <p:cNvPr id="17" name="رسم 16" descr="شارة مع تعبئة خالصة">
            <a:extLst>
              <a:ext uri="{FF2B5EF4-FFF2-40B4-BE49-F238E27FC236}">
                <a16:creationId xmlns:a16="http://schemas.microsoft.com/office/drawing/2014/main" id="{9BC867D1-1D0A-4BD9-B405-7D1798CAF2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28053" y="9848850"/>
            <a:ext cx="914400" cy="914400"/>
          </a:xfrm>
          <a:prstGeom prst="rect">
            <a:avLst/>
          </a:prstGeom>
        </p:spPr>
      </p:pic>
      <p:sp>
        <p:nvSpPr>
          <p:cNvPr id="18" name="مربع نص 17">
            <a:extLst>
              <a:ext uri="{FF2B5EF4-FFF2-40B4-BE49-F238E27FC236}">
                <a16:creationId xmlns:a16="http://schemas.microsoft.com/office/drawing/2014/main" id="{F48BDE4F-9EF1-4348-8D3A-177EC93C0E85}"/>
              </a:ext>
            </a:extLst>
          </p:cNvPr>
          <p:cNvSpPr txBox="1"/>
          <p:nvPr/>
        </p:nvSpPr>
        <p:spPr>
          <a:xfrm>
            <a:off x="10960505" y="11062494"/>
            <a:ext cx="8725583"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cs typeface="Arial" panose="020B0604020202020204" pitchFamily="34" charset="0"/>
              </a:rPr>
              <a:t>Examine the slide under a microscope and identify the type and shape of bacteria. </a:t>
            </a:r>
            <a:endParaRPr lang="ar-SA" b="1" dirty="0">
              <a:solidFill>
                <a:srgbClr val="000000"/>
              </a:solidFill>
              <a:cs typeface="Arial" panose="020B0604020202020204" pitchFamily="34" charset="0"/>
            </a:endParaRPr>
          </a:p>
        </p:txBody>
      </p:sp>
      <p:pic>
        <p:nvPicPr>
          <p:cNvPr id="20" name="رسم 19" descr="شارة 3 مع تعبئة خالصة">
            <a:extLst>
              <a:ext uri="{FF2B5EF4-FFF2-40B4-BE49-F238E27FC236}">
                <a16:creationId xmlns:a16="http://schemas.microsoft.com/office/drawing/2014/main" id="{19E31075-2311-49BA-AEF8-D788A532F7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6106" y="11041165"/>
            <a:ext cx="914400" cy="914400"/>
          </a:xfrm>
          <a:prstGeom prst="rect">
            <a:avLst/>
          </a:prstGeom>
        </p:spPr>
      </p:pic>
      <p:sp>
        <p:nvSpPr>
          <p:cNvPr id="21" name="مربع نص 20">
            <a:extLst>
              <a:ext uri="{FF2B5EF4-FFF2-40B4-BE49-F238E27FC236}">
                <a16:creationId xmlns:a16="http://schemas.microsoft.com/office/drawing/2014/main" id="{01EF86BF-4877-421B-B270-F698AFBF5726}"/>
              </a:ext>
            </a:extLst>
          </p:cNvPr>
          <p:cNvSpPr txBox="1"/>
          <p:nvPr/>
        </p:nvSpPr>
        <p:spPr>
          <a:xfrm>
            <a:off x="10808156" y="12231852"/>
            <a:ext cx="8591144" cy="702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b="1" dirty="0">
                <a:solidFill>
                  <a:srgbClr val="000000"/>
                </a:solidFill>
                <a:cs typeface="Arial" panose="020B0604020202020204" pitchFamily="34" charset="0"/>
              </a:rPr>
              <a:t>2- Disc diffusion:</a:t>
            </a:r>
          </a:p>
          <a:p>
            <a:pPr algn="just" rtl="0">
              <a:lnSpc>
                <a:spcPct val="150000"/>
              </a:lnSpc>
              <a:spcAft>
                <a:spcPts val="800"/>
              </a:spcAft>
            </a:pPr>
            <a:r>
              <a:rPr lang="en-US" dirty="0">
                <a:solidFill>
                  <a:srgbClr val="000000"/>
                </a:solidFill>
                <a:cs typeface="Arial" panose="020B0604020202020204" pitchFamily="34" charset="0"/>
              </a:rPr>
              <a:t>The six different marketed products of hand gel sanitizers were separately determined in plates containing 15 ml of Muller–Hinton agar medium. Each plate was inoculated with either Staphylococcus aureus or Escherichia coli. 0.1ml of each gel sanitizer was poured in pores (5mm in diameter) in Muller–Hinton agar. The negative control was placed as a pore filled with sterile distilled water. The cultures were incubated at 37°C for 24 h. After incubation antibacterial effectiveness were determined by measuring the diameter of the inhibition zone (including the diameter of the disc) for each sanitizer with a ruler or a caliper and recorded in mm (A. W. Bauer, 1966).</a:t>
            </a:r>
          </a:p>
          <a:p>
            <a:pPr marL="0" marR="0" indent="0" algn="l" defTabSz="914400" rtl="0" fontAlgn="auto" latinLnBrk="1" hangingPunct="0">
              <a:lnSpc>
                <a:spcPct val="100000"/>
              </a:lnSpc>
              <a:spcBef>
                <a:spcPts val="0"/>
              </a:spcBef>
              <a:spcAft>
                <a:spcPts val="0"/>
              </a:spcAft>
              <a:buClrTx/>
              <a:buSzTx/>
              <a:buFontTx/>
              <a:buNone/>
              <a:tabLst/>
            </a:pPr>
            <a:endParaRPr kumimoji="0" lang="ar-SA" sz="2400" b="0" i="0" u="none" strike="noStrike" cap="none" spc="0" normalizeH="0" baseline="0" dirty="0">
              <a:ln>
                <a:noFill/>
              </a:ln>
              <a:solidFill>
                <a:srgbClr val="CEF0F8"/>
              </a:solidFill>
              <a:effectLst/>
              <a:uFillTx/>
              <a:latin typeface="+mn-lt"/>
              <a:ea typeface="+mn-ea"/>
              <a:cs typeface="+mn-cs"/>
              <a:sym typeface="Avenir Roman"/>
            </a:endParaRPr>
          </a:p>
        </p:txBody>
      </p:sp>
      <p:pic>
        <p:nvPicPr>
          <p:cNvPr id="2" name="صورة 1">
            <a:extLst>
              <a:ext uri="{FF2B5EF4-FFF2-40B4-BE49-F238E27FC236}">
                <a16:creationId xmlns:a16="http://schemas.microsoft.com/office/drawing/2014/main" id="{81EE48FB-B245-4AA1-83E4-3A2D90ACE58A}"/>
              </a:ext>
            </a:extLst>
          </p:cNvPr>
          <p:cNvPicPr>
            <a:picLocks noChangeAspect="1"/>
          </p:cNvPicPr>
          <p:nvPr/>
        </p:nvPicPr>
        <p:blipFill>
          <a:blip r:embed="rId9"/>
          <a:stretch>
            <a:fillRect/>
          </a:stretch>
        </p:blipFill>
        <p:spPr>
          <a:xfrm>
            <a:off x="15926313" y="20921694"/>
            <a:ext cx="3496149" cy="3167241"/>
          </a:xfrm>
          <a:prstGeom prst="rect">
            <a:avLst/>
          </a:prstGeom>
        </p:spPr>
      </p:pic>
      <p:sp>
        <p:nvSpPr>
          <p:cNvPr id="3" name="مربع نص 2">
            <a:extLst>
              <a:ext uri="{FF2B5EF4-FFF2-40B4-BE49-F238E27FC236}">
                <a16:creationId xmlns:a16="http://schemas.microsoft.com/office/drawing/2014/main" id="{7F74CA81-CB47-4BA9-ABBA-5D1F910B7C10}"/>
              </a:ext>
            </a:extLst>
          </p:cNvPr>
          <p:cNvSpPr txBox="1"/>
          <p:nvPr/>
        </p:nvSpPr>
        <p:spPr>
          <a:xfrm>
            <a:off x="11688741" y="22075578"/>
            <a:ext cx="2969031"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10000"/>
                  </a:schemeClr>
                </a:solidFill>
                <a:effectLst/>
                <a:uFillTx/>
                <a:latin typeface="+mn-lt"/>
                <a:ea typeface="+mn-ea"/>
                <a:cs typeface="+mn-cs"/>
                <a:sym typeface="Avenir Roman"/>
              </a:rPr>
              <a:t>Control</a:t>
            </a:r>
            <a:endParaRPr kumimoji="0" lang="ar-SA" sz="2400" b="1" i="0" u="none" strike="noStrike" cap="none" spc="0" normalizeH="0" baseline="0" dirty="0">
              <a:ln>
                <a:noFill/>
              </a:ln>
              <a:solidFill>
                <a:schemeClr val="accent1">
                  <a:lumMod val="10000"/>
                </a:schemeClr>
              </a:solidFill>
              <a:effectLst/>
              <a:uFillTx/>
              <a:latin typeface="+mn-lt"/>
              <a:ea typeface="+mn-ea"/>
              <a:cs typeface="+mn-cs"/>
              <a:sym typeface="Avenir Roman"/>
            </a:endParaRPr>
          </a:p>
        </p:txBody>
      </p:sp>
      <p:cxnSp>
        <p:nvCxnSpPr>
          <p:cNvPr id="5" name="رابط كسهم مستقيم 4">
            <a:extLst>
              <a:ext uri="{FF2B5EF4-FFF2-40B4-BE49-F238E27FC236}">
                <a16:creationId xmlns:a16="http://schemas.microsoft.com/office/drawing/2014/main" id="{734008E8-F0DE-4C8D-A3B5-D5FE0240F76C}"/>
              </a:ext>
            </a:extLst>
          </p:cNvPr>
          <p:cNvCxnSpPr>
            <a:cxnSpLocks/>
          </p:cNvCxnSpPr>
          <p:nvPr/>
        </p:nvCxnSpPr>
        <p:spPr>
          <a:xfrm>
            <a:off x="13786660" y="22417699"/>
            <a:ext cx="22688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8" name="صورة 7">
            <a:extLst>
              <a:ext uri="{FF2B5EF4-FFF2-40B4-BE49-F238E27FC236}">
                <a16:creationId xmlns:a16="http://schemas.microsoft.com/office/drawing/2014/main" id="{2EF84E4B-7E45-4A51-8113-66B796F9B1A5}"/>
              </a:ext>
            </a:extLst>
          </p:cNvPr>
          <p:cNvPicPr>
            <a:picLocks noChangeAspect="1"/>
          </p:cNvPicPr>
          <p:nvPr/>
        </p:nvPicPr>
        <p:blipFill>
          <a:blip r:embed="rId10"/>
          <a:stretch>
            <a:fillRect/>
          </a:stretch>
        </p:blipFill>
        <p:spPr>
          <a:xfrm>
            <a:off x="16141615" y="23796610"/>
            <a:ext cx="3173059" cy="3173059"/>
          </a:xfrm>
          <a:prstGeom prst="rect">
            <a:avLst/>
          </a:prstGeom>
        </p:spPr>
      </p:pic>
      <p:sp>
        <p:nvSpPr>
          <p:cNvPr id="41" name="مربع نص 40">
            <a:extLst>
              <a:ext uri="{FF2B5EF4-FFF2-40B4-BE49-F238E27FC236}">
                <a16:creationId xmlns:a16="http://schemas.microsoft.com/office/drawing/2014/main" id="{ABC61C2E-5F81-4F63-8BFC-1EE867613D27}"/>
              </a:ext>
            </a:extLst>
          </p:cNvPr>
          <p:cNvSpPr txBox="1"/>
          <p:nvPr/>
        </p:nvSpPr>
        <p:spPr>
          <a:xfrm>
            <a:off x="11317455" y="25022640"/>
            <a:ext cx="2969031" cy="646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10000"/>
                  </a:schemeClr>
                </a:solidFill>
                <a:effectLst/>
                <a:uFillTx/>
                <a:latin typeface="+mn-lt"/>
                <a:ea typeface="+mn-ea"/>
                <a:cs typeface="+mn-cs"/>
                <a:sym typeface="Avenir Roman"/>
              </a:rPr>
              <a:t>Hand wash</a:t>
            </a:r>
            <a:endParaRPr kumimoji="0" lang="ar-SA" sz="2400" b="1" i="0" u="none" strike="noStrike" cap="none" spc="0" normalizeH="0" baseline="0" dirty="0">
              <a:ln>
                <a:noFill/>
              </a:ln>
              <a:solidFill>
                <a:schemeClr val="accent1">
                  <a:lumMod val="10000"/>
                </a:schemeClr>
              </a:solidFill>
              <a:effectLst/>
              <a:uFillTx/>
              <a:latin typeface="+mn-lt"/>
              <a:ea typeface="+mn-ea"/>
              <a:cs typeface="+mn-cs"/>
              <a:sym typeface="Avenir Roman"/>
            </a:endParaRPr>
          </a:p>
        </p:txBody>
      </p:sp>
      <p:cxnSp>
        <p:nvCxnSpPr>
          <p:cNvPr id="42" name="رابط كسهم مستقيم 41">
            <a:extLst>
              <a:ext uri="{FF2B5EF4-FFF2-40B4-BE49-F238E27FC236}">
                <a16:creationId xmlns:a16="http://schemas.microsoft.com/office/drawing/2014/main" id="{17758402-9B40-42E1-9C71-7531D8F2E3ED}"/>
              </a:ext>
            </a:extLst>
          </p:cNvPr>
          <p:cNvCxnSpPr>
            <a:cxnSpLocks/>
          </p:cNvCxnSpPr>
          <p:nvPr/>
        </p:nvCxnSpPr>
        <p:spPr>
          <a:xfrm>
            <a:off x="13786659" y="25383139"/>
            <a:ext cx="22688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9" name="صورة 8">
            <a:extLst>
              <a:ext uri="{FF2B5EF4-FFF2-40B4-BE49-F238E27FC236}">
                <a16:creationId xmlns:a16="http://schemas.microsoft.com/office/drawing/2014/main" id="{FB4A935A-3BC7-4A49-B92A-DECA2DE379C5}"/>
              </a:ext>
            </a:extLst>
          </p:cNvPr>
          <p:cNvPicPr>
            <a:picLocks noChangeAspect="1"/>
          </p:cNvPicPr>
          <p:nvPr/>
        </p:nvPicPr>
        <p:blipFill>
          <a:blip r:embed="rId11"/>
          <a:stretch>
            <a:fillRect/>
          </a:stretch>
        </p:blipFill>
        <p:spPr>
          <a:xfrm>
            <a:off x="16170385" y="26715910"/>
            <a:ext cx="3164673" cy="3037702"/>
          </a:xfrm>
          <a:prstGeom prst="rect">
            <a:avLst/>
          </a:prstGeom>
        </p:spPr>
      </p:pic>
      <p:cxnSp>
        <p:nvCxnSpPr>
          <p:cNvPr id="44" name="رابط كسهم مستقيم 43">
            <a:extLst>
              <a:ext uri="{FF2B5EF4-FFF2-40B4-BE49-F238E27FC236}">
                <a16:creationId xmlns:a16="http://schemas.microsoft.com/office/drawing/2014/main" id="{0328966A-EC56-40C6-86AE-3A009569E222}"/>
              </a:ext>
            </a:extLst>
          </p:cNvPr>
          <p:cNvCxnSpPr>
            <a:cxnSpLocks/>
          </p:cNvCxnSpPr>
          <p:nvPr/>
        </p:nvCxnSpPr>
        <p:spPr>
          <a:xfrm>
            <a:off x="13875823" y="28216756"/>
            <a:ext cx="22688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5" name="مربع نص 44">
            <a:extLst>
              <a:ext uri="{FF2B5EF4-FFF2-40B4-BE49-F238E27FC236}">
                <a16:creationId xmlns:a16="http://schemas.microsoft.com/office/drawing/2014/main" id="{8AE91176-EE22-4FDE-B8C2-3E455BAEF841}"/>
              </a:ext>
            </a:extLst>
          </p:cNvPr>
          <p:cNvSpPr txBox="1"/>
          <p:nvPr/>
        </p:nvSpPr>
        <p:spPr>
          <a:xfrm>
            <a:off x="11017250" y="27543757"/>
            <a:ext cx="2969031"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10000"/>
                  </a:schemeClr>
                </a:solidFill>
                <a:effectLst/>
                <a:uFillTx/>
                <a:latin typeface="+mn-lt"/>
                <a:ea typeface="+mn-ea"/>
                <a:cs typeface="+mn-cs"/>
                <a:sym typeface="Avenir Roman"/>
              </a:rPr>
              <a:t>Alcoholic hand </a:t>
            </a:r>
          </a:p>
          <a:p>
            <a:pPr marL="0" marR="0" indent="0" algn="ctr" defTabSz="914400" rtl="0" fontAlgn="auto" latinLnBrk="1" hangingPunct="0">
              <a:lnSpc>
                <a:spcPct val="100000"/>
              </a:lnSpc>
              <a:spcBef>
                <a:spcPts val="0"/>
              </a:spcBef>
              <a:spcAft>
                <a:spcPts val="0"/>
              </a:spcAft>
              <a:buClrTx/>
              <a:buSzTx/>
              <a:buFontTx/>
              <a:buNone/>
              <a:tabLst/>
            </a:pPr>
            <a:r>
              <a:rPr lang="en-US" sz="3600" b="1" dirty="0">
                <a:solidFill>
                  <a:schemeClr val="accent1">
                    <a:lumMod val="10000"/>
                  </a:schemeClr>
                </a:solidFill>
                <a:latin typeface="+mn-lt"/>
                <a:ea typeface="+mn-ea"/>
                <a:cs typeface="+mn-cs"/>
              </a:rPr>
              <a:t>sanitizer</a:t>
            </a:r>
            <a:endParaRPr kumimoji="0" lang="ar-SA" sz="2400" b="1" i="0" u="none" strike="noStrike" cap="none" spc="0" normalizeH="0" baseline="0" dirty="0">
              <a:ln>
                <a:noFill/>
              </a:ln>
              <a:solidFill>
                <a:schemeClr val="accent1">
                  <a:lumMod val="10000"/>
                </a:schemeClr>
              </a:solidFill>
              <a:effectLst/>
              <a:uFillTx/>
              <a:latin typeface="+mn-lt"/>
              <a:ea typeface="+mn-ea"/>
              <a:cs typeface="+mn-cs"/>
              <a:sym typeface="Avenir Roman"/>
            </a:endParaRPr>
          </a:p>
        </p:txBody>
      </p:sp>
      <p:sp>
        <p:nvSpPr>
          <p:cNvPr id="10" name="سهم: خماسي 9">
            <a:extLst>
              <a:ext uri="{FF2B5EF4-FFF2-40B4-BE49-F238E27FC236}">
                <a16:creationId xmlns:a16="http://schemas.microsoft.com/office/drawing/2014/main" id="{9355D7E9-3555-45B5-AF2E-0CB6F30EC3A5}"/>
              </a:ext>
            </a:extLst>
          </p:cNvPr>
          <p:cNvSpPr/>
          <p:nvPr/>
        </p:nvSpPr>
        <p:spPr>
          <a:xfrm>
            <a:off x="10638656" y="20272273"/>
            <a:ext cx="1876021" cy="470014"/>
          </a:xfrm>
          <a:prstGeom prst="homePlate">
            <a:avLst/>
          </a:prstGeom>
          <a:solidFill>
            <a:schemeClr val="bg1">
              <a:lumMod val="25000"/>
            </a:schemeClr>
          </a:solidFill>
          <a:ln w="25400" cap="flat">
            <a:solidFill>
              <a:srgbClr val="D7D7D7"/>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FFFFFF"/>
                </a:solidFill>
                <a:latin typeface="+mn-lt"/>
                <a:ea typeface="+mn-ea"/>
                <a:cs typeface="+mn-cs"/>
              </a:rPr>
              <a:t>Fingerprint</a:t>
            </a:r>
            <a:endParaRPr kumimoji="0" lang="ar-SA" sz="2400" b="0" i="0" u="none" strike="noStrike" cap="none" spc="0" normalizeH="0" baseline="0" dirty="0">
              <a:ln>
                <a:noFill/>
              </a:ln>
              <a:solidFill>
                <a:srgbClr val="FFFFFF"/>
              </a:solidFill>
              <a:effectLst/>
              <a:uFillTx/>
              <a:latin typeface="+mn-lt"/>
              <a:ea typeface="+mn-ea"/>
              <a:cs typeface="+mn-cs"/>
              <a:sym typeface="Avenir Roman"/>
            </a:endParaRPr>
          </a:p>
        </p:txBody>
      </p:sp>
      <p:pic>
        <p:nvPicPr>
          <p:cNvPr id="11" name="صورة 10">
            <a:extLst>
              <a:ext uri="{FF2B5EF4-FFF2-40B4-BE49-F238E27FC236}">
                <a16:creationId xmlns:a16="http://schemas.microsoft.com/office/drawing/2014/main" id="{4CDB10F4-2627-4704-AED5-6C9B7A996AB7}"/>
              </a:ext>
            </a:extLst>
          </p:cNvPr>
          <p:cNvPicPr>
            <a:picLocks noChangeAspect="1"/>
          </p:cNvPicPr>
          <p:nvPr/>
        </p:nvPicPr>
        <p:blipFill>
          <a:blip r:embed="rId12"/>
          <a:stretch>
            <a:fillRect/>
          </a:stretch>
        </p:blipFill>
        <p:spPr>
          <a:xfrm>
            <a:off x="16195509" y="29604685"/>
            <a:ext cx="3078559" cy="2996215"/>
          </a:xfrm>
          <a:prstGeom prst="rect">
            <a:avLst/>
          </a:prstGeom>
        </p:spPr>
      </p:pic>
      <p:cxnSp>
        <p:nvCxnSpPr>
          <p:cNvPr id="48" name="رابط كسهم مستقيم 47">
            <a:extLst>
              <a:ext uri="{FF2B5EF4-FFF2-40B4-BE49-F238E27FC236}">
                <a16:creationId xmlns:a16="http://schemas.microsoft.com/office/drawing/2014/main" id="{2E24291C-4A24-4109-B0B4-081BD5967AE5}"/>
              </a:ext>
            </a:extLst>
          </p:cNvPr>
          <p:cNvCxnSpPr>
            <a:cxnSpLocks/>
          </p:cNvCxnSpPr>
          <p:nvPr/>
        </p:nvCxnSpPr>
        <p:spPr>
          <a:xfrm>
            <a:off x="13986281" y="31000700"/>
            <a:ext cx="22688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9" name="مربع نص 48">
            <a:extLst>
              <a:ext uri="{FF2B5EF4-FFF2-40B4-BE49-F238E27FC236}">
                <a16:creationId xmlns:a16="http://schemas.microsoft.com/office/drawing/2014/main" id="{D72354B9-D124-47C9-9E9B-CBB9067604B9}"/>
              </a:ext>
            </a:extLst>
          </p:cNvPr>
          <p:cNvSpPr txBox="1"/>
          <p:nvPr/>
        </p:nvSpPr>
        <p:spPr>
          <a:xfrm>
            <a:off x="11030161" y="30400537"/>
            <a:ext cx="2969031" cy="1200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accent1">
                    <a:lumMod val="10000"/>
                  </a:schemeClr>
                </a:solidFill>
                <a:effectLst/>
                <a:uFillTx/>
                <a:latin typeface="+mn-lt"/>
                <a:ea typeface="+mn-ea"/>
                <a:cs typeface="+mn-cs"/>
                <a:sym typeface="Avenir Roman"/>
              </a:rPr>
              <a:t>Non-Alcoholic hand  </a:t>
            </a:r>
            <a:r>
              <a:rPr lang="en-US" sz="3600" b="1" dirty="0">
                <a:solidFill>
                  <a:schemeClr val="accent1">
                    <a:lumMod val="10000"/>
                  </a:schemeClr>
                </a:solidFill>
                <a:latin typeface="+mn-lt"/>
                <a:ea typeface="+mn-ea"/>
                <a:cs typeface="+mn-cs"/>
              </a:rPr>
              <a:t>sanitizer</a:t>
            </a:r>
            <a:endParaRPr kumimoji="0" lang="ar-SA" sz="2400" b="1" i="0" u="none" strike="noStrike" cap="none" spc="0" normalizeH="0" baseline="0" dirty="0">
              <a:ln>
                <a:noFill/>
              </a:ln>
              <a:solidFill>
                <a:schemeClr val="accent1">
                  <a:lumMod val="10000"/>
                </a:schemeClr>
              </a:solidFill>
              <a:effectLst/>
              <a:uFillTx/>
              <a:latin typeface="+mn-lt"/>
              <a:ea typeface="+mn-ea"/>
              <a:cs typeface="+mn-cs"/>
              <a:sym typeface="Avenir Roman"/>
            </a:endParaRPr>
          </a:p>
        </p:txBody>
      </p:sp>
      <p:sp>
        <p:nvSpPr>
          <p:cNvPr id="50" name="سهم: خماسي 49">
            <a:extLst>
              <a:ext uri="{FF2B5EF4-FFF2-40B4-BE49-F238E27FC236}">
                <a16:creationId xmlns:a16="http://schemas.microsoft.com/office/drawing/2014/main" id="{9E6201F0-20A5-4395-BB19-DB823A0A0D9F}"/>
              </a:ext>
            </a:extLst>
          </p:cNvPr>
          <p:cNvSpPr/>
          <p:nvPr/>
        </p:nvSpPr>
        <p:spPr>
          <a:xfrm>
            <a:off x="10960506" y="32825081"/>
            <a:ext cx="2037944" cy="461661"/>
          </a:xfrm>
          <a:prstGeom prst="homePlate">
            <a:avLst/>
          </a:prstGeom>
          <a:solidFill>
            <a:schemeClr val="bg1">
              <a:lumMod val="25000"/>
            </a:schemeClr>
          </a:solidFill>
          <a:ln w="25400" cap="flat">
            <a:solidFill>
              <a:srgbClr val="D7D7D7"/>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FFFFFF"/>
                </a:solidFill>
                <a:latin typeface="+mn-lt"/>
                <a:ea typeface="+mn-ea"/>
                <a:cs typeface="+mn-cs"/>
              </a:rPr>
              <a:t>Disc diffusion</a:t>
            </a:r>
            <a:endParaRPr kumimoji="0" lang="ar-SA" sz="2400" b="0" i="0" u="none" strike="noStrike" cap="none" spc="0" normalizeH="0" baseline="0" dirty="0">
              <a:ln>
                <a:noFill/>
              </a:ln>
              <a:solidFill>
                <a:srgbClr val="FFFFFF"/>
              </a:solidFill>
              <a:effectLst/>
              <a:uFillTx/>
              <a:latin typeface="+mn-lt"/>
              <a:ea typeface="+mn-ea"/>
              <a:cs typeface="+mn-cs"/>
              <a:sym typeface="Avenir Roman"/>
            </a:endParaRPr>
          </a:p>
        </p:txBody>
      </p:sp>
      <p:pic>
        <p:nvPicPr>
          <p:cNvPr id="16" name="صورة 15">
            <a:extLst>
              <a:ext uri="{FF2B5EF4-FFF2-40B4-BE49-F238E27FC236}">
                <a16:creationId xmlns:a16="http://schemas.microsoft.com/office/drawing/2014/main" id="{EE2FB7BB-2E65-414E-9F15-D22C7D32FD0C}"/>
              </a:ext>
            </a:extLst>
          </p:cNvPr>
          <p:cNvPicPr>
            <a:picLocks noChangeAspect="1"/>
          </p:cNvPicPr>
          <p:nvPr/>
        </p:nvPicPr>
        <p:blipFill>
          <a:blip r:embed="rId13"/>
          <a:stretch>
            <a:fillRect/>
          </a:stretch>
        </p:blipFill>
        <p:spPr>
          <a:xfrm>
            <a:off x="11743199" y="33791397"/>
            <a:ext cx="3256182" cy="3204334"/>
          </a:xfrm>
          <a:prstGeom prst="ellipse">
            <a:avLst/>
          </a:prstGeom>
          <a:ln>
            <a:noFill/>
          </a:ln>
          <a:effectLst>
            <a:softEdge rad="112500"/>
          </a:effectLst>
        </p:spPr>
      </p:pic>
      <p:sp>
        <p:nvSpPr>
          <p:cNvPr id="53" name="مربع نص 52">
            <a:extLst>
              <a:ext uri="{FF2B5EF4-FFF2-40B4-BE49-F238E27FC236}">
                <a16:creationId xmlns:a16="http://schemas.microsoft.com/office/drawing/2014/main" id="{B47FFED0-112A-4AD5-BECB-7E63B38A46E7}"/>
              </a:ext>
            </a:extLst>
          </p:cNvPr>
          <p:cNvSpPr txBox="1"/>
          <p:nvPr/>
        </p:nvSpPr>
        <p:spPr>
          <a:xfrm>
            <a:off x="11392226" y="36993764"/>
            <a:ext cx="3999948" cy="6674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b="1" dirty="0">
                <a:solidFill>
                  <a:schemeClr val="accent1">
                    <a:lumMod val="10000"/>
                  </a:schemeClr>
                </a:solidFill>
              </a:rPr>
              <a:t>Figure 2</a:t>
            </a:r>
            <a:r>
              <a:rPr lang="en-US" sz="1800" dirty="0">
                <a:solidFill>
                  <a:schemeClr val="accent1">
                    <a:lumMod val="10000"/>
                  </a:schemeClr>
                </a:solidFill>
              </a:rPr>
              <a:t>: Different alcohol sterilizers </a:t>
            </a:r>
          </a:p>
          <a:p>
            <a:pPr algn="ctr"/>
            <a:r>
              <a:rPr lang="en-US" sz="1800" dirty="0">
                <a:solidFill>
                  <a:schemeClr val="accent1">
                    <a:lumMod val="10000"/>
                  </a:schemeClr>
                </a:solidFill>
              </a:rPr>
              <a:t>against</a:t>
            </a:r>
            <a:r>
              <a:rPr lang="en-US" sz="1800" i="1" dirty="0">
                <a:solidFill>
                  <a:schemeClr val="accent1">
                    <a:lumMod val="10000"/>
                  </a:schemeClr>
                </a:solidFill>
              </a:rPr>
              <a:t> Escherichia coli</a:t>
            </a:r>
            <a:r>
              <a:rPr lang="en-US" sz="1800" dirty="0">
                <a:solidFill>
                  <a:schemeClr val="accent1">
                    <a:lumMod val="10000"/>
                  </a:schemeClr>
                </a:solidFill>
              </a:rPr>
              <a:t>.</a:t>
            </a:r>
            <a:endParaRPr lang="ar-SA" sz="1800" dirty="0">
              <a:solidFill>
                <a:schemeClr val="accent1">
                  <a:lumMod val="10000"/>
                </a:schemeClr>
              </a:solidFill>
            </a:endParaRPr>
          </a:p>
        </p:txBody>
      </p:sp>
      <p:pic>
        <p:nvPicPr>
          <p:cNvPr id="22" name="صورة 21">
            <a:extLst>
              <a:ext uri="{FF2B5EF4-FFF2-40B4-BE49-F238E27FC236}">
                <a16:creationId xmlns:a16="http://schemas.microsoft.com/office/drawing/2014/main" id="{2758E7DC-7A27-4AF5-8ED1-D0347C41BF65}"/>
              </a:ext>
            </a:extLst>
          </p:cNvPr>
          <p:cNvPicPr>
            <a:picLocks noChangeAspect="1"/>
          </p:cNvPicPr>
          <p:nvPr/>
        </p:nvPicPr>
        <p:blipFill>
          <a:blip r:embed="rId14"/>
          <a:stretch>
            <a:fillRect/>
          </a:stretch>
        </p:blipFill>
        <p:spPr>
          <a:xfrm>
            <a:off x="15737722" y="33705361"/>
            <a:ext cx="3416038" cy="3376407"/>
          </a:xfrm>
          <a:prstGeom prst="rect">
            <a:avLst/>
          </a:prstGeom>
        </p:spPr>
      </p:pic>
      <p:sp>
        <p:nvSpPr>
          <p:cNvPr id="56" name="مربع نص 55">
            <a:extLst>
              <a:ext uri="{FF2B5EF4-FFF2-40B4-BE49-F238E27FC236}">
                <a16:creationId xmlns:a16="http://schemas.microsoft.com/office/drawing/2014/main" id="{38405EE0-A6FB-480A-B130-F49BA14E72EB}"/>
              </a:ext>
            </a:extLst>
          </p:cNvPr>
          <p:cNvSpPr txBox="1"/>
          <p:nvPr/>
        </p:nvSpPr>
        <p:spPr>
          <a:xfrm>
            <a:off x="15551702" y="36993764"/>
            <a:ext cx="3999948"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b="1" dirty="0">
                <a:solidFill>
                  <a:schemeClr val="accent1">
                    <a:lumMod val="10000"/>
                  </a:schemeClr>
                </a:solidFill>
              </a:rPr>
              <a:t>Figure 3: </a:t>
            </a:r>
            <a:r>
              <a:rPr lang="en-US" sz="1800" dirty="0">
                <a:solidFill>
                  <a:schemeClr val="accent1">
                    <a:lumMod val="10000"/>
                  </a:schemeClr>
                </a:solidFill>
              </a:rPr>
              <a:t>Different alcohol sterilizers </a:t>
            </a:r>
          </a:p>
          <a:p>
            <a:pPr algn="ctr"/>
            <a:r>
              <a:rPr lang="en-US" sz="1800" dirty="0">
                <a:solidFill>
                  <a:schemeClr val="accent1">
                    <a:lumMod val="10000"/>
                  </a:schemeClr>
                </a:solidFill>
              </a:rPr>
              <a:t>against </a:t>
            </a:r>
            <a:r>
              <a:rPr lang="en-US" sz="1800" i="1" dirty="0">
                <a:solidFill>
                  <a:schemeClr val="accent1">
                    <a:lumMod val="10000"/>
                  </a:schemeClr>
                </a:solidFill>
              </a:rPr>
              <a:t>Staphylococcus aureus.</a:t>
            </a:r>
            <a:endParaRPr lang="ar-SA" sz="1800" i="1" dirty="0">
              <a:solidFill>
                <a:schemeClr val="accent1">
                  <a:lumMod val="10000"/>
                </a:schemeClr>
              </a:solidFill>
            </a:endParaRPr>
          </a:p>
        </p:txBody>
      </p:sp>
      <p:pic>
        <p:nvPicPr>
          <p:cNvPr id="24" name="صورة 23">
            <a:extLst>
              <a:ext uri="{FF2B5EF4-FFF2-40B4-BE49-F238E27FC236}">
                <a16:creationId xmlns:a16="http://schemas.microsoft.com/office/drawing/2014/main" id="{35518FA6-19C1-4D06-8E2F-8041A40DB195}"/>
              </a:ext>
            </a:extLst>
          </p:cNvPr>
          <p:cNvPicPr>
            <a:picLocks noChangeAspect="1"/>
          </p:cNvPicPr>
          <p:nvPr/>
        </p:nvPicPr>
        <p:blipFill>
          <a:blip r:embed="rId15"/>
          <a:stretch>
            <a:fillRect/>
          </a:stretch>
        </p:blipFill>
        <p:spPr>
          <a:xfrm>
            <a:off x="11780390" y="38027500"/>
            <a:ext cx="3194191" cy="3131375"/>
          </a:xfrm>
          <a:prstGeom prst="rect">
            <a:avLst/>
          </a:prstGeom>
        </p:spPr>
      </p:pic>
      <p:sp>
        <p:nvSpPr>
          <p:cNvPr id="59" name="مربع نص 58">
            <a:extLst>
              <a:ext uri="{FF2B5EF4-FFF2-40B4-BE49-F238E27FC236}">
                <a16:creationId xmlns:a16="http://schemas.microsoft.com/office/drawing/2014/main" id="{2A9583C4-EF8F-40DB-953D-DFE66D78DC8C}"/>
              </a:ext>
            </a:extLst>
          </p:cNvPr>
          <p:cNvSpPr txBox="1"/>
          <p:nvPr/>
        </p:nvSpPr>
        <p:spPr>
          <a:xfrm>
            <a:off x="11017250" y="41258837"/>
            <a:ext cx="4720472"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b="1" dirty="0">
                <a:solidFill>
                  <a:schemeClr val="accent1">
                    <a:lumMod val="10000"/>
                  </a:schemeClr>
                </a:solidFill>
              </a:rPr>
              <a:t>Figure 4</a:t>
            </a:r>
            <a:r>
              <a:rPr lang="en-US" sz="1800" dirty="0">
                <a:solidFill>
                  <a:schemeClr val="accent1">
                    <a:lumMod val="10000"/>
                  </a:schemeClr>
                </a:solidFill>
              </a:rPr>
              <a:t>: Different Non-alcohol</a:t>
            </a:r>
          </a:p>
          <a:p>
            <a:pPr algn="ctr"/>
            <a:r>
              <a:rPr lang="en-US" sz="1800" dirty="0">
                <a:solidFill>
                  <a:schemeClr val="accent1">
                    <a:lumMod val="10000"/>
                  </a:schemeClr>
                </a:solidFill>
              </a:rPr>
              <a:t> sterilizers against </a:t>
            </a:r>
            <a:r>
              <a:rPr lang="en-US" sz="1800" i="1" dirty="0">
                <a:solidFill>
                  <a:schemeClr val="accent1">
                    <a:lumMod val="10000"/>
                  </a:schemeClr>
                </a:solidFill>
              </a:rPr>
              <a:t>Escherichia coli</a:t>
            </a:r>
            <a:r>
              <a:rPr lang="en-US" sz="1800" dirty="0">
                <a:solidFill>
                  <a:schemeClr val="accent1">
                    <a:lumMod val="10000"/>
                  </a:schemeClr>
                </a:solidFill>
              </a:rPr>
              <a:t>.</a:t>
            </a:r>
            <a:endParaRPr lang="ar-SA" sz="1800" dirty="0">
              <a:solidFill>
                <a:schemeClr val="accent1">
                  <a:lumMod val="10000"/>
                </a:schemeClr>
              </a:solidFill>
            </a:endParaRPr>
          </a:p>
        </p:txBody>
      </p:sp>
      <p:pic>
        <p:nvPicPr>
          <p:cNvPr id="26" name="صورة 25">
            <a:extLst>
              <a:ext uri="{FF2B5EF4-FFF2-40B4-BE49-F238E27FC236}">
                <a16:creationId xmlns:a16="http://schemas.microsoft.com/office/drawing/2014/main" id="{6D9739A0-A460-4149-894D-B2A0F5A17F09}"/>
              </a:ext>
            </a:extLst>
          </p:cNvPr>
          <p:cNvPicPr>
            <a:picLocks noChangeAspect="1"/>
          </p:cNvPicPr>
          <p:nvPr/>
        </p:nvPicPr>
        <p:blipFill>
          <a:blip r:embed="rId16"/>
          <a:stretch>
            <a:fillRect/>
          </a:stretch>
        </p:blipFill>
        <p:spPr>
          <a:xfrm>
            <a:off x="15485184" y="37504016"/>
            <a:ext cx="4134387" cy="3998468"/>
          </a:xfrm>
          <a:prstGeom prst="rect">
            <a:avLst/>
          </a:prstGeom>
        </p:spPr>
      </p:pic>
      <p:sp>
        <p:nvSpPr>
          <p:cNvPr id="62" name="مربع نص 61">
            <a:extLst>
              <a:ext uri="{FF2B5EF4-FFF2-40B4-BE49-F238E27FC236}">
                <a16:creationId xmlns:a16="http://schemas.microsoft.com/office/drawing/2014/main" id="{A02E12D1-D884-4FBE-BD05-9885EF9E88E5}"/>
              </a:ext>
            </a:extLst>
          </p:cNvPr>
          <p:cNvSpPr txBox="1"/>
          <p:nvPr/>
        </p:nvSpPr>
        <p:spPr>
          <a:xfrm>
            <a:off x="15374552" y="41254788"/>
            <a:ext cx="4720472"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n-US" sz="1800" b="1" dirty="0">
                <a:solidFill>
                  <a:schemeClr val="accent1">
                    <a:lumMod val="10000"/>
                  </a:schemeClr>
                </a:solidFill>
              </a:rPr>
              <a:t>Figure 5: </a:t>
            </a:r>
            <a:r>
              <a:rPr lang="en-US" sz="1800" dirty="0">
                <a:solidFill>
                  <a:schemeClr val="accent1">
                    <a:lumMod val="10000"/>
                  </a:schemeClr>
                </a:solidFill>
              </a:rPr>
              <a:t>Different Non-alcohol</a:t>
            </a:r>
          </a:p>
          <a:p>
            <a:pPr algn="ctr"/>
            <a:r>
              <a:rPr lang="en-US" sz="1800" dirty="0">
                <a:solidFill>
                  <a:schemeClr val="accent1">
                    <a:lumMod val="10000"/>
                  </a:schemeClr>
                </a:solidFill>
              </a:rPr>
              <a:t> sterilizers against </a:t>
            </a:r>
            <a:r>
              <a:rPr lang="en-US" sz="1800" i="1" dirty="0">
                <a:solidFill>
                  <a:schemeClr val="accent1">
                    <a:lumMod val="10000"/>
                  </a:schemeClr>
                </a:solidFill>
              </a:rPr>
              <a:t>Staphylococcus aureus.</a:t>
            </a:r>
            <a:endParaRPr lang="ar-SA" sz="1800" i="1" dirty="0">
              <a:solidFill>
                <a:schemeClr val="accent1">
                  <a:lumMod val="10000"/>
                </a:schemeClr>
              </a:solidFill>
            </a:endParaRPr>
          </a:p>
        </p:txBody>
      </p:sp>
      <p:graphicFrame>
        <p:nvGraphicFramePr>
          <p:cNvPr id="29" name="جدول 28">
            <a:extLst>
              <a:ext uri="{FF2B5EF4-FFF2-40B4-BE49-F238E27FC236}">
                <a16:creationId xmlns:a16="http://schemas.microsoft.com/office/drawing/2014/main" id="{60515944-222F-45D5-8178-A94ED75F7D23}"/>
              </a:ext>
            </a:extLst>
          </p:cNvPr>
          <p:cNvGraphicFramePr>
            <a:graphicFrameLocks noGrp="1"/>
          </p:cNvGraphicFramePr>
          <p:nvPr>
            <p:extLst>
              <p:ext uri="{D42A27DB-BD31-4B8C-83A1-F6EECF244321}">
                <p14:modId xmlns:p14="http://schemas.microsoft.com/office/powerpoint/2010/main" val="1498827554"/>
              </p:ext>
            </p:extLst>
          </p:nvPr>
        </p:nvGraphicFramePr>
        <p:xfrm>
          <a:off x="20770849" y="7803108"/>
          <a:ext cx="8077201" cy="4612777"/>
        </p:xfrm>
        <a:graphic>
          <a:graphicData uri="http://schemas.openxmlformats.org/drawingml/2006/table">
            <a:tbl>
              <a:tblPr firstRow="1" firstCol="1" bandRow="1">
                <a:tableStyleId>{7DF18680-E054-41AD-8BC1-D1AEF772440D}</a:tableStyleId>
              </a:tblPr>
              <a:tblGrid>
                <a:gridCol w="327137">
                  <a:extLst>
                    <a:ext uri="{9D8B030D-6E8A-4147-A177-3AD203B41FA5}">
                      <a16:colId xmlns:a16="http://schemas.microsoft.com/office/drawing/2014/main" val="381037760"/>
                    </a:ext>
                  </a:extLst>
                </a:gridCol>
                <a:gridCol w="5188453">
                  <a:extLst>
                    <a:ext uri="{9D8B030D-6E8A-4147-A177-3AD203B41FA5}">
                      <a16:colId xmlns:a16="http://schemas.microsoft.com/office/drawing/2014/main" val="747289092"/>
                    </a:ext>
                  </a:extLst>
                </a:gridCol>
                <a:gridCol w="690301">
                  <a:extLst>
                    <a:ext uri="{9D8B030D-6E8A-4147-A177-3AD203B41FA5}">
                      <a16:colId xmlns:a16="http://schemas.microsoft.com/office/drawing/2014/main" val="2447534661"/>
                    </a:ext>
                  </a:extLst>
                </a:gridCol>
                <a:gridCol w="622148">
                  <a:extLst>
                    <a:ext uri="{9D8B030D-6E8A-4147-A177-3AD203B41FA5}">
                      <a16:colId xmlns:a16="http://schemas.microsoft.com/office/drawing/2014/main" val="2677815894"/>
                    </a:ext>
                  </a:extLst>
                </a:gridCol>
                <a:gridCol w="1249162">
                  <a:extLst>
                    <a:ext uri="{9D8B030D-6E8A-4147-A177-3AD203B41FA5}">
                      <a16:colId xmlns:a16="http://schemas.microsoft.com/office/drawing/2014/main" val="2968802587"/>
                    </a:ext>
                  </a:extLst>
                </a:gridCol>
              </a:tblGrid>
              <a:tr h="583999">
                <a:tc>
                  <a:txBody>
                    <a:bodyPr/>
                    <a:lstStyle/>
                    <a:p>
                      <a:pPr algn="just" rtl="0">
                        <a:lnSpc>
                          <a:spcPct val="150000"/>
                        </a:lnSpc>
                        <a:spcAft>
                          <a:spcPts val="800"/>
                        </a:spcAft>
                      </a:pPr>
                      <a:r>
                        <a:rPr lang="en-US" sz="1200">
                          <a:ln>
                            <a:solidFill>
                              <a:schemeClr val="tx1">
                                <a:lumMod val="25000"/>
                              </a:schemeClr>
                            </a:solidFill>
                          </a:ln>
                          <a:effectLst/>
                        </a:rPr>
                        <a:t> </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800"/>
                        </a:spcAft>
                      </a:pPr>
                      <a:r>
                        <a:rPr lang="en-US" sz="1400">
                          <a:ln>
                            <a:solidFill>
                              <a:schemeClr val="tx1">
                                <a:lumMod val="25000"/>
                              </a:schemeClr>
                            </a:solidFill>
                          </a:ln>
                          <a:effectLst/>
                        </a:rPr>
                        <a:t>Question</a:t>
                      </a:r>
                      <a:endParaRPr lang="en-US" sz="12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800"/>
                        </a:spcAft>
                      </a:pPr>
                      <a:r>
                        <a:rPr lang="en-US" sz="1600" b="0">
                          <a:ln>
                            <a:solidFill>
                              <a:schemeClr val="tx1">
                                <a:lumMod val="25000"/>
                              </a:schemeClr>
                            </a:solidFill>
                          </a:ln>
                          <a:effectLst/>
                        </a:rPr>
                        <a:t>Yes</a:t>
                      </a:r>
                      <a:endParaRPr lang="en-US" sz="1400" b="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800"/>
                        </a:spcAft>
                      </a:pPr>
                      <a:r>
                        <a:rPr lang="en-US" sz="1600" b="0">
                          <a:ln>
                            <a:solidFill>
                              <a:schemeClr val="bg1">
                                <a:lumMod val="25000"/>
                              </a:schemeClr>
                            </a:solidFill>
                          </a:ln>
                          <a:effectLst/>
                        </a:rPr>
                        <a:t>No</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800"/>
                        </a:spcAft>
                      </a:pPr>
                      <a:r>
                        <a:rPr lang="en-US" sz="1600" b="0">
                          <a:ln>
                            <a:solidFill>
                              <a:schemeClr val="bg1">
                                <a:lumMod val="25000"/>
                              </a:schemeClr>
                            </a:solidFill>
                          </a:ln>
                          <a:effectLst/>
                        </a:rPr>
                        <a:t>Sometimes</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7171094"/>
                  </a:ext>
                </a:extLst>
              </a:tr>
              <a:tr h="583999">
                <a:tc>
                  <a:txBody>
                    <a:bodyPr/>
                    <a:lstStyle/>
                    <a:p>
                      <a:pPr algn="just" rtl="0">
                        <a:lnSpc>
                          <a:spcPct val="150000"/>
                        </a:lnSpc>
                        <a:spcAft>
                          <a:spcPts val="800"/>
                        </a:spcAft>
                      </a:pPr>
                      <a:r>
                        <a:rPr lang="en-US" sz="1200">
                          <a:ln>
                            <a:solidFill>
                              <a:schemeClr val="tx1">
                                <a:lumMod val="25000"/>
                              </a:schemeClr>
                            </a:solidFill>
                          </a:ln>
                          <a:effectLst/>
                        </a:rPr>
                        <a:t>1</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dirty="0">
                          <a:ln>
                            <a:solidFill>
                              <a:schemeClr val="tx1">
                                <a:lumMod val="25000"/>
                              </a:schemeClr>
                            </a:solidFill>
                          </a:ln>
                          <a:effectLst/>
                        </a:rPr>
                        <a:t>In this time of epidemics, has the awareness of the hygiene of your hands increased?</a:t>
                      </a:r>
                      <a:endParaRPr lang="en-US" sz="140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tx1">
                                <a:lumMod val="25000"/>
                              </a:schemeClr>
                            </a:solidFill>
                          </a:ln>
                          <a:effectLst/>
                        </a:rPr>
                        <a:t>94%</a:t>
                      </a:r>
                      <a:endParaRPr lang="en-US" sz="1400" b="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2%</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4%</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3919902"/>
                  </a:ext>
                </a:extLst>
              </a:tr>
              <a:tr h="583999">
                <a:tc>
                  <a:txBody>
                    <a:bodyPr/>
                    <a:lstStyle/>
                    <a:p>
                      <a:pPr algn="just" rtl="0">
                        <a:lnSpc>
                          <a:spcPct val="150000"/>
                        </a:lnSpc>
                        <a:spcAft>
                          <a:spcPts val="800"/>
                        </a:spcAft>
                      </a:pPr>
                      <a:r>
                        <a:rPr lang="en-US" sz="1200">
                          <a:ln>
                            <a:solidFill>
                              <a:schemeClr val="tx1">
                                <a:lumMod val="25000"/>
                              </a:schemeClr>
                            </a:solidFill>
                          </a:ln>
                          <a:effectLst/>
                        </a:rPr>
                        <a:t>2</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a:ln>
                            <a:solidFill>
                              <a:schemeClr val="tx1">
                                <a:lumMod val="25000"/>
                              </a:schemeClr>
                            </a:solidFill>
                          </a:ln>
                          <a:effectLst/>
                        </a:rPr>
                        <a:t>Do you wash your hands before and after every meal?</a:t>
                      </a:r>
                      <a:endParaRPr lang="en-US" sz="14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tx1">
                                <a:lumMod val="25000"/>
                              </a:schemeClr>
                            </a:solidFill>
                          </a:ln>
                          <a:effectLst/>
                        </a:rPr>
                        <a:t>54%</a:t>
                      </a:r>
                      <a:endParaRPr lang="en-US" sz="1400" b="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dirty="0">
                          <a:ln>
                            <a:solidFill>
                              <a:schemeClr val="bg1">
                                <a:lumMod val="25000"/>
                              </a:schemeClr>
                            </a:solidFill>
                          </a:ln>
                          <a:effectLst/>
                        </a:rPr>
                        <a:t>8%</a:t>
                      </a:r>
                      <a:endParaRPr lang="en-US" sz="1400" b="0" dirty="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38%</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8564786"/>
                  </a:ext>
                </a:extLst>
              </a:tr>
              <a:tr h="583999">
                <a:tc>
                  <a:txBody>
                    <a:bodyPr/>
                    <a:lstStyle/>
                    <a:p>
                      <a:pPr algn="just" rtl="0">
                        <a:lnSpc>
                          <a:spcPct val="150000"/>
                        </a:lnSpc>
                        <a:spcAft>
                          <a:spcPts val="800"/>
                        </a:spcAft>
                      </a:pPr>
                      <a:r>
                        <a:rPr lang="en-US" sz="1200">
                          <a:ln>
                            <a:solidFill>
                              <a:schemeClr val="tx1">
                                <a:lumMod val="25000"/>
                              </a:schemeClr>
                            </a:solidFill>
                          </a:ln>
                          <a:effectLst/>
                        </a:rPr>
                        <a:t>3</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a:ln>
                            <a:solidFill>
                              <a:schemeClr val="tx1">
                                <a:lumMod val="25000"/>
                              </a:schemeClr>
                            </a:solidFill>
                          </a:ln>
                          <a:effectLst/>
                        </a:rPr>
                        <a:t>Is it possible to replace hand washing with hand sanitizer?</a:t>
                      </a:r>
                      <a:endParaRPr lang="en-US" sz="14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tx1">
                                <a:lumMod val="25000"/>
                              </a:schemeClr>
                            </a:solidFill>
                          </a:ln>
                          <a:effectLst/>
                        </a:rPr>
                        <a:t>16%</a:t>
                      </a:r>
                      <a:endParaRPr lang="en-US" sz="1400" b="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50%</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34%</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401897"/>
                  </a:ext>
                </a:extLst>
              </a:tr>
              <a:tr h="583999">
                <a:tc>
                  <a:txBody>
                    <a:bodyPr/>
                    <a:lstStyle/>
                    <a:p>
                      <a:pPr algn="just" rtl="0">
                        <a:lnSpc>
                          <a:spcPct val="150000"/>
                        </a:lnSpc>
                        <a:spcAft>
                          <a:spcPts val="800"/>
                        </a:spcAft>
                      </a:pPr>
                      <a:r>
                        <a:rPr lang="en-US" sz="1200">
                          <a:ln>
                            <a:solidFill>
                              <a:schemeClr val="tx1">
                                <a:lumMod val="25000"/>
                              </a:schemeClr>
                            </a:solidFill>
                          </a:ln>
                          <a:effectLst/>
                        </a:rPr>
                        <a:t>4</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dirty="0">
                          <a:ln>
                            <a:solidFill>
                              <a:schemeClr val="tx1">
                                <a:lumMod val="25000"/>
                              </a:schemeClr>
                            </a:solidFill>
                          </a:ln>
                          <a:effectLst/>
                        </a:rPr>
                        <a:t>Do you suffer from dehydration after using sterilizers?</a:t>
                      </a:r>
                      <a:endParaRPr lang="en-US" sz="140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dirty="0">
                          <a:ln>
                            <a:solidFill>
                              <a:schemeClr val="tx1">
                                <a:lumMod val="25000"/>
                              </a:schemeClr>
                            </a:solidFill>
                          </a:ln>
                          <a:effectLst/>
                        </a:rPr>
                        <a:t>66%</a:t>
                      </a:r>
                      <a:endParaRPr lang="en-US" sz="1400" b="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4%</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30%</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3067038"/>
                  </a:ext>
                </a:extLst>
              </a:tr>
              <a:tr h="583999">
                <a:tc>
                  <a:txBody>
                    <a:bodyPr/>
                    <a:lstStyle/>
                    <a:p>
                      <a:pPr algn="just" rtl="0">
                        <a:lnSpc>
                          <a:spcPct val="150000"/>
                        </a:lnSpc>
                        <a:spcAft>
                          <a:spcPts val="800"/>
                        </a:spcAft>
                      </a:pPr>
                      <a:r>
                        <a:rPr lang="en-US" sz="1200">
                          <a:ln>
                            <a:solidFill>
                              <a:schemeClr val="tx1">
                                <a:lumMod val="25000"/>
                              </a:schemeClr>
                            </a:solidFill>
                          </a:ln>
                          <a:effectLst/>
                        </a:rPr>
                        <a:t>5</a:t>
                      </a:r>
                      <a:endParaRPr lang="en-US" sz="110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dirty="0">
                          <a:ln>
                            <a:solidFill>
                              <a:schemeClr val="tx1">
                                <a:lumMod val="25000"/>
                              </a:schemeClr>
                            </a:solidFill>
                          </a:ln>
                          <a:effectLst/>
                        </a:rPr>
                        <a:t>Do you know that there are two types of sanitizers, alcoholic and non-alcoholic?</a:t>
                      </a:r>
                      <a:endParaRPr lang="en-US" sz="140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tx1">
                                <a:lumMod val="25000"/>
                              </a:schemeClr>
                            </a:solidFill>
                          </a:ln>
                          <a:effectLst/>
                        </a:rPr>
                        <a:t>38%</a:t>
                      </a:r>
                      <a:endParaRPr lang="en-US" sz="1400" b="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62%</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a:ln>
                            <a:solidFill>
                              <a:schemeClr val="bg1">
                                <a:lumMod val="25000"/>
                              </a:schemeClr>
                            </a:solidFill>
                          </a:ln>
                          <a:effectLst/>
                        </a:rPr>
                        <a:t>0%</a:t>
                      </a:r>
                      <a:endParaRPr lang="en-US" sz="1400" b="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8103229"/>
                  </a:ext>
                </a:extLst>
              </a:tr>
              <a:tr h="892607">
                <a:tc>
                  <a:txBody>
                    <a:bodyPr/>
                    <a:lstStyle/>
                    <a:p>
                      <a:pPr algn="just" rtl="0">
                        <a:lnSpc>
                          <a:spcPct val="150000"/>
                        </a:lnSpc>
                        <a:spcAft>
                          <a:spcPts val="800"/>
                        </a:spcAft>
                      </a:pPr>
                      <a:r>
                        <a:rPr lang="en-US" sz="1200" dirty="0">
                          <a:ln>
                            <a:solidFill>
                              <a:schemeClr val="tx1">
                                <a:lumMod val="25000"/>
                              </a:schemeClr>
                            </a:solidFill>
                          </a:ln>
                          <a:effectLst/>
                        </a:rPr>
                        <a:t>6</a:t>
                      </a:r>
                      <a:endParaRPr lang="en-US" sz="110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dirty="0">
                          <a:ln>
                            <a:solidFill>
                              <a:schemeClr val="tx1">
                                <a:lumMod val="25000"/>
                              </a:schemeClr>
                            </a:solidFill>
                          </a:ln>
                          <a:effectLst/>
                        </a:rPr>
                        <a:t>Do you think that the efficiency of non-alcoholic sanitizers is similar to the efficiency of the alcohol sanitizers we use?</a:t>
                      </a:r>
                      <a:endParaRPr lang="en-US" sz="140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dirty="0">
                          <a:ln>
                            <a:solidFill>
                              <a:schemeClr val="tx1">
                                <a:lumMod val="25000"/>
                              </a:schemeClr>
                            </a:solidFill>
                          </a:ln>
                          <a:effectLst/>
                        </a:rPr>
                        <a:t>10%</a:t>
                      </a:r>
                      <a:endParaRPr lang="en-US" sz="1400" b="0" dirty="0">
                        <a:ln>
                          <a:solidFill>
                            <a:schemeClr val="tx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dirty="0">
                          <a:ln>
                            <a:solidFill>
                              <a:schemeClr val="bg1">
                                <a:lumMod val="25000"/>
                              </a:schemeClr>
                            </a:solidFill>
                          </a:ln>
                          <a:effectLst/>
                        </a:rPr>
                        <a:t>54%</a:t>
                      </a:r>
                      <a:endParaRPr lang="en-US" sz="1400" b="0" dirty="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50000"/>
                        </a:lnSpc>
                        <a:spcAft>
                          <a:spcPts val="800"/>
                        </a:spcAft>
                      </a:pPr>
                      <a:r>
                        <a:rPr lang="en-US" sz="1600" b="0" dirty="0">
                          <a:ln>
                            <a:solidFill>
                              <a:schemeClr val="bg1">
                                <a:lumMod val="25000"/>
                              </a:schemeClr>
                            </a:solidFill>
                          </a:ln>
                          <a:effectLst/>
                        </a:rPr>
                        <a:t>36%</a:t>
                      </a:r>
                      <a:endParaRPr lang="en-US" sz="1400" b="0" dirty="0">
                        <a:ln>
                          <a:solidFill>
                            <a:schemeClr val="bg1">
                              <a:lumMod val="25000"/>
                            </a:schemeClr>
                          </a:solidFill>
                        </a:ln>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3227444"/>
                  </a:ext>
                </a:extLst>
              </a:tr>
            </a:tbl>
          </a:graphicData>
        </a:graphic>
      </p:graphicFrame>
      <p:sp>
        <p:nvSpPr>
          <p:cNvPr id="66" name="سهم: خماسي 65">
            <a:extLst>
              <a:ext uri="{FF2B5EF4-FFF2-40B4-BE49-F238E27FC236}">
                <a16:creationId xmlns:a16="http://schemas.microsoft.com/office/drawing/2014/main" id="{46B2A0A6-EFD6-4283-90BA-60F9E18C2616}"/>
              </a:ext>
            </a:extLst>
          </p:cNvPr>
          <p:cNvSpPr/>
          <p:nvPr/>
        </p:nvSpPr>
        <p:spPr>
          <a:xfrm>
            <a:off x="20197763" y="6385393"/>
            <a:ext cx="2074861" cy="461661"/>
          </a:xfrm>
          <a:prstGeom prst="homePlate">
            <a:avLst/>
          </a:prstGeom>
          <a:solidFill>
            <a:schemeClr val="bg1">
              <a:lumMod val="25000"/>
            </a:schemeClr>
          </a:solidFill>
          <a:ln w="25400" cap="flat">
            <a:solidFill>
              <a:srgbClr val="D7D7D7"/>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rgbClr val="FFFFFF"/>
                </a:solidFill>
                <a:latin typeface="+mn-lt"/>
                <a:ea typeface="+mn-ea"/>
                <a:cs typeface="+mn-cs"/>
              </a:rPr>
              <a:t>Questionnaire</a:t>
            </a:r>
            <a:endParaRPr kumimoji="0" lang="ar-SA" sz="2400" b="0" i="0" u="none" strike="noStrike" cap="none" spc="0" normalizeH="0" baseline="0" dirty="0">
              <a:ln>
                <a:noFill/>
              </a:ln>
              <a:solidFill>
                <a:srgbClr val="FFFFFF"/>
              </a:solidFill>
              <a:effectLst/>
              <a:uFillTx/>
              <a:latin typeface="+mn-lt"/>
              <a:ea typeface="+mn-ea"/>
              <a:cs typeface="+mn-cs"/>
              <a:sym typeface="Avenir Roman"/>
            </a:endParaRPr>
          </a:p>
        </p:txBody>
      </p:sp>
      <p:sp>
        <p:nvSpPr>
          <p:cNvPr id="68" name="مربع نص 67">
            <a:extLst>
              <a:ext uri="{FF2B5EF4-FFF2-40B4-BE49-F238E27FC236}">
                <a16:creationId xmlns:a16="http://schemas.microsoft.com/office/drawing/2014/main" id="{A0970B15-9C68-4A2F-874B-6351645C84D6}"/>
              </a:ext>
            </a:extLst>
          </p:cNvPr>
          <p:cNvSpPr txBox="1"/>
          <p:nvPr/>
        </p:nvSpPr>
        <p:spPr>
          <a:xfrm>
            <a:off x="20134161" y="7021038"/>
            <a:ext cx="9621331"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b="1" dirty="0">
                <a:solidFill>
                  <a:schemeClr val="accent1">
                    <a:lumMod val="10000"/>
                  </a:schemeClr>
                </a:solidFill>
              </a:rPr>
              <a:t>Table 1 </a:t>
            </a:r>
            <a:r>
              <a:rPr lang="en-US" sz="1800" dirty="0">
                <a:solidFill>
                  <a:schemeClr val="accent1">
                    <a:lumMod val="10000"/>
                  </a:schemeClr>
                </a:solidFill>
              </a:rPr>
              <a:t>A survey was conducted on 50 people to determine their awareness of hand hygiene.</a:t>
            </a:r>
            <a:endParaRPr lang="ar-SA" sz="1800" dirty="0">
              <a:solidFill>
                <a:schemeClr val="accent1">
                  <a:lumMod val="10000"/>
                </a:schemeClr>
              </a:solidFill>
            </a:endParaRPr>
          </a:p>
        </p:txBody>
      </p:sp>
      <p:graphicFrame>
        <p:nvGraphicFramePr>
          <p:cNvPr id="69" name="مخطط 68">
            <a:extLst>
              <a:ext uri="{FF2B5EF4-FFF2-40B4-BE49-F238E27FC236}">
                <a16:creationId xmlns:a16="http://schemas.microsoft.com/office/drawing/2014/main" id="{D0BA98FA-DEC6-4B9D-8D86-D6E434FBFDF0}"/>
              </a:ext>
            </a:extLst>
          </p:cNvPr>
          <p:cNvGraphicFramePr/>
          <p:nvPr>
            <p:extLst>
              <p:ext uri="{D42A27DB-BD31-4B8C-83A1-F6EECF244321}">
                <p14:modId xmlns:p14="http://schemas.microsoft.com/office/powerpoint/2010/main" val="3155633055"/>
              </p:ext>
            </p:extLst>
          </p:nvPr>
        </p:nvGraphicFramePr>
        <p:xfrm>
          <a:off x="20770849" y="13267431"/>
          <a:ext cx="8098277" cy="3579232"/>
        </p:xfrm>
        <a:graphic>
          <a:graphicData uri="http://schemas.openxmlformats.org/drawingml/2006/chart">
            <c:chart xmlns:c="http://schemas.openxmlformats.org/drawingml/2006/chart" xmlns:r="http://schemas.openxmlformats.org/officeDocument/2006/relationships" r:id="rId17"/>
          </a:graphicData>
        </a:graphic>
      </p:graphicFrame>
      <p:sp>
        <p:nvSpPr>
          <p:cNvPr id="72" name="مربع نص 71">
            <a:extLst>
              <a:ext uri="{FF2B5EF4-FFF2-40B4-BE49-F238E27FC236}">
                <a16:creationId xmlns:a16="http://schemas.microsoft.com/office/drawing/2014/main" id="{07EDB012-A2E7-49AD-B717-A6D56CCAC298}"/>
              </a:ext>
            </a:extLst>
          </p:cNvPr>
          <p:cNvSpPr txBox="1"/>
          <p:nvPr/>
        </p:nvSpPr>
        <p:spPr>
          <a:xfrm>
            <a:off x="20470407" y="12884674"/>
            <a:ext cx="9181222"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800" b="1" dirty="0">
                <a:solidFill>
                  <a:schemeClr val="accent1">
                    <a:lumMod val="10000"/>
                  </a:schemeClr>
                </a:solidFill>
              </a:rPr>
              <a:t>Graph 1 </a:t>
            </a:r>
            <a:r>
              <a:rPr lang="en-US" sz="1800" dirty="0">
                <a:solidFill>
                  <a:schemeClr val="accent1">
                    <a:lumMod val="10000"/>
                  </a:schemeClr>
                </a:solidFill>
              </a:rPr>
              <a:t>A comparison on 50 people to determine their awareness of hand hygiene.</a:t>
            </a:r>
            <a:endParaRPr lang="ar-SA" sz="1800" dirty="0">
              <a:solidFill>
                <a:schemeClr val="accent1">
                  <a:lumMod val="10000"/>
                </a:schemeClr>
              </a:solidFill>
            </a:endParaRPr>
          </a:p>
        </p:txBody>
      </p:sp>
      <p:sp>
        <p:nvSpPr>
          <p:cNvPr id="84" name="Shape 63">
            <a:extLst>
              <a:ext uri="{FF2B5EF4-FFF2-40B4-BE49-F238E27FC236}">
                <a16:creationId xmlns:a16="http://schemas.microsoft.com/office/drawing/2014/main" id="{9ABE721D-3109-46AC-A139-FB8BB0D94E05}"/>
              </a:ext>
            </a:extLst>
          </p:cNvPr>
          <p:cNvSpPr>
            <a:spLocks noChangeArrowheads="1"/>
          </p:cNvSpPr>
          <p:nvPr/>
        </p:nvSpPr>
        <p:spPr bwMode="auto">
          <a:xfrm>
            <a:off x="20090786" y="34597779"/>
            <a:ext cx="9621546" cy="29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74993" tIns="374993" rIns="374993" bIns="374993">
            <a:spAutoFit/>
          </a:bodyPr>
          <a:lstStyle>
            <a:lvl1pPr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defTabSz="3600450">
              <a:spcBef>
                <a:spcPts val="500"/>
              </a:spcBef>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algn="l" defTabSz="3600450" rtl="0" eaLnBrk="0" fontAlgn="base" hangingPunct="0">
              <a:spcBef>
                <a:spcPts val="500"/>
              </a:spcBef>
              <a:spcAft>
                <a:spcPct val="0"/>
              </a:spcAft>
              <a:buSzPct val="100000"/>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rtl="0">
              <a:spcAft>
                <a:spcPts val="800"/>
              </a:spcAft>
              <a:buNone/>
            </a:pPr>
            <a:r>
              <a:rPr lang="en-US" dirty="0">
                <a:solidFill>
                  <a:schemeClr val="accent1">
                    <a:lumMod val="10000"/>
                  </a:schemeClr>
                </a:solidFill>
                <a:effectLst/>
                <a:ea typeface="Calibri" panose="020F0502020204030204" pitchFamily="34" charset="0"/>
              </a:rPr>
              <a:t>I would like to thank my supervisor, Dr. Fatimah Al-Khataf, for her constant guidance and advice whenever needed during this experiment, and a special thanks to my teacher, Noura Al-Saqabi, for welcoming me into her lab and helping me with all that is practically difficult for me. Finally, I would like to thank my family and friends for always supporting me in all my needs.</a:t>
            </a:r>
          </a:p>
        </p:txBody>
      </p:sp>
      <p:grpSp>
        <p:nvGrpSpPr>
          <p:cNvPr id="64" name="Group 3">
            <a:extLst>
              <a:ext uri="{FF2B5EF4-FFF2-40B4-BE49-F238E27FC236}">
                <a16:creationId xmlns:a16="http://schemas.microsoft.com/office/drawing/2014/main" id="{F8A36939-3FCE-408E-95B9-28D6FE45E709}"/>
              </a:ext>
            </a:extLst>
          </p:cNvPr>
          <p:cNvGrpSpPr/>
          <p:nvPr/>
        </p:nvGrpSpPr>
        <p:grpSpPr>
          <a:xfrm>
            <a:off x="18240" y="-288"/>
            <a:ext cx="30245860" cy="6072043"/>
            <a:chOff x="-1" y="0"/>
            <a:chExt cx="32918403" cy="4501103"/>
          </a:xfrm>
        </p:grpSpPr>
        <p:sp>
          <p:nvSpPr>
            <p:cNvPr id="65" name="Rectangle 34">
              <a:extLst>
                <a:ext uri="{FF2B5EF4-FFF2-40B4-BE49-F238E27FC236}">
                  <a16:creationId xmlns:a16="http://schemas.microsoft.com/office/drawing/2014/main" id="{2A6AE956-D834-40E5-8571-979F454B1F7C}"/>
                </a:ext>
              </a:extLst>
            </p:cNvPr>
            <p:cNvSpPr/>
            <p:nvPr/>
          </p:nvSpPr>
          <p:spPr>
            <a:xfrm>
              <a:off x="0" y="0"/>
              <a:ext cx="32918403" cy="4360825"/>
            </a:xfrm>
            <a:prstGeom prst="rect">
              <a:avLst/>
            </a:prstGeom>
            <a:gradFill flip="none" rotWithShape="1">
              <a:gsLst>
                <a:gs pos="0">
                  <a:srgbClr val="8CB1BE"/>
                </a:gs>
                <a:gs pos="9000">
                  <a:srgbClr val="E1EBE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a:p>
          </p:txBody>
        </p:sp>
        <p:sp>
          <p:nvSpPr>
            <p:cNvPr id="67" name="Rectangle 46">
              <a:extLst>
                <a:ext uri="{FF2B5EF4-FFF2-40B4-BE49-F238E27FC236}">
                  <a16:creationId xmlns:a16="http://schemas.microsoft.com/office/drawing/2014/main" id="{9E4D56F1-A84B-4467-BBAE-B44BB43985E3}"/>
                </a:ext>
              </a:extLst>
            </p:cNvPr>
            <p:cNvSpPr/>
            <p:nvPr/>
          </p:nvSpPr>
          <p:spPr>
            <a:xfrm>
              <a:off x="-1" y="4261073"/>
              <a:ext cx="32918403" cy="240030"/>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a:p>
          </p:txBody>
        </p:sp>
      </p:grpSp>
      <p:sp>
        <p:nvSpPr>
          <p:cNvPr id="80" name="مربع نص 79">
            <a:extLst>
              <a:ext uri="{FF2B5EF4-FFF2-40B4-BE49-F238E27FC236}">
                <a16:creationId xmlns:a16="http://schemas.microsoft.com/office/drawing/2014/main" id="{DA2BC6F5-0278-4627-8539-F4532F053C3C}"/>
              </a:ext>
            </a:extLst>
          </p:cNvPr>
          <p:cNvSpPr txBox="1"/>
          <p:nvPr/>
        </p:nvSpPr>
        <p:spPr>
          <a:xfrm>
            <a:off x="3461968" y="871819"/>
            <a:ext cx="23698200" cy="30469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eaLnBrk="1" hangingPunct="1">
              <a:spcBef>
                <a:spcPts val="3600"/>
              </a:spcBef>
              <a:buSzTx/>
              <a:buNone/>
            </a:pPr>
            <a:r>
              <a:rPr lang="en-US" sz="8100" b="1" dirty="0">
                <a:solidFill>
                  <a:srgbClr val="C00000"/>
                </a:solidFill>
                <a:latin typeface="Times New Roman" panose="02020603050405020304" pitchFamily="18" charset="0"/>
                <a:ea typeface="+mn-ea"/>
                <a:cs typeface="Times New Roman" panose="02020603050405020304" pitchFamily="18" charset="0"/>
              </a:rPr>
              <a:t>Hand sanitizer vs Hand washing: For best </a:t>
            </a:r>
          </a:p>
          <a:p>
            <a:pPr algn="ctr" eaLnBrk="1" hangingPunct="1">
              <a:spcBef>
                <a:spcPts val="3600"/>
              </a:spcBef>
              <a:buSzTx/>
              <a:buNone/>
            </a:pPr>
            <a:r>
              <a:rPr lang="en-US" sz="8100" b="1" dirty="0">
                <a:solidFill>
                  <a:srgbClr val="C00000"/>
                </a:solidFill>
                <a:latin typeface="Times New Roman" panose="02020603050405020304" pitchFamily="18" charset="0"/>
                <a:ea typeface="+mn-ea"/>
                <a:cs typeface="Times New Roman" panose="02020603050405020304" pitchFamily="18" charset="0"/>
              </a:rPr>
              <a:t>practice to prevent spread of infection</a:t>
            </a:r>
            <a:endParaRPr lang="en-US" sz="8100" b="1" dirty="0">
              <a:solidFill>
                <a:srgbClr val="C00000"/>
              </a:solidFill>
              <a:latin typeface="Times New Roman" panose="02020603050405020304" pitchFamily="18" charset="0"/>
              <a:ea typeface="+mn-ea"/>
              <a:cs typeface="Times New Roman" panose="02020603050405020304" pitchFamily="18" charset="0"/>
              <a:sym typeface="Arial Black" panose="020B0A04020102020204" pitchFamily="34" charset="0"/>
            </a:endParaRPr>
          </a:p>
        </p:txBody>
      </p:sp>
      <p:sp>
        <p:nvSpPr>
          <p:cNvPr id="81" name="مربع نص 80">
            <a:extLst>
              <a:ext uri="{FF2B5EF4-FFF2-40B4-BE49-F238E27FC236}">
                <a16:creationId xmlns:a16="http://schemas.microsoft.com/office/drawing/2014/main" id="{BB3E10CA-9FF6-4977-A17D-8EE095F297C1}"/>
              </a:ext>
            </a:extLst>
          </p:cNvPr>
          <p:cNvSpPr txBox="1"/>
          <p:nvPr/>
        </p:nvSpPr>
        <p:spPr>
          <a:xfrm>
            <a:off x="207101" y="3990788"/>
            <a:ext cx="28714700" cy="1661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eaLnBrk="1" hangingPunct="1">
              <a:spcBef>
                <a:spcPts val="3600"/>
              </a:spcBef>
              <a:buSzTx/>
              <a:buNone/>
            </a:pPr>
            <a:r>
              <a:rPr lang="en-US" sz="3600" dirty="0">
                <a:solidFill>
                  <a:schemeClr val="accent3">
                    <a:lumMod val="50000"/>
                  </a:schemeClr>
                </a:solidFill>
                <a:latin typeface="Times New Roman" panose="02020603050405020304" pitchFamily="18" charset="0"/>
                <a:cs typeface="Times New Roman" panose="02020603050405020304" pitchFamily="18" charset="0"/>
              </a:rPr>
              <a:t>Prepared By </a:t>
            </a:r>
            <a:r>
              <a:rPr lang="en-US" sz="3600" b="1" dirty="0">
                <a:solidFill>
                  <a:schemeClr val="accent3">
                    <a:lumMod val="50000"/>
                  </a:schemeClr>
                </a:solidFill>
                <a:latin typeface="Times New Roman" panose="02020603050405020304" pitchFamily="18" charset="0"/>
                <a:cs typeface="Times New Roman" panose="02020603050405020304" pitchFamily="18" charset="0"/>
              </a:rPr>
              <a:t>Reuof Mohammed Al-Hajeri   </a:t>
            </a:r>
            <a:r>
              <a:rPr lang="en-US" sz="3600" b="1" dirty="0">
                <a:solidFill>
                  <a:schemeClr val="tx1">
                    <a:lumMod val="25000"/>
                  </a:schemeClr>
                </a:solidFill>
                <a:latin typeface="Times New Roman" panose="02020603050405020304" pitchFamily="18" charset="0"/>
                <a:cs typeface="Times New Roman" panose="02020603050405020304" pitchFamily="18" charset="0"/>
              </a:rPr>
              <a:t>Reuofhaj@gmail.com </a:t>
            </a:r>
          </a:p>
          <a:p>
            <a:pPr algn="ctr" eaLnBrk="1" hangingPunct="1">
              <a:spcBef>
                <a:spcPts val="3600"/>
              </a:spcBef>
              <a:buSzTx/>
              <a:buNone/>
            </a:pPr>
            <a:r>
              <a:rPr lang="en-US" sz="3600" b="1" dirty="0">
                <a:solidFill>
                  <a:schemeClr val="accent3">
                    <a:lumMod val="50000"/>
                  </a:schemeClr>
                </a:solidFill>
                <a:latin typeface="Times New Roman" panose="02020603050405020304" pitchFamily="18" charset="0"/>
                <a:cs typeface="Times New Roman" panose="02020603050405020304" pitchFamily="18" charset="0"/>
              </a:rPr>
              <a:t> </a:t>
            </a:r>
            <a:r>
              <a:rPr lang="en-US" sz="3600" dirty="0">
                <a:solidFill>
                  <a:schemeClr val="accent3">
                    <a:lumMod val="50000"/>
                  </a:schemeClr>
                </a:solidFill>
                <a:latin typeface="Times New Roman" panose="02020603050405020304" pitchFamily="18" charset="0"/>
                <a:cs typeface="Times New Roman" panose="02020603050405020304" pitchFamily="18" charset="0"/>
              </a:rPr>
              <a:t>Supervised By: </a:t>
            </a:r>
            <a:r>
              <a:rPr lang="en-US" sz="3600" b="1" dirty="0">
                <a:solidFill>
                  <a:schemeClr val="accent3">
                    <a:lumMod val="50000"/>
                  </a:schemeClr>
                </a:solidFill>
                <a:latin typeface="Times New Roman" panose="02020603050405020304" pitchFamily="18" charset="0"/>
                <a:cs typeface="Times New Roman" panose="02020603050405020304" pitchFamily="18" charset="0"/>
              </a:rPr>
              <a:t>Fatimah Al-Khataf</a:t>
            </a:r>
            <a:endParaRPr kumimoji="0" lang="en-US" sz="3600" b="0" i="0" u="none" strike="noStrike" kern="1200" cap="none" spc="0" normalizeH="0" baseline="0" noProof="0" dirty="0">
              <a:ln>
                <a:noFill/>
              </a:ln>
              <a:solidFill>
                <a:schemeClr val="accent3">
                  <a:lumMod val="50000"/>
                </a:schemeClr>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7" name="صورة 6">
            <a:extLst>
              <a:ext uri="{FF2B5EF4-FFF2-40B4-BE49-F238E27FC236}">
                <a16:creationId xmlns:a16="http://schemas.microsoft.com/office/drawing/2014/main" id="{CFB6145D-BF08-4BB9-9E6E-780AFAB77F4F}"/>
              </a:ext>
            </a:extLst>
          </p:cNvPr>
          <p:cNvPicPr>
            <a:picLocks noChangeAspect="1"/>
          </p:cNvPicPr>
          <p:nvPr/>
        </p:nvPicPr>
        <p:blipFill>
          <a:blip r:embed="rId18"/>
          <a:stretch>
            <a:fillRect/>
          </a:stretch>
        </p:blipFill>
        <p:spPr>
          <a:xfrm>
            <a:off x="26016684" y="317993"/>
            <a:ext cx="4035902" cy="1981372"/>
          </a:xfrm>
          <a:prstGeom prst="rect">
            <a:avLst/>
          </a:prstGeom>
        </p:spPr>
      </p:pic>
      <p:sp>
        <p:nvSpPr>
          <p:cNvPr id="85" name="Rectangle 47">
            <a:extLst>
              <a:ext uri="{FF2B5EF4-FFF2-40B4-BE49-F238E27FC236}">
                <a16:creationId xmlns:a16="http://schemas.microsoft.com/office/drawing/2014/main" id="{DF225810-EFFB-4535-8750-0FB8F574095D}"/>
              </a:ext>
            </a:extLst>
          </p:cNvPr>
          <p:cNvSpPr/>
          <p:nvPr/>
        </p:nvSpPr>
        <p:spPr>
          <a:xfrm>
            <a:off x="1" y="42548646"/>
            <a:ext cx="30264100" cy="323803"/>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200"/>
          </a:p>
        </p:txBody>
      </p:sp>
      <p:sp>
        <p:nvSpPr>
          <p:cNvPr id="86" name="TextBox 28">
            <a:extLst>
              <a:ext uri="{FF2B5EF4-FFF2-40B4-BE49-F238E27FC236}">
                <a16:creationId xmlns:a16="http://schemas.microsoft.com/office/drawing/2014/main" id="{30B7C812-F097-4AE8-B99C-5E883D5A0075}"/>
              </a:ext>
            </a:extLst>
          </p:cNvPr>
          <p:cNvSpPr txBox="1"/>
          <p:nvPr/>
        </p:nvSpPr>
        <p:spPr>
          <a:xfrm>
            <a:off x="664487" y="6139997"/>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Introduction</a:t>
            </a:r>
          </a:p>
        </p:txBody>
      </p:sp>
      <p:sp>
        <p:nvSpPr>
          <p:cNvPr id="89" name="TextBox 28">
            <a:extLst>
              <a:ext uri="{FF2B5EF4-FFF2-40B4-BE49-F238E27FC236}">
                <a16:creationId xmlns:a16="http://schemas.microsoft.com/office/drawing/2014/main" id="{3D66BA4A-7047-41C2-BFB4-03C08D497091}"/>
              </a:ext>
            </a:extLst>
          </p:cNvPr>
          <p:cNvSpPr txBox="1"/>
          <p:nvPr/>
        </p:nvSpPr>
        <p:spPr>
          <a:xfrm>
            <a:off x="664487" y="25853151"/>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Objectives</a:t>
            </a:r>
          </a:p>
        </p:txBody>
      </p:sp>
      <p:sp>
        <p:nvSpPr>
          <p:cNvPr id="90" name="TextBox 28">
            <a:extLst>
              <a:ext uri="{FF2B5EF4-FFF2-40B4-BE49-F238E27FC236}">
                <a16:creationId xmlns:a16="http://schemas.microsoft.com/office/drawing/2014/main" id="{0D08EC71-F3AA-4FEB-839E-9A8F4699A4F7}"/>
              </a:ext>
            </a:extLst>
          </p:cNvPr>
          <p:cNvSpPr txBox="1"/>
          <p:nvPr/>
        </p:nvSpPr>
        <p:spPr>
          <a:xfrm>
            <a:off x="714882" y="30627158"/>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Materials and Methods</a:t>
            </a:r>
          </a:p>
        </p:txBody>
      </p:sp>
      <p:sp>
        <p:nvSpPr>
          <p:cNvPr id="91" name="TextBox 28">
            <a:extLst>
              <a:ext uri="{FF2B5EF4-FFF2-40B4-BE49-F238E27FC236}">
                <a16:creationId xmlns:a16="http://schemas.microsoft.com/office/drawing/2014/main" id="{3EB0E2FC-4284-4588-B32F-F08B7E4EFD83}"/>
              </a:ext>
            </a:extLst>
          </p:cNvPr>
          <p:cNvSpPr txBox="1"/>
          <p:nvPr/>
        </p:nvSpPr>
        <p:spPr>
          <a:xfrm>
            <a:off x="10411754" y="19054297"/>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Results</a:t>
            </a:r>
          </a:p>
        </p:txBody>
      </p:sp>
      <p:sp>
        <p:nvSpPr>
          <p:cNvPr id="92" name="TextBox 28">
            <a:extLst>
              <a:ext uri="{FF2B5EF4-FFF2-40B4-BE49-F238E27FC236}">
                <a16:creationId xmlns:a16="http://schemas.microsoft.com/office/drawing/2014/main" id="{A44F366A-592E-4F20-8F9A-8A8707A0913F}"/>
              </a:ext>
            </a:extLst>
          </p:cNvPr>
          <p:cNvSpPr txBox="1"/>
          <p:nvPr/>
        </p:nvSpPr>
        <p:spPr>
          <a:xfrm>
            <a:off x="20227216" y="17040816"/>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Discussion</a:t>
            </a:r>
          </a:p>
        </p:txBody>
      </p:sp>
      <p:sp>
        <p:nvSpPr>
          <p:cNvPr id="93" name="TextBox 28">
            <a:extLst>
              <a:ext uri="{FF2B5EF4-FFF2-40B4-BE49-F238E27FC236}">
                <a16:creationId xmlns:a16="http://schemas.microsoft.com/office/drawing/2014/main" id="{492BC6A6-BF78-49D4-959E-85935DBD62E5}"/>
              </a:ext>
            </a:extLst>
          </p:cNvPr>
          <p:cNvSpPr txBox="1"/>
          <p:nvPr/>
        </p:nvSpPr>
        <p:spPr>
          <a:xfrm>
            <a:off x="20135107" y="29175432"/>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Conclusion</a:t>
            </a:r>
          </a:p>
        </p:txBody>
      </p:sp>
      <p:sp>
        <p:nvSpPr>
          <p:cNvPr id="94" name="TextBox 28">
            <a:extLst>
              <a:ext uri="{FF2B5EF4-FFF2-40B4-BE49-F238E27FC236}">
                <a16:creationId xmlns:a16="http://schemas.microsoft.com/office/drawing/2014/main" id="{F0388F35-FF4C-4ADD-8F08-451DBA7D6BCC}"/>
              </a:ext>
            </a:extLst>
          </p:cNvPr>
          <p:cNvSpPr txBox="1"/>
          <p:nvPr/>
        </p:nvSpPr>
        <p:spPr>
          <a:xfrm>
            <a:off x="20242116" y="33952627"/>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Acknowledgment</a:t>
            </a:r>
          </a:p>
        </p:txBody>
      </p:sp>
      <p:sp>
        <p:nvSpPr>
          <p:cNvPr id="95" name="TextBox 28">
            <a:extLst>
              <a:ext uri="{FF2B5EF4-FFF2-40B4-BE49-F238E27FC236}">
                <a16:creationId xmlns:a16="http://schemas.microsoft.com/office/drawing/2014/main" id="{D0A81FF0-2250-44E8-AF7B-2D6DCC56ADC8}"/>
              </a:ext>
            </a:extLst>
          </p:cNvPr>
          <p:cNvSpPr txBox="1"/>
          <p:nvPr/>
        </p:nvSpPr>
        <p:spPr>
          <a:xfrm>
            <a:off x="20242116" y="37314047"/>
            <a:ext cx="9348686" cy="646331"/>
          </a:xfrm>
          <a:prstGeom prst="rect">
            <a:avLst/>
          </a:prstGeom>
          <a:solidFill>
            <a:sysClr val="window" lastClr="FFFFFF"/>
          </a:solidFill>
          <a:ln w="25400" cap="flat" cmpd="sng" algn="ctr">
            <a:noFill/>
            <a:prstDash val="solid"/>
          </a:ln>
          <a:effectLst>
            <a:outerShdw dist="114300" dir="5400000" algn="t" rotWithShape="0">
              <a:srgbClr val="EF5B5B"/>
            </a:outerShdw>
          </a:effectLst>
        </p:spPr>
        <p:txBody>
          <a:bodyPr wrap="square" rtlCol="0">
            <a:spAutoFit/>
          </a:bodyPr>
          <a:lstStyle/>
          <a:p>
            <a:pPr marL="0" marR="0" lvl="0" indent="0" defTabSz="3526941"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Bree Serif" panose="02000503040000020004" pitchFamily="2" charset="0"/>
                <a:cs typeface="Arial"/>
              </a:rPr>
              <a:t>References</a:t>
            </a:r>
          </a:p>
        </p:txBody>
      </p:sp>
      <p:sp>
        <p:nvSpPr>
          <p:cNvPr id="19" name="مربع نص 18">
            <a:extLst>
              <a:ext uri="{FF2B5EF4-FFF2-40B4-BE49-F238E27FC236}">
                <a16:creationId xmlns:a16="http://schemas.microsoft.com/office/drawing/2014/main" id="{A1A5BBC8-4245-4BF2-9BEB-FCFF1E6E7170}"/>
              </a:ext>
            </a:extLst>
          </p:cNvPr>
          <p:cNvSpPr txBox="1"/>
          <p:nvPr/>
        </p:nvSpPr>
        <p:spPr>
          <a:xfrm>
            <a:off x="20352471" y="38154531"/>
            <a:ext cx="9142555" cy="45243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fontAlgn="auto" latinLnBrk="1">
              <a:spcBef>
                <a:spcPts val="0"/>
              </a:spcBef>
              <a:spcAft>
                <a:spcPts val="0"/>
              </a:spcAft>
            </a:pPr>
            <a:r>
              <a:rPr lang="en-US" dirty="0">
                <a:solidFill>
                  <a:schemeClr val="accent1">
                    <a:lumMod val="10000"/>
                  </a:schemeClr>
                </a:solidFill>
                <a:effectLst/>
                <a:ea typeface="Times New Roman" panose="02020603050405020304" pitchFamily="18" charset="0"/>
                <a:cs typeface="Arial" panose="020B0604020202020204" pitchFamily="34" charset="0"/>
              </a:rPr>
              <a:t>1- Kampf, G. and Ostermeyer, C. (2005) “Efficacy of two distinct ethanol-based hand rubs for surgical hand disinfection - A controlled trial according to prEN 12791,” </a:t>
            </a:r>
            <a:r>
              <a:rPr lang="en-US" i="1" dirty="0">
                <a:solidFill>
                  <a:schemeClr val="accent1">
                    <a:lumMod val="10000"/>
                  </a:schemeClr>
                </a:solidFill>
                <a:effectLst/>
                <a:ea typeface="Times New Roman" panose="02020603050405020304" pitchFamily="18" charset="0"/>
                <a:cs typeface="Arial" panose="020B0604020202020204" pitchFamily="34" charset="0"/>
              </a:rPr>
              <a:t>BMC Infectious Diseases</a:t>
            </a:r>
            <a:r>
              <a:rPr lang="en-US" dirty="0">
                <a:solidFill>
                  <a:schemeClr val="accent1">
                    <a:lumMod val="10000"/>
                  </a:schemeClr>
                </a:solidFill>
                <a:effectLst/>
                <a:ea typeface="Times New Roman" panose="02020603050405020304" pitchFamily="18" charset="0"/>
                <a:cs typeface="Arial" panose="020B0604020202020204" pitchFamily="34" charset="0"/>
              </a:rPr>
              <a:t>, 5. doi:10.1186/1471-2334-5-17.</a:t>
            </a:r>
          </a:p>
          <a:p>
            <a:pPr fontAlgn="auto" latinLnBrk="1">
              <a:spcBef>
                <a:spcPts val="0"/>
              </a:spcBef>
              <a:spcAft>
                <a:spcPts val="0"/>
              </a:spcAft>
            </a:pPr>
            <a:r>
              <a:rPr lang="en-US" dirty="0">
                <a:solidFill>
                  <a:schemeClr val="accent1">
                    <a:lumMod val="10000"/>
                  </a:schemeClr>
                </a:solidFill>
                <a:effectLst/>
                <a:ea typeface="Times New Roman" panose="02020603050405020304" pitchFamily="18" charset="0"/>
                <a:cs typeface="Arial" panose="020B0604020202020204" pitchFamily="34" charset="0"/>
              </a:rPr>
              <a:t>2- Megeus, V. </a:t>
            </a:r>
            <a:r>
              <a:rPr lang="en-US" i="1" dirty="0">
                <a:solidFill>
                  <a:schemeClr val="accent1">
                    <a:lumMod val="10000"/>
                  </a:schemeClr>
                </a:solidFill>
                <a:effectLst/>
                <a:ea typeface="Times New Roman" panose="02020603050405020304" pitchFamily="18" charset="0"/>
                <a:cs typeface="Arial" panose="020B0604020202020204" pitchFamily="34" charset="0"/>
              </a:rPr>
              <a:t>et al.</a:t>
            </a:r>
            <a:r>
              <a:rPr lang="en-US" dirty="0">
                <a:solidFill>
                  <a:schemeClr val="accent1">
                    <a:lumMod val="10000"/>
                  </a:schemeClr>
                </a:solidFill>
                <a:effectLst/>
                <a:ea typeface="Times New Roman" panose="02020603050405020304" pitchFamily="18" charset="0"/>
                <a:cs typeface="Arial" panose="020B0604020202020204" pitchFamily="34" charset="0"/>
              </a:rPr>
              <a:t> (2015) “Hand Contamination, Cross-Transmission, and Risk-Associated Behaviors: An Observational Study of Team Members in ORs,” </a:t>
            </a:r>
            <a:r>
              <a:rPr lang="en-US" i="1" dirty="0">
                <a:solidFill>
                  <a:schemeClr val="accent1">
                    <a:lumMod val="10000"/>
                  </a:schemeClr>
                </a:solidFill>
                <a:effectLst/>
                <a:ea typeface="Times New Roman" panose="02020603050405020304" pitchFamily="18" charset="0"/>
                <a:cs typeface="Arial" panose="020B0604020202020204" pitchFamily="34" charset="0"/>
              </a:rPr>
              <a:t>AORN Journal</a:t>
            </a:r>
            <a:r>
              <a:rPr lang="en-US" dirty="0">
                <a:solidFill>
                  <a:schemeClr val="accent1">
                    <a:lumMod val="10000"/>
                  </a:schemeClr>
                </a:solidFill>
                <a:effectLst/>
                <a:ea typeface="Times New Roman" panose="02020603050405020304" pitchFamily="18" charset="0"/>
                <a:cs typeface="Arial" panose="020B0604020202020204" pitchFamily="34" charset="0"/>
              </a:rPr>
              <a:t>, 102(6), pp. 645.e1-645.e12. doi:10.1016/j.aorn.2015.06.018</a:t>
            </a:r>
            <a:endParaRPr kumimoji="0" lang="en-US" sz="2400" b="0" i="0" u="none" strike="noStrike" cap="none" spc="0" normalizeH="0" baseline="0" dirty="0">
              <a:ln>
                <a:noFill/>
              </a:ln>
              <a:solidFill>
                <a:srgbClr val="CEF0F8"/>
              </a:solidFill>
              <a:effectLst/>
              <a:uFillTx/>
              <a:latin typeface="+mn-lt"/>
              <a:ea typeface="+mn-ea"/>
              <a:cs typeface="+mn-cs"/>
              <a:sym typeface="Avenir Roman"/>
            </a:endParaRPr>
          </a:p>
          <a:p>
            <a:pPr fontAlgn="auto" latinLnBrk="1">
              <a:spcBef>
                <a:spcPts val="0"/>
              </a:spcBef>
              <a:spcAft>
                <a:spcPts val="0"/>
              </a:spcAft>
            </a:pPr>
            <a:r>
              <a:rPr lang="en-US" dirty="0">
                <a:solidFill>
                  <a:schemeClr val="accent1">
                    <a:lumMod val="10000"/>
                  </a:schemeClr>
                </a:solidFill>
                <a:effectLst/>
                <a:ea typeface="Times New Roman" panose="02020603050405020304" pitchFamily="18" charset="0"/>
                <a:cs typeface="Arial" panose="020B0604020202020204" pitchFamily="34" charset="0"/>
              </a:rPr>
              <a:t>3- Singh, P. </a:t>
            </a:r>
            <a:r>
              <a:rPr lang="en-US" i="1" dirty="0">
                <a:solidFill>
                  <a:schemeClr val="accent1">
                    <a:lumMod val="10000"/>
                  </a:schemeClr>
                </a:solidFill>
                <a:effectLst/>
                <a:ea typeface="Times New Roman" panose="02020603050405020304" pitchFamily="18" charset="0"/>
                <a:cs typeface="Arial" panose="020B0604020202020204" pitchFamily="34" charset="0"/>
              </a:rPr>
              <a:t>et al.</a:t>
            </a:r>
            <a:r>
              <a:rPr lang="en-US" dirty="0">
                <a:solidFill>
                  <a:schemeClr val="accent1">
                    <a:lumMod val="10000"/>
                  </a:schemeClr>
                </a:solidFill>
                <a:effectLst/>
                <a:ea typeface="Times New Roman" panose="02020603050405020304" pitchFamily="18" charset="0"/>
                <a:cs typeface="Arial" panose="020B0604020202020204" pitchFamily="34" charset="0"/>
              </a:rPr>
              <a:t> (2020) “Hand Sanitizer an Alternative to Hand Washing—A Review of Literature,” </a:t>
            </a:r>
            <a:r>
              <a:rPr lang="en-US" i="1" dirty="0">
                <a:solidFill>
                  <a:schemeClr val="accent1">
                    <a:lumMod val="10000"/>
                  </a:schemeClr>
                </a:solidFill>
                <a:effectLst/>
                <a:ea typeface="Times New Roman" panose="02020603050405020304" pitchFamily="18" charset="0"/>
                <a:cs typeface="Arial" panose="020B0604020202020204" pitchFamily="34" charset="0"/>
              </a:rPr>
              <a:t>Journal of Advanced Oral Research</a:t>
            </a:r>
            <a:r>
              <a:rPr lang="en-US" dirty="0">
                <a:solidFill>
                  <a:schemeClr val="accent1">
                    <a:lumMod val="10000"/>
                  </a:schemeClr>
                </a:solidFill>
                <a:effectLst/>
                <a:ea typeface="Times New Roman" panose="02020603050405020304" pitchFamily="18" charset="0"/>
                <a:cs typeface="Arial" panose="020B0604020202020204" pitchFamily="34" charset="0"/>
              </a:rPr>
              <a:t>, 11(2), pp. 137–142. doi:10.1177/2320206820939403.</a:t>
            </a:r>
          </a:p>
          <a:p>
            <a:pPr marL="0" marR="0" indent="0" algn="l" defTabSz="914400" rtl="0" fontAlgn="auto" latinLnBrk="1" hangingPunct="0">
              <a:lnSpc>
                <a:spcPct val="100000"/>
              </a:lnSpc>
              <a:spcBef>
                <a:spcPts val="0"/>
              </a:spcBef>
              <a:spcAft>
                <a:spcPts val="0"/>
              </a:spcAft>
              <a:buClrTx/>
              <a:buSzTx/>
              <a:buFontTx/>
              <a:buNone/>
              <a:tabLst/>
            </a:pPr>
            <a:endParaRPr kumimoji="0" lang="ar-SA" sz="2400" b="0" i="0" u="none" strike="noStrike" cap="none" spc="0" normalizeH="0" baseline="0" dirty="0">
              <a:ln>
                <a:noFill/>
              </a:ln>
              <a:solidFill>
                <a:srgbClr val="CEF0F8"/>
              </a:solidFill>
              <a:effectLst/>
              <a:uFillTx/>
              <a:latin typeface="+mn-lt"/>
              <a:ea typeface="+mn-ea"/>
              <a:cs typeface="+mn-cs"/>
              <a:sym typeface="Avenir Roman"/>
            </a:endParaRP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a:themeElements>
    <a:clrScheme name="Default">
      <a:dk1>
        <a:srgbClr val="CEF0F8"/>
      </a:dk1>
      <a:lt1>
        <a:srgbClr val="CEF0F8"/>
      </a:lt1>
      <a:dk2>
        <a:srgbClr val="A7A7A7"/>
      </a:dk2>
      <a:lt2>
        <a:srgbClr val="535353"/>
      </a:lt2>
      <a:accent1>
        <a:srgbClr val="D7D7D7"/>
      </a:accent1>
      <a:accent2>
        <a:srgbClr val="0D5667"/>
      </a:accent2>
      <a:accent3>
        <a:srgbClr val="8F8F8F"/>
      </a:accent3>
      <a:accent4>
        <a:srgbClr val="1794B1"/>
      </a:accent4>
      <a:accent5>
        <a:srgbClr val="E6E6E6"/>
      </a:accent5>
      <a:accent6>
        <a:srgbClr val="0C4E5D"/>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DCF"/>
        </a:solidFill>
        <a:ln w="25400" cap="flat">
          <a:solidFill>
            <a:srgbClr val="D7D7D7"/>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CEF0F8"/>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7D7D7"/>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CEF0F8"/>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7D7D7"/>
      </a:accent1>
      <a:accent2>
        <a:srgbClr val="0D5667"/>
      </a:accent2>
      <a:accent3>
        <a:srgbClr val="8F8F8F"/>
      </a:accent3>
      <a:accent4>
        <a:srgbClr val="1794B1"/>
      </a:accent4>
      <a:accent5>
        <a:srgbClr val="E6E6E6"/>
      </a:accent5>
      <a:accent6>
        <a:srgbClr val="0C4E5D"/>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ADCF"/>
        </a:solidFill>
        <a:ln w="25400" cap="flat">
          <a:solidFill>
            <a:srgbClr val="D7D7D7"/>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CEF0F8"/>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7D7D7"/>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CEF0F8"/>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710</TotalTime>
  <Words>1462</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Bold</vt:lpstr>
      <vt:lpstr>Avenir Roman</vt:lpstr>
      <vt:lpstr>Bree Serif</vt:lpstr>
      <vt:lpstr>Times New Roman</vt:lpstr>
      <vt:lpstr>Default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shahad .</cp:lastModifiedBy>
  <cp:revision>5</cp:revision>
  <dcterms:created xsi:type="dcterms:W3CDTF">2021-11-03T11:03:11Z</dcterms:created>
  <dcterms:modified xsi:type="dcterms:W3CDTF">2022-10-28T11:55:01Z</dcterms:modified>
</cp:coreProperties>
</file>