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E36636D-D922-432D-A958-524484B5923D}" type="datetimeFigureOut">
              <a:rPr lang="ar-SA" smtClean="0"/>
              <a:pPr/>
              <a:t>6/20/2008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ar-SA" smtClean="0"/>
              <a:pPr/>
              <a:t>6/20/2008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ar-SA" smtClean="0"/>
              <a:pPr/>
              <a:t>6/20/2008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ar-SA" smtClean="0"/>
              <a:pPr/>
              <a:t>6/20/2008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ar-SA" smtClean="0"/>
              <a:pPr/>
              <a:t>6/20/2008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AA94-C6A1-4A84-BE0B-B93B4D4695F1}" type="datetimeFigureOut">
              <a:rPr lang="ar-SA" smtClean="0"/>
              <a:pPr/>
              <a:t>6/20/2008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2045-F852-432A-8439-4C4D1E71E8F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36636D-D922-432D-A958-524484B5923D}" type="datetimeFigureOut">
              <a:rPr lang="ar-SA" smtClean="0"/>
              <a:pPr/>
              <a:t>6/20/2008</a:t>
            </a:fld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F28FB93-0A08-4E7D-8E63-9EFA29F1E093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E36636D-D922-432D-A958-524484B5923D}" type="datetimeFigureOut">
              <a:rPr lang="ar-SA" smtClean="0"/>
              <a:pPr/>
              <a:t>6/20/2008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F28FB93-0A08-4E7D-8E63-9EFA29F1E09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ar-SA" smtClean="0"/>
              <a:pPr/>
              <a:t>6/20/2008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ar-SA" smtClean="0"/>
              <a:pPr/>
              <a:t>6/20/2008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ar-SA" smtClean="0"/>
              <a:pPr/>
              <a:t>6/20/2008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E36636D-D922-432D-A958-524484B5923D}" type="datetimeFigureOut">
              <a:rPr lang="ar-SA" smtClean="0"/>
              <a:pPr/>
              <a:t>6/20/2008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F28FB93-0A08-4E7D-8E63-9EFA29F1E093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924944"/>
            <a:ext cx="3970784" cy="936104"/>
          </a:xfrm>
        </p:spPr>
        <p:txBody>
          <a:bodyPr/>
          <a:lstStyle/>
          <a:p>
            <a:r>
              <a:rPr lang="en-US" sz="3600" b="1" dirty="0" smtClean="0"/>
              <a:t>PRACTICAL -</a:t>
            </a:r>
            <a:r>
              <a:rPr lang="en-US" sz="3600" b="1" dirty="0" smtClean="0"/>
              <a:t>5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861048"/>
            <a:ext cx="5400600" cy="1368152"/>
          </a:xfrm>
        </p:spPr>
        <p:txBody>
          <a:bodyPr>
            <a:noAutofit/>
          </a:bodyPr>
          <a:lstStyle/>
          <a:p>
            <a:r>
              <a:rPr lang="en-US" sz="2800" b="1" u="sng" dirty="0" smtClean="0"/>
              <a:t>PROPER SECTION CUTTING</a:t>
            </a:r>
            <a:endParaRPr lang="ar-S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940152" y="5661248"/>
            <a:ext cx="288032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600" dirty="0" smtClean="0"/>
              <a:t>By: </a:t>
            </a:r>
            <a:r>
              <a:rPr lang="en-US" sz="1600" dirty="0" err="1" smtClean="0"/>
              <a:t>Khadija</a:t>
            </a:r>
            <a:r>
              <a:rPr lang="en-US" sz="1600" dirty="0" smtClean="0"/>
              <a:t> </a:t>
            </a:r>
            <a:r>
              <a:rPr lang="en-US" sz="1400" dirty="0" err="1" smtClean="0"/>
              <a:t>AlZahrani</a:t>
            </a:r>
            <a:endParaRPr lang="ar-SA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654152"/>
          </a:xfrm>
        </p:spPr>
        <p:txBody>
          <a:bodyPr>
            <a:normAutofit/>
          </a:bodyPr>
          <a:lstStyle/>
          <a:p>
            <a:pPr lvl="0" rtl="0">
              <a:buFont typeface="Wingdings" pitchFamily="2" charset="2"/>
              <a:buChar char="v"/>
            </a:pPr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PROPER SECTION </a:t>
            </a:r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CUTTING</a:t>
            </a:r>
            <a:r>
              <a:rPr lang="en-US" sz="2400" b="1" u="sng" dirty="0" smtClean="0">
                <a:latin typeface="+mn-lt"/>
              </a:rPr>
              <a:t/>
            </a:r>
            <a:br>
              <a:rPr lang="en-US" sz="2400" b="1" u="sng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/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Typically 5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μm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thick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for light microscopy </a:t>
            </a:r>
            <a:br>
              <a:rPr lang="en-US" sz="2400" dirty="0" smtClean="0">
                <a:solidFill>
                  <a:schemeClr val="tx1"/>
                </a:solidFill>
                <a:latin typeface="+mn-lt"/>
              </a:rPr>
            </a:b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And 80-100 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nm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thick for electron microscopy.</a:t>
            </a:r>
            <a:r>
              <a:rPr lang="en-US" sz="2400" dirty="0" smtClean="0">
                <a:latin typeface="+mn-lt"/>
              </a:rPr>
              <a:t/>
            </a:r>
            <a:br>
              <a:rPr lang="en-US" sz="2400" dirty="0" smtClean="0">
                <a:latin typeface="+mn-lt"/>
              </a:rPr>
            </a:br>
            <a:endParaRPr lang="ar-SA" sz="2400" dirty="0"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435280" cy="5184576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 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TECHNIQUES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OF CUTTING PARAFFIN SECTIONS:</a:t>
            </a:r>
            <a:r>
              <a:rPr lang="en-US" sz="2400" dirty="0" smtClean="0">
                <a:latin typeface="+mn-lt"/>
              </a:rPr>
              <a:t/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1- Orientation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of the block on the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microtome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+mn-lt"/>
              </a:rPr>
            </a:b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2- Setting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the knife in the suitable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angle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+mn-lt"/>
              </a:rPr>
            </a:b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3- Trimming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or shaving the block</a:t>
            </a:r>
            <a:br>
              <a:rPr lang="en-US" sz="2400" dirty="0" smtClean="0">
                <a:solidFill>
                  <a:schemeClr val="tx1"/>
                </a:solidFill>
                <a:latin typeface="+mn-lt"/>
              </a:rPr>
            </a:b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4- Cutting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the section to the required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thicken</a:t>
            </a:r>
            <a:r>
              <a:rPr lang="en-US" sz="2400" dirty="0" smtClean="0">
                <a:latin typeface="+mn-lt"/>
              </a:rPr>
              <a:t/>
            </a:r>
            <a:br>
              <a:rPr lang="en-US" sz="2400" dirty="0" smtClean="0">
                <a:latin typeface="+mn-lt"/>
              </a:rPr>
            </a:br>
            <a:r>
              <a:rPr lang="ar-SA" sz="2400" dirty="0" smtClean="0">
                <a:latin typeface="+mn-lt"/>
              </a:rPr>
              <a:t/>
            </a:r>
            <a:br>
              <a:rPr lang="ar-SA" sz="2400" dirty="0" smtClean="0">
                <a:latin typeface="+mn-lt"/>
              </a:rPr>
            </a:br>
            <a:r>
              <a:rPr lang="en-US" sz="2400" b="1" dirty="0" smtClean="0">
                <a:latin typeface="+mn-lt"/>
              </a:rPr>
              <a:t>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GENERAL FAULTS WHEN CUTTING PARAFFIN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   SECTIONS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:</a:t>
            </a:r>
            <a:r>
              <a:rPr lang="en-US" sz="2400" dirty="0" smtClean="0">
                <a:latin typeface="+mn-lt"/>
              </a:rPr>
              <a:t/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a- Blunt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knife and a damage knife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edge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+mn-lt"/>
              </a:rPr>
            </a:b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b- Block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or knife not well locked by screws or both</a:t>
            </a:r>
            <a:br>
              <a:rPr lang="en-US" sz="2400" dirty="0" smtClean="0">
                <a:solidFill>
                  <a:schemeClr val="tx1"/>
                </a:solidFill>
                <a:latin typeface="+mn-lt"/>
              </a:rPr>
            </a:b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c- Incorrect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setting of the knife</a:t>
            </a:r>
            <a:br>
              <a:rPr lang="en-US" sz="2400" dirty="0" smtClean="0">
                <a:solidFill>
                  <a:schemeClr val="tx1"/>
                </a:solidFill>
                <a:latin typeface="+mn-lt"/>
              </a:rPr>
            </a:br>
            <a:endParaRPr lang="ar-SA" sz="24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472608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For easy and good sectioning the following points are necessary: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1- Appropriate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microtome and appropriate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knife</a:t>
            </a:r>
            <a:br>
              <a:rPr lang="en-US" sz="2400" dirty="0" smtClean="0">
                <a:solidFill>
                  <a:schemeClr val="tx1"/>
                </a:solidFill>
                <a:latin typeface="+mn-lt"/>
              </a:rPr>
            </a:b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2- Well prepared knife</a:t>
            </a:r>
            <a:br>
              <a:rPr lang="en-US" sz="2400" dirty="0" smtClean="0">
                <a:solidFill>
                  <a:schemeClr val="tx1"/>
                </a:solidFill>
                <a:latin typeface="+mn-lt"/>
              </a:rPr>
            </a:b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3- Perfect setting includes:</a:t>
            </a:r>
            <a:br>
              <a:rPr lang="en-US" sz="2400" dirty="0" smtClean="0">
                <a:solidFill>
                  <a:schemeClr val="tx1"/>
                </a:solidFill>
                <a:latin typeface="+mn-lt"/>
              </a:rPr>
            </a:b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   a-Relation of the knife to the object</a:t>
            </a:r>
            <a:br>
              <a:rPr lang="en-US" sz="2400" dirty="0" smtClean="0">
                <a:solidFill>
                  <a:schemeClr val="tx1"/>
                </a:solidFill>
                <a:latin typeface="+mn-lt"/>
              </a:rPr>
            </a:b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   b-Tilt of inclination of the knife</a:t>
            </a:r>
            <a:br>
              <a:rPr lang="en-US" sz="2400" dirty="0" smtClean="0">
                <a:solidFill>
                  <a:schemeClr val="tx1"/>
                </a:solidFill>
                <a:latin typeface="+mn-lt"/>
              </a:rPr>
            </a:b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   c-Angel clearance which depends on the profile of the knife,        it govern the angel of slant.</a:t>
            </a:r>
            <a:br>
              <a:rPr lang="en-US" sz="2400" dirty="0" smtClean="0">
                <a:solidFill>
                  <a:schemeClr val="tx1"/>
                </a:solidFill>
                <a:latin typeface="+mn-lt"/>
              </a:rPr>
            </a:b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4- Proper processed tissue</a:t>
            </a:r>
            <a:br>
              <a:rPr lang="en-US" sz="2400" dirty="0" smtClean="0">
                <a:solidFill>
                  <a:schemeClr val="tx1"/>
                </a:solidFill>
                <a:latin typeface="+mn-lt"/>
              </a:rPr>
            </a:b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5- The skill of the technologist</a:t>
            </a:r>
            <a:br>
              <a:rPr lang="en-US" sz="2400" dirty="0" smtClean="0">
                <a:solidFill>
                  <a:schemeClr val="tx1"/>
                </a:solidFill>
                <a:latin typeface="+mn-lt"/>
              </a:rPr>
            </a:b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6- The rate of cutting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+mn-lt"/>
              </a:rPr>
            </a:b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7- The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temperature of the atmosphere and the moisture</a:t>
            </a:r>
            <a:br>
              <a:rPr lang="en-US" sz="2400" dirty="0" smtClean="0">
                <a:solidFill>
                  <a:schemeClr val="tx1"/>
                </a:solidFill>
                <a:latin typeface="+mn-lt"/>
              </a:rPr>
            </a:b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8- The 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orientation of the tissue block. </a:t>
            </a:r>
            <a:r>
              <a:rPr lang="en-US" sz="2400" dirty="0" smtClean="0">
                <a:latin typeface="+mn-lt"/>
              </a:rPr>
              <a:t/>
            </a:r>
            <a:br>
              <a:rPr lang="en-US" sz="2400" dirty="0" smtClean="0">
                <a:latin typeface="+mn-lt"/>
              </a:rPr>
            </a:br>
            <a:endParaRPr lang="ar-SA" sz="2400" dirty="0">
              <a:latin typeface="+mn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</TotalTime>
  <Words>31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Urban</vt:lpstr>
      <vt:lpstr>PRACTICAL -5</vt:lpstr>
      <vt:lpstr>PROPER SECTION CUTTING  Typically 5 μm thick for light microscopy  And 80-100 nm thick for electron microscopy. </vt:lpstr>
      <vt:lpstr>  TECHNIQUES OF CUTTING PARAFFIN SECTIONS: 1- Orientation of the block on the microtome 2- Setting the knife in the suitable angle 3- Trimming or shaving the block 4- Cutting the section to the required thicken   GENERAL FAULTS WHEN CUTTING PARAFFIN     SECTIONS: a- Blunt knife and a damage knife edge b- Block or knife not well locked by screws or both c- Incorrect setting of the knife </vt:lpstr>
      <vt:lpstr>For easy and good sectioning the following points are necessary: 1- Appropriate microtome and appropriate knife 2- Well prepared knife 3- Perfect setting includes:     a-Relation of the knife to the object     b-Tilt of inclination of the knife     c-Angel clearance which depends on the profile of the knife,        it govern the angel of slant. 4- Proper processed tissue 5- The skill of the technologist 6- The rate of cutting 7- The temperature of the atmosphere and the moisture 8- The orientation of the tissue block.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-5</dc:title>
  <dc:creator>ksu</dc:creator>
  <cp:lastModifiedBy>ksu</cp:lastModifiedBy>
  <cp:revision>2</cp:revision>
  <dcterms:created xsi:type="dcterms:W3CDTF">2012-03-05T05:10:04Z</dcterms:created>
  <dcterms:modified xsi:type="dcterms:W3CDTF">2012-03-05T05:29:05Z</dcterms:modified>
</cp:coreProperties>
</file>