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94" r:id="rId14"/>
    <p:sldId id="295" r:id="rId15"/>
    <p:sldId id="269" r:id="rId16"/>
    <p:sldId id="270" r:id="rId17"/>
    <p:sldId id="297" r:id="rId18"/>
    <p:sldId id="271" r:id="rId19"/>
    <p:sldId id="279" r:id="rId20"/>
    <p:sldId id="272" r:id="rId21"/>
    <p:sldId id="273" r:id="rId22"/>
    <p:sldId id="274" r:id="rId23"/>
    <p:sldId id="275" r:id="rId24"/>
    <p:sldId id="276" r:id="rId25"/>
    <p:sldId id="299" r:id="rId26"/>
    <p:sldId id="277" r:id="rId27"/>
    <p:sldId id="281" r:id="rId28"/>
    <p:sldId id="282" r:id="rId29"/>
    <p:sldId id="283"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0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55ABD3D6-E266-41D9-BCE5-E4246E4CA79D}" type="datetimeFigureOut">
              <a:rPr lang="en-US" smtClean="0"/>
              <a:pPr/>
              <a:t>11/5/2012</a:t>
            </a:fld>
            <a:endParaRPr lang="en-US"/>
          </a:p>
        </p:txBody>
      </p:sp>
      <p:sp>
        <p:nvSpPr>
          <p:cNvPr id="2" name="عنصر نائب للتذييل 1"/>
          <p:cNvSpPr>
            <a:spLocks noGrp="1"/>
          </p:cNvSpPr>
          <p:nvPr>
            <p:ph type="ftr" sz="quarter" idx="11"/>
          </p:nvPr>
        </p:nvSpPr>
        <p:spPr/>
        <p:txBody>
          <a:bodyPr/>
          <a:lstStyle/>
          <a:p>
            <a:endParaRPr lang="en-US"/>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B5C3B14D-50E0-4950-AFAE-A082CDBFEA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5ABD3D6-E266-41D9-BCE5-E4246E4CA79D}" type="datetimeFigureOut">
              <a:rPr lang="en-US" smtClean="0"/>
              <a:pPr/>
              <a:t>11/5/2012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5C3B14D-50E0-4950-AFAE-A082CDBFEA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5ABD3D6-E266-41D9-BCE5-E4246E4CA79D}" type="datetimeFigureOut">
              <a:rPr lang="en-US" smtClean="0"/>
              <a:pPr/>
              <a:t>11/5/2012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5C3B14D-50E0-4950-AFAE-A082CDBFEA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55ABD3D6-E266-41D9-BCE5-E4246E4CA79D}" type="datetimeFigureOut">
              <a:rPr lang="en-US" smtClean="0"/>
              <a:pPr/>
              <a:t>11/5/2012</a:t>
            </a:fld>
            <a:endParaRPr lang="en-US"/>
          </a:p>
        </p:txBody>
      </p:sp>
      <p:sp>
        <p:nvSpPr>
          <p:cNvPr id="19" name="عنصر نائب للتذييل 18"/>
          <p:cNvSpPr>
            <a:spLocks noGrp="1"/>
          </p:cNvSpPr>
          <p:nvPr>
            <p:ph type="ftr" sz="quarter" idx="11"/>
          </p:nvPr>
        </p:nvSpPr>
        <p:spPr>
          <a:xfrm>
            <a:off x="3581400" y="76200"/>
            <a:ext cx="2895600" cy="288925"/>
          </a:xfrm>
        </p:spPr>
        <p:txBody>
          <a:bodyPr/>
          <a:lstStyle/>
          <a:p>
            <a:endParaRPr lang="en-US"/>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B5C3B14D-50E0-4950-AFAE-A082CDBFEA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55ABD3D6-E266-41D9-BCE5-E4246E4CA79D}" type="datetimeFigureOut">
              <a:rPr lang="en-US" smtClean="0"/>
              <a:pPr/>
              <a:t>11/5/2012</a:t>
            </a:fld>
            <a:endParaRPr lang="en-US"/>
          </a:p>
        </p:txBody>
      </p:sp>
      <p:sp>
        <p:nvSpPr>
          <p:cNvPr id="11" name="عنصر نائب للتذييل 10"/>
          <p:cNvSpPr>
            <a:spLocks noGrp="1"/>
          </p:cNvSpPr>
          <p:nvPr>
            <p:ph type="ftr" sz="quarter" idx="11"/>
          </p:nvPr>
        </p:nvSpPr>
        <p:spPr/>
        <p:txBody>
          <a:bodyPr/>
          <a:lstStyle/>
          <a:p>
            <a:endParaRPr lang="en-US"/>
          </a:p>
        </p:txBody>
      </p:sp>
      <p:sp>
        <p:nvSpPr>
          <p:cNvPr id="16" name="عنصر نائب لرقم الشريحة 15"/>
          <p:cNvSpPr>
            <a:spLocks noGrp="1"/>
          </p:cNvSpPr>
          <p:nvPr>
            <p:ph type="sldNum" sz="quarter" idx="12"/>
          </p:nvPr>
        </p:nvSpPr>
        <p:spPr/>
        <p:txBody>
          <a:bodyPr/>
          <a:lstStyle/>
          <a:p>
            <a:fld id="{B5C3B14D-50E0-4950-AFAE-A082CDBFEA21}" type="slidenum">
              <a:rPr lang="en-US" smtClean="0"/>
              <a:pPr/>
              <a:t>‹#›</a:t>
            </a:fld>
            <a:endParaRPr lang="en-US"/>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55ABD3D6-E266-41D9-BCE5-E4246E4CA79D}" type="datetimeFigureOut">
              <a:rPr lang="en-US" smtClean="0"/>
              <a:pPr/>
              <a:t>11/5/2012</a:t>
            </a:fld>
            <a:endParaRPr lang="en-US"/>
          </a:p>
        </p:txBody>
      </p:sp>
      <p:sp>
        <p:nvSpPr>
          <p:cNvPr id="10" name="عنصر نائب للتذييل 9"/>
          <p:cNvSpPr>
            <a:spLocks noGrp="1"/>
          </p:cNvSpPr>
          <p:nvPr>
            <p:ph type="ftr" sz="quarter" idx="11"/>
          </p:nvPr>
        </p:nvSpPr>
        <p:spPr/>
        <p:txBody>
          <a:bodyPr/>
          <a:lstStyle/>
          <a:p>
            <a:endParaRPr lang="en-US"/>
          </a:p>
        </p:txBody>
      </p:sp>
      <p:sp>
        <p:nvSpPr>
          <p:cNvPr id="31" name="عنصر نائب لرقم الشريحة 30"/>
          <p:cNvSpPr>
            <a:spLocks noGrp="1"/>
          </p:cNvSpPr>
          <p:nvPr>
            <p:ph type="sldNum" sz="quarter" idx="12"/>
          </p:nvPr>
        </p:nvSpPr>
        <p:spPr/>
        <p:txBody>
          <a:bodyPr/>
          <a:lstStyle/>
          <a:p>
            <a:fld id="{B5C3B14D-50E0-4950-AFAE-A082CDBFEA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55ABD3D6-E266-41D9-BCE5-E4246E4CA79D}" type="datetimeFigureOut">
              <a:rPr lang="en-US" smtClean="0"/>
              <a:pPr/>
              <a:t>11/5/2012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229600" y="6477000"/>
            <a:ext cx="762000" cy="246888"/>
          </a:xfrm>
        </p:spPr>
        <p:txBody>
          <a:bodyPr/>
          <a:lstStyle/>
          <a:p>
            <a:fld id="{B5C3B14D-50E0-4950-AFAE-A082CDBFEA21}" type="slidenum">
              <a:rPr lang="en-US" smtClean="0"/>
              <a:pPr/>
              <a:t>‹#›</a:t>
            </a:fld>
            <a:endParaRPr lang="en-US"/>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55ABD3D6-E266-41D9-BCE5-E4246E4CA79D}" type="datetimeFigureOut">
              <a:rPr lang="en-US" smtClean="0"/>
              <a:pPr/>
              <a:t>11/5/2012</a:t>
            </a:fld>
            <a:endParaRPr lang="en-US"/>
          </a:p>
        </p:txBody>
      </p:sp>
      <p:sp>
        <p:nvSpPr>
          <p:cNvPr id="21" name="عنصر نائب للتذييل 20"/>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5C3B14D-50E0-4950-AFAE-A082CDBFEA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55ABD3D6-E266-41D9-BCE5-E4246E4CA79D}" type="datetimeFigureOut">
              <a:rPr lang="en-US" smtClean="0"/>
              <a:pPr/>
              <a:t>11/5/2012</a:t>
            </a:fld>
            <a:endParaRPr lang="en-US"/>
          </a:p>
        </p:txBody>
      </p:sp>
      <p:sp>
        <p:nvSpPr>
          <p:cNvPr id="24" name="عنصر نائب للتذييل 23"/>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5C3B14D-50E0-4950-AFAE-A082CDBFEA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55ABD3D6-E266-41D9-BCE5-E4246E4CA79D}" type="datetimeFigureOut">
              <a:rPr lang="en-US" smtClean="0"/>
              <a:pPr/>
              <a:t>11/5/2012</a:t>
            </a:fld>
            <a:endParaRPr lang="en-US"/>
          </a:p>
        </p:txBody>
      </p:sp>
      <p:sp>
        <p:nvSpPr>
          <p:cNvPr id="29" name="عنصر نائب للتذييل 28"/>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5C3B14D-50E0-4950-AFAE-A082CDBFEA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55ABD3D6-E266-41D9-BCE5-E4246E4CA79D}" type="datetimeFigureOut">
              <a:rPr lang="en-US" smtClean="0"/>
              <a:pPr/>
              <a:t>11/5/2012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31" name="عنصر نائب لرقم الشريحة 30"/>
          <p:cNvSpPr>
            <a:spLocks noGrp="1"/>
          </p:cNvSpPr>
          <p:nvPr>
            <p:ph type="sldNum" sz="quarter" idx="12"/>
          </p:nvPr>
        </p:nvSpPr>
        <p:spPr/>
        <p:txBody>
          <a:bodyPr/>
          <a:lstStyle/>
          <a:p>
            <a:fld id="{B5C3B14D-50E0-4950-AFAE-A082CDBFEA21}" type="slidenum">
              <a:rPr lang="en-US" smtClean="0"/>
              <a:pPr/>
              <a:t>‹#›</a:t>
            </a:fld>
            <a:endParaRPr lang="en-US"/>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5ABD3D6-E266-41D9-BCE5-E4246E4CA79D}" type="datetimeFigureOut">
              <a:rPr lang="en-US" smtClean="0"/>
              <a:pPr/>
              <a:t>11/5/2012</a:t>
            </a:fld>
            <a:endParaRPr lang="en-US"/>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5C3B14D-50E0-4950-AFAE-A082CDBFEA21}" type="slidenum">
              <a:rPr lang="en-US" smtClean="0"/>
              <a:pPr/>
              <a:t>‹#›</a:t>
            </a:fld>
            <a:endParaRPr lang="en-US"/>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2285992"/>
            <a:ext cx="8458200" cy="1222375"/>
          </a:xfrm>
        </p:spPr>
        <p:txBody>
          <a:bodyPr/>
          <a:lstStyle/>
          <a:p>
            <a:r>
              <a:rPr lang="en-US" b="1" dirty="0" smtClean="0"/>
              <a:t>PERSONAL HEALTH</a:t>
            </a:r>
            <a:br>
              <a:rPr lang="en-US" b="1" dirty="0" smtClean="0"/>
            </a:br>
            <a:r>
              <a:rPr lang="en-US" b="1" dirty="0" smtClean="0"/>
              <a:t>PRACTICES</a:t>
            </a:r>
            <a:endParaRPr lang="en-US" b="1" dirty="0"/>
          </a:p>
        </p:txBody>
      </p:sp>
      <p:sp>
        <p:nvSpPr>
          <p:cNvPr id="3" name="عنوان فرعي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dirty="0" smtClean="0"/>
              <a:t>During REM sleep, your eyes move rapidly in various directions, even though your eyelids remain closed.</a:t>
            </a:r>
          </a:p>
          <a:p>
            <a:endParaRPr lang="en-US" dirty="0" smtClean="0"/>
          </a:p>
          <a:p>
            <a:r>
              <a:rPr lang="en-US" dirty="0" smtClean="0"/>
              <a:t>Your breathing also becomes more rapid, irregular, and shallow, and your heart rate and blood pressure increase. Dreaming typically occurs during REM sleep.</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dirty="0" smtClean="0"/>
              <a:t>usually occurs about an hour to an hour and a half after falling asleep.</a:t>
            </a:r>
          </a:p>
          <a:p>
            <a:r>
              <a:rPr lang="en-US" dirty="0" smtClean="0"/>
              <a:t>After that, the sleep stages repeat themselves continuously while you sleep.</a:t>
            </a:r>
          </a:p>
          <a:p>
            <a:endParaRPr lang="en-US" dirty="0" smtClean="0"/>
          </a:p>
          <a:p>
            <a:r>
              <a:rPr lang="en-US" dirty="0" smtClean="0"/>
              <a:t>As the night progresses, REM sleep time becomes longer, while time spent in non-REM sleep stages 3 and 4 becomes shorter.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dirty="0" smtClean="0"/>
              <a:t>infants spend half or more of their total sleep time in REM sleep. </a:t>
            </a:r>
          </a:p>
          <a:p>
            <a:endParaRPr lang="en-US" dirty="0" smtClean="0"/>
          </a:p>
          <a:p>
            <a:r>
              <a:rPr lang="en-US" dirty="0" smtClean="0"/>
              <a:t>As people get older, the pattern of sleep also changes—especially the amount of time spent in the deep sleep stages.</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buNone/>
            </a:pPr>
            <a:endParaRPr lang="en-US" dirty="0" smtClean="0"/>
          </a:p>
          <a:p>
            <a:r>
              <a:rPr lang="en-US" dirty="0" smtClean="0"/>
              <a:t>Children spend more time than adults in these sleep stages. This explains why children can sleep through loud noises and why they might not wake up when they are moved from the car to their beds.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pic>
        <p:nvPicPr>
          <p:cNvPr id="1026" name="Picture 2" descr="G:\Stages-of-sleep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What Does Sleep Do for You?</a:t>
            </a:r>
            <a:endParaRPr lang="en-US" dirty="0"/>
          </a:p>
        </p:txBody>
      </p:sp>
      <p:sp>
        <p:nvSpPr>
          <p:cNvPr id="3" name="عنصر نائب للمحتوى 2"/>
          <p:cNvSpPr>
            <a:spLocks noGrp="1"/>
          </p:cNvSpPr>
          <p:nvPr>
            <p:ph idx="1"/>
          </p:nvPr>
        </p:nvSpPr>
        <p:spPr/>
        <p:txBody>
          <a:bodyPr>
            <a:normAutofit lnSpcReduction="10000"/>
          </a:bodyPr>
          <a:lstStyle/>
          <a:p>
            <a:r>
              <a:rPr lang="en-US" b="1" dirty="0" smtClean="0"/>
              <a:t>Learning, Memory, and Mood:</a:t>
            </a:r>
          </a:p>
          <a:p>
            <a:r>
              <a:rPr lang="en-US" dirty="0" smtClean="0"/>
              <a:t>Recent studies reveal that people can learn a task better if they are well rested. They also can remember better what they learned if they get a good night’s sleep after learning the task than if they are sleep deprived.</a:t>
            </a:r>
          </a:p>
          <a:p>
            <a:pPr>
              <a:buNone/>
            </a:pPr>
            <a:endParaRPr lang="en-US" dirty="0" smtClean="0"/>
          </a:p>
          <a:p>
            <a:r>
              <a:rPr lang="en-US" dirty="0" smtClean="0"/>
              <a:t>Many well-known scientists claim to have had creative insights while they slept.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lack of sleep causes:</a:t>
            </a:r>
            <a:br>
              <a:rPr lang="en-US" b="1" dirty="0" smtClean="0"/>
            </a:br>
            <a:endParaRPr lang="en-US" b="1" dirty="0"/>
          </a:p>
        </p:txBody>
      </p:sp>
      <p:sp>
        <p:nvSpPr>
          <p:cNvPr id="3" name="عنصر نائب للمحتوى 2"/>
          <p:cNvSpPr>
            <a:spLocks noGrp="1"/>
          </p:cNvSpPr>
          <p:nvPr>
            <p:ph idx="1"/>
          </p:nvPr>
        </p:nvSpPr>
        <p:spPr/>
        <p:txBody>
          <a:bodyPr>
            <a:normAutofit fontScale="92500" lnSpcReduction="10000"/>
          </a:bodyPr>
          <a:lstStyle/>
          <a:p>
            <a:r>
              <a:rPr lang="en-US" dirty="0" smtClean="0"/>
              <a:t>thinking processes to slow down. </a:t>
            </a:r>
          </a:p>
          <a:p>
            <a:r>
              <a:rPr lang="en-US" dirty="0" smtClean="0"/>
              <a:t>makes it harder to focus and pay attention. </a:t>
            </a:r>
          </a:p>
          <a:p>
            <a:r>
              <a:rPr lang="en-US" dirty="0" smtClean="0"/>
              <a:t>Make you more easily confused. </a:t>
            </a:r>
          </a:p>
          <a:p>
            <a:r>
              <a:rPr lang="en-US" dirty="0" smtClean="0"/>
              <a:t>faulty decision-making</a:t>
            </a:r>
          </a:p>
          <a:p>
            <a:r>
              <a:rPr lang="en-US" dirty="0" smtClean="0"/>
              <a:t>Slows down your reaction time (just as poorly as people who are drunk), which is particularly significant to driving and other tasks that require quick response.</a:t>
            </a:r>
          </a:p>
          <a:p>
            <a:r>
              <a:rPr lang="en-US" dirty="0" smtClean="0"/>
              <a:t>Mode changes e.g. irritability and depression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ar-SA" dirty="0"/>
          </a:p>
        </p:txBody>
      </p:sp>
      <p:sp>
        <p:nvSpPr>
          <p:cNvPr id="3" name="Content Placeholder 2"/>
          <p:cNvSpPr>
            <a:spLocks noGrp="1"/>
          </p:cNvSpPr>
          <p:nvPr>
            <p:ph idx="1"/>
          </p:nvPr>
        </p:nvSpPr>
        <p:spPr/>
        <p:txBody>
          <a:bodyPr/>
          <a:lstStyle/>
          <a:p>
            <a:endParaRPr lang="ar-S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heart and vascular system</a:t>
            </a:r>
            <a:endParaRPr lang="en-US" dirty="0"/>
          </a:p>
        </p:txBody>
      </p:sp>
      <p:sp>
        <p:nvSpPr>
          <p:cNvPr id="3" name="عنصر نائب للمحتوى 2"/>
          <p:cNvSpPr>
            <a:spLocks noGrp="1"/>
          </p:cNvSpPr>
          <p:nvPr>
            <p:ph idx="1"/>
          </p:nvPr>
        </p:nvSpPr>
        <p:spPr/>
        <p:txBody>
          <a:bodyPr>
            <a:normAutofit fontScale="92500" lnSpcReduction="20000"/>
          </a:bodyPr>
          <a:lstStyle/>
          <a:p>
            <a:r>
              <a:rPr lang="en-US" dirty="0" smtClean="0"/>
              <a:t>Sleep gives your heart and vascular system a much-needed rest.</a:t>
            </a:r>
          </a:p>
          <a:p>
            <a:endParaRPr lang="en-US" dirty="0" smtClean="0"/>
          </a:p>
          <a:p>
            <a:r>
              <a:rPr lang="en-US" dirty="0" smtClean="0"/>
              <a:t>During non-REM sleep, your heart rate and blood pressure progressively slow as you enter deeper sleep.</a:t>
            </a:r>
          </a:p>
          <a:p>
            <a:endParaRPr lang="en-US" dirty="0" smtClean="0"/>
          </a:p>
          <a:p>
            <a:r>
              <a:rPr lang="en-US" dirty="0" smtClean="0"/>
              <a:t> During REM sleep, your heart rate and blood pressure have boosted spikes of activity. Overall, however, sleep reduces your heart rate and blood pressure by about 10 %.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dirty="0" smtClean="0"/>
              <a:t>A lack of sleep also puts your body under stress and may trigger the release of more adrenaline, cortisone, and other stress hormones during the day.</a:t>
            </a:r>
          </a:p>
          <a:p>
            <a:endParaRPr lang="en-US" dirty="0" smtClean="0"/>
          </a:p>
          <a:p>
            <a:r>
              <a:rPr lang="en-US" dirty="0" smtClean="0"/>
              <a:t>These hormones contribute to your blood pressure not dipping during sleep, thereby increasing the risk for heart disease.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10000"/>
          </a:bodyPr>
          <a:lstStyle/>
          <a:p>
            <a:r>
              <a:rPr lang="en-US" dirty="0" smtClean="0"/>
              <a:t>the increased mortality risk associated with low levels of income and education is due to an increased prevalence of risky health practices, such as smoking, alcohol intake and physical inactivity.</a:t>
            </a:r>
          </a:p>
          <a:p>
            <a:endParaRPr lang="en-US" dirty="0" smtClean="0"/>
          </a:p>
          <a:p>
            <a:r>
              <a:rPr lang="en-US" dirty="0" smtClean="0"/>
              <a:t>such practices develop from a complex interplay of factors, including income, education, gender, age, social support, cultural background and physical environment,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lack of sleep </a:t>
            </a:r>
            <a:r>
              <a:rPr lang="en-US" dirty="0" smtClean="0"/>
              <a:t>causes</a:t>
            </a:r>
            <a:r>
              <a:rPr lang="en-US" dirty="0" smtClean="0">
                <a:sym typeface="Wingdings" pitchFamily="2" charset="2"/>
              </a:rPr>
              <a:t>: (</a:t>
            </a:r>
            <a:r>
              <a:rPr lang="en-US" dirty="0" smtClean="0">
                <a:sym typeface="Wingdings" pitchFamily="2" charset="2"/>
              </a:rPr>
              <a:t>cont.)</a:t>
            </a:r>
            <a:endParaRPr lang="en-US" dirty="0"/>
          </a:p>
        </p:txBody>
      </p:sp>
      <p:sp>
        <p:nvSpPr>
          <p:cNvPr id="3" name="عنصر نائب للمحتوى 2"/>
          <p:cNvSpPr>
            <a:spLocks noGrp="1"/>
          </p:cNvSpPr>
          <p:nvPr>
            <p:ph idx="1"/>
          </p:nvPr>
        </p:nvSpPr>
        <p:spPr/>
        <p:txBody>
          <a:bodyPr/>
          <a:lstStyle/>
          <a:p>
            <a:r>
              <a:rPr lang="en-US" dirty="0" smtClean="0"/>
              <a:t>Increased risks of strokes, chest pain known as angina, an irregular heartbeat, and congestive heart failure, a condition in which fluid builds up in the body because the heart is not pumping sufficiently.</a:t>
            </a:r>
          </a:p>
          <a:p>
            <a:r>
              <a:rPr lang="en-US" dirty="0" smtClean="0"/>
              <a: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Hormones</a:t>
            </a:r>
            <a:endParaRPr lang="en-US" dirty="0"/>
          </a:p>
        </p:txBody>
      </p:sp>
      <p:sp>
        <p:nvSpPr>
          <p:cNvPr id="3" name="عنصر نائب للمحتوى 2"/>
          <p:cNvSpPr>
            <a:spLocks noGrp="1"/>
          </p:cNvSpPr>
          <p:nvPr>
            <p:ph idx="1"/>
          </p:nvPr>
        </p:nvSpPr>
        <p:spPr/>
        <p:txBody>
          <a:bodyPr>
            <a:normAutofit fontScale="92500" lnSpcReduction="10000"/>
          </a:bodyPr>
          <a:lstStyle/>
          <a:p>
            <a:r>
              <a:rPr lang="en-US" dirty="0" smtClean="0"/>
              <a:t>Deep sleep triggers more release of growth hormone, which fuels growth in children and boosts muscle mass and the repair of cells and tissues in children and adults.</a:t>
            </a:r>
          </a:p>
          <a:p>
            <a:endParaRPr lang="en-US" dirty="0" smtClean="0"/>
          </a:p>
          <a:p>
            <a:r>
              <a:rPr lang="en-US" dirty="0" smtClean="0"/>
              <a:t>Sleep’s effect on the release of sex hormones also encourages puberty and fertility, Consequently, women who work at night and tend to lack sleep are, therefore, more likely to have trouble conceiving or to miscarry.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r>
              <a:rPr lang="en-US" dirty="0" smtClean="0"/>
              <a:t>During sleep, your body creates more cytokines—cellular hormones that help the immune system fight various infections. Lack of sleep can reduce the ability to fight off common infections.</a:t>
            </a:r>
          </a:p>
          <a:p>
            <a:endParaRPr lang="en-US" dirty="0" smtClean="0"/>
          </a:p>
          <a:p>
            <a:r>
              <a:rPr lang="en-US" dirty="0" smtClean="0"/>
              <a:t>During sleep, the body’s production of the appetite suppressor </a:t>
            </a:r>
            <a:r>
              <a:rPr lang="en-US" dirty="0" err="1" smtClean="0"/>
              <a:t>leptin</a:t>
            </a:r>
            <a:r>
              <a:rPr lang="en-US" dirty="0" smtClean="0"/>
              <a:t> increases, and the appetite stimulant </a:t>
            </a:r>
            <a:r>
              <a:rPr lang="en-US" dirty="0" err="1" smtClean="0"/>
              <a:t>grehlin</a:t>
            </a:r>
            <a:r>
              <a:rPr lang="en-US" dirty="0" smtClean="0"/>
              <a:t> decreases.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dirty="0" smtClean="0"/>
              <a:t>Studies find that the less people sleep, the more likely they are to be overweight or obese</a:t>
            </a:r>
          </a:p>
          <a:p>
            <a:endParaRPr lang="en-US" dirty="0" smtClean="0"/>
          </a:p>
          <a:p>
            <a:r>
              <a:rPr lang="en-US" dirty="0" smtClean="0"/>
              <a:t>People who report an average total sleep time of 5 hours a night, for example, are much more likely to become obese compared to people who sleep 7–8 hours a night.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r>
              <a:rPr lang="en-US" dirty="0" smtClean="0"/>
              <a:t>Another study found that women who slept </a:t>
            </a:r>
            <a:r>
              <a:rPr lang="en-US" i="1" dirty="0" smtClean="0"/>
              <a:t>less than 7 hours a night were </a:t>
            </a:r>
            <a:r>
              <a:rPr lang="en-US" dirty="0" smtClean="0"/>
              <a:t>more likely to develop diabetes over time than those who slept between 7 and 8 hours a night.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p:txBody>
          <a:bodyPr/>
          <a:lstStyle/>
          <a:p>
            <a:endParaRPr lang="ar-SA"/>
          </a:p>
        </p:txBody>
      </p:sp>
      <p:pic>
        <p:nvPicPr>
          <p:cNvPr id="2050" name="Picture 2" descr="G:\670px-Complications_of_insomnia.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How Much Sleep Is Enough?</a:t>
            </a:r>
            <a:endParaRPr lang="en-US" dirty="0"/>
          </a:p>
        </p:txBody>
      </p:sp>
      <p:sp>
        <p:nvSpPr>
          <p:cNvPr id="3" name="عنصر نائب للمحتوى 2"/>
          <p:cNvSpPr>
            <a:spLocks noGrp="1"/>
          </p:cNvSpPr>
          <p:nvPr>
            <p:ph idx="1"/>
          </p:nvPr>
        </p:nvSpPr>
        <p:spPr/>
        <p:txBody>
          <a:bodyPr/>
          <a:lstStyle/>
          <a:p>
            <a:r>
              <a:rPr lang="en-US" dirty="0" smtClean="0"/>
              <a:t>Newborns sleep between 16 and 18 hours a day,</a:t>
            </a:r>
          </a:p>
          <a:p>
            <a:r>
              <a:rPr lang="en-US" dirty="0" smtClean="0"/>
              <a:t>children in preschool sleep between 10 and 12 hours a day. </a:t>
            </a:r>
          </a:p>
          <a:p>
            <a:r>
              <a:rPr lang="en-US" dirty="0" err="1" smtClean="0"/>
              <a:t>Schoolaged</a:t>
            </a:r>
            <a:r>
              <a:rPr lang="en-US" dirty="0" smtClean="0"/>
              <a:t> children and adolescents need at least 9 hours of sleep a night.</a:t>
            </a:r>
          </a:p>
          <a:p>
            <a:r>
              <a:rPr lang="en-US" dirty="0" smtClean="0"/>
              <a:t>7–8 hours for adults</a:t>
            </a:r>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Sleep Myths</a:t>
            </a:r>
            <a:endParaRPr lang="en-US" dirty="0"/>
          </a:p>
        </p:txBody>
      </p:sp>
      <p:sp>
        <p:nvSpPr>
          <p:cNvPr id="3" name="عنصر نائب للمحتوى 2"/>
          <p:cNvSpPr>
            <a:spLocks noGrp="1"/>
          </p:cNvSpPr>
          <p:nvPr>
            <p:ph idx="1"/>
          </p:nvPr>
        </p:nvSpPr>
        <p:spPr/>
        <p:txBody>
          <a:bodyPr>
            <a:normAutofit fontScale="92500"/>
          </a:bodyPr>
          <a:lstStyle/>
          <a:p>
            <a:r>
              <a:rPr lang="en-US" b="1" dirty="0" smtClean="0"/>
              <a:t>Myth : Children who don’t get enough sleep at night will show signs of sleepiness during the day.</a:t>
            </a:r>
          </a:p>
          <a:p>
            <a:endParaRPr lang="en-US" b="1" dirty="0" smtClean="0"/>
          </a:p>
          <a:p>
            <a:r>
              <a:rPr lang="en-US" dirty="0" smtClean="0"/>
              <a:t>Unlike adults, children who don’t get enough sleep at night typically become more active than normal during the day. They also show difficulty paying attention and behaving properly. Consequently, they may be misdiagnosed as having </a:t>
            </a:r>
            <a:r>
              <a:rPr lang="en-US" dirty="0" err="1" smtClean="0"/>
              <a:t>attentiondeficit</a:t>
            </a:r>
            <a:r>
              <a:rPr lang="en-US" dirty="0" smtClean="0"/>
              <a:t> hyperactivity.</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Tips for Getting a Good Night’s Sleep</a:t>
            </a:r>
            <a:endParaRPr lang="en-US" dirty="0"/>
          </a:p>
        </p:txBody>
      </p:sp>
      <p:sp>
        <p:nvSpPr>
          <p:cNvPr id="3" name="عنصر نائب للمحتوى 2"/>
          <p:cNvSpPr>
            <a:spLocks noGrp="1"/>
          </p:cNvSpPr>
          <p:nvPr>
            <p:ph idx="1"/>
          </p:nvPr>
        </p:nvSpPr>
        <p:spPr/>
        <p:txBody>
          <a:bodyPr>
            <a:normAutofit fontScale="92500"/>
          </a:bodyPr>
          <a:lstStyle/>
          <a:p>
            <a:r>
              <a:rPr lang="en-US" dirty="0" smtClean="0"/>
              <a:t>Stick to a sleep schedule.</a:t>
            </a:r>
          </a:p>
          <a:p>
            <a:r>
              <a:rPr lang="en-US" dirty="0" smtClean="0"/>
              <a:t>Exercise is great but not too late in the day.</a:t>
            </a:r>
          </a:p>
          <a:p>
            <a:r>
              <a:rPr lang="en-US" dirty="0" smtClean="0"/>
              <a:t>Avoid caffeine and nicotine. Coffee, colas, certain teas, and chocolate contain the stimulant caffeine, and its effects can take as long as 8 hours to wear off fully. Nicotine is also a stimulant, often causing smokers to sleep only very lightly. In addition, smokers often wake up too early in the morning because of nicotine withdrawal.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r>
              <a:rPr lang="en-US" dirty="0" smtClean="0"/>
              <a:t>Avoid large meals late at night. A light snack is okay, but a large meal can cause indigestion that interferes with sleep.</a:t>
            </a:r>
          </a:p>
          <a:p>
            <a:endParaRPr lang="en-US" dirty="0" smtClean="0"/>
          </a:p>
          <a:p>
            <a:r>
              <a:rPr lang="en-US" dirty="0" smtClean="0"/>
              <a:t>Take a hot bath before bed. The drop in body temperature after getting out of the bath may help you feel sleepy, and the bath can help you relax and slow down so you’re more ready to sleep.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The health practices includes:</a:t>
            </a:r>
            <a:br>
              <a:rPr lang="en-US" dirty="0" smtClean="0"/>
            </a:br>
            <a:endParaRPr lang="en-US" dirty="0"/>
          </a:p>
        </p:txBody>
      </p:sp>
      <p:sp>
        <p:nvSpPr>
          <p:cNvPr id="3" name="عنصر نائب للمحتوى 2"/>
          <p:cNvSpPr>
            <a:spLocks noGrp="1"/>
          </p:cNvSpPr>
          <p:nvPr>
            <p:ph idx="1"/>
          </p:nvPr>
        </p:nvSpPr>
        <p:spPr/>
        <p:txBody>
          <a:bodyPr>
            <a:normAutofit lnSpcReduction="10000"/>
          </a:bodyPr>
          <a:lstStyle/>
          <a:p>
            <a:r>
              <a:rPr lang="en-US" dirty="0" smtClean="0"/>
              <a:t>eating practices, </a:t>
            </a:r>
          </a:p>
          <a:p>
            <a:r>
              <a:rPr lang="en-US" dirty="0" smtClean="0"/>
              <a:t>exercise, </a:t>
            </a:r>
          </a:p>
          <a:p>
            <a:r>
              <a:rPr lang="en-US" dirty="0" smtClean="0"/>
              <a:t>Weight control</a:t>
            </a:r>
          </a:p>
          <a:p>
            <a:r>
              <a:rPr lang="en-US" dirty="0" smtClean="0"/>
              <a:t>Sleeping</a:t>
            </a:r>
          </a:p>
          <a:p>
            <a:r>
              <a:rPr lang="en-US" dirty="0" smtClean="0"/>
              <a:t>smoking, </a:t>
            </a:r>
          </a:p>
          <a:p>
            <a:r>
              <a:rPr lang="en-US" dirty="0" smtClean="0"/>
              <a:t>alcohol consumption, </a:t>
            </a:r>
          </a:p>
          <a:p>
            <a:r>
              <a:rPr lang="en-US" dirty="0" smtClean="0"/>
              <a:t>and use of complementary and alternative therapies.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r>
              <a:rPr lang="en-US" dirty="0" smtClean="0"/>
              <a:t>Have a good sleeping environment. Get rid of anything that might distract you from sleep, such as noises, bright lights, an uncomfortable bed</a:t>
            </a:r>
          </a:p>
          <a:p>
            <a:endParaRPr lang="en-US" dirty="0" smtClean="0"/>
          </a:p>
          <a:p>
            <a:r>
              <a:rPr lang="en-US" dirty="0" smtClean="0"/>
              <a:t>Don’t lie in bed awake. If you find yourself still awake after staying in bed for more than 20 minutes, get up and </a:t>
            </a:r>
            <a:r>
              <a:rPr lang="en-US" smtClean="0"/>
              <a:t>do some relaxing </a:t>
            </a:r>
            <a:r>
              <a:rPr lang="en-US" dirty="0" smtClean="0"/>
              <a:t>activity until you feel sleepy.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sleep</a:t>
            </a:r>
            <a:endParaRPr lang="en-US" dirty="0"/>
          </a:p>
        </p:txBody>
      </p:sp>
      <p:sp>
        <p:nvSpPr>
          <p:cNvPr id="3" name="عنصر نائب للمحتوى 2"/>
          <p:cNvSpPr>
            <a:spLocks noGrp="1"/>
          </p:cNvSpPr>
          <p:nvPr>
            <p:ph idx="1"/>
          </p:nvPr>
        </p:nvSpPr>
        <p:spPr/>
        <p:txBody>
          <a:bodyPr>
            <a:normAutofit/>
          </a:bodyPr>
          <a:lstStyle/>
          <a:p>
            <a:r>
              <a:rPr lang="en-US" dirty="0" smtClean="0"/>
              <a:t>Animal studies suggest that sleep is as vital as food for survival.</a:t>
            </a:r>
          </a:p>
          <a:p>
            <a:r>
              <a:rPr lang="en-US" dirty="0" smtClean="0"/>
              <a:t>Rats, for example, normally live 2–3 years, but they live only 5 weeks if they are deprived of REM sleep </a:t>
            </a:r>
          </a:p>
          <a:p>
            <a:r>
              <a:rPr lang="en-US" dirty="0" smtClean="0"/>
              <a:t>and only 2–3 weeks if they are deprived of all sleep stages—a timeframe similar to death due to starvation.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What Is Sleep?</a:t>
            </a:r>
            <a:endParaRPr lang="en-US" dirty="0"/>
          </a:p>
        </p:txBody>
      </p:sp>
      <p:sp>
        <p:nvSpPr>
          <p:cNvPr id="3" name="عنصر نائب للمحتوى 2"/>
          <p:cNvSpPr>
            <a:spLocks noGrp="1"/>
          </p:cNvSpPr>
          <p:nvPr>
            <p:ph idx="1"/>
          </p:nvPr>
        </p:nvSpPr>
        <p:spPr/>
        <p:txBody>
          <a:bodyPr>
            <a:normAutofit fontScale="92500" lnSpcReduction="10000"/>
          </a:bodyPr>
          <a:lstStyle/>
          <a:p>
            <a:r>
              <a:rPr lang="en-US" dirty="0" smtClean="0"/>
              <a:t>it is now known that sleep has distinct stages that cycle throughout the night in predictable patterns. How well rested you are and how well you function depend not just on your total sleep time but on how much of the various stages of sleep you get each night.</a:t>
            </a:r>
          </a:p>
          <a:p>
            <a:endParaRPr lang="en-US" dirty="0" smtClean="0"/>
          </a:p>
          <a:p>
            <a:r>
              <a:rPr lang="en-US" dirty="0" smtClean="0"/>
              <a:t>Your brain stays active throughout sleep, and each stage of sleep is linked to a distinctive pattern of electrical activity known as brain waves.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Sleep is divided into two basic types</a:t>
            </a:r>
            <a:endParaRPr lang="en-US" dirty="0"/>
          </a:p>
        </p:txBody>
      </p:sp>
      <p:sp>
        <p:nvSpPr>
          <p:cNvPr id="3" name="عنصر نائب للمحتوى 2"/>
          <p:cNvSpPr>
            <a:spLocks noGrp="1"/>
          </p:cNvSpPr>
          <p:nvPr>
            <p:ph idx="1"/>
          </p:nvPr>
        </p:nvSpPr>
        <p:spPr/>
        <p:txBody>
          <a:bodyPr/>
          <a:lstStyle/>
          <a:p>
            <a:r>
              <a:rPr lang="en-US" dirty="0" smtClean="0"/>
              <a:t>rapid eye movement (REM) sleep </a:t>
            </a:r>
          </a:p>
          <a:p>
            <a:r>
              <a:rPr lang="en-US" dirty="0" smtClean="0"/>
              <a:t>non-REM sleep (with 4different stages).</a:t>
            </a:r>
          </a:p>
          <a:p>
            <a:endParaRPr lang="en-US" dirty="0" smtClean="0"/>
          </a:p>
          <a:p>
            <a:r>
              <a:rPr lang="en-US" dirty="0" smtClean="0"/>
              <a:t>Typically, sleep begins with non-REM sleep. In stage 1 non-REM sleep, you sleep lightly and can be awakened easily by noises or other disturbances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dirty="0" smtClean="0"/>
              <a:t>your eyes move slowly, and your muscle activity slows.</a:t>
            </a:r>
          </a:p>
          <a:p>
            <a:endParaRPr lang="en-US" dirty="0" smtClean="0"/>
          </a:p>
          <a:p>
            <a:r>
              <a:rPr lang="en-US" dirty="0" smtClean="0"/>
              <a:t>You then enter stage 2 non-REM sleep, when your eye movements stop. Your brain shows a distinctive pattern of slower brain waves with occasional bursts of rapid waves.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dirty="0" smtClean="0"/>
              <a:t>stage 3 non-REM sleep, your brain waves become even slower. </a:t>
            </a:r>
          </a:p>
          <a:p>
            <a:r>
              <a:rPr lang="en-US" dirty="0" smtClean="0"/>
              <a:t>By stage 4 non-REM sleep, the brain produces extremely slow waves almost exclusively.</a:t>
            </a:r>
          </a:p>
          <a:p>
            <a:endParaRPr lang="en-US" dirty="0" smtClean="0"/>
          </a:p>
          <a:p>
            <a:r>
              <a:rPr lang="en-US" dirty="0" smtClean="0"/>
              <a:t>Stages 3 and 4 are considered deep sleep, during which it is very difficult to be awakened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en-US" dirty="0" smtClean="0"/>
              <a:t>Children who wet the bed or sleep walk tend to do so during stages 3 or 4 of non-REM sleep.</a:t>
            </a:r>
          </a:p>
          <a:p>
            <a:endParaRPr lang="en-US" dirty="0" smtClean="0"/>
          </a:p>
          <a:p>
            <a:r>
              <a:rPr lang="en-US" dirty="0" smtClean="0"/>
              <a:t>Deep sleep is considered the “restorative” part of sleep that is necessary for feeling well rested and energetic during the day.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185</TotalTime>
  <Words>1409</Words>
  <Application>Microsoft Office PowerPoint</Application>
  <PresentationFormat>On-screen Show (4:3)</PresentationFormat>
  <Paragraphs>102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رحلة</vt:lpstr>
      <vt:lpstr>PERSONAL HEALTH PRACTICES</vt:lpstr>
      <vt:lpstr>Slide 2</vt:lpstr>
      <vt:lpstr>The health practices includes: </vt:lpstr>
      <vt:lpstr>sleep</vt:lpstr>
      <vt:lpstr>What Is Sleep?</vt:lpstr>
      <vt:lpstr>Sleep is divided into two basic types</vt:lpstr>
      <vt:lpstr>Slide 7</vt:lpstr>
      <vt:lpstr>Slide 8</vt:lpstr>
      <vt:lpstr>Slide 9</vt:lpstr>
      <vt:lpstr>Slide 10</vt:lpstr>
      <vt:lpstr>Slide 11</vt:lpstr>
      <vt:lpstr>Slide 12</vt:lpstr>
      <vt:lpstr>Slide 13</vt:lpstr>
      <vt:lpstr>Slide 14</vt:lpstr>
      <vt:lpstr>What Does Sleep Do for You?</vt:lpstr>
      <vt:lpstr>lack of sleep causes: </vt:lpstr>
      <vt:lpstr>Video</vt:lpstr>
      <vt:lpstr>heart and vascular system</vt:lpstr>
      <vt:lpstr>Slide 19</vt:lpstr>
      <vt:lpstr>lack of sleep causes: (cont.)</vt:lpstr>
      <vt:lpstr>Hormones</vt:lpstr>
      <vt:lpstr>Slide 22</vt:lpstr>
      <vt:lpstr>Slide 23</vt:lpstr>
      <vt:lpstr>Slide 24</vt:lpstr>
      <vt:lpstr>Slide 25</vt:lpstr>
      <vt:lpstr>How Much Sleep Is Enough?</vt:lpstr>
      <vt:lpstr>Sleep Myths</vt:lpstr>
      <vt:lpstr>Tips for Getting a Good Night’s Sleep</vt:lpstr>
      <vt:lpstr>Slide 29</vt:lpstr>
      <vt:lpstr>Slide 30</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HEALTH PRACTICES</dc:title>
  <dc:creator>USER</dc:creator>
  <cp:lastModifiedBy>ksu</cp:lastModifiedBy>
  <cp:revision>34</cp:revision>
  <dcterms:created xsi:type="dcterms:W3CDTF">2010-08-01T14:44:44Z</dcterms:created>
  <dcterms:modified xsi:type="dcterms:W3CDTF">2012-11-05T05:17:16Z</dcterms:modified>
</cp:coreProperties>
</file>