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5" r:id="rId4"/>
    <p:sldId id="258" r:id="rId5"/>
    <p:sldId id="266" r:id="rId6"/>
    <p:sldId id="281" r:id="rId7"/>
    <p:sldId id="282" r:id="rId8"/>
    <p:sldId id="283" r:id="rId9"/>
    <p:sldId id="278" r:id="rId10"/>
    <p:sldId id="280" r:id="rId11"/>
    <p:sldId id="27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3348B-5B52-491A-87A6-C0AFCBE03EE8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1E5EA-0B57-4128-ACD1-FD95A9C35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01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641E-E749-449E-8701-A08C27CCED98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BF2D-226B-4BF4-9916-53FA0A69C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07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641E-E749-449E-8701-A08C27CCED98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BF2D-226B-4BF4-9916-53FA0A69C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9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641E-E749-449E-8701-A08C27CCED98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BF2D-226B-4BF4-9916-53FA0A69C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40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641E-E749-449E-8701-A08C27CCED98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BF2D-226B-4BF4-9916-53FA0A69C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10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641E-E749-449E-8701-A08C27CCED98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BF2D-226B-4BF4-9916-53FA0A69C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6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641E-E749-449E-8701-A08C27CCED98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BF2D-226B-4BF4-9916-53FA0A69C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80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641E-E749-449E-8701-A08C27CCED98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BF2D-226B-4BF4-9916-53FA0A69C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9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641E-E749-449E-8701-A08C27CCED98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BF2D-226B-4BF4-9916-53FA0A69C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9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641E-E749-449E-8701-A08C27CCED98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BF2D-226B-4BF4-9916-53FA0A69C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42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641E-E749-449E-8701-A08C27CCED98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BF2D-226B-4BF4-9916-53FA0A69C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11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641E-E749-449E-8701-A08C27CCED98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BF2D-226B-4BF4-9916-53FA0A69C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12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1641E-E749-449E-8701-A08C27CCED98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6BF2D-226B-4BF4-9916-53FA0A69C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8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Muscidae" TargetMode="External"/><Relationship Id="rId3" Type="http://schemas.openxmlformats.org/officeDocument/2006/relationships/hyperlink" Target="http://en.wikipedia.org/wiki/Animal" TargetMode="External"/><Relationship Id="rId7" Type="http://schemas.openxmlformats.org/officeDocument/2006/relationships/hyperlink" Target="http://en.wikipedia.org/wiki/Schizophora" TargetMode="External"/><Relationship Id="rId2" Type="http://schemas.openxmlformats.org/officeDocument/2006/relationships/hyperlink" Target="http://en.wikipedia.org/wiki/Biological_classification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en.wikipedia.org/wiki/Fly" TargetMode="External"/><Relationship Id="rId5" Type="http://schemas.openxmlformats.org/officeDocument/2006/relationships/hyperlink" Target="http://en.wikipedia.org/wiki/Insect" TargetMode="External"/><Relationship Id="rId10" Type="http://schemas.openxmlformats.org/officeDocument/2006/relationships/image" Target="../media/image2.jpeg"/><Relationship Id="rId4" Type="http://schemas.openxmlformats.org/officeDocument/2006/relationships/hyperlink" Target="http://en.wikipedia.org/wiki/Arthropod" TargetMode="External"/><Relationship Id="rId9" Type="http://schemas.openxmlformats.org/officeDocument/2006/relationships/hyperlink" Target="http://en.wikipedia.org/wiki/Musca_(genus)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6165304"/>
            <a:ext cx="9144000" cy="692696"/>
          </a:xfrm>
        </p:spPr>
        <p:txBody>
          <a:bodyPr/>
          <a:lstStyle/>
          <a:p>
            <a:r>
              <a:rPr lang="en-US" dirty="0" err="1" smtClean="0"/>
              <a:t>Amal</a:t>
            </a:r>
            <a:r>
              <a:rPr lang="en-US" dirty="0" smtClean="0"/>
              <a:t> </a:t>
            </a:r>
            <a:r>
              <a:rPr lang="en-US" dirty="0" err="1" smtClean="0"/>
              <a:t>almuhanna</a:t>
            </a:r>
            <a:r>
              <a:rPr lang="en-US" dirty="0" smtClean="0"/>
              <a:t>                                               ZOO 511</a:t>
            </a:r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12776"/>
            <a:ext cx="5691840" cy="4801025"/>
          </a:xfrm>
          <a:prstGeom prst="rect">
            <a:avLst/>
          </a:prstGeom>
        </p:spPr>
      </p:pic>
      <p:sp>
        <p:nvSpPr>
          <p:cNvPr id="6" name="عنوان 5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/>
          <a:lstStyle/>
          <a:p>
            <a:r>
              <a:rPr lang="en-US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Musca</a:t>
            </a: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(house fly)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36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ovipositor of House fly</a:t>
            </a:r>
            <a:endParaRPr lang="en-US" dirty="0"/>
          </a:p>
        </p:txBody>
      </p:sp>
      <p:sp>
        <p:nvSpPr>
          <p:cNvPr id="10" name="عنصر نائب للمحتوى 9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House fly have a different version of the ovipositor. </a:t>
            </a:r>
          </a:p>
          <a:p>
            <a:r>
              <a:rPr lang="en-US" dirty="0" smtClean="0"/>
              <a:t>The last few abdominal segment telescope into the larger anterior abdominal segments except when the fly is laying eggs. Then these segment are extended as shown here.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عنصر نائب للمحتوى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8800"/>
            <a:ext cx="4465444" cy="4320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2055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The ovipositor of House fly </a:t>
            </a:r>
            <a:endParaRPr lang="en-US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4" t="7981" r="9590" b="28252"/>
          <a:stretch/>
        </p:blipFill>
        <p:spPr>
          <a:xfrm>
            <a:off x="1043608" y="1700808"/>
            <a:ext cx="7056784" cy="4765149"/>
          </a:xfrm>
        </p:spPr>
      </p:pic>
    </p:spTree>
    <p:extLst>
      <p:ext uri="{BB962C8B-B14F-4D97-AF65-F5344CB8AC3E}">
        <p14:creationId xmlns:p14="http://schemas.microsoft.com/office/powerpoint/2010/main" val="1797884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Musca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(house fly)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>
          <a:xfrm>
            <a:off x="457200" y="1277070"/>
            <a:ext cx="4040188" cy="639762"/>
          </a:xfrm>
        </p:spPr>
        <p:txBody>
          <a:bodyPr/>
          <a:lstStyle/>
          <a:p>
            <a:r>
              <a:rPr lang="en-US" u="sng" dirty="0">
                <a:hlinkClick r:id="rId2" tooltip="Biological classification"/>
              </a:rPr>
              <a:t>Scientific classification</a:t>
            </a:r>
            <a:endParaRPr lang="en-US" dirty="0"/>
          </a:p>
        </p:txBody>
      </p:sp>
      <p:graphicFrame>
        <p:nvGraphicFramePr>
          <p:cNvPr id="8" name="عنصر نائب للمحتوى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73949331"/>
              </p:ext>
            </p:extLst>
          </p:nvPr>
        </p:nvGraphicFramePr>
        <p:xfrm>
          <a:off x="395536" y="2127535"/>
          <a:ext cx="4752532" cy="4337336"/>
        </p:xfrm>
        <a:graphic>
          <a:graphicData uri="http://schemas.openxmlformats.org/drawingml/2006/table">
            <a:tbl>
              <a:tblPr/>
              <a:tblGrid>
                <a:gridCol w="2376266"/>
                <a:gridCol w="2376266"/>
              </a:tblGrid>
              <a:tr h="553180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</a:rPr>
                        <a:t>Kingdom:</a:t>
                      </a:r>
                    </a:p>
                  </a:txBody>
                  <a:tcPr marL="79026" marR="79026" marT="39513" marB="3951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u="sng" strike="noStrike" dirty="0" err="1">
                          <a:solidFill>
                            <a:srgbClr val="0B0080"/>
                          </a:solidFill>
                          <a:effectLst/>
                          <a:hlinkClick r:id="rId3" tooltip="Animal"/>
                        </a:rPr>
                        <a:t>Animalia</a:t>
                      </a:r>
                      <a:endParaRPr lang="en-US" sz="2400" u="sng" dirty="0">
                        <a:effectLst/>
                      </a:endParaRPr>
                    </a:p>
                  </a:txBody>
                  <a:tcPr marL="79026" marR="79026" marT="39513" marB="3951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53180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</a:rPr>
                        <a:t>Phylum:</a:t>
                      </a:r>
                    </a:p>
                  </a:txBody>
                  <a:tcPr marL="79026" marR="79026" marT="39513" marB="3951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u="sng" strike="noStrike" dirty="0" err="1">
                          <a:solidFill>
                            <a:srgbClr val="0B0080"/>
                          </a:solidFill>
                          <a:effectLst/>
                          <a:hlinkClick r:id="rId4" tooltip="Arthropod"/>
                        </a:rPr>
                        <a:t>Arthropoda</a:t>
                      </a:r>
                      <a:endParaRPr lang="en-US" sz="2400" u="sng" dirty="0">
                        <a:effectLst/>
                      </a:endParaRPr>
                    </a:p>
                  </a:txBody>
                  <a:tcPr marL="79026" marR="79026" marT="39513" marB="3951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1610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</a:rPr>
                        <a:t>Class:</a:t>
                      </a:r>
                    </a:p>
                  </a:txBody>
                  <a:tcPr marL="79026" marR="79026" marT="39513" marB="3951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u="sng" strike="noStrike" dirty="0" err="1">
                          <a:solidFill>
                            <a:srgbClr val="0B0080"/>
                          </a:solidFill>
                          <a:effectLst/>
                          <a:hlinkClick r:id="rId5" tooltip="Insect"/>
                        </a:rPr>
                        <a:t>Insecta</a:t>
                      </a:r>
                      <a:endParaRPr lang="en-US" sz="2400" u="sng" dirty="0">
                        <a:effectLst/>
                      </a:endParaRPr>
                    </a:p>
                  </a:txBody>
                  <a:tcPr marL="79026" marR="79026" marT="39513" marB="3951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1610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</a:rPr>
                        <a:t>Order:</a:t>
                      </a:r>
                    </a:p>
                  </a:txBody>
                  <a:tcPr marL="79026" marR="79026" marT="39513" marB="3951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u="sng" strike="noStrike" dirty="0" err="1">
                          <a:solidFill>
                            <a:srgbClr val="0B0080"/>
                          </a:solidFill>
                          <a:effectLst/>
                          <a:hlinkClick r:id="rId6" tooltip="Fly"/>
                        </a:rPr>
                        <a:t>Diptera</a:t>
                      </a:r>
                      <a:endParaRPr lang="en-US" sz="2400" u="sng" dirty="0">
                        <a:effectLst/>
                      </a:endParaRPr>
                    </a:p>
                  </a:txBody>
                  <a:tcPr marL="79026" marR="79026" marT="39513" marB="3951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53180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</a:rPr>
                        <a:t>Section:</a:t>
                      </a:r>
                    </a:p>
                  </a:txBody>
                  <a:tcPr marL="79026" marR="79026" marT="39513" marB="3951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u="sng" strike="noStrike" dirty="0" err="1">
                          <a:solidFill>
                            <a:srgbClr val="0B0080"/>
                          </a:solidFill>
                          <a:effectLst/>
                          <a:hlinkClick r:id="rId7" tooltip="Schizophora"/>
                        </a:rPr>
                        <a:t>Schizophora</a:t>
                      </a:r>
                      <a:endParaRPr lang="en-US" sz="2400" u="sng" dirty="0">
                        <a:effectLst/>
                      </a:endParaRPr>
                    </a:p>
                  </a:txBody>
                  <a:tcPr marL="79026" marR="79026" marT="39513" marB="3951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53180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</a:rPr>
                        <a:t>Family:</a:t>
                      </a:r>
                    </a:p>
                  </a:txBody>
                  <a:tcPr marL="79026" marR="79026" marT="39513" marB="3951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u="sng" strike="noStrike" dirty="0" err="1">
                          <a:solidFill>
                            <a:srgbClr val="0B0080"/>
                          </a:solidFill>
                          <a:effectLst/>
                          <a:hlinkClick r:id="rId8" tooltip="Muscidae"/>
                        </a:rPr>
                        <a:t>Muscidae</a:t>
                      </a:r>
                      <a:endParaRPr lang="en-US" sz="2400" u="sng" dirty="0">
                        <a:effectLst/>
                      </a:endParaRPr>
                    </a:p>
                  </a:txBody>
                  <a:tcPr marL="79026" marR="79026" marT="39513" marB="3951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1610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</a:rPr>
                        <a:t>Genus:</a:t>
                      </a:r>
                    </a:p>
                  </a:txBody>
                  <a:tcPr marL="79026" marR="79026" marT="39513" marB="3951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i="1" u="sng" strike="noStrike" dirty="0" err="1">
                          <a:solidFill>
                            <a:srgbClr val="0B0080"/>
                          </a:solidFill>
                          <a:effectLst/>
                          <a:hlinkClick r:id="rId9" tooltip="Musca (genus)"/>
                        </a:rPr>
                        <a:t>Musca</a:t>
                      </a:r>
                      <a:endParaRPr lang="en-US" sz="2400" u="sng" dirty="0">
                        <a:effectLst/>
                      </a:endParaRPr>
                    </a:p>
                  </a:txBody>
                  <a:tcPr marL="79026" marR="79026" marT="39513" marB="3951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90258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</a:rPr>
                        <a:t>Species:</a:t>
                      </a:r>
                    </a:p>
                  </a:txBody>
                  <a:tcPr marL="79026" marR="79026" marT="39513" marB="3951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1" i="1" dirty="0">
                          <a:effectLst/>
                        </a:rPr>
                        <a:t>M. </a:t>
                      </a:r>
                      <a:r>
                        <a:rPr lang="en-US" sz="2400" b="1" i="1" dirty="0" err="1">
                          <a:effectLst/>
                        </a:rPr>
                        <a:t>domestica</a:t>
                      </a:r>
                      <a:endParaRPr lang="en-US" sz="2400" dirty="0">
                        <a:effectLst/>
                      </a:endParaRPr>
                    </a:p>
                  </a:txBody>
                  <a:tcPr marL="79026" marR="79026" marT="39513" marB="3951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pic>
        <p:nvPicPr>
          <p:cNvPr id="10" name="عنصر نائب للمحتوى 9"/>
          <p:cNvPicPr>
            <a:picLocks noGrp="1" noChangeAspect="1"/>
          </p:cNvPicPr>
          <p:nvPr>
            <p:ph sz="quarter" idx="4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225" y="2348880"/>
            <a:ext cx="4041775" cy="38693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093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MOUTH PARTS OF HOUSEFLY </a:t>
            </a:r>
            <a:endParaRPr lang="en-US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عنصر نائب للمحتوى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991" y="1412776"/>
            <a:ext cx="4242577" cy="4680520"/>
          </a:xfrm>
        </p:spPr>
      </p:pic>
      <p:pic>
        <p:nvPicPr>
          <p:cNvPr id="10" name="عنصر نائب للمحتوى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72" y="1453224"/>
            <a:ext cx="3858096" cy="5144128"/>
          </a:xfrm>
        </p:spPr>
      </p:pic>
    </p:spTree>
    <p:extLst>
      <p:ext uri="{BB962C8B-B14F-4D97-AF65-F5344CB8AC3E}">
        <p14:creationId xmlns:p14="http://schemas.microsoft.com/office/powerpoint/2010/main" val="55099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MOUTH PARTS OF HOUSEFLY 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Housefly mouth parts arc of sponging and sucking type.</a:t>
            </a:r>
          </a:p>
          <a:p>
            <a:pPr marL="0" indent="0">
              <a:buNone/>
            </a:pPr>
            <a:r>
              <a:rPr lang="en-US" dirty="0" smtClean="0"/>
              <a:t>• In Housefly, labium is modified into </a:t>
            </a:r>
            <a:r>
              <a:rPr lang="en-US" dirty="0" err="1" smtClean="0"/>
              <a:t>proboscis.The</a:t>
            </a:r>
            <a:r>
              <a:rPr lang="en-US" dirty="0" smtClean="0"/>
              <a:t> proboscis consists of 3 parts. </a:t>
            </a:r>
          </a:p>
          <a:p>
            <a:pPr marL="0" indent="0">
              <a:buNone/>
            </a:pPr>
            <a:r>
              <a:rPr lang="en-US" dirty="0" smtClean="0"/>
              <a:t>• Proximal - rostrum </a:t>
            </a:r>
          </a:p>
          <a:p>
            <a:pPr marL="0" indent="0">
              <a:buNone/>
            </a:pPr>
            <a:r>
              <a:rPr lang="en-US" dirty="0" smtClean="0"/>
              <a:t>• Middle - </a:t>
            </a:r>
            <a:r>
              <a:rPr lang="en-US" dirty="0" err="1" smtClean="0"/>
              <a:t>Haustcllum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• Distal - Labellum </a:t>
            </a:r>
          </a:p>
          <a:p>
            <a:pPr marL="0" indent="0">
              <a:buNone/>
            </a:pPr>
            <a:r>
              <a:rPr lang="en-US" dirty="0" smtClean="0"/>
              <a:t>• The rostrum distally articulated with haustellum by hinge joint.</a:t>
            </a:r>
          </a:p>
        </p:txBody>
      </p:sp>
    </p:spTree>
    <p:extLst>
      <p:ext uri="{BB962C8B-B14F-4D97-AF65-F5344CB8AC3E}">
        <p14:creationId xmlns:p14="http://schemas.microsoft.com/office/powerpoint/2010/main" val="324566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MOUTH PARTS OF HOUSEFLY </a:t>
            </a: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392" y="1700132"/>
            <a:ext cx="5355215" cy="4326099"/>
          </a:xfrm>
        </p:spPr>
      </p:pic>
    </p:spTree>
    <p:extLst>
      <p:ext uri="{BB962C8B-B14F-4D97-AF65-F5344CB8AC3E}">
        <p14:creationId xmlns:p14="http://schemas.microsoft.com/office/powerpoint/2010/main" val="393646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860032" y="629816"/>
            <a:ext cx="4104456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dirty="0" err="1">
                <a:solidFill>
                  <a:schemeClr val="dk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  <a:t>Aristate</a:t>
            </a:r>
            <a:r>
              <a:rPr lang="en-US" dirty="0">
                <a:solidFill>
                  <a:schemeClr val="dk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  <a:t> Antenna</a:t>
            </a:r>
          </a:p>
        </p:txBody>
      </p:sp>
      <p:pic>
        <p:nvPicPr>
          <p:cNvPr id="8" name="عنصر نائب للمحتوى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80963"/>
            <a:ext cx="4806032" cy="3204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عنصر نائب للمحتوى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468" y="2348880"/>
            <a:ext cx="4745036" cy="4104456"/>
          </a:xfr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05624"/>
            <a:ext cx="3325726" cy="278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رابط كسهم مستقيم 10"/>
          <p:cNvCxnSpPr/>
          <p:nvPr/>
        </p:nvCxnSpPr>
        <p:spPr>
          <a:xfrm flipH="1">
            <a:off x="2987824" y="2060848"/>
            <a:ext cx="648072" cy="22322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قوس كبير أيسر 13"/>
          <p:cNvSpPr/>
          <p:nvPr/>
        </p:nvSpPr>
        <p:spPr>
          <a:xfrm>
            <a:off x="3923928" y="2348880"/>
            <a:ext cx="301390" cy="4104456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4038600" cy="593752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the </a:t>
            </a:r>
            <a:r>
              <a:rPr lang="en-US" dirty="0" err="1"/>
              <a:t>Diptera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b="1" dirty="0"/>
              <a:t>housefly</a:t>
            </a:r>
            <a:r>
              <a:rPr lang="en-US" dirty="0"/>
              <a:t> </a:t>
            </a:r>
            <a:r>
              <a:rPr lang="en-US" dirty="0" smtClean="0"/>
              <a:t>), </a:t>
            </a:r>
            <a:r>
              <a:rPr lang="en-US" dirty="0"/>
              <a:t>there are only one pair of </a:t>
            </a:r>
            <a:r>
              <a:rPr lang="en-US" b="1" dirty="0">
                <a:solidFill>
                  <a:srgbClr val="FF0000"/>
                </a:solidFill>
              </a:rPr>
              <a:t>functional wings</a:t>
            </a:r>
            <a:r>
              <a:rPr lang="en-US" dirty="0"/>
              <a:t>, with the posterior pair of wings are reduced to </a:t>
            </a:r>
            <a:r>
              <a:rPr lang="en-US" b="1" dirty="0" err="1">
                <a:solidFill>
                  <a:srgbClr val="FF0000"/>
                </a:solidFill>
              </a:rPr>
              <a:t>halteres</a:t>
            </a:r>
            <a:r>
              <a:rPr lang="en-US" dirty="0"/>
              <a:t>, which help the fly to sense its orientation and movement, as well as to improve balance. </a:t>
            </a:r>
          </a:p>
        </p:txBody>
      </p:sp>
      <p:pic>
        <p:nvPicPr>
          <p:cNvPr id="7" name="عنصر نائب للمحتوى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08720"/>
            <a:ext cx="3955305" cy="3379241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359805"/>
            <a:ext cx="2664296" cy="199822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20480"/>
            <a:ext cx="3302496" cy="2476872"/>
          </a:xfrm>
          <a:prstGeom prst="rect">
            <a:avLst/>
          </a:prstGeom>
        </p:spPr>
      </p:pic>
      <p:sp>
        <p:nvSpPr>
          <p:cNvPr id="8" name="وسيلة شرح مع سهم إلى الأسفل 7"/>
          <p:cNvSpPr/>
          <p:nvPr/>
        </p:nvSpPr>
        <p:spPr>
          <a:xfrm>
            <a:off x="5364088" y="260648"/>
            <a:ext cx="3024336" cy="1296144"/>
          </a:xfrm>
          <a:prstGeom prst="downArrowCallout">
            <a:avLst>
              <a:gd name="adj1" fmla="val 10035"/>
              <a:gd name="adj2" fmla="val 15380"/>
              <a:gd name="adj3" fmla="val 25000"/>
              <a:gd name="adj4" fmla="val 6497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membranous wings</a:t>
            </a:r>
            <a:endParaRPr lang="en-US" sz="2400" b="1" dirty="0"/>
          </a:p>
        </p:txBody>
      </p:sp>
      <p:sp>
        <p:nvSpPr>
          <p:cNvPr id="9" name="وسيلة شرح مع سهم إلى اليسار 8"/>
          <p:cNvSpPr/>
          <p:nvPr/>
        </p:nvSpPr>
        <p:spPr>
          <a:xfrm>
            <a:off x="6891599" y="4359805"/>
            <a:ext cx="1224136" cy="1877507"/>
          </a:xfrm>
          <a:prstGeom prst="leftArrowCallout">
            <a:avLst>
              <a:gd name="adj1" fmla="val 18209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halteres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19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11430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Legs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35496" y="1268760"/>
            <a:ext cx="4320480" cy="51125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endParaRPr lang="en-US" b="1" dirty="0" smtClean="0"/>
          </a:p>
          <a:p>
            <a:r>
              <a:rPr lang="en-US" b="1" dirty="0" smtClean="0"/>
              <a:t>Also </a:t>
            </a:r>
            <a:r>
              <a:rPr lang="en-US" b="1" dirty="0"/>
              <a:t>attached to the thorax are the three pairs of legs, each made up of five segments</a:t>
            </a:r>
            <a:r>
              <a:rPr lang="en-US" b="1" dirty="0" smtClean="0"/>
              <a:t>.</a:t>
            </a:r>
            <a:endParaRPr lang="en-US" b="1" dirty="0"/>
          </a:p>
          <a:p>
            <a:r>
              <a:rPr lang="en-US" b="1" dirty="0"/>
              <a:t>Leg of a house fly showing femur, tibia and five segmented </a:t>
            </a:r>
            <a:r>
              <a:rPr lang="en-US" b="1" dirty="0" err="1"/>
              <a:t>tarsis</a:t>
            </a:r>
            <a:r>
              <a:rPr lang="en-US" b="1" dirty="0"/>
              <a:t> with an enlargement of the tip of the tarsus showing claws and sticky pads (</a:t>
            </a:r>
            <a:r>
              <a:rPr lang="en-US" b="1" dirty="0" err="1"/>
              <a:t>pulvilli</a:t>
            </a:r>
            <a:r>
              <a:rPr lang="en-US" b="1" dirty="0" smtClean="0"/>
              <a:t>).</a:t>
            </a:r>
            <a:endParaRPr lang="en-US" b="1" dirty="0"/>
          </a:p>
          <a:p>
            <a:r>
              <a:rPr lang="en-US" b="1" dirty="0"/>
              <a:t>At the tip of the tarsus is a pair of claws with a fleshy pad (</a:t>
            </a:r>
            <a:r>
              <a:rPr lang="en-US" b="1" dirty="0" err="1"/>
              <a:t>pulvillus</a:t>
            </a:r>
            <a:r>
              <a:rPr lang="en-US" b="1" dirty="0"/>
              <a:t>) by each. The </a:t>
            </a:r>
            <a:r>
              <a:rPr lang="en-US" b="1" dirty="0" err="1"/>
              <a:t>pulvilli</a:t>
            </a:r>
            <a:r>
              <a:rPr lang="en-US" b="1" dirty="0"/>
              <a:t> are bladder-like with tiny glandular hairs causing a sticky surface which enables the fly to cling to surfaces, even upside down.</a:t>
            </a:r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8640"/>
            <a:ext cx="4608512" cy="3384376"/>
          </a:xfr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73016"/>
            <a:ext cx="3410468" cy="3169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عنصر نائب للمحتوى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64" b="49231"/>
          <a:stretch/>
        </p:blipFill>
        <p:spPr>
          <a:xfrm>
            <a:off x="7105369" y="5139781"/>
            <a:ext cx="2038631" cy="171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5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-22418" y="8353"/>
            <a:ext cx="9274937" cy="2088231"/>
          </a:xfrm>
        </p:spPr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The abdomen of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Musca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/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</a:b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(House fly )</a:t>
            </a:r>
          </a:p>
        </p:txBody>
      </p:sp>
    </p:spTree>
    <p:extLst>
      <p:ext uri="{BB962C8B-B14F-4D97-AF65-F5344CB8AC3E}">
        <p14:creationId xmlns:p14="http://schemas.microsoft.com/office/powerpoint/2010/main" val="322443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261</Words>
  <Application>Microsoft Office PowerPoint</Application>
  <PresentationFormat>عرض على الشاشة (3:4)‏</PresentationFormat>
  <Paragraphs>43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نسق Office</vt:lpstr>
      <vt:lpstr>Musca (house fly)</vt:lpstr>
      <vt:lpstr>Musca (house fly)</vt:lpstr>
      <vt:lpstr>MOUTH PARTS OF HOUSEFLY </vt:lpstr>
      <vt:lpstr>MOUTH PARTS OF HOUSEFLY </vt:lpstr>
      <vt:lpstr>MOUTH PARTS OF HOUSEFLY </vt:lpstr>
      <vt:lpstr>Aristate Antenna</vt:lpstr>
      <vt:lpstr>عرض تقديمي في PowerPoint</vt:lpstr>
      <vt:lpstr>Legs</vt:lpstr>
      <vt:lpstr>The abdomen of Musca  (House fly )</vt:lpstr>
      <vt:lpstr>The ovipositor of House fly</vt:lpstr>
      <vt:lpstr>The ovipositor of House fly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Amal Almuhanna</cp:lastModifiedBy>
  <cp:revision>26</cp:revision>
  <dcterms:created xsi:type="dcterms:W3CDTF">2012-10-16T14:47:19Z</dcterms:created>
  <dcterms:modified xsi:type="dcterms:W3CDTF">2013-03-04T08:20:49Z</dcterms:modified>
</cp:coreProperties>
</file>